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8256" autoAdjust="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1C6FDBF-2F49-4A64-BF2A-6DD3125D532C}" type="datetimeFigureOut">
              <a:rPr lang="ar-IQ" smtClean="0"/>
              <a:t>29/03/1445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893D8DC-CF1D-456E-9BFE-657F3181C1B4}" type="slidenum">
              <a:rPr lang="ar-IQ" smtClean="0"/>
              <a:t>‹#›</a:t>
            </a:fld>
            <a:endParaRPr lang="ar-IQ"/>
          </a:p>
        </p:txBody>
      </p:sp>
    </p:spTree>
    <p:extLst>
      <p:ext uri="{BB962C8B-B14F-4D97-AF65-F5344CB8AC3E}">
        <p14:creationId xmlns:p14="http://schemas.microsoft.com/office/powerpoint/2010/main" val="30417130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8893D8DC-CF1D-456E-9BFE-657F3181C1B4}" type="slidenum">
              <a:rPr lang="ar-IQ" smtClean="0"/>
              <a:t>1</a:t>
            </a:fld>
            <a:endParaRPr lang="ar-IQ"/>
          </a:p>
        </p:txBody>
      </p:sp>
    </p:spTree>
    <p:extLst>
      <p:ext uri="{BB962C8B-B14F-4D97-AF65-F5344CB8AC3E}">
        <p14:creationId xmlns:p14="http://schemas.microsoft.com/office/powerpoint/2010/main" val="86141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8893D8DC-CF1D-456E-9BFE-657F3181C1B4}" type="slidenum">
              <a:rPr lang="ar-IQ" smtClean="0"/>
              <a:t>3</a:t>
            </a:fld>
            <a:endParaRPr lang="ar-IQ"/>
          </a:p>
        </p:txBody>
      </p:sp>
    </p:spTree>
    <p:extLst>
      <p:ext uri="{BB962C8B-B14F-4D97-AF65-F5344CB8AC3E}">
        <p14:creationId xmlns:p14="http://schemas.microsoft.com/office/powerpoint/2010/main" val="416834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2626298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1159427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230324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405126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4289397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A4D07F4-E4B0-4E1D-B809-41C485A39B6F}" type="datetimeFigureOut">
              <a:rPr lang="ar-IQ" smtClean="0"/>
              <a:t>29/03/1445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275010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A4D07F4-E4B0-4E1D-B809-41C485A39B6F}" type="datetimeFigureOut">
              <a:rPr lang="ar-IQ" smtClean="0"/>
              <a:t>29/03/1445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383253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A4D07F4-E4B0-4E1D-B809-41C485A39B6F}" type="datetimeFigureOut">
              <a:rPr lang="ar-IQ" smtClean="0"/>
              <a:t>29/03/1445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130836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4D07F4-E4B0-4E1D-B809-41C485A39B6F}" type="datetimeFigureOut">
              <a:rPr lang="ar-IQ" smtClean="0"/>
              <a:t>29/03/1445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279412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4D07F4-E4B0-4E1D-B809-41C485A39B6F}" type="datetimeFigureOut">
              <a:rPr lang="ar-IQ" smtClean="0"/>
              <a:t>29/03/1445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395697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4D07F4-E4B0-4E1D-B809-41C485A39B6F}" type="datetimeFigureOut">
              <a:rPr lang="ar-IQ" smtClean="0"/>
              <a:t>29/03/1445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875991-178D-4730-A0C2-B27DE5D4A8ED}" type="slidenum">
              <a:rPr lang="ar-IQ" smtClean="0"/>
              <a:t>‹#›</a:t>
            </a:fld>
            <a:endParaRPr lang="ar-IQ"/>
          </a:p>
        </p:txBody>
      </p:sp>
    </p:spTree>
    <p:extLst>
      <p:ext uri="{BB962C8B-B14F-4D97-AF65-F5344CB8AC3E}">
        <p14:creationId xmlns:p14="http://schemas.microsoft.com/office/powerpoint/2010/main" val="420512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4D07F4-E4B0-4E1D-B809-41C485A39B6F}" type="datetimeFigureOut">
              <a:rPr lang="ar-IQ" smtClean="0"/>
              <a:t>29/03/1445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E875991-178D-4730-A0C2-B27DE5D4A8ED}" type="slidenum">
              <a:rPr lang="ar-IQ" smtClean="0"/>
              <a:t>‹#›</a:t>
            </a:fld>
            <a:endParaRPr lang="ar-IQ"/>
          </a:p>
        </p:txBody>
      </p:sp>
    </p:spTree>
    <p:extLst>
      <p:ext uri="{BB962C8B-B14F-4D97-AF65-F5344CB8AC3E}">
        <p14:creationId xmlns:p14="http://schemas.microsoft.com/office/powerpoint/2010/main" val="205972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15616" y="548681"/>
            <a:ext cx="6984776" cy="576063"/>
          </a:xfrm>
        </p:spPr>
        <p:txBody>
          <a:bodyPr>
            <a:normAutofit/>
          </a:bodyPr>
          <a:lstStyle/>
          <a:p>
            <a:r>
              <a:rPr lang="en-US" sz="2800" b="1" dirty="0" smtClean="0">
                <a:solidFill>
                  <a:srgbClr val="FF0000"/>
                </a:solidFill>
              </a:rPr>
              <a:t>Determination of Serum GOT and GPT</a:t>
            </a:r>
            <a:endParaRPr lang="ar-IQ" sz="2800" b="1" dirty="0">
              <a:solidFill>
                <a:srgbClr val="FF0000"/>
              </a:solidFill>
            </a:endParaRPr>
          </a:p>
        </p:txBody>
      </p:sp>
      <p:sp>
        <p:nvSpPr>
          <p:cNvPr id="3" name="عنوان فرعي 2"/>
          <p:cNvSpPr>
            <a:spLocks noGrp="1"/>
          </p:cNvSpPr>
          <p:nvPr>
            <p:ph type="subTitle" idx="1"/>
          </p:nvPr>
        </p:nvSpPr>
        <p:spPr>
          <a:xfrm>
            <a:off x="251520" y="1268760"/>
            <a:ext cx="8568952" cy="5400600"/>
          </a:xfrm>
        </p:spPr>
        <p:txBody>
          <a:bodyPr>
            <a:normAutofit fontScale="32500" lnSpcReduction="20000"/>
          </a:bodyPr>
          <a:lstStyle/>
          <a:p>
            <a:pPr algn="just" rtl="0"/>
            <a:r>
              <a:rPr lang="en-US" sz="6200" dirty="0" smtClean="0">
                <a:solidFill>
                  <a:schemeClr val="tx1"/>
                </a:solidFill>
                <a:cs typeface="+mj-cs"/>
              </a:rPr>
              <a:t>                      Aspartate aminotransferase (AST) and alanine aminotransferase (ALT) are enzymes found mainly in the liver, but also found in red blood cells, heart cells, muscle tissue and other organs, such as the pancreas and kidneys. AST and ALT formerly are called serum glutamic </a:t>
            </a:r>
            <a:r>
              <a:rPr lang="en-US" sz="6200" dirty="0" err="1" smtClean="0">
                <a:solidFill>
                  <a:schemeClr val="tx1"/>
                </a:solidFill>
                <a:cs typeface="+mj-cs"/>
              </a:rPr>
              <a:t>oxaloacetic</a:t>
            </a:r>
            <a:r>
              <a:rPr lang="en-US" sz="6200" dirty="0" smtClean="0">
                <a:solidFill>
                  <a:schemeClr val="tx1"/>
                </a:solidFill>
                <a:cs typeface="+mj-cs"/>
              </a:rPr>
              <a:t> transaminase (GOT) and serum glutamic pyruvic transaminase (GPT), respectively. AST or ALT levels are a valuable aid primarily in the diagnosis of liver disease. Although not specific for liver disease, it can be used in combination with other enzymes to monitor the course of various liver disorders.</a:t>
            </a:r>
            <a:r>
              <a:rPr lang="en-US" sz="3700" dirty="0" smtClean="0">
                <a:solidFill>
                  <a:schemeClr val="tx1"/>
                </a:solidFill>
                <a:cs typeface="+mj-cs"/>
              </a:rPr>
              <a:t> </a:t>
            </a:r>
          </a:p>
          <a:p>
            <a:pPr algn="just" rtl="0"/>
            <a:endParaRPr lang="en-US" dirty="0"/>
          </a:p>
          <a:p>
            <a:pPr algn="just" rtl="0"/>
            <a:r>
              <a:rPr lang="en-US" sz="5600" b="1" dirty="0" smtClean="0">
                <a:solidFill>
                  <a:schemeClr val="accent2">
                    <a:lumMod val="50000"/>
                  </a:schemeClr>
                </a:solidFill>
                <a:cs typeface="+mj-cs"/>
              </a:rPr>
              <a:t>                 The </a:t>
            </a:r>
            <a:r>
              <a:rPr lang="en-US" sz="5600" b="1" dirty="0">
                <a:solidFill>
                  <a:schemeClr val="accent2">
                    <a:lumMod val="50000"/>
                  </a:schemeClr>
                </a:solidFill>
                <a:cs typeface="+mj-cs"/>
              </a:rPr>
              <a:t>normal concentrations in the blood are from 5 to 40 U l-1 for AST </a:t>
            </a:r>
            <a:r>
              <a:rPr lang="en-US" sz="5600" dirty="0" smtClean="0">
                <a:solidFill>
                  <a:schemeClr val="tx1"/>
                </a:solidFill>
              </a:rPr>
              <a:t>and </a:t>
            </a:r>
            <a:r>
              <a:rPr lang="en-US" sz="5600" b="1" dirty="0" smtClean="0">
                <a:solidFill>
                  <a:srgbClr val="002060"/>
                </a:solidFill>
              </a:rPr>
              <a:t>from 5 to 35 U l-1 for ALT.</a:t>
            </a:r>
            <a:r>
              <a:rPr lang="en-US" sz="5600" dirty="0" smtClean="0">
                <a:solidFill>
                  <a:schemeClr val="tx1"/>
                </a:solidFill>
              </a:rPr>
              <a:t> However, when body tissue or an organ such as the liver or heart is diseased or damaged, additional AST and ALT are released into the bloodstream, causing levels of the enzyme to rise. Therefore, the amount of AST and ALT in the blood is directly related to the extent of the tissue damage. After severe damage, AST levels rise 10 to 20 times and greater than normal, whereas ALT can reach higher levels (up to 50 times greater than normal). On the other hand, the ratio of AST to ALT (AST/ALT) sometimes can help determine whether the liver or another organ has been damaged. ALT</a:t>
            </a:r>
            <a:endParaRPr lang="en-US" sz="5600" dirty="0" smtClean="0">
              <a:solidFill>
                <a:schemeClr val="tx1"/>
              </a:solidFill>
              <a:cs typeface="+mj-cs"/>
            </a:endParaRPr>
          </a:p>
          <a:p>
            <a:pPr algn="just" rtl="0"/>
            <a:endParaRPr lang="ar-IQ" dirty="0">
              <a:solidFill>
                <a:srgbClr val="7030A0"/>
              </a:solidFill>
              <a:cs typeface="+mj-cs"/>
            </a:endParaRPr>
          </a:p>
        </p:txBody>
      </p:sp>
    </p:spTree>
    <p:extLst>
      <p:ext uri="{BB962C8B-B14F-4D97-AF65-F5344CB8AC3E}">
        <p14:creationId xmlns:p14="http://schemas.microsoft.com/office/powerpoint/2010/main" val="1179103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6552" y="411522"/>
            <a:ext cx="828092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3122" t="43384" r="15880" b="25077"/>
          <a:stretch/>
        </p:blipFill>
        <p:spPr bwMode="auto">
          <a:xfrm>
            <a:off x="179512" y="404664"/>
            <a:ext cx="8352928"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395536" y="2413338"/>
            <a:ext cx="8568952" cy="2339102"/>
          </a:xfrm>
          <a:prstGeom prst="rect">
            <a:avLst/>
          </a:prstGeom>
        </p:spPr>
        <p:txBody>
          <a:bodyPr wrap="square">
            <a:spAutoFit/>
          </a:bodyPr>
          <a:lstStyle/>
          <a:p>
            <a:pPr algn="l" rtl="0"/>
            <a:r>
              <a:rPr lang="en-US" sz="2000" b="1" dirty="0" smtClean="0"/>
              <a:t>Elevated levels of GPT may indicate:</a:t>
            </a:r>
          </a:p>
          <a:p>
            <a:pPr marL="285750" indent="-285750" algn="l" rtl="0">
              <a:buFontTx/>
              <a:buChar char="-"/>
            </a:pPr>
            <a:r>
              <a:rPr lang="en-US" dirty="0" smtClean="0"/>
              <a:t>Alcoholic liver disease </a:t>
            </a:r>
          </a:p>
          <a:p>
            <a:pPr marL="285750" indent="-285750" algn="l" rtl="0">
              <a:buFontTx/>
              <a:buChar char="-"/>
            </a:pPr>
            <a:r>
              <a:rPr lang="en-US" dirty="0" smtClean="0"/>
              <a:t>Cancer of the liver </a:t>
            </a:r>
          </a:p>
          <a:p>
            <a:pPr marL="285750" indent="-285750" algn="l" rtl="0">
              <a:buFontTx/>
              <a:buChar char="-"/>
            </a:pPr>
            <a:r>
              <a:rPr lang="en-US" dirty="0" smtClean="0"/>
              <a:t>congestion of the bile ducts </a:t>
            </a:r>
          </a:p>
          <a:p>
            <a:pPr marL="285750" indent="-285750" algn="l" rtl="0">
              <a:buFontTx/>
              <a:buChar char="-"/>
            </a:pPr>
            <a:r>
              <a:rPr lang="en-US" dirty="0" smtClean="0"/>
              <a:t>Cirrhosis of the liver with loss of function </a:t>
            </a:r>
          </a:p>
          <a:p>
            <a:pPr marL="285750" indent="-285750" algn="l" rtl="0">
              <a:buFontTx/>
              <a:buChar char="-"/>
            </a:pPr>
            <a:r>
              <a:rPr lang="en-US" dirty="0" smtClean="0"/>
              <a:t>Death of liver tissue </a:t>
            </a:r>
          </a:p>
          <a:p>
            <a:pPr marL="285750" indent="-285750" algn="l" rtl="0">
              <a:buFontTx/>
              <a:buChar char="-"/>
            </a:pPr>
            <a:r>
              <a:rPr lang="en-US" dirty="0" smtClean="0"/>
              <a:t>Hepatitis of the liver </a:t>
            </a:r>
          </a:p>
          <a:p>
            <a:pPr marL="285750" indent="-285750" algn="l" rtl="0">
              <a:buFontTx/>
              <a:buChar char="-"/>
            </a:pPr>
            <a:r>
              <a:rPr lang="en-US" dirty="0" smtClean="0"/>
              <a:t>Noncancerous tumor of the liver </a:t>
            </a:r>
          </a:p>
        </p:txBody>
      </p:sp>
    </p:spTree>
    <p:extLst>
      <p:ext uri="{BB962C8B-B14F-4D97-AF65-F5344CB8AC3E}">
        <p14:creationId xmlns:p14="http://schemas.microsoft.com/office/powerpoint/2010/main" val="3053740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2373" t="38657" r="18354" b="24563"/>
          <a:stretch/>
        </p:blipFill>
        <p:spPr bwMode="auto">
          <a:xfrm>
            <a:off x="179512" y="332656"/>
            <a:ext cx="8629513"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499367" y="2348880"/>
            <a:ext cx="7200800" cy="2585323"/>
          </a:xfrm>
          <a:prstGeom prst="rect">
            <a:avLst/>
          </a:prstGeom>
        </p:spPr>
        <p:txBody>
          <a:bodyPr wrap="square">
            <a:spAutoFit/>
          </a:bodyPr>
          <a:lstStyle/>
          <a:p>
            <a:pPr algn="l" rtl="0"/>
            <a:r>
              <a:rPr lang="en-US" b="1" dirty="0" smtClean="0">
                <a:solidFill>
                  <a:srgbClr val="C00000"/>
                </a:solidFill>
              </a:rPr>
              <a:t>Elevated levels of GOT may indicate :</a:t>
            </a:r>
          </a:p>
          <a:p>
            <a:pPr algn="l" rtl="0"/>
            <a:r>
              <a:rPr lang="en-US" dirty="0" smtClean="0"/>
              <a:t>- Acute hemolytic anemia,</a:t>
            </a:r>
          </a:p>
          <a:p>
            <a:pPr algn="l" rtl="0"/>
            <a:r>
              <a:rPr lang="en-US" dirty="0" smtClean="0"/>
              <a:t> -Acute pancreatitis   </a:t>
            </a:r>
          </a:p>
          <a:p>
            <a:pPr algn="l" rtl="0"/>
            <a:r>
              <a:rPr lang="en-US" dirty="0" smtClean="0"/>
              <a:t>- loss of kidney function. </a:t>
            </a:r>
          </a:p>
          <a:p>
            <a:pPr algn="l" rtl="0"/>
            <a:r>
              <a:rPr lang="en-US" dirty="0"/>
              <a:t>-</a:t>
            </a:r>
            <a:r>
              <a:rPr lang="en-US" dirty="0" smtClean="0"/>
              <a:t>Cirrhosis of the liver. </a:t>
            </a:r>
          </a:p>
          <a:p>
            <a:pPr algn="l" rtl="0"/>
            <a:r>
              <a:rPr lang="en-US" dirty="0" smtClean="0"/>
              <a:t>-Hepatitis </a:t>
            </a:r>
          </a:p>
          <a:p>
            <a:pPr algn="l" rtl="0"/>
            <a:r>
              <a:rPr lang="en-US" dirty="0" smtClean="0"/>
              <a:t>-Heart attack</a:t>
            </a:r>
          </a:p>
          <a:p>
            <a:pPr algn="l" rtl="0"/>
            <a:r>
              <a:rPr lang="en-US" dirty="0" smtClean="0"/>
              <a:t>- Primary muscle disease</a:t>
            </a:r>
          </a:p>
          <a:p>
            <a:pPr algn="l" rtl="0"/>
            <a:r>
              <a:rPr lang="en-US" dirty="0" smtClean="0"/>
              <a:t>-Muscle injury</a:t>
            </a:r>
            <a:endParaRPr lang="ar-IQ" dirty="0"/>
          </a:p>
        </p:txBody>
      </p:sp>
    </p:spTree>
    <p:extLst>
      <p:ext uri="{BB962C8B-B14F-4D97-AF65-F5344CB8AC3E}">
        <p14:creationId xmlns:p14="http://schemas.microsoft.com/office/powerpoint/2010/main" val="3984741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3384376"/>
          </a:xfrm>
        </p:spPr>
        <p:txBody>
          <a:bodyPr>
            <a:noAutofit/>
          </a:bodyPr>
          <a:lstStyle/>
          <a:p>
            <a:pPr algn="l" rtl="0"/>
            <a:r>
              <a:rPr lang="en-US" sz="4000" dirty="0" smtClean="0"/>
              <a:t/>
            </a:r>
            <a:br>
              <a:rPr lang="en-US" sz="4000" dirty="0" smtClean="0"/>
            </a:br>
            <a:r>
              <a:rPr lang="en-US" sz="4000" dirty="0"/>
              <a:t/>
            </a:r>
            <a:br>
              <a:rPr lang="en-US" sz="4000" dirty="0"/>
            </a:br>
            <a:r>
              <a:rPr lang="en-US" sz="3200" b="1" dirty="0" smtClean="0"/>
              <a:t/>
            </a:r>
            <a:br>
              <a:rPr lang="en-US" sz="3200" b="1" dirty="0" smtClean="0"/>
            </a:br>
            <a:r>
              <a:rPr lang="en-US" sz="3200" b="1" dirty="0" smtClean="0">
                <a:solidFill>
                  <a:srgbClr val="FF0000"/>
                </a:solidFill>
              </a:rPr>
              <a:t>◆ Normally : GPT is normal, GOT is normal, GPT/GOT is about 1.15. </a:t>
            </a:r>
            <a:br>
              <a:rPr lang="en-US" sz="3200" b="1" dirty="0" smtClean="0">
                <a:solidFill>
                  <a:srgbClr val="FF0000"/>
                </a:solidFill>
              </a:rPr>
            </a:br>
            <a:r>
              <a:rPr lang="en-US" sz="3200" b="1" dirty="0" smtClean="0">
                <a:solidFill>
                  <a:srgbClr val="FF0000"/>
                </a:solidFill>
              </a:rPr>
              <a:t>◆ Virus hepatitis: GPT↑, GOT is normal, GPT/GOT＞1, even more than 2.5；</a:t>
            </a:r>
            <a:br>
              <a:rPr lang="en-US" sz="3200" b="1" dirty="0" smtClean="0">
                <a:solidFill>
                  <a:srgbClr val="FF0000"/>
                </a:solidFill>
              </a:rPr>
            </a:br>
            <a:r>
              <a:rPr lang="en-US" sz="3200" b="1" dirty="0" smtClean="0">
                <a:solidFill>
                  <a:srgbClr val="FF0000"/>
                </a:solidFill>
              </a:rPr>
              <a:t>◆ Chronic hepatitis: GPT↑, GOT ↑GPT/GOT is about </a:t>
            </a:r>
            <a:r>
              <a:rPr lang="en-US" sz="3200" b="1" dirty="0" smtClean="0">
                <a:solidFill>
                  <a:srgbClr val="FF0000"/>
                </a:solidFill>
              </a:rPr>
              <a:t>1.5</a:t>
            </a: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 Liver cancer, cirrhosis, Alcohol-induced hepatitis: GPT, GOT &lt; 1, about 0.6~0.7. </a:t>
            </a:r>
            <a:br>
              <a:rPr lang="en-US" sz="3200" b="1" dirty="0" smtClean="0">
                <a:solidFill>
                  <a:srgbClr val="FF0000"/>
                </a:solidFill>
              </a:rPr>
            </a:br>
            <a:r>
              <a:rPr lang="en-US" sz="3200" b="1" dirty="0" smtClean="0">
                <a:solidFill>
                  <a:srgbClr val="FF0000"/>
                </a:solidFill>
              </a:rPr>
              <a:t>◆ </a:t>
            </a:r>
            <a:r>
              <a:rPr lang="en-US" sz="3200" b="1" dirty="0" err="1" smtClean="0">
                <a:solidFill>
                  <a:srgbClr val="FF0000"/>
                </a:solidFill>
              </a:rPr>
              <a:t>Accute</a:t>
            </a:r>
            <a:r>
              <a:rPr lang="en-US" sz="3200" b="1" dirty="0" smtClean="0">
                <a:solidFill>
                  <a:srgbClr val="FF0000"/>
                </a:solidFill>
              </a:rPr>
              <a:t> myocardial infarct :&lt; 1 </a:t>
            </a:r>
            <a:r>
              <a:rPr lang="en-US" sz="3200" b="1" dirty="0" smtClean="0">
                <a:solidFill>
                  <a:srgbClr val="FF0000"/>
                </a:solidFill>
              </a:rPr>
              <a:t/>
            </a:r>
            <a:br>
              <a:rPr lang="en-US" sz="3200" b="1" dirty="0" smtClean="0">
                <a:solidFill>
                  <a:srgbClr val="FF0000"/>
                </a:solidFill>
              </a:rPr>
            </a:br>
            <a:endParaRPr lang="ar-IQ" sz="3200" b="1" dirty="0">
              <a:solidFill>
                <a:srgbClr val="FF0000"/>
              </a:solidFill>
            </a:endParaRPr>
          </a:p>
        </p:txBody>
      </p:sp>
    </p:spTree>
    <p:extLst>
      <p:ext uri="{BB962C8B-B14F-4D97-AF65-F5344CB8AC3E}">
        <p14:creationId xmlns:p14="http://schemas.microsoft.com/office/powerpoint/2010/main" val="386258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620688"/>
            <a:ext cx="8568952" cy="5040560"/>
          </a:xfrm>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b="1" dirty="0" smtClean="0">
                <a:solidFill>
                  <a:srgbClr val="0070C0"/>
                </a:solidFill>
              </a:rPr>
              <a:t>GPT and GOT is in the different distribution of the liver cells.</a:t>
            </a:r>
          </a:p>
          <a:p>
            <a:pPr marL="0" indent="0" algn="just" rtl="0">
              <a:buNone/>
            </a:pPr>
            <a:r>
              <a:rPr lang="en-US" b="1" smtClean="0">
                <a:solidFill>
                  <a:srgbClr val="0070C0"/>
                </a:solidFill>
              </a:rPr>
              <a:t> </a:t>
            </a:r>
            <a:r>
              <a:rPr lang="en-US" b="1" dirty="0" smtClean="0">
                <a:solidFill>
                  <a:srgbClr val="0070C0"/>
                </a:solidFill>
              </a:rPr>
              <a:t>GPT exists primarily in the cytoplasm of liver cell. If there is a slight liver cell damage, GPT firstly leak into the bloodstream, so that the serum GPT increased. The GOT mainly in the "</a:t>
            </a:r>
            <a:r>
              <a:rPr lang="en-US" b="1" dirty="0" err="1" smtClean="0">
                <a:solidFill>
                  <a:srgbClr val="0070C0"/>
                </a:solidFill>
              </a:rPr>
              <a:t>mitochondria“of</a:t>
            </a:r>
            <a:r>
              <a:rPr lang="en-US" b="1" dirty="0" smtClean="0">
                <a:solidFill>
                  <a:srgbClr val="0070C0"/>
                </a:solidFill>
              </a:rPr>
              <a:t> liver cells, If there is a slight liver cell damage, GOT don`t leak into the bloodstream.</a:t>
            </a:r>
            <a:endParaRPr lang="ar-IQ" b="1" dirty="0">
              <a:solidFill>
                <a:srgbClr val="0070C0"/>
              </a:solidFill>
            </a:endParaRPr>
          </a:p>
        </p:txBody>
      </p:sp>
    </p:spTree>
    <p:extLst>
      <p:ext uri="{BB962C8B-B14F-4D97-AF65-F5344CB8AC3E}">
        <p14:creationId xmlns:p14="http://schemas.microsoft.com/office/powerpoint/2010/main" val="114126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7898965"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18617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414</Words>
  <Application>Microsoft Office PowerPoint</Application>
  <PresentationFormat>عرض على الشاشة (3:4)‏</PresentationFormat>
  <Paragraphs>26</Paragraphs>
  <Slides>6</Slides>
  <Notes>2</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Determination of Serum GOT and GPT</vt:lpstr>
      <vt:lpstr>عرض تقديمي في PowerPoint</vt:lpstr>
      <vt:lpstr>عرض تقديمي في PowerPoint</vt:lpstr>
      <vt:lpstr>   ◆ Normally : GPT is normal, GOT is normal, GPT/GOT is about 1.15.  ◆ Virus hepatitis: GPT↑, GOT is normal, GPT/GOT＞1, even more than 2.5； ◆ Chronic hepatitis: GPT↑, GOT ↑GPT/GOT is about 1.5 ◆ Liver cancer, cirrhosis, Alcohol-induced hepatitis: GPT, GOT &lt; 1, about 0.6~0.7.  ◆ Accute myocardial infarct :&lt; 1  </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Serum GOT and GPT</dc:title>
  <dc:creator>alswaedy</dc:creator>
  <cp:lastModifiedBy>alswaedy</cp:lastModifiedBy>
  <cp:revision>12</cp:revision>
  <dcterms:created xsi:type="dcterms:W3CDTF">2023-10-08T07:52:55Z</dcterms:created>
  <dcterms:modified xsi:type="dcterms:W3CDTF">2023-10-13T10:49:43Z</dcterms:modified>
</cp:coreProperties>
</file>