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77" r:id="rId3"/>
    <p:sldId id="257" r:id="rId4"/>
    <p:sldId id="263" r:id="rId5"/>
    <p:sldId id="259" r:id="rId6"/>
    <p:sldId id="260" r:id="rId7"/>
    <p:sldId id="273" r:id="rId8"/>
    <p:sldId id="274" r:id="rId9"/>
    <p:sldId id="262" r:id="rId10"/>
    <p:sldId id="265" r:id="rId11"/>
    <p:sldId id="266" r:id="rId12"/>
    <p:sldId id="269" r:id="rId13"/>
    <p:sldId id="268" r:id="rId14"/>
    <p:sldId id="270" r:id="rId15"/>
    <p:sldId id="271" r:id="rId16"/>
    <p:sldId id="272" r:id="rId17"/>
    <p:sldId id="276" r:id="rId18"/>
    <p:sldId id="275" r:id="rId1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4725" autoAdjust="0"/>
  </p:normalViewPr>
  <p:slideViewPr>
    <p:cSldViewPr>
      <p:cViewPr>
        <p:scale>
          <a:sx n="73" d="100"/>
          <a:sy n="73" d="100"/>
        </p:scale>
        <p:origin x="-129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1D93461-D37D-4C42-8580-79F290EFF17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366FF87-91D1-41BF-A155-3D494B7BB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6FF87-91D1-41BF-A155-3D494B7BB5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8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1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kern="1200" dirty="0" err="1" smtClean="0">
                <a:solidFill>
                  <a:srgbClr val="000000"/>
                </a:solidFill>
                <a:effectLst/>
                <a:latin typeface="inherit"/>
              </a:rPr>
              <a:t>Cholecystostomy</a:t>
            </a:r>
            <a:endParaRPr lang="ar-IQ" sz="1200" b="0" i="0" u="none" strike="noStrike" dirty="0" smtClean="0">
              <a:effectLst/>
              <a:latin typeface="Arial"/>
            </a:endParaRPr>
          </a:p>
          <a:p>
            <a:pPr marL="0" algn="l" rtl="1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kern="1200" dirty="0" err="1" smtClean="0">
                <a:solidFill>
                  <a:srgbClr val="000000"/>
                </a:solidFill>
                <a:effectLst/>
                <a:latin typeface="inherit"/>
              </a:rPr>
              <a:t>Choledochojejunostomy</a:t>
            </a:r>
            <a:endParaRPr lang="ar-IQ" sz="1200" b="0" i="0" u="none" strike="noStrike" dirty="0" smtClean="0">
              <a:effectLst/>
              <a:latin typeface="Arial"/>
            </a:endParaRP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6FF87-91D1-41BF-A155-3D494B7BB5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0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6299-63B8-412D-908C-E0DE35F7B0F3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7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6299-63B8-412D-908C-E0DE35F7B0F3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9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6299-63B8-412D-908C-E0DE35F7B0F3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90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26/05/1445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53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26/05/1445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58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26/05/1445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68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26/05/1445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9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26/05/1445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56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26/05/1445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9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26/05/1445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4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26/05/1445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6299-63B8-412D-908C-E0DE35F7B0F3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0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26/05/1445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28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26/05/1445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10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26/05/1445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4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6299-63B8-412D-908C-E0DE35F7B0F3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0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6299-63B8-412D-908C-E0DE35F7B0F3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0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6299-63B8-412D-908C-E0DE35F7B0F3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7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6299-63B8-412D-908C-E0DE35F7B0F3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9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6299-63B8-412D-908C-E0DE35F7B0F3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9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6299-63B8-412D-908C-E0DE35F7B0F3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6299-63B8-412D-908C-E0DE35F7B0F3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3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6299-63B8-412D-908C-E0DE35F7B0F3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1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26/05/1445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5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Microsoft_PowerPoint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Microsoft_PowerPoint2.ppt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كائن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435076"/>
              </p:ext>
            </p:extLst>
          </p:nvPr>
        </p:nvGraphicFramePr>
        <p:xfrm>
          <a:off x="179388" y="188913"/>
          <a:ext cx="8785225" cy="648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عرض تقديمي" r:id="rId3" imgW="4570501" imgH="3427618" progId="PowerPoint.Show.12">
                  <p:embed/>
                </p:oleObj>
              </mc:Choice>
              <mc:Fallback>
                <p:oleObj name="عرض تقديمي" r:id="rId3" imgW="4570501" imgH="3427618" progId="PowerPoint.Show.12">
                  <p:embed/>
                  <p:pic>
                    <p:nvPicPr>
                      <p:cNvPr id="0" name="كائن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8913"/>
                        <a:ext cx="8785225" cy="648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520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عنصر نائب للمحتوى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878363"/>
              </p:ext>
            </p:extLst>
          </p:nvPr>
        </p:nvGraphicFramePr>
        <p:xfrm>
          <a:off x="251520" y="692696"/>
          <a:ext cx="7170598" cy="5361459"/>
        </p:xfrm>
        <a:graphic>
          <a:graphicData uri="http://schemas.openxmlformats.org/drawingml/2006/table">
            <a:tbl>
              <a:tblPr/>
              <a:tblGrid>
                <a:gridCol w="2088232"/>
                <a:gridCol w="5082366"/>
              </a:tblGrid>
              <a:tr h="1039798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Liver function test (LFT)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Test of evaluate the functions of the liver including storage, metabolism, filtration, and excretion.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1039798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Liver biopsy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Biopsy is the removal of a small piece of tissue to be used for microscopic examination.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39798">
                <a:tc>
                  <a:txBody>
                    <a:bodyPr/>
                    <a:lstStyle/>
                    <a:p>
                      <a:pPr algn="l" fontAlgn="t"/>
                      <a:endParaRPr lang="ar-IQ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A procedure in which a needle is inserted into the liver to obtain a specimen.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47355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Sigmoidoscopy</a:t>
                      </a:r>
                      <a:endParaRPr lang="en-US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Sigmoid(o) refers to the sigmoid colon.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7355">
                <a:tc>
                  <a:txBody>
                    <a:bodyPr/>
                    <a:lstStyle/>
                    <a:p>
                      <a:pPr algn="l" fontAlgn="t"/>
                      <a:endParaRPr lang="ar-IQ" b="0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b="1" dirty="0" err="1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scopy</a:t>
                      </a:r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 is a visual examination with a lighted instrument.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47355">
                <a:tc>
                  <a:txBody>
                    <a:bodyPr/>
                    <a:lstStyle/>
                    <a:p>
                      <a:pPr algn="l" fontAlgn="t"/>
                      <a:endParaRPr lang="ar-IQ" b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The inspection of the sigmoid colon and rectum using a </a:t>
                      </a:r>
                      <a:r>
                        <a:rPr lang="en-US" b="1" dirty="0" err="1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sigmoidoscopy</a:t>
                      </a:r>
                      <a:endParaRPr lang="en-US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409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عنصر نائب للمحتوى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252343"/>
              </p:ext>
            </p:extLst>
          </p:nvPr>
        </p:nvGraphicFramePr>
        <p:xfrm>
          <a:off x="611560" y="908720"/>
          <a:ext cx="7968656" cy="5520076"/>
        </p:xfrm>
        <a:graphic>
          <a:graphicData uri="http://schemas.openxmlformats.org/drawingml/2006/table">
            <a:tbl>
              <a:tblPr/>
              <a:tblGrid>
                <a:gridCol w="2664296"/>
                <a:gridCol w="5304360"/>
              </a:tblGrid>
              <a:tr h="407675"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Cholecystostomy</a:t>
                      </a:r>
                      <a:endParaRPr lang="en-US" b="0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 err="1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Chole</a:t>
                      </a:r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(o) means bile.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407675">
                <a:tc>
                  <a:txBody>
                    <a:bodyPr/>
                    <a:lstStyle/>
                    <a:p>
                      <a:pPr algn="l" fontAlgn="t"/>
                      <a:endParaRPr lang="ar-IQ" b="0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 err="1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Cys</a:t>
                      </a:r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- means bladder or sac.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69752">
                <a:tc>
                  <a:txBody>
                    <a:bodyPr/>
                    <a:lstStyle/>
                    <a:p>
                      <a:pPr algn="l" fontAlgn="t"/>
                      <a:endParaRPr lang="ar-IQ" b="0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b="0" dirty="0" err="1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ostomy</a:t>
                      </a:r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 is the formation of an opening.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9752">
                <a:tc>
                  <a:txBody>
                    <a:bodyPr/>
                    <a:lstStyle/>
                    <a:p>
                      <a:pPr algn="l" fontAlgn="t"/>
                      <a:endParaRPr lang="ar-IQ" b="0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The surgical formation of an opening into the gallbladder.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40824"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Choledochojejunostomy</a:t>
                      </a:r>
                      <a:endParaRPr lang="en-US" b="0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 err="1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Chole</a:t>
                      </a:r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(o) means bile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675">
                <a:tc>
                  <a:txBody>
                    <a:bodyPr/>
                    <a:lstStyle/>
                    <a:p>
                      <a:pPr algn="l" fontAlgn="t"/>
                      <a:endParaRPr lang="ar-IQ" b="0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 err="1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Doch</a:t>
                      </a:r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(o) or </a:t>
                      </a:r>
                      <a:r>
                        <a:rPr lang="en-US" b="0" dirty="0" err="1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dochus</a:t>
                      </a:r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 means containing.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7675">
                <a:tc>
                  <a:txBody>
                    <a:bodyPr/>
                    <a:lstStyle/>
                    <a:p>
                      <a:pPr algn="l" fontAlgn="t"/>
                      <a:endParaRPr lang="ar-IQ" b="0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 err="1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Jejun</a:t>
                      </a:r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(o) refers to the jejunum.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9752">
                <a:tc>
                  <a:txBody>
                    <a:bodyPr/>
                    <a:lstStyle/>
                    <a:p>
                      <a:pPr algn="l" fontAlgn="t"/>
                      <a:endParaRPr lang="ar-IQ" b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b="0" dirty="0" err="1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ostomy</a:t>
                      </a:r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 is the formation of an opening.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31828">
                <a:tc>
                  <a:txBody>
                    <a:bodyPr/>
                    <a:lstStyle/>
                    <a:p>
                      <a:pPr algn="l" fontAlgn="t"/>
                      <a:endParaRPr lang="ar-IQ" b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A surgical procedure to form a connection between the common </a:t>
                      </a:r>
                      <a:r>
                        <a:rPr lang="en-US" b="0" dirty="0" smtClean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bile duct and jejunum</a:t>
                      </a:r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018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88640"/>
            <a:ext cx="8352928" cy="640871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Procedures of the Gastrointestinal System</a:t>
            </a:r>
          </a:p>
          <a:p>
            <a:pPr algn="l" rtl="0"/>
            <a:endParaRPr lang="en-US" sz="2000" dirty="0"/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990161"/>
              </p:ext>
            </p:extLst>
          </p:nvPr>
        </p:nvGraphicFramePr>
        <p:xfrm>
          <a:off x="539552" y="836712"/>
          <a:ext cx="7776864" cy="5631180"/>
        </p:xfrm>
        <a:graphic>
          <a:graphicData uri="http://schemas.openxmlformats.org/drawingml/2006/table">
            <a:tbl>
              <a:tblPr/>
              <a:tblGrid>
                <a:gridCol w="2304256"/>
                <a:gridCol w="5472608"/>
              </a:tblGrid>
              <a:tr h="55478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/>
                      </a:r>
                      <a:b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</a:b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Appendectomy also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appendicectomy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 err="1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Appendic</a:t>
                      </a:r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(o) pertaining to the appendix.</a:t>
                      </a: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4781">
                <a:tc>
                  <a:txBody>
                    <a:bodyPr/>
                    <a:lstStyle/>
                    <a:p>
                      <a:pPr algn="l" fontAlgn="t"/>
                      <a:endParaRPr lang="ar-IQ" sz="1800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sz="1800" b="1" dirty="0" err="1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ectomy</a:t>
                      </a:r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 means excision (surgical removal or cutting out)</a:t>
                      </a: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54781">
                <a:tc>
                  <a:txBody>
                    <a:bodyPr/>
                    <a:lstStyle/>
                    <a:p>
                      <a:pPr algn="r" rtl="0" fontAlgn="t"/>
                      <a:endParaRPr lang="ar-IQ" sz="1800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Surgical removal of the vermiform appendix.</a:t>
                      </a: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69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Cecostomy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 err="1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Cec</a:t>
                      </a:r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(o) is pertaining to the cecum.</a:t>
                      </a: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54781">
                <a:tc>
                  <a:txBody>
                    <a:bodyPr/>
                    <a:lstStyle/>
                    <a:p>
                      <a:pPr algn="l" fontAlgn="t"/>
                      <a:endParaRPr lang="ar-IQ" sz="1800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sz="1800" b="1" dirty="0" err="1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ostomy</a:t>
                      </a:r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 is the formation of an opening.</a:t>
                      </a: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4781">
                <a:tc>
                  <a:txBody>
                    <a:bodyPr/>
                    <a:lstStyle/>
                    <a:p>
                      <a:pPr algn="l" fontAlgn="t"/>
                      <a:endParaRPr lang="ar-IQ" sz="1800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The surgical formation of an opening into cecum.</a:t>
                      </a: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3769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Cholecystectomy</a:t>
                      </a: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 err="1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Chole</a:t>
                      </a:r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(o) means bile.</a:t>
                      </a: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692">
                <a:tc>
                  <a:txBody>
                    <a:bodyPr/>
                    <a:lstStyle/>
                    <a:p>
                      <a:pPr algn="l" fontAlgn="t"/>
                      <a:endParaRPr lang="ar-IQ" sz="1800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 err="1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Cys</a:t>
                      </a:r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- means bladder or sac.</a:t>
                      </a: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54781">
                <a:tc>
                  <a:txBody>
                    <a:bodyPr/>
                    <a:lstStyle/>
                    <a:p>
                      <a:pPr algn="l" fontAlgn="t"/>
                      <a:endParaRPr lang="ar-IQ" sz="1800" b="1">
                        <a:effectLst/>
                        <a:latin typeface="inherit"/>
                      </a:endParaRP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sz="1800" b="1" dirty="0" err="1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ectomy</a:t>
                      </a:r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 means excision (surgical removal or cutting out).</a:t>
                      </a: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554781">
                <a:tc>
                  <a:txBody>
                    <a:bodyPr/>
                    <a:lstStyle/>
                    <a:p>
                      <a:pPr algn="l" fontAlgn="t"/>
                      <a:endParaRPr lang="ar-IQ" sz="1800" b="1">
                        <a:effectLst/>
                        <a:latin typeface="inherit"/>
                      </a:endParaRP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The surgical removal of the gallbladder.</a:t>
                      </a: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3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015588"/>
              </p:ext>
            </p:extLst>
          </p:nvPr>
        </p:nvGraphicFramePr>
        <p:xfrm>
          <a:off x="467544" y="548680"/>
          <a:ext cx="8064896" cy="6155789"/>
        </p:xfrm>
        <a:graphic>
          <a:graphicData uri="http://schemas.openxmlformats.org/drawingml/2006/table">
            <a:tbl>
              <a:tblPr/>
              <a:tblGrid>
                <a:gridCol w="2376264"/>
                <a:gridCol w="5688632"/>
              </a:tblGrid>
              <a:tr h="580208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choledocholithotomy</a:t>
                      </a:r>
                      <a:endParaRPr lang="en-US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Chole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(o) means bile.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580208">
                <a:tc>
                  <a:txBody>
                    <a:bodyPr/>
                    <a:lstStyle/>
                    <a:p>
                      <a:pPr algn="l" fontAlgn="t"/>
                      <a:endParaRPr lang="ar-IQ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Doch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(o) or </a:t>
                      </a:r>
                      <a:r>
                        <a:rPr lang="en-US" b="1" dirty="0" err="1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dochus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 means containing.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0208">
                <a:tc>
                  <a:txBody>
                    <a:bodyPr/>
                    <a:lstStyle/>
                    <a:p>
                      <a:pPr algn="l" fontAlgn="t"/>
                      <a:endParaRPr lang="ar-IQ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Lith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(o) means stone.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80208">
                <a:tc>
                  <a:txBody>
                    <a:bodyPr/>
                    <a:lstStyle/>
                    <a:p>
                      <a:pPr algn="l" fontAlgn="t"/>
                      <a:endParaRPr lang="ar-IQ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b="1" dirty="0" err="1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otomy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 means cutting into.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26190">
                <a:tc>
                  <a:txBody>
                    <a:bodyPr/>
                    <a:lstStyle/>
                    <a:p>
                      <a:pPr algn="l" fontAlgn="t"/>
                      <a:endParaRPr lang="ar-IQ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Surgical incision into the common bile duct for the removal of gallstones.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80208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Colectomy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Cole- means colon.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3199">
                <a:tc>
                  <a:txBody>
                    <a:bodyPr/>
                    <a:lstStyle/>
                    <a:p>
                      <a:pPr algn="l" fontAlgn="t"/>
                      <a:endParaRPr lang="ar-IQ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b="1" dirty="0" err="1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ectomy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 means excision (surgical removal or cutting out).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80208">
                <a:tc>
                  <a:txBody>
                    <a:bodyPr/>
                    <a:lstStyle/>
                    <a:p>
                      <a:pPr algn="l" fontAlgn="t"/>
                      <a:endParaRPr lang="ar-IQ" b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Surgical excision of part of the colon.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676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945227"/>
              </p:ext>
            </p:extLst>
          </p:nvPr>
        </p:nvGraphicFramePr>
        <p:xfrm>
          <a:off x="179512" y="764704"/>
          <a:ext cx="8964488" cy="6267755"/>
        </p:xfrm>
        <a:graphic>
          <a:graphicData uri="http://schemas.openxmlformats.org/drawingml/2006/table">
            <a:tbl>
              <a:tblPr/>
              <a:tblGrid>
                <a:gridCol w="2664296"/>
                <a:gridCol w="6300192"/>
              </a:tblGrid>
              <a:tr h="52658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  <a:latin typeface="inherit"/>
                        </a:rPr>
                        <a:t>Colostomy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Col(o) refers to the colon.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865098">
                <a:tc>
                  <a:txBody>
                    <a:bodyPr/>
                    <a:lstStyle/>
                    <a:p>
                      <a:pPr algn="l" fontAlgn="t"/>
                      <a:endParaRPr lang="ar-IQ" b="1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ostomy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 is the formation of an opening.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3614">
                <a:tc>
                  <a:txBody>
                    <a:bodyPr/>
                    <a:lstStyle/>
                    <a:p>
                      <a:pPr algn="l" fontAlgn="t"/>
                      <a:endParaRPr lang="ar-IQ" b="1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Surgical opening into the colon to form an artificial anus on the abdominal wall.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2658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effectLst/>
                          <a:latin typeface="inherit"/>
                        </a:rPr>
                        <a:t>Esophagogastrostomy</a:t>
                      </a:r>
                      <a:endParaRPr lang="en-US" b="1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Esophag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 means esophagus.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6581">
                <a:tc>
                  <a:txBody>
                    <a:bodyPr/>
                    <a:lstStyle/>
                    <a:p>
                      <a:pPr algn="l" fontAlgn="t"/>
                      <a:endParaRPr lang="ar-IQ" b="1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Gastr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 means stomach.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26581">
                <a:tc>
                  <a:txBody>
                    <a:bodyPr/>
                    <a:lstStyle/>
                    <a:p>
                      <a:pPr algn="l" fontAlgn="t"/>
                      <a:endParaRPr lang="ar-IQ" b="1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ostomy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 is formation of an opening.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5098">
                <a:tc>
                  <a:txBody>
                    <a:bodyPr/>
                    <a:lstStyle/>
                    <a:p>
                      <a:pPr algn="l" fontAlgn="t"/>
                      <a:endParaRPr lang="ar-IQ" b="1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Anastomosis of the esophagus to a portion of the stomach.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2658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effectLst/>
                          <a:latin typeface="inherit"/>
                        </a:rPr>
                        <a:t>Gastrectomy</a:t>
                      </a:r>
                      <a:endParaRPr lang="en-US" b="1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1" dirty="0" err="1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Gastr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) means stomach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. ,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ectomy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 means excision(surgical</a:t>
                      </a:r>
                      <a:endParaRPr lang="en-US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6581">
                <a:tc>
                  <a:txBody>
                    <a:bodyPr/>
                    <a:lstStyle/>
                    <a:p>
                      <a:pPr algn="l" fontAlgn="t"/>
                      <a:endParaRPr lang="ar-IQ" b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Removal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 all or part of stomach</a:t>
                      </a:r>
                      <a:endParaRPr lang="en-US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908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230693"/>
              </p:ext>
            </p:extLst>
          </p:nvPr>
        </p:nvGraphicFramePr>
        <p:xfrm>
          <a:off x="635793" y="778336"/>
          <a:ext cx="7934326" cy="6035040"/>
        </p:xfrm>
        <a:graphic>
          <a:graphicData uri="http://schemas.openxmlformats.org/drawingml/2006/table">
            <a:tbl>
              <a:tblPr/>
              <a:tblGrid>
                <a:gridCol w="3967163"/>
                <a:gridCol w="3967163"/>
              </a:tblGrid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Gastrostomy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Gastr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(o) means stomach.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endParaRPr lang="ar-IQ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b="1" dirty="0" err="1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ostomy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 is the formation of an opening.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endParaRPr lang="ar-IQ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A surgical opening into the stomach through the abdominal wall usually for the placement of a feeding tube.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Ileostomy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Ile(o) refers to the ileum.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endParaRPr lang="ar-IQ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b="1" dirty="0" err="1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ostomy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 is the formation of an opening.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endParaRPr lang="ar-IQ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A surgical opening to bring the ileum to the surface of the abdomen.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1" dirty="0" err="1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Pyloroplasty</a:t>
                      </a:r>
                      <a:endParaRPr lang="en-US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Pylor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(o) refers to the pylorus.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rtl="0" fontAlgn="t"/>
                      <a:endParaRPr lang="ar-IQ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b="1" dirty="0" err="1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plasty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 means surgical repair.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541164">
                <a:tc>
                  <a:txBody>
                    <a:bodyPr/>
                    <a:lstStyle/>
                    <a:p>
                      <a:pPr algn="r" rtl="0" fontAlgn="t"/>
                      <a:endParaRPr lang="ar-IQ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Enlargement and repair of pyloric sphincter area.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51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979874"/>
              </p:ext>
            </p:extLst>
          </p:nvPr>
        </p:nvGraphicFramePr>
        <p:xfrm>
          <a:off x="179512" y="188640"/>
          <a:ext cx="8568952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عرض تقديمي" r:id="rId3" imgW="4570501" imgH="3427618" progId="PowerPoint.Show.12">
                  <p:embed/>
                </p:oleObj>
              </mc:Choice>
              <mc:Fallback>
                <p:oleObj name="عرض تقديمي" r:id="rId3" imgW="4570501" imgH="3427618" progId="PowerPoint.Show.12">
                  <p:embed/>
                  <p:pic>
                    <p:nvPicPr>
                      <p:cNvPr id="0" name="كائن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88640"/>
                        <a:ext cx="8568952" cy="619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230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3" y="30342"/>
            <a:ext cx="875042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3817259" y="404664"/>
            <a:ext cx="3672408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Thank you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91" y="509728"/>
            <a:ext cx="8640960" cy="63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95536" y="188639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/>
            <a:r>
              <a:rPr lang="en-US" sz="2800" b="1" dirty="0">
                <a:solidFill>
                  <a:srgbClr val="FF0000"/>
                </a:solidFill>
              </a:rPr>
              <a:t>Medical Terminology of the </a:t>
            </a:r>
            <a:r>
              <a:rPr lang="en-US" sz="2800" b="1" dirty="0" smtClean="0">
                <a:solidFill>
                  <a:srgbClr val="FF0000"/>
                </a:solidFill>
              </a:rPr>
              <a:t>Gastrointestinal System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0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2305"/>
            <a:ext cx="8135937" cy="610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64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476672"/>
            <a:ext cx="8640960" cy="6597352"/>
          </a:xfrm>
        </p:spPr>
        <p:txBody>
          <a:bodyPr/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Word Root and Combining Vowel for the Gastrointestinal System</a:t>
            </a:r>
          </a:p>
          <a:p>
            <a:pPr algn="l" rtl="0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1322549"/>
            <a:ext cx="853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2400" dirty="0">
                <a:solidFill>
                  <a:srgbClr val="00B0F0"/>
                </a:solidFill>
              </a:rPr>
              <a:t>Th</a:t>
            </a:r>
            <a:r>
              <a:rPr lang="en-US" sz="2400" b="1" dirty="0">
                <a:solidFill>
                  <a:srgbClr val="00B0F0"/>
                </a:solidFill>
              </a:rPr>
              <a:t>is is a list of word roots with their combining vowel used for the gastrointestinal system</a:t>
            </a:r>
            <a:r>
              <a:rPr lang="en-US" sz="2400" dirty="0">
                <a:solidFill>
                  <a:srgbClr val="00B0F0"/>
                </a:solidFill>
              </a:rPr>
              <a:t>.</a:t>
            </a:r>
          </a:p>
        </p:txBody>
      </p:sp>
      <p:graphicFrame>
        <p:nvGraphicFramePr>
          <p:cNvPr id="12" name="جدول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212319"/>
              </p:ext>
            </p:extLst>
          </p:nvPr>
        </p:nvGraphicFramePr>
        <p:xfrm>
          <a:off x="1907704" y="2132856"/>
          <a:ext cx="5976664" cy="3786060"/>
        </p:xfrm>
        <a:graphic>
          <a:graphicData uri="http://schemas.openxmlformats.org/drawingml/2006/table">
            <a:tbl>
              <a:tblPr/>
              <a:tblGrid>
                <a:gridCol w="2988332"/>
                <a:gridCol w="2988332"/>
              </a:tblGrid>
              <a:tr h="3263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cap="all" dirty="0">
                          <a:effectLst/>
                          <a:latin typeface="inherit"/>
                        </a:rPr>
                        <a:t>WORD ROOT</a:t>
                      </a:r>
                    </a:p>
                  </a:txBody>
                  <a:tcPr marL="62170" marR="62170" marT="62170" marB="621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cap="all">
                          <a:effectLst/>
                          <a:latin typeface="inherit"/>
                        </a:rPr>
                        <a:t>DEFINITION</a:t>
                      </a:r>
                    </a:p>
                  </a:txBody>
                  <a:tcPr marL="62170" marR="62170" marT="62170" marB="621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</a:tr>
              <a:tr h="15111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An(o)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inherit"/>
                        </a:rPr>
                        <a:t>pertaining to the anus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Appendic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inherit"/>
                        </a:rPr>
                        <a:t>referring to the appendix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Cec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inherit"/>
                        </a:rPr>
                        <a:t>Pertaining to the </a:t>
                      </a:r>
                      <a:r>
                        <a:rPr lang="en-US" sz="20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inherit"/>
                        </a:rPr>
                        <a:t>cecum</a:t>
                      </a:r>
                      <a:endParaRPr lang="en-US" sz="20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inherit"/>
                      </a:endParaRP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Chol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(e)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inherit"/>
                        </a:rPr>
                        <a:t>bile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Cholangi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inherit"/>
                        </a:rPr>
                        <a:t>bile duct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Cholecyst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inherit"/>
                        </a:rPr>
                        <a:t>gallbladder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Choledoch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inherit"/>
                        </a:rPr>
                        <a:t>common bile ducts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Colon(o)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inherit"/>
                        </a:rPr>
                        <a:t>pertaining to the colon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22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عنصر نائب للمحتوى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332668"/>
              </p:ext>
            </p:extLst>
          </p:nvPr>
        </p:nvGraphicFramePr>
        <p:xfrm>
          <a:off x="323528" y="116632"/>
          <a:ext cx="8136904" cy="6469752"/>
        </p:xfrm>
        <a:graphic>
          <a:graphicData uri="http://schemas.openxmlformats.org/drawingml/2006/table">
            <a:tbl>
              <a:tblPr/>
              <a:tblGrid>
                <a:gridCol w="1776848"/>
                <a:gridCol w="6360056"/>
              </a:tblGrid>
              <a:tr h="64807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Diverticul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/(o)                                    </a:t>
                      </a:r>
                      <a:endParaRPr lang="en-US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 diverticulum          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384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Duoden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en-US" b="1" dirty="0" smtClean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duodenum                                                                                 </a:t>
                      </a:r>
                      <a:endParaRPr lang="en-US" b="1" dirty="0">
                        <a:solidFill>
                          <a:srgbClr val="00206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Enter(o)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intestine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Esophag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esophagus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Gastr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 (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stomach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Hepat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liver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Ile(o)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ileum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Jejun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jejunum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Pancreat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pancreas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Proct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rectum and anus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Rect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rectum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Sigmoid(o)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sigmoid colon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Splen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spleen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Hemat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blood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06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عنصر نائب للمحتوى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3103"/>
              </p:ext>
            </p:extLst>
          </p:nvPr>
        </p:nvGraphicFramePr>
        <p:xfrm>
          <a:off x="107504" y="260650"/>
          <a:ext cx="8928992" cy="636601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95827"/>
                <a:gridCol w="1633165"/>
              </a:tblGrid>
              <a:tr h="68806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Definition                                                  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Term               </a:t>
                      </a:r>
                      <a:endParaRPr lang="en-US" sz="2800" dirty="0"/>
                    </a:p>
                  </a:txBody>
                  <a:tcPr/>
                </a:tc>
              </a:tr>
              <a:tr h="77087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 means No ,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not ,without ,is abnormal relaxation of cardiac sphincter  of stomach                                                     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Achalasia    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5671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Appendic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(o)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=Appendix , it is= inflammation of vermiform appendix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Appendicitis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0368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The accumulation of large amount of fluid  in peritoneal cavity                                      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Ascites      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7019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Chole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(o)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means bile ,lithiasis =stone                                      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Cholelithiasis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20333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Cirrh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=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yellow , </a:t>
                      </a:r>
                      <a:r>
                        <a:rPr lang="en-US" b="1" baseline="0" dirty="0" err="1" smtClean="0">
                          <a:solidFill>
                            <a:srgbClr val="7030A0"/>
                          </a:solidFill>
                        </a:rPr>
                        <a:t>osis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=condition , degenerative disease of the  liver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Cirrhosis  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73198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Dys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 =bad or painful ,</a:t>
                      </a:r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phagia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 means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to or to swallow ,Difficulty swallow             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Dysphagia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73198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Gastr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(o)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=stomach ,</a:t>
                      </a:r>
                      <a:r>
                        <a:rPr lang="en-US" b="1" baseline="0" dirty="0" err="1" smtClean="0">
                          <a:solidFill>
                            <a:srgbClr val="7030A0"/>
                          </a:solidFill>
                        </a:rPr>
                        <a:t>itis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=inflammation , inflammation of lining stomach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Gastritis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149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Hema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 =blood ,Emesis= vomiting ,Vomiting of bright red blood  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Hematemesis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15799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Hema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 =</a:t>
                      </a:r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blood,chezia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 means defecation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of </a:t>
                      </a:r>
                      <a:r>
                        <a:rPr lang="en-US" b="1" baseline="0" dirty="0" err="1" smtClean="0">
                          <a:solidFill>
                            <a:srgbClr val="7030A0"/>
                          </a:solidFill>
                        </a:rPr>
                        <a:t>forgin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body with passage of bright red blood in stool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Hematochezia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832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عنصر نائب للمحتوى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444911"/>
              </p:ext>
            </p:extLst>
          </p:nvPr>
        </p:nvGraphicFramePr>
        <p:xfrm>
          <a:off x="395536" y="31286"/>
          <a:ext cx="8280151" cy="676691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6265494"/>
                <a:gridCol w="2014657"/>
              </a:tblGrid>
              <a:tr h="762118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0" dirty="0" err="1" smtClean="0">
                          <a:solidFill>
                            <a:srgbClr val="FF0000"/>
                          </a:solidFill>
                        </a:rPr>
                        <a:t>Hepat</a:t>
                      </a:r>
                      <a:r>
                        <a:rPr lang="en-US" sz="2400" b="0" dirty="0" smtClean="0">
                          <a:solidFill>
                            <a:srgbClr val="FF0000"/>
                          </a:solidFill>
                        </a:rPr>
                        <a:t>(o) =liver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</a:rPr>
                        <a:t> ,it is means inflammation   ,So  inflammation of    </a:t>
                      </a:r>
                      <a:r>
                        <a:rPr lang="en-US" sz="2400" b="0" baseline="0" dirty="0" smtClean="0">
                          <a:solidFill>
                            <a:srgbClr val="7030A0"/>
                          </a:solidFill>
                        </a:rPr>
                        <a:t>l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</a:rPr>
                        <a:t>iver</a:t>
                      </a:r>
                      <a:r>
                        <a:rPr lang="en-US" sz="2400" b="0" baseline="0" dirty="0" smtClean="0">
                          <a:solidFill>
                            <a:srgbClr val="7030A0"/>
                          </a:solidFill>
                        </a:rPr>
                        <a:t>                                     </a:t>
                      </a:r>
                      <a:endParaRPr lang="en-US" sz="24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Hepatitis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89953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Hepat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(o) means liver ,</a:t>
                      </a:r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Megaly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= large , so abnormal enlargement</a:t>
                      </a:r>
                      <a:r>
                        <a:rPr lang="en-US" b="0" dirty="0" smtClean="0">
                          <a:solidFill>
                            <a:srgbClr val="7030A0"/>
                          </a:solidFill>
                        </a:rPr>
                        <a:t>                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of the liver                                                                                   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Hepatomegaly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62118">
                <a:tc>
                  <a:txBody>
                    <a:bodyPr/>
                    <a:lstStyle/>
                    <a:p>
                      <a:pPr algn="l" rtl="0"/>
                      <a:r>
                        <a:rPr lang="ar-IQ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Means yellow ,large amount of</a:t>
                      </a:r>
                      <a:r>
                        <a:rPr lang="en-US" b="1" baseline="0" dirty="0" smtClean="0">
                          <a:solidFill>
                            <a:srgbClr val="00B0F0"/>
                          </a:solidFill>
                        </a:rPr>
                        <a:t>  </a:t>
                      </a:r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bilirubin in blood causing yellow</a:t>
                      </a:r>
                      <a:r>
                        <a:rPr lang="en-US" b="1" baseline="0" dirty="0" smtClean="0">
                          <a:solidFill>
                            <a:srgbClr val="00B0F0"/>
                          </a:solidFill>
                        </a:rPr>
                        <a:t> discoloration</a:t>
                      </a:r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  of skin</a:t>
                      </a:r>
                      <a:r>
                        <a:rPr lang="en-US" b="1" baseline="0" dirty="0" smtClean="0">
                          <a:solidFill>
                            <a:srgbClr val="00B0F0"/>
                          </a:solidFill>
                        </a:rPr>
                        <a:t> ,mucus membrane and sclera of eye</a:t>
                      </a:r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                                       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Jaundice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62118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Black, means distinctive black stool which usually suggest digested stool                                                                                                        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Melena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89953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Odyn</a:t>
                      </a:r>
                      <a:r>
                        <a:rPr lang="en-US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(o)</a:t>
                      </a:r>
                      <a:r>
                        <a:rPr lang="en-US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means pain ,</a:t>
                      </a:r>
                      <a:r>
                        <a:rPr lang="en-US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Phagia</a:t>
                      </a:r>
                      <a:r>
                        <a:rPr lang="en-US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means to eat or swallow ,burning</a:t>
                      </a:r>
                      <a:r>
                        <a:rPr lang="en-US" b="1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squeezing pain while swallowing caused by irritation of the esophageal mucosa                                                                                             </a:t>
                      </a:r>
                      <a:endParaRPr lang="en-US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Odynophagia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89953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Pyr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(o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)  means fire heat </a:t>
                      </a:r>
                      <a:r>
                        <a:rPr lang="en-US" b="1" baseline="0" dirty="0" err="1" smtClean="0">
                          <a:solidFill>
                            <a:srgbClr val="C00000"/>
                          </a:solidFill>
                        </a:rPr>
                        <a:t>Osis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 refers to condition so </a:t>
                      </a:r>
                      <a:r>
                        <a:rPr lang="en-US" b="1" baseline="0" dirty="0" err="1" smtClean="0">
                          <a:solidFill>
                            <a:srgbClr val="C00000"/>
                          </a:solidFill>
                        </a:rPr>
                        <a:t>pyrosis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means heart burn which painful  burning sensation in 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e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sophagus </a:t>
                      </a:r>
                      <a:r>
                        <a:rPr lang="en-US" b="1" baseline="0" dirty="0" err="1" smtClean="0">
                          <a:solidFill>
                            <a:srgbClr val="C00000"/>
                          </a:solidFill>
                        </a:rPr>
                        <a:t>bleow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the sternum                             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Pyrosis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62118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Splen</a:t>
                      </a:r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(o)</a:t>
                      </a:r>
                      <a:r>
                        <a:rPr lang="en-US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= spleen  </a:t>
                      </a:r>
                      <a:r>
                        <a:rPr lang="en-US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Megaly</a:t>
                      </a:r>
                      <a:r>
                        <a:rPr lang="en-US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=large ,So, abnormal enlargement of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spleen                                                                                                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Splenomegaly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62118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Steat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(o) means fat ,</a:t>
                      </a:r>
                      <a:r>
                        <a:rPr lang="en-US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rrhea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means discharge of flow  large amount of</a:t>
                      </a:r>
                      <a:r>
                        <a:rPr lang="en-US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fat in the faces that is foul smelling and foul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                                            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Steatorrhea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450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404664"/>
            <a:ext cx="8352928" cy="6264696"/>
          </a:xfrm>
        </p:spPr>
        <p:txBody>
          <a:bodyPr/>
          <a:lstStyle/>
          <a:p>
            <a:pPr algn="ctr" rtl="0" fontAlgn="base"/>
            <a:r>
              <a:rPr lang="en-US" b="1" dirty="0" smtClean="0"/>
              <a:t>Gastrointestinal Specialties</a:t>
            </a:r>
            <a:r>
              <a:rPr lang="ar-IQ" b="1" dirty="0" smtClean="0"/>
              <a:t>    </a:t>
            </a:r>
            <a:endParaRPr lang="en-US" b="1" dirty="0" smtClean="0"/>
          </a:p>
          <a:p>
            <a:pPr algn="l" rtl="0" fontAlgn="base"/>
            <a:r>
              <a:rPr lang="en-US" sz="2400" dirty="0" smtClean="0">
                <a:solidFill>
                  <a:srgbClr val="FF0000"/>
                </a:solidFill>
              </a:rPr>
              <a:t>This is a list of the gastrointestinal specialist and their general job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301103"/>
              </p:ext>
            </p:extLst>
          </p:nvPr>
        </p:nvGraphicFramePr>
        <p:xfrm>
          <a:off x="611560" y="1340767"/>
          <a:ext cx="7920880" cy="5507834"/>
        </p:xfrm>
        <a:graphic>
          <a:graphicData uri="http://schemas.openxmlformats.org/drawingml/2006/table">
            <a:tbl>
              <a:tblPr/>
              <a:tblGrid>
                <a:gridCol w="4680520"/>
                <a:gridCol w="3240360"/>
              </a:tblGrid>
              <a:tr h="9489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cap="all" dirty="0" smtClean="0">
                          <a:effectLst/>
                          <a:latin typeface="inherit"/>
                        </a:rPr>
                        <a:t>term</a:t>
                      </a:r>
                      <a:r>
                        <a:rPr lang="en-US" sz="1600" b="1" cap="all" dirty="0" smtClean="0">
                          <a:effectLst/>
                          <a:latin typeface="inherit"/>
                        </a:rPr>
                        <a:t>       </a:t>
                      </a:r>
                      <a:r>
                        <a:rPr lang="en-US" sz="1600" b="1" cap="all" dirty="0">
                          <a:effectLst/>
                          <a:latin typeface="inherit"/>
                        </a:rPr>
                        <a:t/>
                      </a:r>
                      <a:br>
                        <a:rPr lang="en-US" sz="1600" b="1" cap="all" dirty="0">
                          <a:effectLst/>
                          <a:latin typeface="inherit"/>
                        </a:rPr>
                      </a:br>
                      <a:r>
                        <a:rPr lang="en-US" sz="1600" b="1" cap="all" dirty="0" smtClean="0">
                          <a:effectLst/>
                          <a:latin typeface="inherit"/>
                        </a:rPr>
                        <a:t>    </a:t>
                      </a:r>
                      <a:endParaRPr lang="en-US" sz="1600" b="1" cap="all" dirty="0">
                        <a:effectLst/>
                        <a:latin typeface="inherit"/>
                      </a:endParaRPr>
                    </a:p>
                  </a:txBody>
                  <a:tcPr marL="69845" marR="69845" marT="69845" marB="69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    </a:t>
                      </a:r>
                      <a:r>
                        <a:rPr lang="en-US" sz="2800" b="1" dirty="0" smtClean="0"/>
                        <a:t>Definition</a:t>
                      </a:r>
                      <a:endParaRPr lang="en-US" sz="2800" b="1" dirty="0"/>
                    </a:p>
                  </a:txBody>
                  <a:tcPr marL="83814" marR="83814" marT="41907" marB="41907">
                    <a:lnL>
                      <a:noFill/>
                    </a:lnL>
                  </a:tcPr>
                </a:tc>
              </a:tr>
              <a:tr h="40058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Gastroenterologist</a:t>
                      </a: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Gastro means stomach.</a:t>
                      </a: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585">
                <a:tc>
                  <a:txBody>
                    <a:bodyPr/>
                    <a:lstStyle/>
                    <a:p>
                      <a:pPr algn="l" fontAlgn="t"/>
                      <a:endParaRPr lang="ar-IQ" sz="1800" b="0" dirty="0">
                        <a:effectLst/>
                        <a:latin typeface="inherit"/>
                      </a:endParaRP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Entero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 means intestine.</a:t>
                      </a: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66010">
                <a:tc>
                  <a:txBody>
                    <a:bodyPr/>
                    <a:lstStyle/>
                    <a:p>
                      <a:pPr algn="l" fontAlgn="t"/>
                      <a:endParaRPr lang="ar-IQ" sz="1800" b="0" dirty="0">
                        <a:effectLst/>
                        <a:latin typeface="inherit"/>
                      </a:endParaRP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logist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 means one who studies.</a:t>
                      </a: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1435">
                <a:tc>
                  <a:txBody>
                    <a:bodyPr/>
                    <a:lstStyle/>
                    <a:p>
                      <a:pPr algn="l" fontAlgn="t"/>
                      <a:endParaRPr lang="ar-IQ" sz="1800" b="0" dirty="0">
                        <a:effectLst/>
                        <a:latin typeface="inherit"/>
                      </a:endParaRP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A physician specializing in diseases of the gastrointestinal tract.</a:t>
                      </a: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058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Gastroenterology</a:t>
                      </a: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Gastro means stomach.</a:t>
                      </a: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585">
                <a:tc>
                  <a:txBody>
                    <a:bodyPr/>
                    <a:lstStyle/>
                    <a:p>
                      <a:pPr algn="l" fontAlgn="t"/>
                      <a:endParaRPr lang="ar-IQ" sz="1800" b="0" dirty="0">
                        <a:effectLst/>
                        <a:latin typeface="inherit"/>
                      </a:endParaRP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Entero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 means intestine.</a:t>
                      </a: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524075">
                <a:tc>
                  <a:txBody>
                    <a:bodyPr/>
                    <a:lstStyle/>
                    <a:p>
                      <a:pPr algn="l" fontAlgn="t"/>
                      <a:endParaRPr lang="ar-IQ" sz="1600" b="0" dirty="0">
                        <a:effectLst/>
                        <a:latin typeface="inherit"/>
                      </a:endParaRP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-logy means the study of.</a:t>
                      </a: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7767">
                <a:tc>
                  <a:txBody>
                    <a:bodyPr/>
                    <a:lstStyle/>
                    <a:p>
                      <a:pPr algn="l" fontAlgn="t"/>
                      <a:endParaRPr lang="ar-IQ" sz="1600" b="0">
                        <a:effectLst/>
                        <a:latin typeface="inherit"/>
                      </a:endParaRP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The study of the diseases of the gastrointestinal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tract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inherit"/>
                      </a:endParaRP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18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404664"/>
            <a:ext cx="8064896" cy="6696744"/>
          </a:xfrm>
        </p:spPr>
        <p:txBody>
          <a:bodyPr/>
          <a:lstStyle/>
          <a:p>
            <a:pPr algn="r" rtl="0" fontAlgn="base"/>
            <a:r>
              <a:rPr lang="en-US" sz="2800" b="1" dirty="0" smtClean="0">
                <a:solidFill>
                  <a:srgbClr val="FF0000"/>
                </a:solidFill>
              </a:rPr>
              <a:t>Diagnostic </a:t>
            </a:r>
            <a:r>
              <a:rPr lang="en-US" sz="2800" b="1" dirty="0">
                <a:solidFill>
                  <a:srgbClr val="FF0000"/>
                </a:solidFill>
              </a:rPr>
              <a:t>Studies of the </a:t>
            </a:r>
            <a:r>
              <a:rPr lang="en-US" sz="2800" b="1" dirty="0" smtClean="0">
                <a:solidFill>
                  <a:srgbClr val="FF0000"/>
                </a:solidFill>
              </a:rPr>
              <a:t>Gastrointestinal </a:t>
            </a:r>
            <a:r>
              <a:rPr lang="en-US" b="1" dirty="0" smtClean="0">
                <a:solidFill>
                  <a:srgbClr val="FF0000"/>
                </a:solidFill>
              </a:rPr>
              <a:t>System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33824"/>
              </p:ext>
            </p:extLst>
          </p:nvPr>
        </p:nvGraphicFramePr>
        <p:xfrm>
          <a:off x="0" y="1052736"/>
          <a:ext cx="8928992" cy="588264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5821396"/>
                <a:gridCol w="3107596"/>
              </a:tblGrid>
              <a:tr h="52018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Definition                 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/>
                        <a:t>Term    </a:t>
                      </a:r>
                      <a:endParaRPr lang="en-US" sz="3200" dirty="0"/>
                    </a:p>
                  </a:txBody>
                  <a:tcPr/>
                </a:tc>
              </a:tr>
              <a:tr h="574938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Ultra = beyond  , farther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     Ultra sound=high frequency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   sound waves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Abdominal Ultra sound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2133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Administration of  radiopaque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barium  Sulfate liquid to visual defect of esophagus  and surrounding  area                                          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Barium test            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90736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rgbClr val="0070C0"/>
                          </a:solidFill>
                        </a:rPr>
                        <a:t>Chlo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=bile  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</a:rPr>
                        <a:t>graphy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=process of recording   , I.V  instillation  of radiopaque   contrast   to visualized  and record information about the major bile duct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Cholangiography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28536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Examination of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the  lining of the colon with colonoscopy        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Colonoscopy                 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7493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Endo refers to within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inside  ,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</a:rPr>
                        <a:t>scopy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a visual examination with light instrument                                                                          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Endoscopy                     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74938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Endo=inside, </a:t>
                      </a:r>
                      <a:r>
                        <a:rPr lang="en-US" b="1" dirty="0" err="1" smtClean="0">
                          <a:solidFill>
                            <a:srgbClr val="0070C0"/>
                          </a:solidFill>
                        </a:rPr>
                        <a:t>Cholangi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(o)=bile duct ,</a:t>
                      </a:r>
                      <a:r>
                        <a:rPr lang="en-US" b="1" dirty="0" err="1" smtClean="0">
                          <a:solidFill>
                            <a:srgbClr val="0070C0"/>
                          </a:solidFill>
                        </a:rPr>
                        <a:t>Pancrea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 (o ) =Pancreas    </a:t>
                      </a:r>
                      <a:r>
                        <a:rPr lang="en-US" b="1" dirty="0" err="1" smtClean="0">
                          <a:solidFill>
                            <a:srgbClr val="0070C0"/>
                          </a:solidFill>
                        </a:rPr>
                        <a:t>graphy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 =process of recording  Endoscopic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test to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</a:rPr>
                        <a:t>visulize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the bile duct and pancreatic duct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                                                     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Endoscopic retrograde  </a:t>
                      </a:r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Cholangio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  </a:t>
                      </a:r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pancreatography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74938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rgbClr val="0070C0"/>
                          </a:solidFill>
                        </a:rPr>
                        <a:t>Esophag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( o ) =Esophagus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,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</a:rPr>
                        <a:t>Gastr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(o)=stomach ,duodena=duodenum ,Scope =visual examination with light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                        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Esophagogastroduodenoscopy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42527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1095</Words>
  <Application>Microsoft Office PowerPoint</Application>
  <PresentationFormat>عرض على الشاشة (3:4)‏</PresentationFormat>
  <Paragraphs>189</Paragraphs>
  <Slides>17</Slides>
  <Notes>2</Notes>
  <HiddenSlides>0</HiddenSlides>
  <MMClips>0</MMClips>
  <ScaleCrop>false</ScaleCrop>
  <HeadingPairs>
    <vt:vector size="6" baseType="variant">
      <vt:variant>
        <vt:lpstr>نسق</vt:lpstr>
      </vt:variant>
      <vt:variant>
        <vt:i4>2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0" baseType="lpstr">
      <vt:lpstr>نسق Office</vt:lpstr>
      <vt:lpstr>سمة Office</vt:lpstr>
      <vt:lpstr>عرض تقديمي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217</cp:revision>
  <dcterms:created xsi:type="dcterms:W3CDTF">2022-11-12T18:02:49Z</dcterms:created>
  <dcterms:modified xsi:type="dcterms:W3CDTF">2023-12-08T19:08:38Z</dcterms:modified>
</cp:coreProperties>
</file>