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6" r:id="rId1"/>
  </p:sldMasterIdLst>
  <p:notesMasterIdLst>
    <p:notesMasterId r:id="rId48"/>
  </p:notesMasterIdLst>
  <p:handoutMasterIdLst>
    <p:handoutMasterId r:id="rId49"/>
  </p:handoutMasterIdLst>
  <p:sldIdLst>
    <p:sldId id="257" r:id="rId2"/>
    <p:sldId id="287" r:id="rId3"/>
    <p:sldId id="288" r:id="rId4"/>
    <p:sldId id="330" r:id="rId5"/>
    <p:sldId id="342" r:id="rId6"/>
    <p:sldId id="327" r:id="rId7"/>
    <p:sldId id="341" r:id="rId8"/>
    <p:sldId id="398" r:id="rId9"/>
    <p:sldId id="328" r:id="rId10"/>
    <p:sldId id="331" r:id="rId11"/>
    <p:sldId id="325" r:id="rId12"/>
    <p:sldId id="332" r:id="rId13"/>
    <p:sldId id="333" r:id="rId14"/>
    <p:sldId id="347" r:id="rId15"/>
    <p:sldId id="339" r:id="rId16"/>
    <p:sldId id="340" r:id="rId17"/>
    <p:sldId id="268" r:id="rId18"/>
    <p:sldId id="269" r:id="rId19"/>
    <p:sldId id="350" r:id="rId20"/>
    <p:sldId id="270" r:id="rId21"/>
    <p:sldId id="298" r:id="rId22"/>
    <p:sldId id="379" r:id="rId23"/>
    <p:sldId id="367" r:id="rId24"/>
    <p:sldId id="368" r:id="rId25"/>
    <p:sldId id="387" r:id="rId26"/>
    <p:sldId id="351" r:id="rId27"/>
    <p:sldId id="352" r:id="rId28"/>
    <p:sldId id="386" r:id="rId29"/>
    <p:sldId id="385" r:id="rId30"/>
    <p:sldId id="384" r:id="rId31"/>
    <p:sldId id="374" r:id="rId32"/>
    <p:sldId id="380" r:id="rId33"/>
    <p:sldId id="388" r:id="rId34"/>
    <p:sldId id="389" r:id="rId35"/>
    <p:sldId id="308" r:id="rId36"/>
    <p:sldId id="306" r:id="rId37"/>
    <p:sldId id="309" r:id="rId38"/>
    <p:sldId id="310" r:id="rId39"/>
    <p:sldId id="307" r:id="rId40"/>
    <p:sldId id="311" r:id="rId41"/>
    <p:sldId id="393" r:id="rId42"/>
    <p:sldId id="391" r:id="rId43"/>
    <p:sldId id="395" r:id="rId44"/>
    <p:sldId id="394" r:id="rId45"/>
    <p:sldId id="392" r:id="rId46"/>
    <p:sldId id="397" r:id="rId47"/>
  </p:sldIdLst>
  <p:sldSz cx="9144000" cy="6858000" type="screen4x3"/>
  <p:notesSz cx="6735763" cy="9869488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8831" autoAdjust="0"/>
  </p:normalViewPr>
  <p:slideViewPr>
    <p:cSldViewPr>
      <p:cViewPr varScale="1">
        <p:scale>
          <a:sx n="60" d="100"/>
          <a:sy n="60" d="100"/>
        </p:scale>
        <p:origin x="16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6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E84B1C-0846-4395-A3D0-AF985EBDDC9D}" type="datetime1">
              <a:rPr lang="en-US" smtClean="0"/>
              <a:t>12/4/2023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1693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6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2EDE9F2-9D04-41FE-A947-483B2EDC439C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1693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6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A01ED3-D54F-4F47-8DEB-E1062D2D2324}" type="datetime1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693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6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819BAE0-D85D-4BC3-BBDB-4FAA42FDC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7409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181CEBC3-A086-4ACD-BC96-CC6561A4FB43}" type="slidenum">
              <a:rPr lang="en-US" sz="1200" smtClean="0"/>
              <a:pPr/>
              <a:t>1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2C81F83-8650-4A7F-AC76-9A04ED150FF7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343E7B8-A1CB-4FA7-8ADD-F5330CF28E50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AC4E92B-A61B-4E04-BEA9-91AADA7FD3F4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5F94756-C084-4627-8129-86D74C9FCFBB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6F6B14-34B8-4DA6-A5AB-283321E2EABA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16932" y="0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16932" y="9376014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9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7713"/>
            <a:ext cx="4913313" cy="3686175"/>
          </a:xfrm>
          <a:ln cap="flat"/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7CDE45-972B-4E00-BBCA-7664EABF12C3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Circular DNA molecules </a:t>
            </a: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Each chromosome in the nucleus of a eukaryote contains one long linear molecule of double-stranded DNA, which is bound to a complex mixture of proteins to form chromatin. Eukaryotes have closed circular DNA molecules in their mitochondria, as do plant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plasts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 prokaryotic organism contains a single, double-stranded,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supercoiled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circular chromosome. Each prokaryotic chromosome is associated with proteins (see p. 406) and RNA that can condense the DNA to form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nucleoid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addition, most species of bacteria also contain small, circular, DNA molecules called DNA carries genetic information, and undergoes replication that may or may not be synchronized to chromosomal division.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Plasmids may carry genes that convey antibiotic resistance to the host bacterium, and may facilitate the transfer of genetic information from one bacterium to another. [Note: The use of plasmids as vectors in recombinant DNA technology is described in Chapter 32.]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045F2EC-8BBE-4A1C-914D-524967FC80C4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strand of the double helix is oriented in the opposite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F444B8D-F531-4779-9FF3-3A98EE732B54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063CE66D-5B7F-4746-B10C-1FE54671C9E2}" type="slidenum">
              <a:rPr lang="en-US" sz="1200" smtClean="0"/>
              <a:pPr/>
              <a:t>17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C1E4271-12DF-466B-861C-B258E1F3C13D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99ED053B-EE03-41D9-9581-6EB33F190805}" type="slidenum">
              <a:rPr lang="en-US" sz="1200" smtClean="0"/>
              <a:pPr/>
              <a:t>18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3E882F1-65DA-467B-B1AD-1BE455AE53D2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85FE26-99D3-4845-A2C1-B74CDFDE0310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2F5D771B-D721-41C1-BC83-6DE95B5FDFF7}" type="slidenum">
              <a:rPr lang="en-US" sz="1200" smtClean="0"/>
              <a:pPr/>
              <a:t>2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13C2D4A-1DEC-4AC2-9288-7ED9337E2CEE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1097E27A-45E2-4AAB-9BC0-1CCF19E97A66}" type="slidenum">
              <a:rPr lang="en-US" sz="1200" smtClean="0"/>
              <a:pPr/>
              <a:t>20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2EB494C-BCAA-4CAC-92DD-343CA2059C2C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897DF-4FA1-42CC-AC40-C036296433E3}" type="slidenum">
              <a:rPr lang="en-US"/>
              <a:pPr/>
              <a:t>21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9ECC130-AE10-432A-9CC5-96D4A39DFF51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5AABF2A-0735-4723-BC6A-F9234C103251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153AE0EE-5E50-4735-9817-801B0276F211}" type="slidenum">
              <a:rPr lang="en-US" sz="1200" smtClean="0"/>
              <a:pPr/>
              <a:t>23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2FEF6E-8DC8-4745-8082-50BBA6669A59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26E4B53C-53ED-4544-84C6-41FBF1E080DF}" type="slidenum">
              <a:rPr lang="en-US" sz="1200" smtClean="0"/>
              <a:pPr/>
              <a:t>24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017313-B2AE-434C-A99D-415DF7FDE483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8694-A890-4B7B-9BDD-5923D48E8C7A}" type="slidenum">
              <a:rPr lang="ar-IQ" smtClean="0"/>
              <a:pPr/>
              <a:t>25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2FC012D-6AE3-44D8-B090-DCB791694A68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D1F2A377-6125-4E00-AA7C-9C57176C42DD}" type="slidenum">
              <a:rPr lang="en-US" sz="1200" smtClean="0"/>
              <a:pPr/>
              <a:t>26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7D23C84-A478-4383-89C2-250CAD29EBDC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047FCC54-7D81-4098-B378-21A9EAF82316}" type="slidenum">
              <a:rPr lang="en-US" sz="1200" smtClean="0"/>
              <a:pPr/>
              <a:t>27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CA82435-AC50-4B35-9325-B0171631F842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87F1F-4D02-41D4-A23D-613723A4FE88}" type="slidenum">
              <a:rPr lang="en-US"/>
              <a:pPr/>
              <a:t>28</a:t>
            </a:fld>
            <a:endParaRPr lang="en-US"/>
          </a:p>
        </p:txBody>
      </p:sp>
      <p:sp>
        <p:nvSpPr>
          <p:cNvPr id="1177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50 bases per sec in mammals, 500 bases per sec in bacteria.  About a dozen enz needed for DNA replication.only about 1 mistake per billion. </a:t>
            </a:r>
          </a:p>
          <a:p>
            <a:r>
              <a:rPr lang="en-US"/>
              <a:t>Proofreading and repairs are done by DNA polymerase, DNA ligase.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C223A6D-E83F-442D-8473-8D2A0AE1D5C6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1F720344-FB7F-4509-9910-041EB356BC1C}" type="slidenum">
              <a:rPr lang="en-US" sz="1200" smtClean="0"/>
              <a:pPr/>
              <a:t>29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5A6C2ED-B16F-4868-8899-C53968C22025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F4C43A64-7B1A-4FBF-B129-471C9CF7BF7D}" type="slidenum">
              <a:rPr lang="en-US" sz="1200" smtClean="0"/>
              <a:pPr/>
              <a:t>3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70E528A-8344-4901-BFAC-ED99FBAA99E5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JO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F18E2DB0-CE70-409D-9708-BE10AE3AD566}" type="slidenum">
              <a:rPr lang="en-US" sz="1200" smtClean="0"/>
              <a:pPr/>
              <a:t>30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CF729-51A3-4251-81EE-4680AD9E83D2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8694-A890-4B7B-9BDD-5923D48E8C7A}" type="slidenum">
              <a:rPr lang="ar-IQ" smtClean="0"/>
              <a:pPr/>
              <a:t>31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94A4B5D-7D73-4CF6-9EF5-6E6697F94384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8694-A890-4B7B-9BDD-5923D48E8C7A}" type="slidenum">
              <a:rPr lang="ar-IQ" smtClean="0"/>
              <a:pPr/>
              <a:t>32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50B60A2-178B-4C52-B469-AE855A2147D9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228791A-4EC2-4FB3-9B05-9D0EC6724449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F62972-3101-4616-8802-2A1CAD8A0DE6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44B3B-88B0-4584-B55A-41C763B75C76}" type="slidenum">
              <a:rPr lang="en-US"/>
              <a:pPr/>
              <a:t>35</a:t>
            </a:fld>
            <a:endParaRPr lang="en-US"/>
          </a:p>
        </p:txBody>
      </p:sp>
      <p:sp>
        <p:nvSpPr>
          <p:cNvPr id="155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87F8B78-3E93-424D-A907-B053E533071E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561E9-0251-434F-BEFF-B87B5928B76C}" type="slidenum">
              <a:rPr lang="en-US"/>
              <a:pPr/>
              <a:t>36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0DC8C68-E6A9-4956-9876-32BE54CA3DFE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CC0F7-9F9C-4595-B46F-FAA39910C5AC}" type="slidenum">
              <a:rPr lang="en-US"/>
              <a:pPr/>
              <a:t>37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102" y="4688007"/>
            <a:ext cx="4939560" cy="44412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Figure: 14-07Figure: 14-07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Title:</a:t>
            </a:r>
          </a:p>
          <a:p>
            <a:r>
              <a:rPr lang="en-US" dirty="0">
                <a:solidFill>
                  <a:srgbClr val="000000"/>
                </a:solidFill>
              </a:rPr>
              <a:t>The genetic code dictionary.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Caption:</a:t>
            </a:r>
          </a:p>
          <a:p>
            <a:r>
              <a:rPr lang="en-US" dirty="0">
                <a:solidFill>
                  <a:srgbClr val="000000"/>
                </a:solidFill>
              </a:rPr>
              <a:t>If we know what a given mRNA codon is, how can we find out what amino acid it codes for? This dictionary of the genetic code offers a way. In Figure 14.5, you saw that the codon CGU coded for the amino acid arginine (</a:t>
            </a:r>
            <a:r>
              <a:rPr lang="en-US" dirty="0" err="1">
                <a:solidFill>
                  <a:srgbClr val="000000"/>
                </a:solidFill>
              </a:rPr>
              <a:t>arg</a:t>
            </a:r>
            <a:r>
              <a:rPr lang="en-US" dirty="0">
                <a:solidFill>
                  <a:srgbClr val="000000"/>
                </a:solidFill>
              </a:rPr>
              <a:t>). Looking that up here, C is the first base (go to the C row along the “first base” line), G is the second base (go to the G column under the “second base” line) and U is the third (go to the codon parallel with the U in the “third base” line).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Title:</a:t>
            </a:r>
          </a:p>
          <a:p>
            <a:r>
              <a:rPr lang="en-US" dirty="0">
                <a:solidFill>
                  <a:srgbClr val="000000"/>
                </a:solidFill>
              </a:rPr>
              <a:t>The genetic code dictionary.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Caption:</a:t>
            </a:r>
          </a:p>
          <a:p>
            <a:r>
              <a:rPr lang="en-US" dirty="0">
                <a:solidFill>
                  <a:srgbClr val="000000"/>
                </a:solidFill>
              </a:rPr>
              <a:t>If we know what a given mRNA codon is, how can we find out what amino acid it codes for? This dictionary of the genetic code offers a way. In Figure 14.5, you saw that the codon CGU coded for the amino acid arginine (</a:t>
            </a:r>
            <a:r>
              <a:rPr lang="en-US" dirty="0" err="1">
                <a:solidFill>
                  <a:srgbClr val="000000"/>
                </a:solidFill>
              </a:rPr>
              <a:t>arg</a:t>
            </a:r>
            <a:r>
              <a:rPr lang="en-US" dirty="0">
                <a:solidFill>
                  <a:srgbClr val="000000"/>
                </a:solidFill>
              </a:rPr>
              <a:t>). Looking that up here, C is the first base (go to the C row along the “first base” line), G is the second base (go to the G column under the “second base” line) and U is the third (go to the codon parallel with the U in the “third base” line).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B790024-6D1C-4F30-A9EC-B2C093AA030E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9E4DF-1ED1-430B-9BCE-4480B66DD74C}" type="slidenum">
              <a:rPr lang="en-US"/>
              <a:pPr/>
              <a:t>38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A6676D9-B49E-4F61-8320-E59978D8E2AA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71009-58EF-49DE-8A80-AFDC40411548}" type="slidenum">
              <a:rPr lang="en-US"/>
              <a:pPr/>
              <a:t>39</a:t>
            </a:fld>
            <a:endParaRPr lang="en-US"/>
          </a:p>
        </p:txBody>
      </p:sp>
      <p:sp>
        <p:nvSpPr>
          <p:cNvPr id="159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44AA9FC-A9CE-4B5E-A557-B0948E996469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2A322A-53B4-4E79-8FE4-4D4720CBD2A5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E3648-CEBF-46B5-BA67-32AFDE6B91EE}" type="slidenum">
              <a:rPr lang="en-US"/>
              <a:pPr/>
              <a:t>40</a:t>
            </a:fld>
            <a:endParaRPr lang="en-US"/>
          </a:p>
        </p:txBody>
      </p:sp>
      <p:sp>
        <p:nvSpPr>
          <p:cNvPr id="161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66C5106-FA9E-4128-9282-4BDAE6E1CF7E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8311D-75AD-480A-90B4-66B5EBFD2680}" type="slidenum">
              <a:rPr lang="en-US"/>
              <a:pPr/>
              <a:t>41</a:t>
            </a:fld>
            <a:endParaRPr lang="en-US"/>
          </a:p>
        </p:txBody>
      </p:sp>
      <p:sp>
        <p:nvSpPr>
          <p:cNvPr id="163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893481-1B70-4812-B768-7175CB77C2C3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0CA28-557C-469D-9A74-30B978015A7E}" type="slidenum">
              <a:rPr lang="en-US"/>
              <a:pPr/>
              <a:t>42</a:t>
            </a:fld>
            <a:endParaRPr lang="en-US"/>
          </a:p>
        </p:txBody>
      </p:sp>
      <p:sp>
        <p:nvSpPr>
          <p:cNvPr id="165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8E7A9C3-FB40-4B57-A51D-38AD163DB2B9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F9001-4D6F-4B95-A09F-B9DAC509968A}" type="slidenum">
              <a:rPr lang="en-US"/>
              <a:pPr/>
              <a:t>43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BC455F-F4C9-4CD3-9BF7-690ADEE4C830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771E9-143D-4B1C-848E-0F20709F2A3F}" type="slidenum">
              <a:rPr lang="en-US"/>
              <a:pPr/>
              <a:t>44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3AB240-EFE2-43ED-9118-196D15C4354C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EC665-1410-476C-9940-0853B31B0D54}" type="slidenum">
              <a:rPr lang="en-US"/>
              <a:pPr/>
              <a:t>45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31A122-04F8-4900-A801-67C50AEF220E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4966611C-4F7F-408D-8651-2322FD86FE96}" type="slidenum">
              <a:rPr lang="en-US" sz="1200" smtClean="0"/>
              <a:pPr/>
              <a:t>46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2901F0D-FCC0-4A34-AE1F-DBD9F2A49495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With the exception of a few viruses that contain single-stranded DNA, DNA exists as a double-</a:t>
            </a:r>
            <a:r>
              <a:rPr lang="en-US" sz="1200" b="1" dirty="0" err="1"/>
              <a:t>st</a:t>
            </a:r>
            <a:r>
              <a:rPr lang="en-US" sz="1200" b="1" dirty="0"/>
              <a:t> </a:t>
            </a:r>
            <a:r>
              <a:rPr lang="en-US" sz="1200" b="1" dirty="0" err="1"/>
              <a:t>randed</a:t>
            </a:r>
            <a:r>
              <a:rPr lang="en-US" sz="1200" b="1" dirty="0"/>
              <a:t> molecule, in which the two strands wind around each other, forming a double helix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In eukaryotic cells, DNA is found associated with various types of proteins (known collectively as nucleoprotein) present in the nucleus, whereas in prokaryotes, the protein-DNA complex is present in the nucleoid.</a:t>
            </a:r>
          </a:p>
          <a:p>
            <a:pPr algn="l" rtl="0" eaLnBrk="1" hangingPunct="1">
              <a:spcBef>
                <a:spcPct val="0"/>
              </a:spcBef>
            </a:pPr>
            <a:endParaRPr lang="ar-JO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>
              <a:defRPr sz="3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>
              <a:defRPr sz="34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fld id="{C8557F21-3248-4A7B-9F5E-AB90AEC28DBF}" type="slidenum">
              <a:rPr lang="en-US" sz="1200" smtClean="0"/>
              <a:pPr/>
              <a:t>5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E63587-F262-4AEA-9999-141A3BAA6AD7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20F94-656B-4424-8B67-5B5BCDB6E273}" type="slidenum">
              <a:rPr lang="en-US"/>
              <a:pPr/>
              <a:t>6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EA4F6BA-A41A-417F-A8E5-2ECD30BDE719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934039B-D24D-4320-BDE7-E813A3D2E03E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40B76-2228-4077-BC69-1DD650945184}" type="slidenum">
              <a:rPr lang="en-US"/>
              <a:pPr/>
              <a:t>8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102" y="4688007"/>
            <a:ext cx="4939560" cy="44412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Figure: Table 14.2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</a:rPr>
              <a:t>Types of RNA.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</a:rPr>
              <a:t>Types of RNA.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5B532-7F10-4DED-9C13-D2CAC38CF209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BAE0-D85D-4BC3-BBDB-4FAA42FDC21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B238514-E4D3-4A93-9737-3345EE99A864}" type="datetime1">
              <a:rPr lang="en-US" smtClean="0"/>
              <a:t>12/4/2023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138113"/>
            <a:ext cx="7826375" cy="1376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35075" y="1584325"/>
            <a:ext cx="3698875" cy="4956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584325"/>
            <a:ext cx="3700463" cy="4956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4668A-3B13-4AC7-8DD1-831F9CAEAF1A}" type="slidenum">
              <a:rPr lang="ar-IQ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8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535-D6E6-49F2-8294-3E519040226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5D9535-D6E6-49F2-8294-3E5190402264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D3B4661-0245-484F-A34A-BBABC43BA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ampub.files.wordpress.com/2008/04/ch1_nucleotide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548680"/>
            <a:ext cx="7564155" cy="2209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Nucleic acids</a:t>
            </a:r>
            <a:br>
              <a:rPr lang="en-US" sz="3600" dirty="0"/>
            </a:br>
            <a:r>
              <a:rPr lang="en-U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Structure , Function &amp; Repair </a:t>
            </a:r>
            <a:br>
              <a:rPr lang="en-US" sz="4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imagesCAMAAP6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286124"/>
            <a:ext cx="3929090" cy="1214446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/>
        </p:nvSpPr>
        <p:spPr>
          <a:xfrm>
            <a:off x="3459832" y="5433020"/>
            <a:ext cx="3776464" cy="876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fontScale="7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Lecturer  7 </a:t>
            </a:r>
          </a:p>
          <a:p>
            <a:pPr algn="l"/>
            <a:r>
              <a:rPr lang="en-US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Shaimaa</a:t>
            </a:r>
            <a:r>
              <a:rPr lang="en-US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Munther</a:t>
            </a:r>
            <a:r>
              <a:rPr lang="en-US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27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Nucleotides </a:t>
            </a:r>
            <a:r>
              <a:rPr lang="en-US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v.s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Nucleosides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857364"/>
            <a:ext cx="8429684" cy="435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09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77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nitrogenous bases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072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There are two types of nitrogen-containing bases commonly found in nucleotides: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purines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pyrimidines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Purines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contain two rings in their structure. The two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purines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commonly found in nucleic acids are adenine (A) and guanine (G); both are found in DNA and RNA. Other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purine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metabolites, not usually found in nucleic acids, include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xanthine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hypoxanthine, and uric acid.</a:t>
            </a:r>
          </a:p>
          <a:p>
            <a:pPr algn="justLow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Pyrimidines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have only one ring. Cytosine (C) is present in both DNA and RNA. Thymine (T) is usually found only in DNA, whereas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uracil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(U) is found only in RNA.</a:t>
            </a:r>
          </a:p>
        </p:txBody>
      </p:sp>
    </p:spTree>
    <p:extLst>
      <p:ext uri="{BB962C8B-B14F-4D97-AF65-F5344CB8AC3E}">
        <p14:creationId xmlns:p14="http://schemas.microsoft.com/office/powerpoint/2010/main" val="325811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52600"/>
            <a:ext cx="8501122" cy="460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nitrogenous bases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Five-Carbon Sugars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500594" cy="50006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/>
            <a:endParaRPr lang="en-US" dirty="0"/>
          </a:p>
          <a:p>
            <a:pPr algn="justLow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Nucleic acids (as well as nucleosides and nucleotides) are classified according to the pentose they contain. </a:t>
            </a:r>
          </a:p>
          <a:p>
            <a:pPr algn="justLow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the pentose is ribose, the nucleic acid is RNA (ribonucleic acid).</a:t>
            </a:r>
          </a:p>
          <a:p>
            <a:pPr algn="justLow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If the pentose is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deoxyribose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the nucleic acid is DNA                                ( deoxyribonucleic acid).</a:t>
            </a:r>
          </a:p>
        </p:txBody>
      </p:sp>
      <p:pic>
        <p:nvPicPr>
          <p:cNvPr id="7" name="Picture 4" descr="D:\Garrett\ch11\GA11_09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6667497" y="3922709"/>
            <a:ext cx="5" cy="7"/>
          </a:xfrm>
          <a:prstGeom prst="rect">
            <a:avLst/>
          </a:prstGeom>
          <a:noFill/>
        </p:spPr>
      </p:pic>
      <p:pic>
        <p:nvPicPr>
          <p:cNvPr id="8" name="Picture 4" descr="D:\Garrett\ch11\GA11_09.GIF"/>
          <p:cNvPicPr>
            <a:picLocks noChangeAspect="1" noChangeArrowheads="1"/>
          </p:cNvPicPr>
          <p:nvPr/>
        </p:nvPicPr>
        <p:blipFill>
          <a:blip r:embed="rId3" cstate="print"/>
          <a:srcRect t="8081" b="6061"/>
          <a:stretch>
            <a:fillRect/>
          </a:stretch>
        </p:blipFill>
        <p:spPr bwMode="auto">
          <a:xfrm>
            <a:off x="4786313" y="1571612"/>
            <a:ext cx="4000529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114300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of Nucleotides</a:t>
            </a:r>
            <a:b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8596" y="1714488"/>
            <a:ext cx="8286808" cy="466726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/>
            <a:endParaRPr lang="en-US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8650" indent="-514350" algn="justLow">
              <a:buFont typeface="+mj-lt"/>
              <a:buAutoNum type="arabicPeriod"/>
            </a:pP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Nucleoside 5'-triphosphates are carriers of energy </a:t>
            </a:r>
          </a:p>
          <a:p>
            <a:pPr marL="628650" indent="-514350" algn="justLow">
              <a:buFont typeface="+mj-lt"/>
              <a:buAutoNum type="arabicPeriod"/>
            </a:pP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Bases serve as recognition units </a:t>
            </a:r>
          </a:p>
          <a:p>
            <a:pPr marL="628650" indent="-514350" algn="justLow">
              <a:buFont typeface="+mj-lt"/>
              <a:buAutoNum type="arabicPeriod"/>
            </a:pP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Cyclic nucleotides are signal molecules and regulators of cellular metabolism and reproduction </a:t>
            </a:r>
          </a:p>
          <a:p>
            <a:pPr lvl="1" algn="justLow"/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ATP is central to energy metabolism </a:t>
            </a:r>
          </a:p>
          <a:p>
            <a:pPr lvl="1" algn="justLow"/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GTP drives protein synthesis </a:t>
            </a:r>
          </a:p>
          <a:p>
            <a:pPr lvl="1" algn="justLow"/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CTP drives lipid synthesis </a:t>
            </a:r>
          </a:p>
          <a:p>
            <a:pPr lvl="1" algn="justLow"/>
            <a:r>
              <a:rPr 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UTP drives carbohydrate metabolism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6631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NUCLEIC ACIDS</a:t>
            </a:r>
            <a:endParaRPr lang="ar-IQ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Low"/>
            <a:endParaRPr lang="en-US" dirty="0"/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Nucleic acids are polymers of nucleotides joined by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3', 5'-phosphodiester bonds;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is, a phosphate group links the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3' carbon of a sugar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5' carbon of the next sugar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chain.</a:t>
            </a:r>
          </a:p>
          <a:p>
            <a:pPr algn="justLow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 Each strand has a distinct 5' end and 3' end, and thus has polarity. </a:t>
            </a:r>
          </a:p>
          <a:p>
            <a:pPr algn="justLow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phosphate group is often found at the 5' end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a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hydroxyl group is often found at the 3' end.</a:t>
            </a:r>
          </a:p>
          <a:p>
            <a:pPr algn="justLow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The base sequence of a nucleic acid strand is written by convention, in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5'        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‘ direction (left to right).</a:t>
            </a:r>
          </a:p>
          <a:p>
            <a:pPr algn="justLow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 In eukaryotes, DNA is generally double-stranded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dsDNA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and RNA is generally single-stranded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ssRNA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Exceptions occur in certain viruses, some of which have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ssDNA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genomes and some of which have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dsRNA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genomes.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2976" y="450057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14942" y="285728"/>
            <a:ext cx="3786214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4282" y="285728"/>
            <a:ext cx="4929222" cy="6215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Low"/>
            <a:endParaRPr lang="en-US" dirty="0"/>
          </a:p>
          <a:p>
            <a:pPr algn="justLow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linkages between nucleotides (in DNA or RNA) can be cleaved hydrolytically by chemicals, or hydrolyzed  by a family of nucleases:</a:t>
            </a:r>
          </a:p>
          <a:p>
            <a:pPr algn="justLow"/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1" algn="justLow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deoxyribonucleases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for DNA </a:t>
            </a:r>
          </a:p>
          <a:p>
            <a:pPr lvl="1" algn="justLow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ribonucleases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for RNA. </a:t>
            </a:r>
          </a:p>
          <a:p>
            <a:pPr lvl="1" algn="justLow"/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None/>
            </a:pPr>
            <a:r>
              <a:rPr lang="en-US" sz="2600" u="sng" dirty="0">
                <a:latin typeface="Times New Roman" pitchFamily="18" charset="0"/>
                <a:cs typeface="Times New Roman" pitchFamily="18" charset="0"/>
              </a:rPr>
              <a:t>Note: </a:t>
            </a:r>
          </a:p>
          <a:p>
            <a:pPr algn="justLow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Nucleases that cleave the nucleotide chain at positions in the interior of the chain are called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endonucleases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Low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Those that cleave the chain only by removing individual nucleotides from one of the two ends are called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exo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nucleases.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752600"/>
            <a:ext cx="7072362" cy="4605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71538" y="428604"/>
            <a:ext cx="7143800" cy="12311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endParaRPr lang="ar-IQ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linkages</a:t>
            </a:r>
          </a:p>
          <a:p>
            <a:pPr algn="ctr" rtl="0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ar-IQ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338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7" y="357166"/>
            <a:ext cx="7429552" cy="7905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Double helix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14438"/>
            <a:ext cx="8501093" cy="53260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double helix, the two chains are coiled around a common axis called the axis of symmetry. The chains are paired in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antiparallel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manner, that is, the 5'-end of one strand is paired with the 3'-end of the other strand.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spatial relationship between the two strands in the helix creates a major (wide) groove and a minor (narrow) groove. These grooves provide access for the binding of regulatory proteins to their specific recognition sequences along the DNA chain. </a:t>
            </a:r>
          </a:p>
        </p:txBody>
      </p:sp>
    </p:spTree>
    <p:extLst>
      <p:ext uri="{BB962C8B-B14F-4D97-AF65-F5344CB8AC3E}">
        <p14:creationId xmlns:p14="http://schemas.microsoft.com/office/powerpoint/2010/main" val="839091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figure-08-15.jpg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500174"/>
            <a:ext cx="6127750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85786" y="285727"/>
            <a:ext cx="8215339" cy="9286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Watson-Crick model for the </a:t>
            </a:r>
            <a:r>
              <a:rPr lang="en-US" altLang="zh-TW" sz="2800" b="1" kern="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structure</a:t>
            </a:r>
            <a:r>
              <a:rPr lang="en-US" altLang="zh-TW" sz="28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of DNA</a:t>
            </a:r>
          </a:p>
        </p:txBody>
      </p:sp>
    </p:spTree>
    <p:extLst>
      <p:ext uri="{BB962C8B-B14F-4D97-AF65-F5344CB8AC3E}">
        <p14:creationId xmlns:p14="http://schemas.microsoft.com/office/powerpoint/2010/main" val="254650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04664"/>
            <a:ext cx="7786742" cy="1039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General</a:t>
            </a:r>
            <a:r>
              <a:rPr lang="en-US" dirty="0"/>
              <a:t> 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Introduction</a:t>
            </a:r>
            <a:r>
              <a:rPr lang="en-US" dirty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00174"/>
            <a:ext cx="8429684" cy="51666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sz="2400" dirty="0"/>
          </a:p>
          <a:p>
            <a:pPr algn="justLow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Nucleic acids are required for the storage and expression of genetic information. </a:t>
            </a:r>
          </a:p>
          <a:p>
            <a:pPr algn="justLow"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are two chemically distinct types of nucleic acids: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and 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Low"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DNA, the store house of genetic information, is present not only in chromosomes in the nucleus of eukaryotic organisms, but also in mitochondria and the chloroplasts of plants. </a:t>
            </a:r>
          </a:p>
          <a:p>
            <a:pPr algn="justLow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Prokaryotic cells, which lack nuclei, have a single chromosome, but may also contain  DNA in the form of plasmids. </a:t>
            </a:r>
          </a:p>
        </p:txBody>
      </p:sp>
    </p:spTree>
    <p:extLst>
      <p:ext uri="{BB962C8B-B14F-4D97-AF65-F5344CB8AC3E}">
        <p14:creationId xmlns:p14="http://schemas.microsoft.com/office/powerpoint/2010/main" val="991257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50403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/>
          </a:p>
          <a:p>
            <a:pPr algn="justLow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bases of one strand of DNA are paired with the bases of the second strand, so that 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adenine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always paired with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thymine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cytosine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always paired with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guanine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specific base pairing in DNA leads to Rules:</a:t>
            </a:r>
          </a:p>
          <a:p>
            <a:pPr lvl="1" algn="justLow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Any sample of double-stranded DNA, the amount of adenine equals the amount of thymine, the amount of guanine equals the amount of cytosine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Low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 algn="justLow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base pairs are held together by hydrogen bonds: two between A and T and three between G and C These hydrogen bonds, plus the hydrophobic interactions between the stacked bases, stabilize the structure of the double helix.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5000660" cy="7905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Base pairing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42852"/>
            <a:ext cx="3357586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34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2"/>
          <a:stretch>
            <a:fillRect/>
          </a:stretch>
        </p:blipFill>
        <p:spPr bwMode="auto">
          <a:xfrm>
            <a:off x="357158" y="1714488"/>
            <a:ext cx="8367714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8110566" cy="10985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Hydrogen bonds between bases hold the strands together:  A and T, C and G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513138" y="5735638"/>
            <a:ext cx="23574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Partial chemical structure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0000" y="1717675"/>
            <a:ext cx="14970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Hydrogen bond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495800" y="2001838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7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DNA replication </a:t>
            </a:r>
            <a:endParaRPr lang="ar-IQ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Image95"/>
          <p:cNvPicPr>
            <a:picLocks noChangeAspect="1" noChangeArrowheads="1"/>
          </p:cNvPicPr>
          <p:nvPr/>
        </p:nvPicPr>
        <p:blipFill>
          <a:blip r:embed="rId3" cstate="print"/>
          <a:srcRect b="8728"/>
          <a:stretch>
            <a:fillRect/>
          </a:stretch>
        </p:blipFill>
        <p:spPr bwMode="auto">
          <a:xfrm>
            <a:off x="1857356" y="1714489"/>
            <a:ext cx="5643602" cy="4857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1039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eukaryotic cell cycle </a:t>
            </a:r>
            <a:b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71473" y="1571612"/>
            <a:ext cx="8072494" cy="49688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dirty="0"/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The events surrounding eukaryotic DNA replication and cell division (mitosis) are coordinated to produce the cell cycle . </a:t>
            </a:r>
          </a:p>
          <a:p>
            <a:pPr algn="justLow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The period preceding replication is called the G1 phase (Gap1).</a:t>
            </a:r>
          </a:p>
          <a:p>
            <a:pPr algn="justLow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DNA replication occurs during the S (synthesis) phase. Following DNA synthesis, there is another period (G2 phase, Gap2) before mitosis (M). </a:t>
            </a:r>
          </a:p>
          <a:p>
            <a:pPr algn="justLow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Cells that have stopped dividing, such as mature neurons, are said to have gone out of the cell cycle into the G0 phase. [Note: Some cells leave the G0 phase and reenter the early G1 phase to resume division.]</a:t>
            </a:r>
          </a:p>
        </p:txBody>
      </p:sp>
    </p:spTree>
    <p:extLst>
      <p:ext uri="{BB962C8B-B14F-4D97-AF65-F5344CB8AC3E}">
        <p14:creationId xmlns:p14="http://schemas.microsoft.com/office/powerpoint/2010/main" val="4147452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-3071813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endParaRPr lang="ar-JO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-3071813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endParaRPr lang="ar-J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72494" cy="1039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eukaryotic cell cycle </a:t>
            </a:r>
            <a:b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dirty="0"/>
          </a:p>
        </p:txBody>
      </p:sp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500174"/>
            <a:ext cx="7358114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832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DNA</a:t>
            </a:r>
            <a:r>
              <a:rPr lang="en-US" dirty="0"/>
              <a:t> 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Replication steps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282" y="1714488"/>
            <a:ext cx="5929354" cy="49292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Replication = DNA copies itself exactly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Occurs within the nucleus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Any mistake in copying = mutation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DNA mutation = chromosomal mutation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One side of DNA  molecule is  a template for making  the other side strand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igure-08-17.jpg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714488"/>
            <a:ext cx="2714644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143799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DNA replication </a:t>
            </a:r>
            <a:br>
              <a:rPr lang="en-US" sz="27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7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0063" y="1643050"/>
            <a:ext cx="8143875" cy="48974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In order for the two strands of the parental double helical DNA to be replicated, they must first separate (or "melt"), at least in a small region, because the polymerases use only single-stranded DNA as a template. </a:t>
            </a:r>
          </a:p>
          <a:p>
            <a:pPr algn="justLow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Prokaryotic organisms, DNA replication begins at a single, unique nucleotide site called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origin of replication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Low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Replication begins at multiple sites along the DNA helix. These sites include a short sequence composed almost exclusively of AT base pairs. </a:t>
            </a:r>
          </a:p>
        </p:txBody>
      </p:sp>
    </p:spTree>
    <p:extLst>
      <p:ext uri="{BB962C8B-B14F-4D97-AF65-F5344CB8AC3E}">
        <p14:creationId xmlns:p14="http://schemas.microsoft.com/office/powerpoint/2010/main" val="3792391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60672" cy="1039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DNA replication </a:t>
            </a:r>
            <a:endParaRPr lang="ar-JO" sz="32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en-US" dirty="0"/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When the two strands of the DNA double helix are separated, each can serve as a template for the replication of a new complementary strand. </a:t>
            </a:r>
          </a:p>
          <a:p>
            <a:pPr algn="justLow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This produces two daughter molecules, each of which contains two DNA strands with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antiparallel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orientation .</a:t>
            </a:r>
          </a:p>
          <a:p>
            <a:pPr algn="justLow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The enzymes involved in the DNA replication process are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template-directed polymerases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can synthesize the complementary sequence of each strand with extraordinary fidelity. </a:t>
            </a:r>
          </a:p>
        </p:txBody>
      </p:sp>
    </p:spTree>
    <p:extLst>
      <p:ext uri="{BB962C8B-B14F-4D97-AF65-F5344CB8AC3E}">
        <p14:creationId xmlns:p14="http://schemas.microsoft.com/office/powerpoint/2010/main" val="3361663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34" y="357166"/>
            <a:ext cx="8420100" cy="9271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DNA replication begins at many specific sites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0" b="3246"/>
          <a:stretch>
            <a:fillRect/>
          </a:stretch>
        </p:blipFill>
        <p:spPr bwMode="auto">
          <a:xfrm>
            <a:off x="428596" y="2357430"/>
            <a:ext cx="5794375" cy="3611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072066" y="1714488"/>
            <a:ext cx="1293813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Parental strand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57224" y="1714488"/>
            <a:ext cx="1631950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Origin of replication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00562" y="3571876"/>
            <a:ext cx="914401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Bubble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28860" y="6429396"/>
            <a:ext cx="2343150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Two daughter DNA molecules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5357818" y="2071678"/>
            <a:ext cx="5334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3286116" y="5857892"/>
            <a:ext cx="104781" cy="42862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1571604" y="200024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AutoShape 14"/>
          <p:cNvSpPr>
            <a:spLocks/>
          </p:cNvSpPr>
          <p:nvPr/>
        </p:nvSpPr>
        <p:spPr bwMode="auto">
          <a:xfrm rot="-5400000">
            <a:off x="4981576" y="3019424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071678"/>
            <a:ext cx="214314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65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3932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7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j-cs"/>
              </a:rPr>
              <a:t>Formation of the replication fork </a:t>
            </a:r>
            <a:endParaRPr lang="en-US" sz="2700" b="1" dirty="0">
              <a:cs typeface="+mj-cs"/>
            </a:endParaRPr>
          </a:p>
        </p:txBody>
      </p:sp>
      <p:sp>
        <p:nvSpPr>
          <p:cNvPr id="21508" name="Content Placeholder 4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8215370" cy="221457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Low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the two strands unwind and separate they form a "V" where active synthesis occurs.</a:t>
            </a:r>
          </a:p>
          <a:p>
            <a:pPr algn="justLow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region is called the replication fork. moves along the DNA molecule as synthesis occurs.</a:t>
            </a:r>
          </a:p>
          <a:p>
            <a:pPr algn="justLow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replication forks move in both directions away from the origin </a:t>
            </a:r>
          </a:p>
        </p:txBody>
      </p:sp>
      <p:pic>
        <p:nvPicPr>
          <p:cNvPr id="9" name="Picture 8" descr="The-replication-fork-Leading-strand-synthesis-proceeds-continuously-in-the-5'-to-3'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857628"/>
            <a:ext cx="792961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876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346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General</a:t>
            </a:r>
            <a:r>
              <a:rPr lang="en-US" dirty="0"/>
              <a:t> 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Introduction</a:t>
            </a:r>
            <a:r>
              <a:rPr lang="en-US" dirty="0"/>
              <a:t> 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5720" y="1357298"/>
            <a:ext cx="6230496" cy="5143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812800" indent="-812800" algn="justLow">
              <a:lnSpc>
                <a:spcPct val="80000"/>
              </a:lnSpc>
            </a:pPr>
            <a:endParaRPr lang="en-US" sz="2000" dirty="0"/>
          </a:p>
          <a:p>
            <a:pPr indent="-342900" algn="justLow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DNA must be able to not only replicate precisely each time a cell divides, but also to have the information that it contains be selectively expressed. </a:t>
            </a:r>
          </a:p>
          <a:p>
            <a:pPr indent="-342900" algn="justLow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Expression occurs in 2 stages :</a:t>
            </a:r>
          </a:p>
          <a:p>
            <a:pPr marL="812800" indent="-812800" algn="justLow">
              <a:lnSpc>
                <a:spcPct val="120000"/>
              </a:lnSpc>
              <a:buFontTx/>
              <a:buNone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54380" lvl="1" indent="-457200" algn="justLow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Transcription :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RNA synthesis) is the first stage in the expression of genetic information. </a:t>
            </a:r>
          </a:p>
          <a:p>
            <a:pPr marL="754380" lvl="1" indent="-457200" algn="justLow">
              <a:lnSpc>
                <a:spcPct val="120000"/>
              </a:lnSpc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54380" lvl="1" indent="-457200" algn="justLow">
              <a:lnSpc>
                <a:spcPct val="120000"/>
              </a:lnSpc>
              <a:buFont typeface="+mj-lt"/>
              <a:buAutoNum type="arabicPeriod"/>
            </a:pP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Translation :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Next step, the code contained in the nucleotide sequence of messenger RNA molecules is translated (protein synthesis), thus completing gene expression. </a:t>
            </a:r>
          </a:p>
          <a:p>
            <a:pPr marL="812800" indent="-812800" algn="justLow">
              <a:lnSpc>
                <a:spcPct val="120000"/>
              </a:lnSpc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justLow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flow of information from DNA to RNA to protein is termed the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"central dogma of molecular biology"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and is descriptive of all organisms, with the exception of some viruses that have RNA as the repository of their genetic information.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43702" y="1357298"/>
            <a:ext cx="2214578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781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928802"/>
            <a:ext cx="8286808" cy="4286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60672" cy="10394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en-U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DNA replication 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1763092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Process</a:t>
            </a:r>
            <a:r>
              <a:rPr lang="en-US" dirty="0"/>
              <a:t> 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 DNA Replication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indent="-609600" algn="justLow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Uncoil &amp; unzip DNA molecule by specific enzymes with the aid of specific proteins ; the enzyme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helicase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breaks  the weak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hydrogen bond between bases.</a:t>
            </a:r>
          </a:p>
          <a:p>
            <a:pPr marL="609600" indent="-609600" algn="justLow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enzyme polymerase brings in complementary N-bases.</a:t>
            </a:r>
          </a:p>
          <a:p>
            <a:pPr marL="609600" indent="-609600" algn="justLow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Prokaryotic and eukaryotic DNA polymerases elongate a new DNA strand by adding deoxyribonucleotides, one at a time, to the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3'-end of the growing chain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09600" indent="-609600" algn="justLow">
              <a:buFontTx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sequence of nucleotides that are added dictated by the base sequence of the template strand with which the incoming nucleotides are paired. </a:t>
            </a:r>
          </a:p>
          <a:p>
            <a:pPr marL="609600" indent="-609600" algn="justLow">
              <a:buFontTx/>
              <a:buAutoNum type="arabicPeriod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Low">
              <a:buFontTx/>
              <a:buAutoNum type="arabicPeriod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repli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1000"/>
            <a:ext cx="8151841" cy="597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DNA expression</a:t>
            </a:r>
            <a:endParaRPr lang="ar-IQ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431624" cy="48532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information constituting an organism’s genotype is carried in its sequence of bases</a:t>
            </a:r>
          </a:p>
          <a:p>
            <a:pPr algn="justLow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1" algn="justLow">
              <a:buClr>
                <a:schemeClr val="accent1"/>
              </a:buClr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DNA information  is expressed as it  transcribed into RNA, which is then  translated into the polypeptide</a:t>
            </a:r>
          </a:p>
          <a:p>
            <a:pPr marL="342900" lvl="1" algn="justLow">
              <a:buClr>
                <a:schemeClr val="accent1"/>
              </a:buClr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2"/>
          <a:stretch>
            <a:fillRect/>
          </a:stretch>
        </p:blipFill>
        <p:spPr bwMode="auto">
          <a:xfrm>
            <a:off x="5072066" y="2000240"/>
            <a:ext cx="3809367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358082" y="3071810"/>
            <a:ext cx="1447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TRANSCRIPTION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358082" y="5000636"/>
            <a:ext cx="1447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TRANSLATION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57818" y="2285992"/>
            <a:ext cx="514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DNA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57818" y="3929066"/>
            <a:ext cx="514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RNA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429256" y="5786454"/>
            <a:ext cx="7096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Protein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1- DNA Transcription</a:t>
            </a:r>
            <a:endParaRPr lang="ar-IQ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first step in DNA expression is transcription.</a:t>
            </a: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Transcription :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 first stage in the expression of genetic information.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started by mRNA synthesis , and occurs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nucleus.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610600" cy="13573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58838" indent="-858838"/>
            <a:r>
              <a:rPr lang="en-US" sz="2800" b="1" cap="none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Transcription produces genetic messages in the form of mRNA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"/>
          <a:stretch>
            <a:fillRect/>
          </a:stretch>
        </p:blipFill>
        <p:spPr bwMode="auto">
          <a:xfrm>
            <a:off x="714348" y="1785926"/>
            <a:ext cx="7929618" cy="4784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928926" y="2143116"/>
            <a:ext cx="1928826" cy="2862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RNA  polymerase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5357819" y="2052637"/>
            <a:ext cx="841370" cy="173355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056313" y="1819275"/>
            <a:ext cx="1508125" cy="28416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RNA nucleotide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428992" y="5572140"/>
            <a:ext cx="2428892" cy="2862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Direction of transcription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000232" y="6286520"/>
            <a:ext cx="1701800" cy="28416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Newly made RNA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056313" y="5672138"/>
            <a:ext cx="1944711" cy="4762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Template</a:t>
            </a:r>
            <a:br>
              <a:rPr lang="en-US" sz="1400" b="1" dirty="0">
                <a:latin typeface="Arial" charset="0"/>
              </a:rPr>
            </a:br>
            <a:r>
              <a:rPr lang="en-US" sz="1400" b="1" dirty="0">
                <a:latin typeface="Arial" charset="0"/>
              </a:rPr>
              <a:t>strand of DNA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5857884" y="2143116"/>
            <a:ext cx="285749" cy="150019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 flipV="1">
            <a:off x="6143635" y="2143116"/>
            <a:ext cx="857256" cy="121444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 flipV="1">
            <a:off x="6056313" y="4835525"/>
            <a:ext cx="427037" cy="784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 flipV="1">
            <a:off x="2000232" y="5929330"/>
            <a:ext cx="214312" cy="212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97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28802"/>
            <a:ext cx="8039128" cy="3571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lvl="1" algn="justLow">
              <a:buClr>
                <a:schemeClr val="accent1"/>
              </a:buClr>
            </a:pPr>
            <a:endParaRPr lang="en-US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algn="justLow">
              <a:buClr>
                <a:schemeClr val="accent1"/>
              </a:buClr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Translation 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Next step, the code contained in the nucleotide sequence of messenger RNA molecules is translated (protein synthesis), thus completing gene expression. </a:t>
            </a:r>
          </a:p>
          <a:p>
            <a:pPr algn="justLow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The “words” of the DNA “language” are triplets of bases called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a gene specify the amino acid sequence of a polypeptide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7929618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58838" indent="-858838"/>
            <a:r>
              <a:rPr lang="en-US" sz="2800" b="1" cap="none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2- Translation of nucleic acids into amino acids</a:t>
            </a:r>
          </a:p>
        </p:txBody>
      </p:sp>
    </p:spTree>
    <p:extLst>
      <p:ext uri="{BB962C8B-B14F-4D97-AF65-F5344CB8AC3E}">
        <p14:creationId xmlns:p14="http://schemas.microsoft.com/office/powerpoint/2010/main" val="3209861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588"/>
            <a:ext cx="9136063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550988" y="1131888"/>
            <a:ext cx="334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U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406775" y="1131888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C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291138" y="1131888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158038" y="1131888"/>
            <a:ext cx="334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54025" y="1898650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U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47675" y="2973388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C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47675" y="4037013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42913" y="5122863"/>
            <a:ext cx="334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277225" y="2263775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8283575" y="2012950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8283575" y="1760538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C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8277225" y="1509713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U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8277225" y="5500688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8283575" y="5248275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8283575" y="4997450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C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8277225" y="4745038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U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8277225" y="4413250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8283575" y="4162425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8283575" y="3910013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C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8277225" y="3659188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U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8277225" y="3327400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</a:t>
            </a: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8283575" y="3076575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</a:t>
            </a: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8283575" y="2824163"/>
            <a:ext cx="323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C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8277225" y="2573338"/>
            <a:ext cx="3349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U</a:t>
            </a: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830263" y="1504950"/>
            <a:ext cx="6731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830263" y="1757363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828675" y="2012950"/>
            <a:ext cx="6619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830263" y="2259013"/>
            <a:ext cx="6731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836613" y="257333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48" name="Text Box 32"/>
          <p:cNvSpPr txBox="1">
            <a:spLocks noChangeArrowheads="1"/>
          </p:cNvSpPr>
          <p:nvPr/>
        </p:nvSpPr>
        <p:spPr bwMode="auto">
          <a:xfrm>
            <a:off x="836613" y="2824163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830263" y="3076575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830263" y="3327400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836613" y="365918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830263" y="3910013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3" name="Text Box 37"/>
          <p:cNvSpPr txBox="1">
            <a:spLocks noChangeArrowheads="1"/>
          </p:cNvSpPr>
          <p:nvPr/>
        </p:nvSpPr>
        <p:spPr bwMode="auto">
          <a:xfrm>
            <a:off x="830263" y="4162425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4" name="Text Box 38"/>
          <p:cNvSpPr txBox="1">
            <a:spLocks noChangeArrowheads="1"/>
          </p:cNvSpPr>
          <p:nvPr/>
        </p:nvSpPr>
        <p:spPr bwMode="auto">
          <a:xfrm>
            <a:off x="830263" y="4413250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5" name="Text Box 39"/>
          <p:cNvSpPr txBox="1">
            <a:spLocks noChangeArrowheads="1"/>
          </p:cNvSpPr>
          <p:nvPr/>
        </p:nvSpPr>
        <p:spPr bwMode="auto">
          <a:xfrm>
            <a:off x="830263" y="4745038"/>
            <a:ext cx="6731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830263" y="4997450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7" name="Text Box 41"/>
          <p:cNvSpPr txBox="1">
            <a:spLocks noChangeArrowheads="1"/>
          </p:cNvSpPr>
          <p:nvPr/>
        </p:nvSpPr>
        <p:spPr bwMode="auto">
          <a:xfrm>
            <a:off x="830263" y="5248275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830263" y="5500688"/>
            <a:ext cx="6731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59" name="AutoShape 43"/>
          <p:cNvSpPr>
            <a:spLocks/>
          </p:cNvSpPr>
          <p:nvPr/>
        </p:nvSpPr>
        <p:spPr bwMode="auto">
          <a:xfrm>
            <a:off x="1541463" y="1612900"/>
            <a:ext cx="136525" cy="400050"/>
          </a:xfrm>
          <a:prstGeom prst="rightBrace">
            <a:avLst>
              <a:gd name="adj1" fmla="val 244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0" name="AutoShape 44"/>
          <p:cNvSpPr>
            <a:spLocks/>
          </p:cNvSpPr>
          <p:nvPr/>
        </p:nvSpPr>
        <p:spPr bwMode="auto">
          <a:xfrm>
            <a:off x="1547813" y="3773488"/>
            <a:ext cx="136525" cy="663575"/>
          </a:xfrm>
          <a:prstGeom prst="rightBrace">
            <a:avLst>
              <a:gd name="adj1" fmla="val 4050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1" name="AutoShape 45"/>
          <p:cNvSpPr>
            <a:spLocks/>
          </p:cNvSpPr>
          <p:nvPr/>
        </p:nvSpPr>
        <p:spPr bwMode="auto">
          <a:xfrm>
            <a:off x="1538288" y="2698750"/>
            <a:ext cx="249237" cy="903288"/>
          </a:xfrm>
          <a:prstGeom prst="rightBrace">
            <a:avLst>
              <a:gd name="adj1" fmla="val 302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2" name="Text Box 46"/>
          <p:cNvSpPr txBox="1">
            <a:spLocks noChangeArrowheads="1"/>
          </p:cNvSpPr>
          <p:nvPr/>
        </p:nvSpPr>
        <p:spPr bwMode="auto">
          <a:xfrm>
            <a:off x="1824038" y="1624013"/>
            <a:ext cx="5715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phe</a:t>
            </a:r>
          </a:p>
        </p:txBody>
      </p:sp>
      <p:sp>
        <p:nvSpPr>
          <p:cNvPr id="60463" name="Text Box 47"/>
          <p:cNvSpPr txBox="1">
            <a:spLocks noChangeArrowheads="1"/>
          </p:cNvSpPr>
          <p:nvPr/>
        </p:nvSpPr>
        <p:spPr bwMode="auto">
          <a:xfrm>
            <a:off x="1858963" y="2127250"/>
            <a:ext cx="5032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leu</a:t>
            </a:r>
          </a:p>
        </p:txBody>
      </p:sp>
      <p:sp>
        <p:nvSpPr>
          <p:cNvPr id="60464" name="Text Box 48"/>
          <p:cNvSpPr txBox="1">
            <a:spLocks noChangeArrowheads="1"/>
          </p:cNvSpPr>
          <p:nvPr/>
        </p:nvSpPr>
        <p:spPr bwMode="auto">
          <a:xfrm>
            <a:off x="1852613" y="2954338"/>
            <a:ext cx="5032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leu</a:t>
            </a:r>
          </a:p>
        </p:txBody>
      </p:sp>
      <p:sp>
        <p:nvSpPr>
          <p:cNvPr id="60465" name="AutoShape 49"/>
          <p:cNvSpPr>
            <a:spLocks/>
          </p:cNvSpPr>
          <p:nvPr/>
        </p:nvSpPr>
        <p:spPr bwMode="auto">
          <a:xfrm>
            <a:off x="1549400" y="2116138"/>
            <a:ext cx="134938" cy="400050"/>
          </a:xfrm>
          <a:prstGeom prst="rightBrace">
            <a:avLst>
              <a:gd name="adj1" fmla="val 2470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6" name="Text Box 50"/>
          <p:cNvSpPr txBox="1">
            <a:spLocks noChangeArrowheads="1"/>
          </p:cNvSpPr>
          <p:nvPr/>
        </p:nvSpPr>
        <p:spPr bwMode="auto">
          <a:xfrm>
            <a:off x="1887538" y="3922713"/>
            <a:ext cx="4365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ile</a:t>
            </a:r>
          </a:p>
        </p:txBody>
      </p:sp>
      <p:sp>
        <p:nvSpPr>
          <p:cNvPr id="60467" name="Text Box 51"/>
          <p:cNvSpPr txBox="1">
            <a:spLocks noChangeArrowheads="1"/>
          </p:cNvSpPr>
          <p:nvPr/>
        </p:nvSpPr>
        <p:spPr bwMode="auto">
          <a:xfrm>
            <a:off x="1423988" y="4421188"/>
            <a:ext cx="12763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500">
                <a:latin typeface="Arial Black" pitchFamily="1" charset="0"/>
              </a:rPr>
              <a:t>met (start)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68" name="AutoShape 52"/>
          <p:cNvSpPr>
            <a:spLocks/>
          </p:cNvSpPr>
          <p:nvPr/>
        </p:nvSpPr>
        <p:spPr bwMode="auto">
          <a:xfrm>
            <a:off x="1547813" y="4848225"/>
            <a:ext cx="249237" cy="903288"/>
          </a:xfrm>
          <a:prstGeom prst="rightBrace">
            <a:avLst>
              <a:gd name="adj1" fmla="val 302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9" name="Text Box 53"/>
          <p:cNvSpPr txBox="1">
            <a:spLocks noChangeArrowheads="1"/>
          </p:cNvSpPr>
          <p:nvPr/>
        </p:nvSpPr>
        <p:spPr bwMode="auto">
          <a:xfrm>
            <a:off x="1858963" y="5111750"/>
            <a:ext cx="4921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val</a:t>
            </a:r>
          </a:p>
        </p:txBody>
      </p:sp>
      <p:sp>
        <p:nvSpPr>
          <p:cNvPr id="60470" name="Text Box 54"/>
          <p:cNvSpPr txBox="1">
            <a:spLocks noChangeArrowheads="1"/>
          </p:cNvSpPr>
          <p:nvPr/>
        </p:nvSpPr>
        <p:spPr bwMode="auto">
          <a:xfrm>
            <a:off x="2681288" y="1509713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1" name="Text Box 55"/>
          <p:cNvSpPr txBox="1">
            <a:spLocks noChangeArrowheads="1"/>
          </p:cNvSpPr>
          <p:nvPr/>
        </p:nvSpPr>
        <p:spPr bwMode="auto">
          <a:xfrm>
            <a:off x="2681288" y="1760538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2" name="Text Box 56"/>
          <p:cNvSpPr txBox="1">
            <a:spLocks noChangeArrowheads="1"/>
          </p:cNvSpPr>
          <p:nvPr/>
        </p:nvSpPr>
        <p:spPr bwMode="auto">
          <a:xfrm>
            <a:off x="2681288" y="201295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3" name="Text Box 57"/>
          <p:cNvSpPr txBox="1">
            <a:spLocks noChangeArrowheads="1"/>
          </p:cNvSpPr>
          <p:nvPr/>
        </p:nvSpPr>
        <p:spPr bwMode="auto">
          <a:xfrm>
            <a:off x="2681288" y="2263775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4" name="Text Box 58"/>
          <p:cNvSpPr txBox="1">
            <a:spLocks noChangeArrowheads="1"/>
          </p:cNvSpPr>
          <p:nvPr/>
        </p:nvSpPr>
        <p:spPr bwMode="auto">
          <a:xfrm>
            <a:off x="2686050" y="2573338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5" name="Text Box 59"/>
          <p:cNvSpPr txBox="1">
            <a:spLocks noChangeArrowheads="1"/>
          </p:cNvSpPr>
          <p:nvPr/>
        </p:nvSpPr>
        <p:spPr bwMode="auto">
          <a:xfrm>
            <a:off x="2692400" y="2824163"/>
            <a:ext cx="639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6" name="Text Box 60"/>
          <p:cNvSpPr txBox="1">
            <a:spLocks noChangeArrowheads="1"/>
          </p:cNvSpPr>
          <p:nvPr/>
        </p:nvSpPr>
        <p:spPr bwMode="auto">
          <a:xfrm>
            <a:off x="2686050" y="3076575"/>
            <a:ext cx="639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7" name="Text Box 61"/>
          <p:cNvSpPr txBox="1">
            <a:spLocks noChangeArrowheads="1"/>
          </p:cNvSpPr>
          <p:nvPr/>
        </p:nvSpPr>
        <p:spPr bwMode="auto">
          <a:xfrm>
            <a:off x="2686050" y="332740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8" name="Text Box 62"/>
          <p:cNvSpPr txBox="1">
            <a:spLocks noChangeArrowheads="1"/>
          </p:cNvSpPr>
          <p:nvPr/>
        </p:nvSpPr>
        <p:spPr bwMode="auto">
          <a:xfrm>
            <a:off x="2681288" y="3659188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79" name="Text Box 63"/>
          <p:cNvSpPr txBox="1">
            <a:spLocks noChangeArrowheads="1"/>
          </p:cNvSpPr>
          <p:nvPr/>
        </p:nvSpPr>
        <p:spPr bwMode="auto">
          <a:xfrm>
            <a:off x="2692400" y="3910013"/>
            <a:ext cx="639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80" name="Text Box 64"/>
          <p:cNvSpPr txBox="1">
            <a:spLocks noChangeArrowheads="1"/>
          </p:cNvSpPr>
          <p:nvPr/>
        </p:nvSpPr>
        <p:spPr bwMode="auto">
          <a:xfrm>
            <a:off x="2692400" y="4162425"/>
            <a:ext cx="639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81" name="Text Box 65"/>
          <p:cNvSpPr txBox="1">
            <a:spLocks noChangeArrowheads="1"/>
          </p:cNvSpPr>
          <p:nvPr/>
        </p:nvSpPr>
        <p:spPr bwMode="auto">
          <a:xfrm>
            <a:off x="2681288" y="441325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82" name="Text Box 66"/>
          <p:cNvSpPr txBox="1">
            <a:spLocks noChangeArrowheads="1"/>
          </p:cNvSpPr>
          <p:nvPr/>
        </p:nvSpPr>
        <p:spPr bwMode="auto">
          <a:xfrm>
            <a:off x="2681288" y="474503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83" name="Text Box 67"/>
          <p:cNvSpPr txBox="1">
            <a:spLocks noChangeArrowheads="1"/>
          </p:cNvSpPr>
          <p:nvPr/>
        </p:nvSpPr>
        <p:spPr bwMode="auto">
          <a:xfrm>
            <a:off x="2686050" y="499745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84" name="Text Box 68"/>
          <p:cNvSpPr txBox="1">
            <a:spLocks noChangeArrowheads="1"/>
          </p:cNvSpPr>
          <p:nvPr/>
        </p:nvSpPr>
        <p:spPr bwMode="auto">
          <a:xfrm>
            <a:off x="2681288" y="5248275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85" name="Text Box 69"/>
          <p:cNvSpPr txBox="1">
            <a:spLocks noChangeArrowheads="1"/>
          </p:cNvSpPr>
          <p:nvPr/>
        </p:nvSpPr>
        <p:spPr bwMode="auto">
          <a:xfrm>
            <a:off x="2681288" y="550068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86" name="AutoShape 70"/>
          <p:cNvSpPr>
            <a:spLocks/>
          </p:cNvSpPr>
          <p:nvPr/>
        </p:nvSpPr>
        <p:spPr bwMode="auto">
          <a:xfrm>
            <a:off x="3376613" y="1612900"/>
            <a:ext cx="249237" cy="903288"/>
          </a:xfrm>
          <a:prstGeom prst="rightBrace">
            <a:avLst>
              <a:gd name="adj1" fmla="val 302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87" name="AutoShape 71"/>
          <p:cNvSpPr>
            <a:spLocks/>
          </p:cNvSpPr>
          <p:nvPr/>
        </p:nvSpPr>
        <p:spPr bwMode="auto">
          <a:xfrm>
            <a:off x="3376613" y="2687638"/>
            <a:ext cx="249237" cy="903287"/>
          </a:xfrm>
          <a:prstGeom prst="rightBrace">
            <a:avLst>
              <a:gd name="adj1" fmla="val 302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88" name="AutoShape 72"/>
          <p:cNvSpPr>
            <a:spLocks/>
          </p:cNvSpPr>
          <p:nvPr/>
        </p:nvSpPr>
        <p:spPr bwMode="auto">
          <a:xfrm>
            <a:off x="3376613" y="3762375"/>
            <a:ext cx="249237" cy="903288"/>
          </a:xfrm>
          <a:prstGeom prst="rightBrace">
            <a:avLst>
              <a:gd name="adj1" fmla="val 302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89" name="AutoShape 73"/>
          <p:cNvSpPr>
            <a:spLocks/>
          </p:cNvSpPr>
          <p:nvPr/>
        </p:nvSpPr>
        <p:spPr bwMode="auto">
          <a:xfrm>
            <a:off x="3376613" y="4852988"/>
            <a:ext cx="249237" cy="903287"/>
          </a:xfrm>
          <a:prstGeom prst="rightBrace">
            <a:avLst>
              <a:gd name="adj1" fmla="val 302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0" name="Text Box 74"/>
          <p:cNvSpPr txBox="1">
            <a:spLocks noChangeArrowheads="1"/>
          </p:cNvSpPr>
          <p:nvPr/>
        </p:nvSpPr>
        <p:spPr bwMode="auto">
          <a:xfrm>
            <a:off x="3778250" y="1874838"/>
            <a:ext cx="5143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ser</a:t>
            </a:r>
          </a:p>
        </p:txBody>
      </p:sp>
      <p:sp>
        <p:nvSpPr>
          <p:cNvPr id="60491" name="Text Box 75"/>
          <p:cNvSpPr txBox="1">
            <a:spLocks noChangeArrowheads="1"/>
          </p:cNvSpPr>
          <p:nvPr/>
        </p:nvSpPr>
        <p:spPr bwMode="auto">
          <a:xfrm>
            <a:off x="3778250" y="2949575"/>
            <a:ext cx="5270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pro</a:t>
            </a:r>
          </a:p>
        </p:txBody>
      </p:sp>
      <p:sp>
        <p:nvSpPr>
          <p:cNvPr id="60492" name="Text Box 76"/>
          <p:cNvSpPr txBox="1">
            <a:spLocks noChangeArrowheads="1"/>
          </p:cNvSpPr>
          <p:nvPr/>
        </p:nvSpPr>
        <p:spPr bwMode="auto">
          <a:xfrm>
            <a:off x="3800475" y="4024313"/>
            <a:ext cx="4810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thr</a:t>
            </a:r>
          </a:p>
        </p:txBody>
      </p:sp>
      <p:sp>
        <p:nvSpPr>
          <p:cNvPr id="60493" name="Text Box 77"/>
          <p:cNvSpPr txBox="1">
            <a:spLocks noChangeArrowheads="1"/>
          </p:cNvSpPr>
          <p:nvPr/>
        </p:nvSpPr>
        <p:spPr bwMode="auto">
          <a:xfrm>
            <a:off x="3789363" y="5122863"/>
            <a:ext cx="5032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ala</a:t>
            </a:r>
          </a:p>
        </p:txBody>
      </p:sp>
      <p:sp>
        <p:nvSpPr>
          <p:cNvPr id="60494" name="Text Box 78"/>
          <p:cNvSpPr txBox="1">
            <a:spLocks noChangeArrowheads="1"/>
          </p:cNvSpPr>
          <p:nvPr/>
        </p:nvSpPr>
        <p:spPr bwMode="auto">
          <a:xfrm>
            <a:off x="4576763" y="1509713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95" name="Text Box 79"/>
          <p:cNvSpPr txBox="1">
            <a:spLocks noChangeArrowheads="1"/>
          </p:cNvSpPr>
          <p:nvPr/>
        </p:nvSpPr>
        <p:spPr bwMode="auto">
          <a:xfrm>
            <a:off x="4576763" y="1760538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96" name="Text Box 80"/>
          <p:cNvSpPr txBox="1">
            <a:spLocks noChangeArrowheads="1"/>
          </p:cNvSpPr>
          <p:nvPr/>
        </p:nvSpPr>
        <p:spPr bwMode="auto">
          <a:xfrm>
            <a:off x="4576763" y="201295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97" name="Text Box 81"/>
          <p:cNvSpPr txBox="1">
            <a:spLocks noChangeArrowheads="1"/>
          </p:cNvSpPr>
          <p:nvPr/>
        </p:nvSpPr>
        <p:spPr bwMode="auto">
          <a:xfrm>
            <a:off x="4576763" y="2263775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98" name="Text Box 82"/>
          <p:cNvSpPr txBox="1">
            <a:spLocks noChangeArrowheads="1"/>
          </p:cNvSpPr>
          <p:nvPr/>
        </p:nvSpPr>
        <p:spPr bwMode="auto">
          <a:xfrm>
            <a:off x="4583113" y="2573338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499" name="Text Box 83"/>
          <p:cNvSpPr txBox="1">
            <a:spLocks noChangeArrowheads="1"/>
          </p:cNvSpPr>
          <p:nvPr/>
        </p:nvSpPr>
        <p:spPr bwMode="auto">
          <a:xfrm>
            <a:off x="4576763" y="2824163"/>
            <a:ext cx="6397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0" name="Text Box 84"/>
          <p:cNvSpPr txBox="1">
            <a:spLocks noChangeArrowheads="1"/>
          </p:cNvSpPr>
          <p:nvPr/>
        </p:nvSpPr>
        <p:spPr bwMode="auto">
          <a:xfrm>
            <a:off x="4587875" y="3076575"/>
            <a:ext cx="639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1" name="Text Box 85"/>
          <p:cNvSpPr txBox="1">
            <a:spLocks noChangeArrowheads="1"/>
          </p:cNvSpPr>
          <p:nvPr/>
        </p:nvSpPr>
        <p:spPr bwMode="auto">
          <a:xfrm>
            <a:off x="4576763" y="332740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2" name="Text Box 86"/>
          <p:cNvSpPr txBox="1">
            <a:spLocks noChangeArrowheads="1"/>
          </p:cNvSpPr>
          <p:nvPr/>
        </p:nvSpPr>
        <p:spPr bwMode="auto">
          <a:xfrm>
            <a:off x="4576763" y="3659188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3" name="Text Box 87"/>
          <p:cNvSpPr txBox="1">
            <a:spLocks noChangeArrowheads="1"/>
          </p:cNvSpPr>
          <p:nvPr/>
        </p:nvSpPr>
        <p:spPr bwMode="auto">
          <a:xfrm>
            <a:off x="4587875" y="3910013"/>
            <a:ext cx="639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4" name="Text Box 88"/>
          <p:cNvSpPr txBox="1">
            <a:spLocks noChangeArrowheads="1"/>
          </p:cNvSpPr>
          <p:nvPr/>
        </p:nvSpPr>
        <p:spPr bwMode="auto">
          <a:xfrm>
            <a:off x="4583113" y="441325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5" name="Text Box 89"/>
          <p:cNvSpPr txBox="1">
            <a:spLocks noChangeArrowheads="1"/>
          </p:cNvSpPr>
          <p:nvPr/>
        </p:nvSpPr>
        <p:spPr bwMode="auto">
          <a:xfrm>
            <a:off x="4587875" y="4173538"/>
            <a:ext cx="6397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6" name="Text Box 90"/>
          <p:cNvSpPr txBox="1">
            <a:spLocks noChangeArrowheads="1"/>
          </p:cNvSpPr>
          <p:nvPr/>
        </p:nvSpPr>
        <p:spPr bwMode="auto">
          <a:xfrm>
            <a:off x="4572000" y="4745038"/>
            <a:ext cx="6619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7" name="Text Box 91"/>
          <p:cNvSpPr txBox="1">
            <a:spLocks noChangeArrowheads="1"/>
          </p:cNvSpPr>
          <p:nvPr/>
        </p:nvSpPr>
        <p:spPr bwMode="auto">
          <a:xfrm>
            <a:off x="4576763" y="499745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8" name="Text Box 92"/>
          <p:cNvSpPr txBox="1">
            <a:spLocks noChangeArrowheads="1"/>
          </p:cNvSpPr>
          <p:nvPr/>
        </p:nvSpPr>
        <p:spPr bwMode="auto">
          <a:xfrm>
            <a:off x="4576763" y="5248275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09" name="Text Box 93"/>
          <p:cNvSpPr txBox="1">
            <a:spLocks noChangeArrowheads="1"/>
          </p:cNvSpPr>
          <p:nvPr/>
        </p:nvSpPr>
        <p:spPr bwMode="auto">
          <a:xfrm>
            <a:off x="4576763" y="550068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10" name="AutoShape 94"/>
          <p:cNvSpPr>
            <a:spLocks/>
          </p:cNvSpPr>
          <p:nvPr/>
        </p:nvSpPr>
        <p:spPr bwMode="auto">
          <a:xfrm>
            <a:off x="5310188" y="2641600"/>
            <a:ext cx="136525" cy="400050"/>
          </a:xfrm>
          <a:prstGeom prst="rightBrace">
            <a:avLst>
              <a:gd name="adj1" fmla="val 244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1" name="AutoShape 95"/>
          <p:cNvSpPr>
            <a:spLocks/>
          </p:cNvSpPr>
          <p:nvPr/>
        </p:nvSpPr>
        <p:spPr bwMode="auto">
          <a:xfrm>
            <a:off x="5318125" y="3144838"/>
            <a:ext cx="134938" cy="400050"/>
          </a:xfrm>
          <a:prstGeom prst="rightBrace">
            <a:avLst>
              <a:gd name="adj1" fmla="val 2470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2" name="AutoShape 96"/>
          <p:cNvSpPr>
            <a:spLocks/>
          </p:cNvSpPr>
          <p:nvPr/>
        </p:nvSpPr>
        <p:spPr bwMode="auto">
          <a:xfrm>
            <a:off x="5310188" y="4852988"/>
            <a:ext cx="136525" cy="400050"/>
          </a:xfrm>
          <a:prstGeom prst="rightBrace">
            <a:avLst>
              <a:gd name="adj1" fmla="val 244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3" name="AutoShape 97"/>
          <p:cNvSpPr>
            <a:spLocks/>
          </p:cNvSpPr>
          <p:nvPr/>
        </p:nvSpPr>
        <p:spPr bwMode="auto">
          <a:xfrm>
            <a:off x="5318125" y="5356225"/>
            <a:ext cx="134938" cy="400050"/>
          </a:xfrm>
          <a:prstGeom prst="rightBrace">
            <a:avLst>
              <a:gd name="adj1" fmla="val 2470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4" name="AutoShape 98"/>
          <p:cNvSpPr>
            <a:spLocks/>
          </p:cNvSpPr>
          <p:nvPr/>
        </p:nvSpPr>
        <p:spPr bwMode="auto">
          <a:xfrm>
            <a:off x="5321300" y="3762375"/>
            <a:ext cx="134938" cy="400050"/>
          </a:xfrm>
          <a:prstGeom prst="rightBrace">
            <a:avLst>
              <a:gd name="adj1" fmla="val 2470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5" name="AutoShape 99"/>
          <p:cNvSpPr>
            <a:spLocks/>
          </p:cNvSpPr>
          <p:nvPr/>
        </p:nvSpPr>
        <p:spPr bwMode="auto">
          <a:xfrm>
            <a:off x="5327650" y="4265613"/>
            <a:ext cx="136525" cy="400050"/>
          </a:xfrm>
          <a:prstGeom prst="rightBrace">
            <a:avLst>
              <a:gd name="adj1" fmla="val 244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6" name="AutoShape 100"/>
          <p:cNvSpPr>
            <a:spLocks/>
          </p:cNvSpPr>
          <p:nvPr/>
        </p:nvSpPr>
        <p:spPr bwMode="auto">
          <a:xfrm>
            <a:off x="5322888" y="1612900"/>
            <a:ext cx="134937" cy="400050"/>
          </a:xfrm>
          <a:prstGeom prst="rightBrace">
            <a:avLst>
              <a:gd name="adj1" fmla="val 2470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7" name="Text Box 101"/>
          <p:cNvSpPr txBox="1">
            <a:spLocks noChangeArrowheads="1"/>
          </p:cNvSpPr>
          <p:nvPr/>
        </p:nvSpPr>
        <p:spPr bwMode="auto">
          <a:xfrm>
            <a:off x="5678488" y="1619250"/>
            <a:ext cx="4699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tyr</a:t>
            </a:r>
          </a:p>
        </p:txBody>
      </p:sp>
      <p:sp>
        <p:nvSpPr>
          <p:cNvPr id="60518" name="Text Box 102"/>
          <p:cNvSpPr txBox="1">
            <a:spLocks noChangeArrowheads="1"/>
          </p:cNvSpPr>
          <p:nvPr/>
        </p:nvSpPr>
        <p:spPr bwMode="auto">
          <a:xfrm>
            <a:off x="5581650" y="201295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stop</a:t>
            </a:r>
          </a:p>
        </p:txBody>
      </p:sp>
      <p:sp>
        <p:nvSpPr>
          <p:cNvPr id="60519" name="Text Box 103"/>
          <p:cNvSpPr txBox="1">
            <a:spLocks noChangeArrowheads="1"/>
          </p:cNvSpPr>
          <p:nvPr/>
        </p:nvSpPr>
        <p:spPr bwMode="auto">
          <a:xfrm>
            <a:off x="5581650" y="2263775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stop</a:t>
            </a:r>
          </a:p>
        </p:txBody>
      </p:sp>
      <p:sp>
        <p:nvSpPr>
          <p:cNvPr id="60520" name="Text Box 104"/>
          <p:cNvSpPr txBox="1">
            <a:spLocks noChangeArrowheads="1"/>
          </p:cNvSpPr>
          <p:nvPr/>
        </p:nvSpPr>
        <p:spPr bwMode="auto">
          <a:xfrm>
            <a:off x="5662613" y="2652713"/>
            <a:ext cx="4921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his</a:t>
            </a:r>
          </a:p>
        </p:txBody>
      </p:sp>
      <p:sp>
        <p:nvSpPr>
          <p:cNvPr id="60521" name="Text Box 105"/>
          <p:cNvSpPr txBox="1">
            <a:spLocks noChangeArrowheads="1"/>
          </p:cNvSpPr>
          <p:nvPr/>
        </p:nvSpPr>
        <p:spPr bwMode="auto">
          <a:xfrm>
            <a:off x="5656263" y="3155950"/>
            <a:ext cx="5032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gln</a:t>
            </a:r>
          </a:p>
        </p:txBody>
      </p:sp>
      <p:sp>
        <p:nvSpPr>
          <p:cNvPr id="60522" name="Text Box 106"/>
          <p:cNvSpPr txBox="1">
            <a:spLocks noChangeArrowheads="1"/>
          </p:cNvSpPr>
          <p:nvPr/>
        </p:nvSpPr>
        <p:spPr bwMode="auto">
          <a:xfrm>
            <a:off x="5634038" y="3773488"/>
            <a:ext cx="5603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asn</a:t>
            </a:r>
          </a:p>
        </p:txBody>
      </p:sp>
      <p:sp>
        <p:nvSpPr>
          <p:cNvPr id="60523" name="Text Box 107"/>
          <p:cNvSpPr txBox="1">
            <a:spLocks noChangeArrowheads="1"/>
          </p:cNvSpPr>
          <p:nvPr/>
        </p:nvSpPr>
        <p:spPr bwMode="auto">
          <a:xfrm>
            <a:off x="5673725" y="4276725"/>
            <a:ext cx="4810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lys</a:t>
            </a:r>
          </a:p>
        </p:txBody>
      </p:sp>
      <p:sp>
        <p:nvSpPr>
          <p:cNvPr id="60524" name="Text Box 108"/>
          <p:cNvSpPr txBox="1">
            <a:spLocks noChangeArrowheads="1"/>
          </p:cNvSpPr>
          <p:nvPr/>
        </p:nvSpPr>
        <p:spPr bwMode="auto">
          <a:xfrm>
            <a:off x="5627688" y="4870450"/>
            <a:ext cx="5603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asp</a:t>
            </a:r>
          </a:p>
        </p:txBody>
      </p:sp>
      <p:sp>
        <p:nvSpPr>
          <p:cNvPr id="60525" name="Text Box 109"/>
          <p:cNvSpPr txBox="1">
            <a:spLocks noChangeArrowheads="1"/>
          </p:cNvSpPr>
          <p:nvPr/>
        </p:nvSpPr>
        <p:spPr bwMode="auto">
          <a:xfrm>
            <a:off x="5656263" y="5373688"/>
            <a:ext cx="5032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glu</a:t>
            </a:r>
          </a:p>
        </p:txBody>
      </p:sp>
      <p:sp>
        <p:nvSpPr>
          <p:cNvPr id="60526" name="Text Box 110"/>
          <p:cNvSpPr txBox="1">
            <a:spLocks noChangeArrowheads="1"/>
          </p:cNvSpPr>
          <p:nvPr/>
        </p:nvSpPr>
        <p:spPr bwMode="auto">
          <a:xfrm>
            <a:off x="6438900" y="1509713"/>
            <a:ext cx="6731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27" name="Text Box 111"/>
          <p:cNvSpPr txBox="1">
            <a:spLocks noChangeArrowheads="1"/>
          </p:cNvSpPr>
          <p:nvPr/>
        </p:nvSpPr>
        <p:spPr bwMode="auto">
          <a:xfrm>
            <a:off x="6443663" y="176053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28" name="Text Box 112"/>
          <p:cNvSpPr txBox="1">
            <a:spLocks noChangeArrowheads="1"/>
          </p:cNvSpPr>
          <p:nvPr/>
        </p:nvSpPr>
        <p:spPr bwMode="auto">
          <a:xfrm>
            <a:off x="6450013" y="2012950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 dirty="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 dirty="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 dirty="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 dirty="0">
              <a:latin typeface="Arial Black" pitchFamily="1" charset="0"/>
            </a:endParaRPr>
          </a:p>
        </p:txBody>
      </p:sp>
      <p:sp>
        <p:nvSpPr>
          <p:cNvPr id="60529" name="Text Box 113"/>
          <p:cNvSpPr txBox="1">
            <a:spLocks noChangeArrowheads="1"/>
          </p:cNvSpPr>
          <p:nvPr/>
        </p:nvSpPr>
        <p:spPr bwMode="auto">
          <a:xfrm>
            <a:off x="6438900" y="2263775"/>
            <a:ext cx="6731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 dirty="0">
                <a:solidFill>
                  <a:srgbClr val="CE0829"/>
                </a:solidFill>
                <a:latin typeface="Arial Black" pitchFamily="1" charset="0"/>
              </a:rPr>
              <a:t>U</a:t>
            </a:r>
            <a:r>
              <a:rPr lang="en-US" sz="1600" dirty="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 dirty="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 dirty="0">
              <a:latin typeface="Arial Black" pitchFamily="1" charset="0"/>
            </a:endParaRPr>
          </a:p>
        </p:txBody>
      </p:sp>
      <p:sp>
        <p:nvSpPr>
          <p:cNvPr id="60530" name="Text Box 114"/>
          <p:cNvSpPr txBox="1">
            <a:spLocks noChangeArrowheads="1"/>
          </p:cNvSpPr>
          <p:nvPr/>
        </p:nvSpPr>
        <p:spPr bwMode="auto">
          <a:xfrm>
            <a:off x="6450013" y="257333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1" name="Text Box 115"/>
          <p:cNvSpPr txBox="1">
            <a:spLocks noChangeArrowheads="1"/>
          </p:cNvSpPr>
          <p:nvPr/>
        </p:nvSpPr>
        <p:spPr bwMode="auto">
          <a:xfrm>
            <a:off x="6450013" y="2824163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2" name="Text Box 116"/>
          <p:cNvSpPr txBox="1">
            <a:spLocks noChangeArrowheads="1"/>
          </p:cNvSpPr>
          <p:nvPr/>
        </p:nvSpPr>
        <p:spPr bwMode="auto">
          <a:xfrm>
            <a:off x="6450013" y="3076575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3" name="Text Box 117"/>
          <p:cNvSpPr txBox="1">
            <a:spLocks noChangeArrowheads="1"/>
          </p:cNvSpPr>
          <p:nvPr/>
        </p:nvSpPr>
        <p:spPr bwMode="auto">
          <a:xfrm>
            <a:off x="6450013" y="3327400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C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4" name="Text Box 118"/>
          <p:cNvSpPr txBox="1">
            <a:spLocks noChangeArrowheads="1"/>
          </p:cNvSpPr>
          <p:nvPr/>
        </p:nvSpPr>
        <p:spPr bwMode="auto">
          <a:xfrm>
            <a:off x="6450013" y="365918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5" name="Text Box 119"/>
          <p:cNvSpPr txBox="1">
            <a:spLocks noChangeArrowheads="1"/>
          </p:cNvSpPr>
          <p:nvPr/>
        </p:nvSpPr>
        <p:spPr bwMode="auto">
          <a:xfrm>
            <a:off x="6456363" y="3910013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6" name="Text Box 120"/>
          <p:cNvSpPr txBox="1">
            <a:spLocks noChangeArrowheads="1"/>
          </p:cNvSpPr>
          <p:nvPr/>
        </p:nvSpPr>
        <p:spPr bwMode="auto">
          <a:xfrm>
            <a:off x="6450013" y="4173538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7" name="Text Box 121"/>
          <p:cNvSpPr txBox="1">
            <a:spLocks noChangeArrowheads="1"/>
          </p:cNvSpPr>
          <p:nvPr/>
        </p:nvSpPr>
        <p:spPr bwMode="auto">
          <a:xfrm>
            <a:off x="6450013" y="4402138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A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8" name="Text Box 122"/>
          <p:cNvSpPr txBox="1">
            <a:spLocks noChangeArrowheads="1"/>
          </p:cNvSpPr>
          <p:nvPr/>
        </p:nvSpPr>
        <p:spPr bwMode="auto">
          <a:xfrm>
            <a:off x="6438900" y="4745038"/>
            <a:ext cx="6731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U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39" name="Text Box 123"/>
          <p:cNvSpPr txBox="1">
            <a:spLocks noChangeArrowheads="1"/>
          </p:cNvSpPr>
          <p:nvPr/>
        </p:nvSpPr>
        <p:spPr bwMode="auto">
          <a:xfrm>
            <a:off x="6450013" y="4997450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C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40" name="Text Box 124"/>
          <p:cNvSpPr txBox="1">
            <a:spLocks noChangeArrowheads="1"/>
          </p:cNvSpPr>
          <p:nvPr/>
        </p:nvSpPr>
        <p:spPr bwMode="auto">
          <a:xfrm>
            <a:off x="6450013" y="5248275"/>
            <a:ext cx="6619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A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41" name="Text Box 125"/>
          <p:cNvSpPr txBox="1">
            <a:spLocks noChangeArrowheads="1"/>
          </p:cNvSpPr>
          <p:nvPr/>
        </p:nvSpPr>
        <p:spPr bwMode="auto">
          <a:xfrm>
            <a:off x="6443663" y="5500688"/>
            <a:ext cx="6731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solidFill>
                  <a:srgbClr val="CE082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336699"/>
                </a:solidFill>
                <a:latin typeface="Arial Black" pitchFamily="1" charset="0"/>
              </a:rPr>
              <a:t>G</a:t>
            </a:r>
            <a:r>
              <a:rPr lang="en-US" sz="1600">
                <a:solidFill>
                  <a:srgbClr val="2A882A"/>
                </a:solidFill>
                <a:latin typeface="Arial Black" pitchFamily="1" charset="0"/>
              </a:rPr>
              <a:t>G</a:t>
            </a:r>
            <a:endParaRPr lang="en-US" sz="1600">
              <a:latin typeface="Arial Black" pitchFamily="1" charset="0"/>
            </a:endParaRPr>
          </a:p>
        </p:txBody>
      </p:sp>
      <p:sp>
        <p:nvSpPr>
          <p:cNvPr id="60542" name="AutoShape 126"/>
          <p:cNvSpPr>
            <a:spLocks/>
          </p:cNvSpPr>
          <p:nvPr/>
        </p:nvSpPr>
        <p:spPr bwMode="auto">
          <a:xfrm>
            <a:off x="7110413" y="2687638"/>
            <a:ext cx="250825" cy="903287"/>
          </a:xfrm>
          <a:prstGeom prst="rightBrace">
            <a:avLst>
              <a:gd name="adj1" fmla="val 30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43" name="AutoShape 127"/>
          <p:cNvSpPr>
            <a:spLocks/>
          </p:cNvSpPr>
          <p:nvPr/>
        </p:nvSpPr>
        <p:spPr bwMode="auto">
          <a:xfrm>
            <a:off x="7121525" y="4864100"/>
            <a:ext cx="249238" cy="903288"/>
          </a:xfrm>
          <a:prstGeom prst="rightBrace">
            <a:avLst>
              <a:gd name="adj1" fmla="val 3020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44" name="AutoShape 128"/>
          <p:cNvSpPr>
            <a:spLocks/>
          </p:cNvSpPr>
          <p:nvPr/>
        </p:nvSpPr>
        <p:spPr bwMode="auto">
          <a:xfrm>
            <a:off x="7150100" y="3762375"/>
            <a:ext cx="134938" cy="400050"/>
          </a:xfrm>
          <a:prstGeom prst="rightBrace">
            <a:avLst>
              <a:gd name="adj1" fmla="val 2470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45" name="AutoShape 129"/>
          <p:cNvSpPr>
            <a:spLocks/>
          </p:cNvSpPr>
          <p:nvPr/>
        </p:nvSpPr>
        <p:spPr bwMode="auto">
          <a:xfrm>
            <a:off x="7156450" y="4265613"/>
            <a:ext cx="136525" cy="400050"/>
          </a:xfrm>
          <a:prstGeom prst="rightBrace">
            <a:avLst>
              <a:gd name="adj1" fmla="val 2441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46" name="AutoShape 130"/>
          <p:cNvSpPr>
            <a:spLocks/>
          </p:cNvSpPr>
          <p:nvPr/>
        </p:nvSpPr>
        <p:spPr bwMode="auto">
          <a:xfrm>
            <a:off x="7150100" y="1624013"/>
            <a:ext cx="134938" cy="400050"/>
          </a:xfrm>
          <a:prstGeom prst="rightBrace">
            <a:avLst>
              <a:gd name="adj1" fmla="val 2470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47" name="Text Box 131"/>
          <p:cNvSpPr txBox="1">
            <a:spLocks noChangeArrowheads="1"/>
          </p:cNvSpPr>
          <p:nvPr/>
        </p:nvSpPr>
        <p:spPr bwMode="auto">
          <a:xfrm>
            <a:off x="7523163" y="1635125"/>
            <a:ext cx="5492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cys</a:t>
            </a:r>
          </a:p>
        </p:txBody>
      </p:sp>
      <p:sp>
        <p:nvSpPr>
          <p:cNvPr id="60548" name="Text Box 132"/>
          <p:cNvSpPr txBox="1">
            <a:spLocks noChangeArrowheads="1"/>
          </p:cNvSpPr>
          <p:nvPr/>
        </p:nvSpPr>
        <p:spPr bwMode="auto">
          <a:xfrm>
            <a:off x="7466013" y="2012950"/>
            <a:ext cx="6508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stop</a:t>
            </a:r>
          </a:p>
        </p:txBody>
      </p:sp>
      <p:sp>
        <p:nvSpPr>
          <p:cNvPr id="60549" name="Text Box 133"/>
          <p:cNvSpPr txBox="1">
            <a:spLocks noChangeArrowheads="1"/>
          </p:cNvSpPr>
          <p:nvPr/>
        </p:nvSpPr>
        <p:spPr bwMode="auto">
          <a:xfrm>
            <a:off x="7558088" y="2263775"/>
            <a:ext cx="48101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 dirty="0" err="1">
                <a:latin typeface="Arial Black" pitchFamily="1" charset="0"/>
              </a:rPr>
              <a:t>trp</a:t>
            </a:r>
            <a:endParaRPr lang="en-US" sz="1600" dirty="0">
              <a:latin typeface="Arial Black" pitchFamily="1" charset="0"/>
            </a:endParaRPr>
          </a:p>
        </p:txBody>
      </p:sp>
      <p:sp>
        <p:nvSpPr>
          <p:cNvPr id="60550" name="Text Box 134"/>
          <p:cNvSpPr txBox="1">
            <a:spLocks noChangeArrowheads="1"/>
          </p:cNvSpPr>
          <p:nvPr/>
        </p:nvSpPr>
        <p:spPr bwMode="auto">
          <a:xfrm>
            <a:off x="7534275" y="2949575"/>
            <a:ext cx="5270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arg</a:t>
            </a:r>
          </a:p>
        </p:txBody>
      </p:sp>
      <p:sp>
        <p:nvSpPr>
          <p:cNvPr id="60551" name="Text Box 135"/>
          <p:cNvSpPr txBox="1">
            <a:spLocks noChangeArrowheads="1"/>
          </p:cNvSpPr>
          <p:nvPr/>
        </p:nvSpPr>
        <p:spPr bwMode="auto">
          <a:xfrm>
            <a:off x="7534275" y="3762375"/>
            <a:ext cx="5143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ser</a:t>
            </a:r>
          </a:p>
        </p:txBody>
      </p:sp>
      <p:sp>
        <p:nvSpPr>
          <p:cNvPr id="60552" name="Text Box 136"/>
          <p:cNvSpPr txBox="1">
            <a:spLocks noChangeArrowheads="1"/>
          </p:cNvSpPr>
          <p:nvPr/>
        </p:nvSpPr>
        <p:spPr bwMode="auto">
          <a:xfrm>
            <a:off x="7534275" y="4276725"/>
            <a:ext cx="5270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arg</a:t>
            </a:r>
          </a:p>
        </p:txBody>
      </p:sp>
      <p:sp>
        <p:nvSpPr>
          <p:cNvPr id="60553" name="Text Box 137"/>
          <p:cNvSpPr txBox="1">
            <a:spLocks noChangeArrowheads="1"/>
          </p:cNvSpPr>
          <p:nvPr/>
        </p:nvSpPr>
        <p:spPr bwMode="auto">
          <a:xfrm>
            <a:off x="7546975" y="5133975"/>
            <a:ext cx="4921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gly</a:t>
            </a:r>
          </a:p>
        </p:txBody>
      </p:sp>
      <p:sp>
        <p:nvSpPr>
          <p:cNvPr id="60554" name="Text Box 138"/>
          <p:cNvSpPr txBox="1">
            <a:spLocks noChangeArrowheads="1"/>
          </p:cNvSpPr>
          <p:nvPr/>
        </p:nvSpPr>
        <p:spPr bwMode="auto">
          <a:xfrm rot="-5400000">
            <a:off x="-423069" y="3467894"/>
            <a:ext cx="12938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First Base</a:t>
            </a:r>
          </a:p>
        </p:txBody>
      </p:sp>
      <p:sp>
        <p:nvSpPr>
          <p:cNvPr id="60555" name="Text Box 139"/>
          <p:cNvSpPr txBox="1">
            <a:spLocks noChangeArrowheads="1"/>
          </p:cNvSpPr>
          <p:nvPr/>
        </p:nvSpPr>
        <p:spPr bwMode="auto">
          <a:xfrm rot="5400000">
            <a:off x="8226425" y="3494088"/>
            <a:ext cx="13620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Third Base</a:t>
            </a:r>
          </a:p>
        </p:txBody>
      </p:sp>
      <p:sp>
        <p:nvSpPr>
          <p:cNvPr id="60556" name="Text Box 140"/>
          <p:cNvSpPr txBox="1">
            <a:spLocks noChangeArrowheads="1"/>
          </p:cNvSpPr>
          <p:nvPr/>
        </p:nvSpPr>
        <p:spPr bwMode="auto">
          <a:xfrm>
            <a:off x="3721100" y="704850"/>
            <a:ext cx="16113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Second Base</a:t>
            </a:r>
          </a:p>
        </p:txBody>
      </p:sp>
      <p:sp>
        <p:nvSpPr>
          <p:cNvPr id="60557" name="Rectangle 141"/>
          <p:cNvSpPr>
            <a:spLocks noChangeArrowheads="1"/>
          </p:cNvSpPr>
          <p:nvPr/>
        </p:nvSpPr>
        <p:spPr bwMode="auto">
          <a:xfrm>
            <a:off x="428596" y="214290"/>
            <a:ext cx="8429684" cy="4616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 rtl="0" eaLnBrk="1" hangingPunct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Virtually all organisms share the same genetic code “unity of life”</a:t>
            </a:r>
          </a:p>
        </p:txBody>
      </p:sp>
    </p:spTree>
    <p:extLst>
      <p:ext uri="{BB962C8B-B14F-4D97-AF65-F5344CB8AC3E}">
        <p14:creationId xmlns:p14="http://schemas.microsoft.com/office/powerpoint/2010/main" val="1270657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"/>
          <a:stretch>
            <a:fillRect/>
          </a:stretch>
        </p:blipFill>
        <p:spPr bwMode="auto">
          <a:xfrm>
            <a:off x="785786" y="1142984"/>
            <a:ext cx="7429552" cy="5291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285728"/>
            <a:ext cx="5786478" cy="7842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 exercise in translating the genetic code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214546" y="5000636"/>
            <a:ext cx="1171592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Start </a:t>
            </a:r>
            <a:r>
              <a:rPr lang="en-US" sz="1200" b="1" dirty="0" err="1">
                <a:latin typeface="Arial" charset="0"/>
              </a:rPr>
              <a:t>codon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142976" y="4143380"/>
            <a:ext cx="514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RNA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029200" y="1143000"/>
            <a:ext cx="1565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Transcribed strand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715140" y="5000636"/>
            <a:ext cx="1214446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Stop </a:t>
            </a:r>
            <a:r>
              <a:rPr lang="en-US" sz="1200" b="1" dirty="0" err="1">
                <a:latin typeface="Arial" charset="0"/>
              </a:rPr>
              <a:t>codon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4825" name="AutoShape 9"/>
          <p:cNvSpPr>
            <a:spLocks/>
          </p:cNvSpPr>
          <p:nvPr/>
        </p:nvSpPr>
        <p:spPr bwMode="auto">
          <a:xfrm rot="16200000">
            <a:off x="2809860" y="4333884"/>
            <a:ext cx="228600" cy="990600"/>
          </a:xfrm>
          <a:prstGeom prst="leftBrace">
            <a:avLst>
              <a:gd name="adj1" fmla="val 1783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429256" y="5357826"/>
            <a:ext cx="1004888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Translation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357818" y="3143248"/>
            <a:ext cx="1157288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Transcription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142976" y="2000240"/>
            <a:ext cx="514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DNA</a:t>
            </a:r>
          </a:p>
        </p:txBody>
      </p:sp>
      <p:sp>
        <p:nvSpPr>
          <p:cNvPr id="34829" name="AutoShape 13"/>
          <p:cNvSpPr>
            <a:spLocks/>
          </p:cNvSpPr>
          <p:nvPr/>
        </p:nvSpPr>
        <p:spPr bwMode="auto">
          <a:xfrm rot="16200000">
            <a:off x="4381496" y="4333884"/>
            <a:ext cx="228600" cy="990600"/>
          </a:xfrm>
          <a:prstGeom prst="leftBrace">
            <a:avLst>
              <a:gd name="adj1" fmla="val 1783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AutoShape 14"/>
          <p:cNvSpPr>
            <a:spLocks/>
          </p:cNvSpPr>
          <p:nvPr/>
        </p:nvSpPr>
        <p:spPr bwMode="auto">
          <a:xfrm rot="16200000">
            <a:off x="5881694" y="4333884"/>
            <a:ext cx="228600" cy="990600"/>
          </a:xfrm>
          <a:prstGeom prst="leftBrace">
            <a:avLst>
              <a:gd name="adj1" fmla="val 1783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AutoShape 15"/>
          <p:cNvSpPr>
            <a:spLocks/>
          </p:cNvSpPr>
          <p:nvPr/>
        </p:nvSpPr>
        <p:spPr bwMode="auto">
          <a:xfrm rot="16200000">
            <a:off x="7131859" y="4298165"/>
            <a:ext cx="300038" cy="990600"/>
          </a:xfrm>
          <a:prstGeom prst="leftBrace">
            <a:avLst>
              <a:gd name="adj1" fmla="val 1783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928662" y="6000768"/>
            <a:ext cx="1047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Polypeptide</a:t>
            </a: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H="1">
            <a:off x="4648200" y="1295400"/>
            <a:ext cx="381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90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"/>
          <a:stretch>
            <a:fillRect/>
          </a:stretch>
        </p:blipFill>
        <p:spPr bwMode="auto">
          <a:xfrm>
            <a:off x="214282" y="214290"/>
            <a:ext cx="8643998" cy="6262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28662" y="1285860"/>
            <a:ext cx="1447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DNA molecule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786182" y="357166"/>
            <a:ext cx="838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Gene 1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429124" y="1714488"/>
            <a:ext cx="777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Gene 2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072330" y="642918"/>
            <a:ext cx="777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Gene 3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071538" y="2857496"/>
            <a:ext cx="1162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DNA strand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928662" y="3429000"/>
            <a:ext cx="1646238" cy="28416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TRANSCRIPTION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428728" y="4214818"/>
            <a:ext cx="5699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RNA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071538" y="5643578"/>
            <a:ext cx="11922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Polypeptide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000100" y="4929198"/>
            <a:ext cx="1458912" cy="28416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TRANSLATION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797300" y="4648200"/>
            <a:ext cx="7477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Codon</a:t>
            </a:r>
          </a:p>
        </p:txBody>
      </p:sp>
      <p:sp>
        <p:nvSpPr>
          <p:cNvPr id="32782" name="AutoShape 14"/>
          <p:cNvSpPr>
            <a:spLocks/>
          </p:cNvSpPr>
          <p:nvPr/>
        </p:nvSpPr>
        <p:spPr bwMode="auto">
          <a:xfrm rot="-5400000">
            <a:off x="3133712" y="4152908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AutoShape 15"/>
          <p:cNvSpPr>
            <a:spLocks/>
          </p:cNvSpPr>
          <p:nvPr/>
        </p:nvSpPr>
        <p:spPr bwMode="auto">
          <a:xfrm rot="-5400000">
            <a:off x="4705348" y="4152908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AutoShape 16"/>
          <p:cNvSpPr>
            <a:spLocks/>
          </p:cNvSpPr>
          <p:nvPr/>
        </p:nvSpPr>
        <p:spPr bwMode="auto">
          <a:xfrm rot="-5400000">
            <a:off x="6276984" y="4152908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AutoShape 17"/>
          <p:cNvSpPr>
            <a:spLocks/>
          </p:cNvSpPr>
          <p:nvPr/>
        </p:nvSpPr>
        <p:spPr bwMode="auto">
          <a:xfrm rot="-5400000">
            <a:off x="7777182" y="4152908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602038" y="6096000"/>
            <a:ext cx="1143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Amino acid</a:t>
            </a: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V="1">
            <a:off x="2500298" y="1000108"/>
            <a:ext cx="857256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3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724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Central Dogma of Biology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71472" y="1571612"/>
          <a:ext cx="8001056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" r:id="rId4" imgW="6849276" imgH="5553124" progId="">
                  <p:embed/>
                </p:oleObj>
              </mc:Choice>
              <mc:Fallback>
                <p:oleObj name="Image" r:id="rId4" imgW="6849276" imgH="555312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571612"/>
                        <a:ext cx="8001056" cy="506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942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2"/>
          <a:stretch>
            <a:fillRect/>
          </a:stretch>
        </p:blipFill>
        <p:spPr bwMode="auto">
          <a:xfrm>
            <a:off x="6072198" y="1928802"/>
            <a:ext cx="2857520" cy="4629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2000240"/>
            <a:ext cx="3929090" cy="414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the cytoplasm, a ribosome attaches to the mRNA and translates its message into a polypeptide</a:t>
            </a:r>
          </a:p>
          <a:p>
            <a:pPr algn="justLow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process is aided by transfer RNAs</a:t>
            </a:r>
          </a:p>
          <a:p>
            <a:pPr algn="justLow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molecule has a triplet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anticodon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on one end and an amino acid attachment site on the other</a:t>
            </a:r>
          </a:p>
          <a:p>
            <a:pPr algn="justLow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86106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0613" indent="-1090613"/>
            <a:r>
              <a:rPr lang="en-US" sz="2800" b="1" cap="none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Transfer RNA molecules serve as an interpreters during translation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7572396" y="3929066"/>
            <a:ext cx="130968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Hydrogen bond</a:t>
            </a:r>
          </a:p>
        </p:txBody>
      </p:sp>
      <p:sp>
        <p:nvSpPr>
          <p:cNvPr id="37896" name="AutoShape 8"/>
          <p:cNvSpPr>
            <a:spLocks/>
          </p:cNvSpPr>
          <p:nvPr/>
        </p:nvSpPr>
        <p:spPr bwMode="auto">
          <a:xfrm rot="10800000">
            <a:off x="7143768" y="6000768"/>
            <a:ext cx="152400" cy="457200"/>
          </a:xfrm>
          <a:prstGeom prst="leftBrace">
            <a:avLst>
              <a:gd name="adj1" fmla="val 1234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715140" y="2000240"/>
            <a:ext cx="2165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Amino acid attachment site</a:t>
            </a: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 flipV="1">
            <a:off x="7215206" y="4572008"/>
            <a:ext cx="285752" cy="1428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7215206" y="4786322"/>
            <a:ext cx="1643092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RNA polynucleotide chain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7358082" y="5786454"/>
            <a:ext cx="9382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Anticodon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 flipV="1">
            <a:off x="7286644" y="3214686"/>
            <a:ext cx="571504" cy="64294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 flipV="1">
            <a:off x="8715404" y="2214554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03" b="10327"/>
          <a:stretch>
            <a:fillRect/>
          </a:stretch>
        </p:blipFill>
        <p:spPr bwMode="auto">
          <a:xfrm>
            <a:off x="214282" y="2000240"/>
            <a:ext cx="1643074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85720" y="1428736"/>
            <a:ext cx="1428760" cy="4247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Amino acid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attachment site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642910" y="1928802"/>
            <a:ext cx="785818" cy="21431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9"/>
          <p:cNvSpPr>
            <a:spLocks/>
          </p:cNvSpPr>
          <p:nvPr/>
        </p:nvSpPr>
        <p:spPr bwMode="auto">
          <a:xfrm rot="16200000">
            <a:off x="742920" y="5900758"/>
            <a:ext cx="152400" cy="1066800"/>
          </a:xfrm>
          <a:prstGeom prst="leftBrace">
            <a:avLst>
              <a:gd name="adj1" fmla="val 28810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85720" y="6573837"/>
            <a:ext cx="1063625" cy="28416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400" b="1" dirty="0" err="1">
                <a:latin typeface="Arial" charset="0"/>
              </a:rPr>
              <a:t>Anticodon</a:t>
            </a:r>
            <a:endParaRPr lang="en-US" sz="1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94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b="3246"/>
          <a:stretch>
            <a:fillRect/>
          </a:stretch>
        </p:blipFill>
        <p:spPr bwMode="auto">
          <a:xfrm>
            <a:off x="1214414" y="2428867"/>
            <a:ext cx="2857520" cy="3095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"/>
          <a:stretch>
            <a:fillRect/>
          </a:stretch>
        </p:blipFill>
        <p:spPr bwMode="auto">
          <a:xfrm>
            <a:off x="5143504" y="2428868"/>
            <a:ext cx="3286148" cy="3105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8001056" cy="10001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0613" indent="-1090613"/>
            <a:r>
              <a:rPr lang="en-US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Ribosomes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build polypeptides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715140" y="5214950"/>
            <a:ext cx="750888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err="1">
                <a:latin typeface="Arial" charset="0"/>
              </a:rPr>
              <a:t>Codons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9945" name="AutoShape 9"/>
          <p:cNvSpPr>
            <a:spLocks/>
          </p:cNvSpPr>
          <p:nvPr/>
        </p:nvSpPr>
        <p:spPr bwMode="auto">
          <a:xfrm rot="16200000">
            <a:off x="6829440" y="4886336"/>
            <a:ext cx="152400" cy="381000"/>
          </a:xfrm>
          <a:prstGeom prst="leftBrace">
            <a:avLst>
              <a:gd name="adj1" fmla="val 10289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5786446" y="4286256"/>
            <a:ext cx="1524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286380" y="3929066"/>
            <a:ext cx="649288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mRNA</a:t>
            </a: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V="1">
            <a:off x="7500958" y="3071810"/>
            <a:ext cx="147638" cy="21431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285720" y="3857628"/>
            <a:ext cx="744114" cy="5909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mRNA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binding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site</a:t>
            </a:r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1000100" y="4500570"/>
            <a:ext cx="4572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1928794" y="2857496"/>
            <a:ext cx="442914" cy="6905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flipH="1">
            <a:off x="3286116" y="2786058"/>
            <a:ext cx="2286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1500166" y="2571744"/>
            <a:ext cx="590550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 site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3428992" y="2500306"/>
            <a:ext cx="598488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A site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2428860" y="4286256"/>
            <a:ext cx="3032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P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3000364" y="4286256"/>
            <a:ext cx="3127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A</a:t>
            </a:r>
          </a:p>
        </p:txBody>
      </p:sp>
      <p:sp>
        <p:nvSpPr>
          <p:cNvPr id="39968" name="AutoShape 32"/>
          <p:cNvSpPr>
            <a:spLocks/>
          </p:cNvSpPr>
          <p:nvPr/>
        </p:nvSpPr>
        <p:spPr bwMode="auto">
          <a:xfrm rot="16200000">
            <a:off x="7286644" y="4857760"/>
            <a:ext cx="142876" cy="428628"/>
          </a:xfrm>
          <a:prstGeom prst="leftBrace">
            <a:avLst>
              <a:gd name="adj1" fmla="val 10289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5214942" y="2643182"/>
            <a:ext cx="1071570" cy="4247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Growing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polypeptide</a:t>
            </a:r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>
            <a:off x="6215074" y="3071810"/>
            <a:ext cx="400048" cy="1428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7786710" y="3357562"/>
            <a:ext cx="565150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err="1">
                <a:latin typeface="Arial" charset="0"/>
              </a:rPr>
              <a:t>tRNA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 flipH="1">
            <a:off x="7358082" y="3714752"/>
            <a:ext cx="5334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7000892" y="2500306"/>
            <a:ext cx="1352550" cy="5873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Next amino acid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to be added to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polypeptide</a:t>
            </a:r>
          </a:p>
        </p:txBody>
      </p:sp>
    </p:spTree>
    <p:extLst>
      <p:ext uri="{BB962C8B-B14F-4D97-AF65-F5344CB8AC3E}">
        <p14:creationId xmlns:p14="http://schemas.microsoft.com/office/powerpoint/2010/main" val="3687973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20" y="1857364"/>
            <a:ext cx="8610600" cy="34290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71500" indent="-45720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r="2040" b="7625"/>
          <a:stretch>
            <a:fillRect/>
          </a:stretch>
        </p:blipFill>
        <p:spPr bwMode="auto">
          <a:xfrm>
            <a:off x="857224" y="2428868"/>
            <a:ext cx="7391400" cy="11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2643174" y="3643314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643174" y="3643314"/>
            <a:ext cx="285752" cy="28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57158" y="2500306"/>
            <a:ext cx="1166813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Initiator </a:t>
            </a:r>
            <a:r>
              <a:rPr lang="en-US" sz="1200" b="1" dirty="0" err="1">
                <a:latin typeface="Arial" charset="0"/>
              </a:rPr>
              <a:t>tRNA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00034" y="3714752"/>
            <a:ext cx="649288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mRNA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285852" y="3500438"/>
            <a:ext cx="1143008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Start </a:t>
            </a:r>
            <a:r>
              <a:rPr lang="en-US" sz="1200" b="1" dirty="0" err="1">
                <a:latin typeface="Arial" charset="0"/>
              </a:rPr>
              <a:t>codon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572264" y="3714752"/>
            <a:ext cx="2147893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Small ribosomal subunit</a:t>
            </a:r>
          </a:p>
        </p:txBody>
      </p:sp>
      <p:sp>
        <p:nvSpPr>
          <p:cNvPr id="41995" name="AutoShape 11"/>
          <p:cNvSpPr>
            <a:spLocks/>
          </p:cNvSpPr>
          <p:nvPr/>
        </p:nvSpPr>
        <p:spPr bwMode="auto">
          <a:xfrm rot="16200000">
            <a:off x="1971656" y="3171824"/>
            <a:ext cx="152400" cy="381000"/>
          </a:xfrm>
          <a:prstGeom prst="leftBrace">
            <a:avLst>
              <a:gd name="adj1" fmla="val 3644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7072330" y="3500438"/>
            <a:ext cx="571504" cy="1428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6000760" y="3643314"/>
            <a:ext cx="357190" cy="28575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endParaRPr lang="en-US" dirty="0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000760" y="3643314"/>
            <a:ext cx="304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1357290" y="2786058"/>
            <a:ext cx="385762" cy="1428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V="1">
            <a:off x="857224" y="3286124"/>
            <a:ext cx="233362" cy="35719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5000628" y="2357430"/>
            <a:ext cx="590550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 site</a:t>
            </a:r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5429256" y="2643182"/>
            <a:ext cx="6096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6286512" y="2071678"/>
            <a:ext cx="2500330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Large ribosomal subunit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7858148" y="2786058"/>
            <a:ext cx="598488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A site</a:t>
            </a:r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flipV="1">
            <a:off x="7143768" y="2428868"/>
            <a:ext cx="314324" cy="28575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V="1">
            <a:off x="6929454" y="3000372"/>
            <a:ext cx="762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4282" y="285728"/>
            <a:ext cx="864399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71500" indent="-457200" algn="ctr" rtl="0"/>
            <a:r>
              <a:rPr lang="en-U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mRNA , a specific </a:t>
            </a:r>
            <a:r>
              <a:rPr lang="en-US" sz="24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and The Ribosome Subunits assemble during initiation</a:t>
            </a:r>
          </a:p>
          <a:p>
            <a:pPr algn="ctr" rtl="0"/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IQ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6832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6"/>
          <a:stretch>
            <a:fillRect/>
          </a:stretch>
        </p:blipFill>
        <p:spPr bwMode="auto">
          <a:xfrm>
            <a:off x="500034" y="1285860"/>
            <a:ext cx="8215370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42" y="357166"/>
            <a:ext cx="571504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Summary of transcription and translation</a:t>
            </a:r>
            <a:endParaRPr lang="ar-IQ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5286380" y="2071678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214942" y="2071678"/>
            <a:ext cx="333356" cy="22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643570" y="2000240"/>
            <a:ext cx="2786082" cy="69249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1300" b="1" dirty="0">
                <a:latin typeface="Arial" charset="0"/>
              </a:rPr>
              <a:t> TRANSCRIPTION Stage       mRNA is transcribed from a</a:t>
            </a:r>
            <a:br>
              <a:rPr lang="en-US" sz="1300" b="1" dirty="0">
                <a:latin typeface="Arial" charset="0"/>
              </a:rPr>
            </a:br>
            <a:r>
              <a:rPr lang="en-US" sz="1300" b="1" dirty="0">
                <a:latin typeface="Arial" charset="0"/>
              </a:rPr>
              <a:t>DNA template.</a:t>
            </a:r>
          </a:p>
        </p:txBody>
      </p:sp>
      <p:sp>
        <p:nvSpPr>
          <p:cNvPr id="46088" name="AutoShape 8"/>
          <p:cNvSpPr>
            <a:spLocks/>
          </p:cNvSpPr>
          <p:nvPr/>
        </p:nvSpPr>
        <p:spPr bwMode="auto">
          <a:xfrm rot="18218654">
            <a:off x="3984871" y="4334758"/>
            <a:ext cx="152400" cy="387350"/>
          </a:xfrm>
          <a:prstGeom prst="leftBrace">
            <a:avLst>
              <a:gd name="adj1" fmla="val 37054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071934" y="4857760"/>
            <a:ext cx="938213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err="1">
                <a:latin typeface="Arial" charset="0"/>
              </a:rPr>
              <a:t>Anticodon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4286248" y="4572008"/>
            <a:ext cx="142876" cy="1428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928662" y="1428736"/>
            <a:ext cx="514350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DNA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 flipV="1">
            <a:off x="1285852" y="1714488"/>
            <a:ext cx="214314" cy="21431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785918" y="1357298"/>
            <a:ext cx="649288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mRNA</a:t>
            </a:r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H="1" flipV="1">
            <a:off x="2285984" y="1643050"/>
            <a:ext cx="500066" cy="43815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3428992" y="1357298"/>
            <a:ext cx="1571636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RNA polymerase</a:t>
            </a:r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2857488" y="1428737"/>
            <a:ext cx="571504" cy="21431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357554" y="3000372"/>
            <a:ext cx="760413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Enzyme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1857356" y="2714620"/>
            <a:ext cx="1004888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Amino acid</a:t>
            </a: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 flipH="1" flipV="1">
            <a:off x="2143108" y="3000372"/>
            <a:ext cx="2286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4071934" y="3357562"/>
            <a:ext cx="565158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err="1">
                <a:latin typeface="Arial" charset="0"/>
              </a:rPr>
              <a:t>tRNA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 flipH="1">
            <a:off x="3214678" y="3286124"/>
            <a:ext cx="1524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 flipH="1" flipV="1">
            <a:off x="4214810" y="3714752"/>
            <a:ext cx="71438" cy="28575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571472" y="3000372"/>
            <a:ext cx="1214446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Initiator </a:t>
            </a:r>
            <a:r>
              <a:rPr lang="en-US" sz="1200" b="1" dirty="0" err="1">
                <a:latin typeface="Arial" charset="0"/>
              </a:rPr>
              <a:t>tRNA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714348" y="4357694"/>
            <a:ext cx="2000264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Large ribosomal subunit</a:t>
            </a:r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 flipH="1" flipV="1">
            <a:off x="1000100" y="3286123"/>
            <a:ext cx="300038" cy="26003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571472" y="6215082"/>
            <a:ext cx="2071702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Small ribosomal subunit</a:t>
            </a:r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 flipH="1" flipV="1">
            <a:off x="1928794" y="5429264"/>
            <a:ext cx="571504" cy="1428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3929058" y="6215082"/>
            <a:ext cx="649288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mRNA</a:t>
            </a:r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>
            <a:off x="4000496" y="5857892"/>
            <a:ext cx="214314" cy="28575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1000100" y="5143512"/>
            <a:ext cx="912812" cy="384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latin typeface="Arial" charset="0"/>
              </a:rPr>
              <a:t>Start </a:t>
            </a:r>
            <a:r>
              <a:rPr lang="en-US" sz="1200" b="1" dirty="0" err="1">
                <a:latin typeface="Arial" charset="0"/>
              </a:rPr>
              <a:t>Codon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6112" name="Oval 32"/>
          <p:cNvSpPr>
            <a:spLocks noChangeArrowheads="1"/>
          </p:cNvSpPr>
          <p:nvPr/>
        </p:nvSpPr>
        <p:spPr bwMode="auto">
          <a:xfrm>
            <a:off x="5000628" y="3143248"/>
            <a:ext cx="300038" cy="214314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5000628" y="3143249"/>
            <a:ext cx="300038" cy="22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5429256" y="3214686"/>
            <a:ext cx="2928958" cy="89255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1300" b="1" dirty="0">
                <a:latin typeface="Arial" charset="0"/>
              </a:rPr>
              <a:t>TRANSLATION Stage       </a:t>
            </a:r>
          </a:p>
          <a:p>
            <a:pPr algn="l" rtl="0"/>
            <a:r>
              <a:rPr lang="en-US" sz="1300" b="1" dirty="0">
                <a:latin typeface="Arial" charset="0"/>
              </a:rPr>
              <a:t>Each amino acid attaches to its proper </a:t>
            </a:r>
            <a:r>
              <a:rPr lang="en-US" sz="1300" b="1" dirty="0" err="1">
                <a:latin typeface="Arial" charset="0"/>
              </a:rPr>
              <a:t>tRNA</a:t>
            </a:r>
            <a:r>
              <a:rPr lang="en-US" sz="1300" b="1" dirty="0">
                <a:latin typeface="Arial" charset="0"/>
              </a:rPr>
              <a:t> with the help of a specific enzyme and ATP.</a:t>
            </a:r>
          </a:p>
        </p:txBody>
      </p:sp>
      <p:sp>
        <p:nvSpPr>
          <p:cNvPr id="46115" name="Oval 35"/>
          <p:cNvSpPr>
            <a:spLocks noChangeArrowheads="1"/>
          </p:cNvSpPr>
          <p:nvPr/>
        </p:nvSpPr>
        <p:spPr bwMode="auto">
          <a:xfrm>
            <a:off x="5286380" y="4786322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5286380" y="4786322"/>
            <a:ext cx="228600" cy="22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5572132" y="4786322"/>
            <a:ext cx="2786082" cy="49244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1300" b="1" dirty="0">
                <a:latin typeface="Arial" charset="0"/>
              </a:rPr>
              <a:t>Initiation of polypeptide synthesis</a:t>
            </a: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H="1">
            <a:off x="1500166" y="6000768"/>
            <a:ext cx="571504" cy="1428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>
            <a:off x="1928794" y="4643446"/>
            <a:ext cx="571504" cy="50006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4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" b="6522"/>
          <a:stretch>
            <a:fillRect/>
          </a:stretch>
        </p:blipFill>
        <p:spPr bwMode="auto">
          <a:xfrm>
            <a:off x="785786" y="1428736"/>
            <a:ext cx="7429552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AutoShape 4"/>
          <p:cNvSpPr>
            <a:spLocks/>
          </p:cNvSpPr>
          <p:nvPr/>
        </p:nvSpPr>
        <p:spPr bwMode="auto">
          <a:xfrm rot="13802547">
            <a:off x="6306902" y="2070693"/>
            <a:ext cx="139700" cy="304800"/>
          </a:xfrm>
          <a:prstGeom prst="leftBrace">
            <a:avLst>
              <a:gd name="adj1" fmla="val 16202"/>
              <a:gd name="adj2" fmla="val 47912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286512" y="2643182"/>
            <a:ext cx="1905000" cy="38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6429388" y="271462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ar-JO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429388" y="2714620"/>
            <a:ext cx="228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357950" y="2714620"/>
            <a:ext cx="1828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latin typeface="Arial" charset="0"/>
              </a:rPr>
              <a:t>Codon recognition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286512" y="1500174"/>
            <a:ext cx="1219200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Amino acid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 flipV="1">
            <a:off x="5857884" y="1500174"/>
            <a:ext cx="304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572264" y="2143116"/>
            <a:ext cx="1219200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Anticodon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357818" y="2000240"/>
            <a:ext cx="428628" cy="3416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900" b="1" dirty="0">
                <a:latin typeface="Arial" charset="0"/>
              </a:rPr>
              <a:t>A</a:t>
            </a:r>
            <a:br>
              <a:rPr lang="en-US" sz="900" b="1" dirty="0">
                <a:latin typeface="Arial" charset="0"/>
              </a:rPr>
            </a:br>
            <a:r>
              <a:rPr lang="en-US" sz="900" b="1" dirty="0">
                <a:latin typeface="Arial" charset="0"/>
              </a:rPr>
              <a:t>site</a:t>
            </a: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4857752" y="2143116"/>
            <a:ext cx="4572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 flipV="1">
            <a:off x="3714744" y="2143116"/>
            <a:ext cx="428628" cy="71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3214678" y="2000240"/>
            <a:ext cx="395286" cy="3416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900" b="1" dirty="0">
                <a:latin typeface="Arial" charset="0"/>
              </a:rPr>
              <a:t>P site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2357422" y="1500174"/>
            <a:ext cx="1047750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Polypeptide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6500826" y="4857761"/>
            <a:ext cx="1662114" cy="42862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6715140" y="4929198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ar-JO"/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6715140" y="4929198"/>
            <a:ext cx="228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6572264" y="4857760"/>
            <a:ext cx="1585914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Peptide bond formation</a:t>
            </a: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6143636" y="6143644"/>
            <a:ext cx="1447800" cy="38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Oval 22"/>
          <p:cNvSpPr>
            <a:spLocks noChangeArrowheads="1"/>
          </p:cNvSpPr>
          <p:nvPr/>
        </p:nvSpPr>
        <p:spPr bwMode="auto">
          <a:xfrm>
            <a:off x="6215074" y="6215082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ar-JO"/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6215074" y="6215082"/>
            <a:ext cx="228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6215074" y="6215082"/>
            <a:ext cx="1371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Translocation</a:t>
            </a: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4572000" y="3500438"/>
            <a:ext cx="1643074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New peptide bond</a:t>
            </a:r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 flipH="1">
            <a:off x="6286512" y="3643313"/>
            <a:ext cx="214314" cy="4571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1981200" y="2514600"/>
            <a:ext cx="990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mRNA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movement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2214546" y="2071678"/>
            <a:ext cx="762000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mRNA</a:t>
            </a:r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 flipH="1">
            <a:off x="2438400" y="2895600"/>
            <a:ext cx="76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3786182" y="4429132"/>
            <a:ext cx="1166818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Stop </a:t>
            </a:r>
            <a:r>
              <a:rPr lang="en-US" sz="1200" b="1" dirty="0" err="1">
                <a:latin typeface="Arial" charset="0"/>
              </a:rPr>
              <a:t>codon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4063" name="AutoShape 31"/>
          <p:cNvSpPr>
            <a:spLocks/>
          </p:cNvSpPr>
          <p:nvPr/>
        </p:nvSpPr>
        <p:spPr bwMode="auto">
          <a:xfrm rot="16200000">
            <a:off x="4212429" y="4145761"/>
            <a:ext cx="76200" cy="357190"/>
          </a:xfrm>
          <a:prstGeom prst="leftBrace">
            <a:avLst>
              <a:gd name="adj1" fmla="val 22278"/>
              <a:gd name="adj2" fmla="val 47912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500430" y="1643050"/>
            <a:ext cx="214314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00364" y="2357430"/>
            <a:ext cx="214314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1643042" y="357166"/>
            <a:ext cx="5715040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228600" algn="ctr" rtl="0">
              <a:spcBef>
                <a:spcPct val="20000"/>
              </a:spcBef>
              <a:buClr>
                <a:schemeClr val="accent1"/>
              </a:buClr>
            </a:pP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Summary of transcription and translation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en-U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continue)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kumimoji="0" lang="en-US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092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"/>
          <a:stretch>
            <a:fillRect/>
          </a:stretch>
        </p:blipFill>
        <p:spPr bwMode="auto">
          <a:xfrm>
            <a:off x="1357290" y="1714488"/>
            <a:ext cx="6858048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5214942" y="1785926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143504" y="1785927"/>
            <a:ext cx="357190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500694" y="1785926"/>
            <a:ext cx="2133600" cy="29051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en-US" sz="1300" b="1" dirty="0">
                <a:latin typeface="Arial" charset="0"/>
              </a:rPr>
              <a:t>Elongation Stage </a:t>
            </a:r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 rot="16200000">
            <a:off x="3114664" y="3671890"/>
            <a:ext cx="214314" cy="300038"/>
          </a:xfrm>
          <a:prstGeom prst="leftBrace">
            <a:avLst>
              <a:gd name="adj1" fmla="val 21868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428728" y="1785927"/>
            <a:ext cx="1071570" cy="4247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Growing</a:t>
            </a:r>
          </a:p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polypeptide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 flipV="1">
            <a:off x="2143108" y="2285992"/>
            <a:ext cx="314324" cy="71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071802" y="3929066"/>
            <a:ext cx="750888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Codons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2357422" y="3322317"/>
            <a:ext cx="214314" cy="17812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5643570" y="3929066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5643570" y="3929066"/>
            <a:ext cx="228600" cy="22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5929322" y="3929066"/>
            <a:ext cx="2117725" cy="29051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/>
            <a:r>
              <a:rPr lang="en-US" sz="1300" b="1" dirty="0">
                <a:latin typeface="Arial" charset="0"/>
              </a:rPr>
              <a:t>Termination Stage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1643042" y="3143248"/>
            <a:ext cx="685800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mRNA</a:t>
            </a:r>
          </a:p>
        </p:txBody>
      </p:sp>
      <p:sp>
        <p:nvSpPr>
          <p:cNvPr id="47120" name="AutoShape 16"/>
          <p:cNvSpPr>
            <a:spLocks/>
          </p:cNvSpPr>
          <p:nvPr/>
        </p:nvSpPr>
        <p:spPr bwMode="auto">
          <a:xfrm rot="16200000">
            <a:off x="3500430" y="3643314"/>
            <a:ext cx="214314" cy="357190"/>
          </a:xfrm>
          <a:prstGeom prst="leftBrace">
            <a:avLst>
              <a:gd name="adj1" fmla="val 21868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H="1">
            <a:off x="3786182" y="2214554"/>
            <a:ext cx="357190" cy="142876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4214810" y="1857364"/>
            <a:ext cx="857256" cy="7524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New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peptide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bond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forming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2000232" y="6215082"/>
            <a:ext cx="56515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 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2714612" y="6143644"/>
            <a:ext cx="1103187" cy="2585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 Stop </a:t>
            </a:r>
            <a:r>
              <a:rPr lang="en-US" sz="1200" b="1" dirty="0" err="1">
                <a:latin typeface="Arial" charset="0"/>
              </a:rPr>
              <a:t>Codon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47125" name="AutoShape 21"/>
          <p:cNvSpPr>
            <a:spLocks/>
          </p:cNvSpPr>
          <p:nvPr/>
        </p:nvSpPr>
        <p:spPr bwMode="auto">
          <a:xfrm rot="16200000">
            <a:off x="3219440" y="5853130"/>
            <a:ext cx="152400" cy="304800"/>
          </a:xfrm>
          <a:prstGeom prst="leftBrace">
            <a:avLst>
              <a:gd name="adj1" fmla="val 2915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5929322" y="4357694"/>
            <a:ext cx="2286000" cy="8096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1300" b="1" dirty="0">
                <a:solidFill>
                  <a:sysClr val="windowText" lastClr="000000"/>
                </a:solidFill>
                <a:latin typeface="Arial" charset="0"/>
              </a:rPr>
              <a:t>The ribosome recognizes a stop </a:t>
            </a:r>
            <a:r>
              <a:rPr lang="en-US" sz="1300" b="1" dirty="0" err="1">
                <a:solidFill>
                  <a:sysClr val="windowText" lastClr="000000"/>
                </a:solidFill>
                <a:latin typeface="Arial" charset="0"/>
              </a:rPr>
              <a:t>codon</a:t>
            </a:r>
            <a:r>
              <a:rPr lang="en-US" sz="1300" b="1" dirty="0">
                <a:solidFill>
                  <a:sysClr val="windowText" lastClr="000000"/>
                </a:solidFill>
                <a:latin typeface="Arial" charset="0"/>
              </a:rPr>
              <a:t>. The poly-peptide is terminated and released.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4857752" y="3500438"/>
            <a:ext cx="1047750" cy="2571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Polypeptide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 flipH="1">
            <a:off x="4786314" y="3857628"/>
            <a:ext cx="214314" cy="28575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286380" y="2143116"/>
            <a:ext cx="2714644" cy="114300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5286380" y="2143116"/>
            <a:ext cx="2714644" cy="102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Low" rtl="0">
              <a:lnSpc>
                <a:spcPct val="90000"/>
              </a:lnSpc>
            </a:pPr>
            <a:r>
              <a:rPr lang="en-US" sz="1300" b="1" dirty="0">
                <a:latin typeface="Arial" charset="0"/>
              </a:rPr>
              <a:t>A succession of </a:t>
            </a:r>
            <a:r>
              <a:rPr lang="en-US" sz="1300" b="1" dirty="0" err="1">
                <a:latin typeface="Arial" charset="0"/>
              </a:rPr>
              <a:t>tRNAs</a:t>
            </a:r>
            <a:r>
              <a:rPr lang="en-US" sz="1300" b="1" dirty="0">
                <a:latin typeface="Arial" charset="0"/>
              </a:rPr>
              <a:t> add their amino acids to the polypeptide chain as the mRNA is moved through the ribosome, one </a:t>
            </a:r>
            <a:r>
              <a:rPr lang="en-US" sz="1300" b="1" dirty="0" err="1">
                <a:latin typeface="Arial" charset="0"/>
              </a:rPr>
              <a:t>codon</a:t>
            </a:r>
            <a:r>
              <a:rPr lang="en-US" sz="1300" b="1" dirty="0">
                <a:latin typeface="Arial" charset="0"/>
              </a:rPr>
              <a:t> at a time.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1785918" y="500042"/>
            <a:ext cx="5715040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Summary of transcription and translation 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continue)</a:t>
            </a:r>
            <a:r>
              <a:rPr kumimoji="0" lang="en-US" sz="2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ar-IQ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005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CA96OT6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785794"/>
            <a:ext cx="7286676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2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643998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IQ" sz="2100" b="1" dirty="0"/>
              <a:t> </a:t>
            </a:r>
            <a:r>
              <a:rPr lang="en-US" sz="2100" b="1" dirty="0"/>
              <a:t>                                                   </a:t>
            </a:r>
            <a:r>
              <a:rPr lang="ar-IQ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DNA                            </a:t>
            </a:r>
            <a:br>
              <a:rPr lang="ar-IQ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IQ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en-US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ar-IQ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Deoxyribose Nucleic Acid(</a:t>
            </a:r>
            <a:r>
              <a:rPr lang="ar-IQ" sz="2400" b="1" dirty="0"/>
              <a:t> </a:t>
            </a:r>
            <a:endParaRPr lang="en-US" sz="2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412776"/>
            <a:ext cx="5000660" cy="51594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Low">
              <a:lnSpc>
                <a:spcPct val="110000"/>
              </a:lnSpc>
              <a:buFont typeface="Wingdings" pitchFamily="2" charset="2"/>
              <a:buChar char="v"/>
            </a:pPr>
            <a:endParaRPr lang="en-US" sz="1800" b="1" dirty="0"/>
          </a:p>
          <a:p>
            <a:pPr algn="justLow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b="1" dirty="0">
                <a:cs typeface="+mj-cs"/>
              </a:rPr>
              <a:t>In eukaryotes individual DNA molecules are found in the chromosomes of the nucleus and in mitochondria. </a:t>
            </a:r>
          </a:p>
          <a:p>
            <a:pPr algn="justLow">
              <a:lnSpc>
                <a:spcPct val="110000"/>
              </a:lnSpc>
              <a:buFont typeface="Wingdings" pitchFamily="2" charset="2"/>
              <a:buChar char="v"/>
            </a:pPr>
            <a:endParaRPr lang="en-US" sz="2000" b="1" dirty="0">
              <a:cs typeface="+mj-cs"/>
            </a:endParaRPr>
          </a:p>
          <a:p>
            <a:pPr algn="justLow"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000" b="1" dirty="0">
                <a:cs typeface="+mj-cs"/>
              </a:rPr>
              <a:t>They are </a:t>
            </a:r>
            <a:r>
              <a:rPr lang="en-US" sz="2000" b="1" u="sng" dirty="0">
                <a:cs typeface="+mj-cs"/>
              </a:rPr>
              <a:t>large polymers, of </a:t>
            </a:r>
            <a:r>
              <a:rPr lang="en-US" sz="2000" b="1" u="sng" dirty="0" err="1">
                <a:cs typeface="+mj-cs"/>
              </a:rPr>
              <a:t>nucleutide</a:t>
            </a:r>
            <a:r>
              <a:rPr lang="en-US" sz="2000" b="1" u="sng" dirty="0">
                <a:cs typeface="+mj-cs"/>
              </a:rPr>
              <a:t>, (the basic repeat unit of a DNA strand) . </a:t>
            </a:r>
          </a:p>
          <a:p>
            <a:pPr algn="justLow">
              <a:lnSpc>
                <a:spcPct val="110000"/>
              </a:lnSpc>
              <a:buFont typeface="Wingdings" pitchFamily="2" charset="2"/>
              <a:buChar char="v"/>
            </a:pPr>
            <a:endParaRPr lang="en-US" sz="2000" b="1" dirty="0">
              <a:cs typeface="+mj-cs"/>
            </a:endParaRPr>
          </a:p>
          <a:p>
            <a:pPr algn="justLow">
              <a:lnSpc>
                <a:spcPct val="110000"/>
              </a:lnSpc>
              <a:buFont typeface="Wingdings" pitchFamily="2" charset="2"/>
              <a:buChar char="v"/>
            </a:pPr>
            <a:r>
              <a:rPr lang="ar-IQ" sz="2000" b="1" dirty="0">
                <a:cs typeface="+mj-cs"/>
              </a:rPr>
              <a:t>DNA is formed by nucleotides arranged consecutively, in two opposite strands and these two strands are wound around each othe</a:t>
            </a:r>
            <a:r>
              <a:rPr lang="en-US" sz="2000" b="1" dirty="0">
                <a:cs typeface="+mj-cs"/>
              </a:rPr>
              <a:t>r, forming a double helix .</a:t>
            </a:r>
            <a:r>
              <a:rPr lang="ar-IQ" sz="2000" b="1" dirty="0">
                <a:cs typeface="+mj-cs"/>
              </a:rPr>
              <a:t> </a:t>
            </a:r>
            <a:endParaRPr lang="en-US" sz="2000" b="1" dirty="0">
              <a:cs typeface="+mj-cs"/>
            </a:endParaRPr>
          </a:p>
        </p:txBody>
      </p:sp>
      <p:pic>
        <p:nvPicPr>
          <p:cNvPr id="7172" name="Picture 4" descr="ch1_nucleotide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694" y="1571612"/>
            <a:ext cx="3457079" cy="4967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3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5"/>
          <a:stretch>
            <a:fillRect/>
          </a:stretch>
        </p:blipFill>
        <p:spPr bwMode="auto">
          <a:xfrm>
            <a:off x="472343" y="1960264"/>
            <a:ext cx="8447856" cy="42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752"/>
            <a:ext cx="8610600" cy="6097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/>
              <a:t>   </a:t>
            </a:r>
            <a:r>
              <a:rPr lang="en-US" sz="2000" b="1" dirty="0"/>
              <a:t>DNA is a nucleic acid, made of long chains of nucleotides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" y="260648"/>
            <a:ext cx="8610600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7388" indent="-687388"/>
            <a:r>
              <a:rPr lang="en-US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DNA are polymers of nucleotides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610134" y="3646033"/>
            <a:ext cx="9636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Nucleotide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2735150" y="2198126"/>
            <a:ext cx="284162" cy="10050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1371600" y="3962400"/>
            <a:ext cx="3048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747003" y="2036011"/>
            <a:ext cx="101502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Phosphate 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group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945856" y="2087490"/>
            <a:ext cx="11303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Nitrogenous 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base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886213" y="2773361"/>
            <a:ext cx="6159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Sugar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49268" y="6231841"/>
            <a:ext cx="1297735" cy="258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Polynucleotide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4321628" y="2179171"/>
            <a:ext cx="538404" cy="11945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2617788" y="2608261"/>
            <a:ext cx="658812" cy="2936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456883" y="6248399"/>
            <a:ext cx="2190750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Sugar-phosphate backbone</a:t>
            </a:r>
          </a:p>
        </p:txBody>
      </p:sp>
      <p:sp>
        <p:nvSpPr>
          <p:cNvPr id="7185" name="AutoShape 17"/>
          <p:cNvSpPr>
            <a:spLocks/>
          </p:cNvSpPr>
          <p:nvPr/>
        </p:nvSpPr>
        <p:spPr bwMode="auto">
          <a:xfrm rot="16200000">
            <a:off x="3467100" y="5905500"/>
            <a:ext cx="152400" cy="533400"/>
          </a:xfrm>
          <a:prstGeom prst="leftBrace">
            <a:avLst>
              <a:gd name="adj1" fmla="val 29167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780088" y="6019800"/>
            <a:ext cx="13192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DNA nucleotide</a:t>
            </a:r>
          </a:p>
        </p:txBody>
      </p:sp>
      <p:sp>
        <p:nvSpPr>
          <p:cNvPr id="7187" name="AutoShape 19"/>
          <p:cNvSpPr>
            <a:spLocks/>
          </p:cNvSpPr>
          <p:nvPr/>
        </p:nvSpPr>
        <p:spPr bwMode="auto">
          <a:xfrm rot="16200000">
            <a:off x="6286500" y="4610100"/>
            <a:ext cx="152400" cy="2514600"/>
          </a:xfrm>
          <a:prstGeom prst="leftBrace">
            <a:avLst>
              <a:gd name="adj1" fmla="val 22153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029200" y="3352800"/>
            <a:ext cx="9636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>
                <a:latin typeface="Arial" charset="0"/>
              </a:rPr>
              <a:t>Phosphate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group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7099300" y="2608262"/>
            <a:ext cx="147161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Nitrogenous base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(A, G, C, or T)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7320903" y="3037114"/>
            <a:ext cx="104775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Thymine (T)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513513" y="5292725"/>
            <a:ext cx="173089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Sugar</a:t>
            </a:r>
            <a:br>
              <a:rPr lang="en-US" sz="1200" b="1" dirty="0">
                <a:latin typeface="Arial" charset="0"/>
              </a:rPr>
            </a:br>
            <a:r>
              <a:rPr lang="en-US" sz="1200" b="1" dirty="0">
                <a:latin typeface="Arial" charset="0"/>
              </a:rPr>
              <a:t>(</a:t>
            </a:r>
            <a:r>
              <a:rPr lang="en-US" sz="1200" b="1" dirty="0" err="1">
                <a:latin typeface="Arial" charset="0"/>
              </a:rPr>
              <a:t>deoxyribose</a:t>
            </a:r>
            <a:r>
              <a:rPr lang="en-US" sz="1200" b="1" dirty="0">
                <a:latin typeface="Arial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8258" y="6231839"/>
            <a:ext cx="782557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85128" y="6248399"/>
            <a:ext cx="4535071" cy="24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2502163" y="3958770"/>
            <a:ext cx="232987" cy="15602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1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0715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RNA</a:t>
            </a:r>
            <a:br>
              <a:rPr lang="en-U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RIBONUCLEIC ACID</a:t>
            </a:r>
            <a:endParaRPr lang="ar-IQ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5072098" cy="50006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RNA is a Polynucleotide , usually present as single stranded found in all cell types.</a:t>
            </a:r>
          </a:p>
          <a:p>
            <a:pPr algn="justLow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There are three major classes of RNA :</a:t>
            </a:r>
          </a:p>
          <a:p>
            <a:pPr lvl="1" algn="justLow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– mRNA (messenger RNA) </a:t>
            </a:r>
          </a:p>
          <a:p>
            <a:pPr lvl="1" algn="justLow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(transfer RNA) </a:t>
            </a:r>
          </a:p>
          <a:p>
            <a:pPr lvl="1" algn="justLow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(ribosomal RNA) </a:t>
            </a:r>
          </a:p>
          <a:p>
            <a:pPr lvl="1" algn="justLow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All are synthesized from DNA base sequences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imagesCA3DK1K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0694" y="1500174"/>
            <a:ext cx="3357586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588"/>
            <a:ext cx="9136063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143240" y="142852"/>
            <a:ext cx="2786082" cy="50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rtl="0">
              <a:lnSpc>
                <a:spcPct val="85000"/>
              </a:lnSpc>
            </a:pPr>
            <a:endParaRPr lang="en-US" sz="1600" dirty="0">
              <a:solidFill>
                <a:schemeClr val="bg1"/>
              </a:solidFill>
              <a:latin typeface="Arial Black" pitchFamily="1" charset="0"/>
            </a:endParaRPr>
          </a:p>
          <a:p>
            <a:pPr algn="l" rtl="0"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  <a:latin typeface="Arial Black" pitchFamily="1" charset="0"/>
              </a:rPr>
              <a:t>      Types of RNA</a:t>
            </a:r>
            <a:endParaRPr lang="en-US" sz="1600" dirty="0">
              <a:latin typeface="Arial Black" pitchFamily="1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66888" y="830263"/>
            <a:ext cx="15430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 dirty="0">
                <a:latin typeface="Arial Black" pitchFamily="1" charset="0"/>
              </a:rPr>
              <a:t>Type of RNA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732213" y="835025"/>
            <a:ext cx="15319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Functions in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981700" y="835025"/>
            <a:ext cx="11366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600">
                <a:latin typeface="Arial Black" pitchFamily="1" charset="0"/>
              </a:rPr>
              <a:t>Function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550988" y="1265238"/>
            <a:ext cx="1941887" cy="48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Messenger RNA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(mRNA)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686175" y="1276350"/>
            <a:ext cx="1623275" cy="87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justLow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Nucleus, </a:t>
            </a:r>
          </a:p>
          <a:p>
            <a:pPr algn="justLow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migrates</a:t>
            </a:r>
          </a:p>
          <a:p>
            <a:pPr algn="justLow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to </a:t>
            </a:r>
            <a:r>
              <a:rPr lang="en-US" sz="1600" dirty="0" err="1">
                <a:latin typeface="Arial Black" pitchFamily="1" charset="0"/>
              </a:rPr>
              <a:t>ribosomes</a:t>
            </a:r>
            <a:endParaRPr lang="en-US" sz="1600" dirty="0">
              <a:latin typeface="Arial Black" pitchFamily="1" charset="0"/>
            </a:endParaRPr>
          </a:p>
          <a:p>
            <a:pPr algn="justLow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in cytoplasm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445125" y="1284288"/>
            <a:ext cx="1821983" cy="87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justLow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Carries DNA </a:t>
            </a:r>
          </a:p>
          <a:p>
            <a:pPr algn="justLow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sequence</a:t>
            </a:r>
          </a:p>
          <a:p>
            <a:pPr algn="justLow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information to </a:t>
            </a:r>
          </a:p>
          <a:p>
            <a:pPr algn="justLow" rtl="0">
              <a:lnSpc>
                <a:spcPct val="80000"/>
              </a:lnSpc>
            </a:pPr>
            <a:r>
              <a:rPr lang="en-US" sz="1600" dirty="0" err="1">
                <a:latin typeface="Arial Black" pitchFamily="1" charset="0"/>
              </a:rPr>
              <a:t>ribosomes</a:t>
            </a:r>
            <a:endParaRPr lang="en-US" sz="1600" dirty="0">
              <a:latin typeface="Arial Black" pitchFamily="1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704975" y="2557463"/>
            <a:ext cx="1660528" cy="48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Transfer RNA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(</a:t>
            </a:r>
            <a:r>
              <a:rPr lang="en-US" sz="1600" dirty="0" err="1">
                <a:latin typeface="Arial Black" pitchFamily="1" charset="0"/>
              </a:rPr>
              <a:t>tRNA</a:t>
            </a:r>
            <a:r>
              <a:rPr lang="en-US" sz="1600" dirty="0">
                <a:latin typeface="Arial Black" pitchFamily="1" charset="0"/>
              </a:rPr>
              <a:t>)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714744" y="2571744"/>
            <a:ext cx="1339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rtl="0"/>
            <a:r>
              <a:rPr lang="en-US" sz="1600" dirty="0">
                <a:latin typeface="Arial Black" pitchFamily="1" charset="0"/>
              </a:rPr>
              <a:t>Cytoplasm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410200" y="2560638"/>
            <a:ext cx="2294933" cy="107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Provides linkage 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between mRNA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and amino acids;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transfers amino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acids to </a:t>
            </a:r>
            <a:r>
              <a:rPr lang="en-US" sz="1600" dirty="0" err="1">
                <a:latin typeface="Arial Black" pitchFamily="1" charset="0"/>
              </a:rPr>
              <a:t>ribosomes</a:t>
            </a:r>
            <a:endParaRPr lang="en-US" sz="1600" dirty="0">
              <a:latin typeface="Arial Black" pitchFamily="1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566863" y="4752975"/>
            <a:ext cx="1898607" cy="48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Ribosomal RNA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(</a:t>
            </a:r>
            <a:r>
              <a:rPr lang="en-US" sz="1600" dirty="0" err="1">
                <a:latin typeface="Arial Black" pitchFamily="1" charset="0"/>
              </a:rPr>
              <a:t>rRNA</a:t>
            </a:r>
            <a:r>
              <a:rPr lang="en-US" sz="1600" dirty="0">
                <a:latin typeface="Arial Black" pitchFamily="1" charset="0"/>
              </a:rPr>
              <a:t>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3714744" y="4786322"/>
            <a:ext cx="13398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rtl="0"/>
            <a:r>
              <a:rPr lang="en-US" sz="1600" dirty="0">
                <a:latin typeface="Arial Black" pitchFamily="1" charset="0"/>
              </a:rPr>
              <a:t>Cytoplasm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500694" y="4786322"/>
            <a:ext cx="1623980" cy="67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69" tIns="41134" rIns="82269" bIns="41134">
            <a:spAutoFit/>
          </a:bodyPr>
          <a:lstStyle>
            <a:lvl1pPr defTabSz="822325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411163" defTabSz="822325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822325" defTabSz="822325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233488" defTabSz="822325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1644650" defTabSz="822325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1018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5590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0162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473450" algn="l" defTabSz="82232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Structural 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component </a:t>
            </a:r>
          </a:p>
          <a:p>
            <a:pPr algn="l" rtl="0">
              <a:lnSpc>
                <a:spcPct val="80000"/>
              </a:lnSpc>
            </a:pPr>
            <a:r>
              <a:rPr lang="en-US" sz="1600" dirty="0">
                <a:latin typeface="Arial Black" pitchFamily="1" charset="0"/>
              </a:rPr>
              <a:t>of </a:t>
            </a:r>
            <a:r>
              <a:rPr lang="en-US" sz="1600" dirty="0" err="1">
                <a:latin typeface="Arial Black" pitchFamily="1" charset="0"/>
              </a:rPr>
              <a:t>ribosomes</a:t>
            </a:r>
            <a:endParaRPr lang="en-US" sz="1600" dirty="0">
              <a:latin typeface="Arial Black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9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Nucleotides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863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Low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dirty="0">
                <a:latin typeface="Times New Roman" pitchFamily="18" charset="0"/>
                <a:cs typeface="Times New Roman" pitchFamily="18" charset="0"/>
              </a:rPr>
              <a:t>Nucleic acids (DNA and RNA) are assembled from nucleotides, which consist of three components: 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nitrogenous base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five-carbon sugar (pentose)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Phosphate group.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Important Note: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Nucleosides are similar to nucleotides but have no phosphate groups.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59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2989</Words>
  <Application>Microsoft Office PowerPoint</Application>
  <PresentationFormat>On-screen Show (4:3)</PresentationFormat>
  <Paragraphs>580</Paragraphs>
  <Slides>46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 Black</vt:lpstr>
      <vt:lpstr>Book Antiqua</vt:lpstr>
      <vt:lpstr>Calibri</vt:lpstr>
      <vt:lpstr>Century Gothic</vt:lpstr>
      <vt:lpstr>Times New Roman</vt:lpstr>
      <vt:lpstr>Wingdings</vt:lpstr>
      <vt:lpstr>Apothecary</vt:lpstr>
      <vt:lpstr>Image</vt:lpstr>
      <vt:lpstr>Nucleic acids Structure , Function &amp; Repair  </vt:lpstr>
      <vt:lpstr>General Introduction </vt:lpstr>
      <vt:lpstr>General Introduction </vt:lpstr>
      <vt:lpstr>Central Dogma of Biology</vt:lpstr>
      <vt:lpstr>                                                    DNA                                   ( Deoxyribose Nucleic Acid( </vt:lpstr>
      <vt:lpstr>DNA are polymers of nucleotides</vt:lpstr>
      <vt:lpstr>RNA RIBONUCLEIC ACID</vt:lpstr>
      <vt:lpstr>PowerPoint Presentation</vt:lpstr>
      <vt:lpstr>Nucleotides</vt:lpstr>
      <vt:lpstr>Nucleotides v.s Nucleosides </vt:lpstr>
      <vt:lpstr>nitrogenous bases</vt:lpstr>
      <vt:lpstr>nitrogenous bases</vt:lpstr>
      <vt:lpstr>Five-Carbon Sugars</vt:lpstr>
      <vt:lpstr> Functions of Nucleotides </vt:lpstr>
      <vt:lpstr>NUCLEIC ACIDS</vt:lpstr>
      <vt:lpstr>PowerPoint Presentation</vt:lpstr>
      <vt:lpstr>PowerPoint Presentation</vt:lpstr>
      <vt:lpstr> Double helix </vt:lpstr>
      <vt:lpstr>PowerPoint Presentation</vt:lpstr>
      <vt:lpstr>Base pairing</vt:lpstr>
      <vt:lpstr>PowerPoint Presentation</vt:lpstr>
      <vt:lpstr>DNA replication </vt:lpstr>
      <vt:lpstr> The eukaryotic cell cycle  </vt:lpstr>
      <vt:lpstr> The eukaryotic cell cycle  </vt:lpstr>
      <vt:lpstr>DNA Replication steps</vt:lpstr>
      <vt:lpstr> DNA replication  </vt:lpstr>
      <vt:lpstr>DNA replication </vt:lpstr>
      <vt:lpstr>PowerPoint Presentation</vt:lpstr>
      <vt:lpstr>Formation of the replication fork </vt:lpstr>
      <vt:lpstr> DNA replication </vt:lpstr>
      <vt:lpstr>Process of DNA Replication</vt:lpstr>
      <vt:lpstr>PowerPoint Presentation</vt:lpstr>
      <vt:lpstr>DNA expression</vt:lpstr>
      <vt:lpstr>1- DNA Transcription</vt:lpstr>
      <vt:lpstr>Transcription produces genetic messages in the form of mRNA</vt:lpstr>
      <vt:lpstr>2- Translation of nucleic acids into amino acids</vt:lpstr>
      <vt:lpstr>PowerPoint Presentation</vt:lpstr>
      <vt:lpstr>PowerPoint Presentation</vt:lpstr>
      <vt:lpstr>PowerPoint Presentation</vt:lpstr>
      <vt:lpstr>Transfer RNA molecules serve as an interpreters during translation</vt:lpstr>
      <vt:lpstr>Ribosomes build polypeptides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DNA</dc:title>
  <dc:creator>D_fares</dc:creator>
  <cp:lastModifiedBy>Shaimaa</cp:lastModifiedBy>
  <cp:revision>90</cp:revision>
  <dcterms:created xsi:type="dcterms:W3CDTF">2016-12-08T07:36:41Z</dcterms:created>
  <dcterms:modified xsi:type="dcterms:W3CDTF">2023-12-04T14:34:40Z</dcterms:modified>
</cp:coreProperties>
</file>