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4"/>
  </p:notesMasterIdLst>
  <p:handoutMasterIdLst>
    <p:handoutMasterId r:id="rId25"/>
  </p:handoutMasterIdLst>
  <p:sldIdLst>
    <p:sldId id="256" r:id="rId2"/>
    <p:sldId id="257" r:id="rId3"/>
    <p:sldId id="310" r:id="rId4"/>
    <p:sldId id="314" r:id="rId5"/>
    <p:sldId id="258" r:id="rId6"/>
    <p:sldId id="305" r:id="rId7"/>
    <p:sldId id="323" r:id="rId8"/>
    <p:sldId id="324" r:id="rId9"/>
    <p:sldId id="325" r:id="rId10"/>
    <p:sldId id="264" r:id="rId11"/>
    <p:sldId id="265" r:id="rId12"/>
    <p:sldId id="293" r:id="rId13"/>
    <p:sldId id="350" r:id="rId14"/>
    <p:sldId id="297" r:id="rId15"/>
    <p:sldId id="326" r:id="rId16"/>
    <p:sldId id="303" r:id="rId17"/>
    <p:sldId id="353" r:id="rId18"/>
    <p:sldId id="354" r:id="rId19"/>
    <p:sldId id="341" r:id="rId20"/>
    <p:sldId id="344" r:id="rId21"/>
    <p:sldId id="367" r:id="rId22"/>
    <p:sldId id="366" r:id="rId23"/>
  </p:sldIdLst>
  <p:sldSz cx="9144000" cy="6858000" type="screen4x3"/>
  <p:notesSz cx="6735763" cy="9869488"/>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88785" autoAdjust="0"/>
  </p:normalViewPr>
  <p:slideViewPr>
    <p:cSldViewPr>
      <p:cViewPr varScale="1">
        <p:scale>
          <a:sx n="60" d="100"/>
          <a:sy n="60" d="100"/>
        </p:scale>
        <p:origin x="1602" y="54"/>
      </p:cViewPr>
      <p:guideLst>
        <p:guide orient="horz" pos="2160"/>
        <p:guide pos="2880"/>
      </p:guideLst>
    </p:cSldViewPr>
  </p:slideViewPr>
  <p:outlineViewPr>
    <p:cViewPr>
      <p:scale>
        <a:sx n="33" d="100"/>
        <a:sy n="33" d="100"/>
      </p:scale>
      <p:origin x="0" y="-676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350" y="0"/>
            <a:ext cx="2919413" cy="493713"/>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19412" cy="493713"/>
          </a:xfrm>
          <a:prstGeom prst="rect">
            <a:avLst/>
          </a:prstGeom>
        </p:spPr>
        <p:txBody>
          <a:bodyPr vert="horz" lIns="91440" tIns="45720" rIns="91440" bIns="45720" rtlCol="1"/>
          <a:lstStyle>
            <a:lvl1pPr algn="l">
              <a:defRPr sz="1200"/>
            </a:lvl1pPr>
          </a:lstStyle>
          <a:p>
            <a:fld id="{009B9F29-7D9A-42F3-AA46-639968D55FA6}" type="datetime1">
              <a:rPr lang="en-US" smtClean="0"/>
              <a:pPr/>
              <a:t>10/14/2023</a:t>
            </a:fld>
            <a:endParaRPr lang="ar-IQ"/>
          </a:p>
        </p:txBody>
      </p:sp>
      <p:sp>
        <p:nvSpPr>
          <p:cNvPr id="4" name="Footer Placeholder 3"/>
          <p:cNvSpPr>
            <a:spLocks noGrp="1"/>
          </p:cNvSpPr>
          <p:nvPr>
            <p:ph type="ftr" sz="quarter" idx="2"/>
          </p:nvPr>
        </p:nvSpPr>
        <p:spPr>
          <a:xfrm>
            <a:off x="3816350" y="9374188"/>
            <a:ext cx="2919413" cy="493712"/>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9374188"/>
            <a:ext cx="2919412" cy="493712"/>
          </a:xfrm>
          <a:prstGeom prst="rect">
            <a:avLst/>
          </a:prstGeom>
        </p:spPr>
        <p:txBody>
          <a:bodyPr vert="horz" lIns="91440" tIns="45720" rIns="91440" bIns="45720" rtlCol="1" anchor="b"/>
          <a:lstStyle>
            <a:lvl1pPr algn="l">
              <a:defRPr sz="1200"/>
            </a:lvl1pPr>
          </a:lstStyle>
          <a:p>
            <a:fld id="{FBAA8569-03BC-4DAA-8E0F-0E2966580783}" type="slidenum">
              <a:rPr lang="ar-IQ" smtClean="0"/>
              <a:pPr/>
              <a:t>‹#›</a:t>
            </a:fld>
            <a:endParaRPr lang="ar-IQ"/>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F2C6C243-F999-4261-9086-B2D18D6433A2}" type="datetime1">
              <a:rPr lang="en-US" smtClean="0"/>
              <a:pPr/>
              <a:t>10/14/2023</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A09AE13E-5E5E-4491-AA01-2BFF8BC3445C}" type="slidenum">
              <a:rPr lang="en-US" smtClean="0"/>
              <a:pPr/>
              <a:t>‹#›</a:t>
            </a:fld>
            <a:endParaRPr lang="en-US"/>
          </a:p>
        </p:txBody>
      </p:sp>
    </p:spTree>
    <p:extLst>
      <p:ext uri="{BB962C8B-B14F-4D97-AF65-F5344CB8AC3E}">
        <p14:creationId xmlns:p14="http://schemas.microsoft.com/office/powerpoint/2010/main" val="1034655708"/>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1</a:t>
            </a:fld>
            <a:endParaRPr lang="en-US"/>
          </a:p>
        </p:txBody>
      </p:sp>
      <p:sp>
        <p:nvSpPr>
          <p:cNvPr id="5" name="Date Placeholder 4"/>
          <p:cNvSpPr>
            <a:spLocks noGrp="1"/>
          </p:cNvSpPr>
          <p:nvPr>
            <p:ph type="dt" idx="11"/>
          </p:nvPr>
        </p:nvSpPr>
        <p:spPr/>
        <p:txBody>
          <a:bodyPr/>
          <a:lstStyle/>
          <a:p>
            <a:fld id="{2A091276-15C0-47C5-81DB-75FEE9B1F7D6}" type="datetime1">
              <a:rPr lang="en-US" smtClean="0"/>
              <a:pPr/>
              <a:t>10/14/2023</a:t>
            </a:fld>
            <a:endParaRPr lang="en-US"/>
          </a:p>
        </p:txBody>
      </p:sp>
    </p:spTree>
    <p:extLst>
      <p:ext uri="{BB962C8B-B14F-4D97-AF65-F5344CB8AC3E}">
        <p14:creationId xmlns:p14="http://schemas.microsoft.com/office/powerpoint/2010/main" val="1413465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The </a:t>
            </a:r>
            <a:r>
              <a:rPr lang="fr-FR" sz="1200" b="1" dirty="0" err="1"/>
              <a:t>folding</a:t>
            </a:r>
            <a:r>
              <a:rPr lang="fr-FR" sz="1200" b="1" dirty="0"/>
              <a:t> of the N-C-C </a:t>
            </a:r>
            <a:r>
              <a:rPr lang="fr-FR" sz="1200" b="1" dirty="0" err="1"/>
              <a:t>backbone</a:t>
            </a:r>
            <a:r>
              <a:rPr lang="fr-FR" sz="1200" b="1" dirty="0"/>
              <a:t> of the polypeptide </a:t>
            </a:r>
            <a:r>
              <a:rPr lang="fr-FR" sz="1200" b="1" dirty="0" err="1"/>
              <a:t>chain</a:t>
            </a:r>
            <a:r>
              <a:rPr lang="fr-FR" sz="1200" b="1" dirty="0"/>
              <a:t> </a:t>
            </a:r>
            <a:r>
              <a:rPr lang="fr-FR" sz="1200" b="1" dirty="0" err="1"/>
              <a:t>using</a:t>
            </a:r>
            <a:r>
              <a:rPr lang="fr-FR" sz="1200" b="1" dirty="0"/>
              <a:t> </a:t>
            </a:r>
            <a:r>
              <a:rPr lang="fr-FR" sz="1200" b="1" dirty="0" err="1"/>
              <a:t>weak</a:t>
            </a:r>
            <a:r>
              <a:rPr lang="fr-FR" sz="1200" b="1" dirty="0"/>
              <a:t> </a:t>
            </a:r>
            <a:r>
              <a:rPr lang="fr-FR" sz="1200" b="1" dirty="0" err="1"/>
              <a:t>hydrogen</a:t>
            </a:r>
            <a:r>
              <a:rPr lang="fr-FR" sz="1200" b="1" dirty="0"/>
              <a:t> bonds</a:t>
            </a:r>
            <a:r>
              <a:rPr lang="fr-FR" sz="1200" dirty="0"/>
              <a:t> </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The polypeptide backbone does not assume a random three-dimensional structure, but instead generally forms regular arrangements of amino acids that are located near to each other in the linear sequence. </a:t>
            </a:r>
          </a:p>
          <a:p>
            <a:pPr algn="l" rtl="0"/>
            <a:endParaRPr lang="en-US" sz="1200" dirty="0">
              <a:latin typeface="Times New Roman" pitchFamily="18" charset="0"/>
              <a:cs typeface="Times New Roman" pitchFamily="18" charset="0"/>
            </a:endParaRPr>
          </a:p>
          <a:p>
            <a:pPr algn="l" rtl="0"/>
            <a:r>
              <a:rPr lang="en-US" sz="1200" dirty="0">
                <a:latin typeface="Times New Roman" pitchFamily="18" charset="0"/>
                <a:cs typeface="Times New Roman" pitchFamily="18" charset="0"/>
              </a:rPr>
              <a:t>[Note: The collagen α-chain helix, another example of secondary structure.]</a:t>
            </a:r>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10</a:t>
            </a:fld>
            <a:endParaRPr lang="en-US"/>
          </a:p>
        </p:txBody>
      </p:sp>
      <p:sp>
        <p:nvSpPr>
          <p:cNvPr id="5" name="Date Placeholder 4"/>
          <p:cNvSpPr>
            <a:spLocks noGrp="1"/>
          </p:cNvSpPr>
          <p:nvPr>
            <p:ph type="dt" idx="11"/>
          </p:nvPr>
        </p:nvSpPr>
        <p:spPr/>
        <p:txBody>
          <a:bodyPr/>
          <a:lstStyle/>
          <a:p>
            <a:fld id="{9CC3E606-1F89-4C9E-903F-325C42A8C7D6}" type="datetime1">
              <a:rPr lang="en-US" smtClean="0"/>
              <a:pPr/>
              <a:t>10/14/2023</a:t>
            </a:fld>
            <a:endParaRPr lang="en-US"/>
          </a:p>
        </p:txBody>
      </p:sp>
    </p:spTree>
    <p:extLst>
      <p:ext uri="{BB962C8B-B14F-4D97-AF65-F5344CB8AC3E}">
        <p14:creationId xmlns:p14="http://schemas.microsoft.com/office/powerpoint/2010/main" val="198086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latin typeface="Times New Roman" pitchFamily="18" charset="0"/>
                <a:cs typeface="Times New Roman" pitchFamily="18" charset="0"/>
              </a:rPr>
              <a:t>Several different polypeptide helices are found in nature, but the α-helix is the most common. </a:t>
            </a:r>
          </a:p>
          <a:p>
            <a:pPr marL="525780" indent="-457200" algn="l" rtl="0">
              <a:buAutoNum type="arabicPeriod"/>
            </a:pPr>
            <a:r>
              <a:rPr lang="en-US" b="1" dirty="0">
                <a:latin typeface="Times New Roman" pitchFamily="18" charset="0"/>
                <a:cs typeface="Times New Roman" pitchFamily="18" charset="0"/>
              </a:rPr>
              <a:t>Hydrogen bonds: </a:t>
            </a:r>
            <a:r>
              <a:rPr lang="en-US" dirty="0">
                <a:latin typeface="Times New Roman" pitchFamily="18" charset="0"/>
                <a:cs typeface="Times New Roman" pitchFamily="18" charset="0"/>
              </a:rPr>
              <a:t>An α-helix is stabilized by extensive hydrogen bonding between the peptide-bond carbonyl </a:t>
            </a:r>
            <a:r>
              <a:rPr lang="en-US" dirty="0" err="1">
                <a:latin typeface="Times New Roman" pitchFamily="18" charset="0"/>
                <a:cs typeface="Times New Roman" pitchFamily="18" charset="0"/>
              </a:rPr>
              <a:t>oxygens</a:t>
            </a:r>
            <a:r>
              <a:rPr lang="en-US" dirty="0">
                <a:latin typeface="Times New Roman" pitchFamily="18" charset="0"/>
                <a:cs typeface="Times New Roman" pitchFamily="18" charset="0"/>
              </a:rPr>
              <a:t> and amide </a:t>
            </a:r>
            <a:r>
              <a:rPr lang="en-US" dirty="0" err="1">
                <a:latin typeface="Times New Roman" pitchFamily="18" charset="0"/>
                <a:cs typeface="Times New Roman" pitchFamily="18" charset="0"/>
              </a:rPr>
              <a:t>hydrogens</a:t>
            </a:r>
            <a:r>
              <a:rPr lang="en-US" dirty="0">
                <a:latin typeface="Times New Roman" pitchFamily="18" charset="0"/>
                <a:cs typeface="Times New Roman" pitchFamily="18" charset="0"/>
              </a:rPr>
              <a:t> that are part of the polypeptide backbone. Hydrogen bonds are individually weak, but they collectively serve to stabilize the helix.</a:t>
            </a:r>
          </a:p>
          <a:p>
            <a:pPr marL="525780" indent="-457200" algn="l" rtl="0">
              <a:buAutoNum type="arabicPeriod"/>
            </a:pPr>
            <a:endParaRPr lang="en-US" b="1" dirty="0">
              <a:latin typeface="Times New Roman" pitchFamily="18" charset="0"/>
              <a:cs typeface="Times New Roman" pitchFamily="18" charset="0"/>
            </a:endParaRPr>
          </a:p>
          <a:p>
            <a:pPr marL="525780" indent="-457200" algn="l" rtl="0">
              <a:buAutoNum type="arabicPeriod"/>
            </a:pPr>
            <a:r>
              <a:rPr lang="en-US" b="1" dirty="0">
                <a:latin typeface="Times New Roman" pitchFamily="18" charset="0"/>
                <a:cs typeface="Times New Roman" pitchFamily="18" charset="0"/>
              </a:rPr>
              <a:t> Amino acids per turn: </a:t>
            </a:r>
            <a:r>
              <a:rPr lang="en-US" dirty="0">
                <a:latin typeface="Times New Roman" pitchFamily="18" charset="0"/>
                <a:cs typeface="Times New Roman" pitchFamily="18" charset="0"/>
              </a:rPr>
              <a:t>Each turn of an α-helix contains 3.6 </a:t>
            </a:r>
            <a:r>
              <a:rPr lang="en-US" dirty="0" err="1">
                <a:latin typeface="Times New Roman" pitchFamily="18" charset="0"/>
                <a:cs typeface="Times New Roman" pitchFamily="18" charset="0"/>
              </a:rPr>
              <a:t>aminoacids</a:t>
            </a:r>
            <a:r>
              <a:rPr lang="en-US" dirty="0">
                <a:latin typeface="Times New Roman" pitchFamily="18" charset="0"/>
                <a:cs typeface="Times New Roman" pitchFamily="18" charset="0"/>
              </a:rPr>
              <a:t>. Thus, amino acid residues spaced three or f</a:t>
            </a:r>
            <a:r>
              <a:rPr lang="en-US" b="1" dirty="0">
                <a:latin typeface="Times New Roman" pitchFamily="18" charset="0"/>
                <a:cs typeface="Times New Roman" pitchFamily="18" charset="0"/>
              </a:rPr>
              <a:t>o</a:t>
            </a:r>
            <a:r>
              <a:rPr lang="en-US" dirty="0">
                <a:latin typeface="Times New Roman" pitchFamily="18" charset="0"/>
                <a:cs typeface="Times New Roman" pitchFamily="18" charset="0"/>
              </a:rPr>
              <a:t>ur residues apart in the primary sequence are spatially close together when folded in the </a:t>
            </a:r>
            <a:r>
              <a:rPr lang="el-GR" dirty="0">
                <a:latin typeface="Times New Roman" pitchFamily="18" charset="0"/>
                <a:cs typeface="Times New Roman" pitchFamily="18" charset="0"/>
              </a:rPr>
              <a:t>α-</a:t>
            </a:r>
            <a:r>
              <a:rPr lang="en-US" dirty="0">
                <a:latin typeface="Times New Roman" pitchFamily="18" charset="0"/>
                <a:cs typeface="Times New Roman" pitchFamily="18" charset="0"/>
              </a:rPr>
              <a:t>helix.</a:t>
            </a:r>
          </a:p>
          <a:p>
            <a:pPr marL="525780" indent="-457200" algn="l" rtl="0">
              <a:buAutoNum type="arabicPeriod"/>
            </a:pPr>
            <a:endParaRPr lang="en-US" b="1" dirty="0">
              <a:latin typeface="Times New Roman" pitchFamily="18" charset="0"/>
              <a:cs typeface="Times New Roman" pitchFamily="18" charset="0"/>
            </a:endParaRPr>
          </a:p>
          <a:p>
            <a:pPr marL="525780" indent="-457200" algn="l" rtl="0">
              <a:buAutoNum type="arabicPeriod"/>
            </a:pPr>
            <a:r>
              <a:rPr lang="en-US" b="1" dirty="0">
                <a:latin typeface="Times New Roman" pitchFamily="18" charset="0"/>
                <a:cs typeface="Times New Roman" pitchFamily="18" charset="0"/>
              </a:rPr>
              <a:t>Amino acids that disrupt an </a:t>
            </a:r>
            <a:r>
              <a:rPr lang="el-GR" b="1" dirty="0">
                <a:latin typeface="Times New Roman" pitchFamily="18" charset="0"/>
                <a:cs typeface="Times New Roman" pitchFamily="18" charset="0"/>
              </a:rPr>
              <a:t>α-</a:t>
            </a:r>
            <a:r>
              <a:rPr lang="en-US" b="1" dirty="0">
                <a:latin typeface="Times New Roman" pitchFamily="18" charset="0"/>
                <a:cs typeface="Times New Roman" pitchFamily="18" charset="0"/>
              </a:rPr>
              <a:t>helix: </a:t>
            </a:r>
            <a:r>
              <a:rPr lang="en-US" dirty="0" err="1">
                <a:latin typeface="Times New Roman" pitchFamily="18" charset="0"/>
                <a:cs typeface="Times New Roman" pitchFamily="18" charset="0"/>
              </a:rPr>
              <a:t>Proline</a:t>
            </a:r>
            <a:r>
              <a:rPr lang="en-US" dirty="0">
                <a:latin typeface="Times New Roman" pitchFamily="18" charset="0"/>
                <a:cs typeface="Times New Roman" pitchFamily="18" charset="0"/>
              </a:rPr>
              <a:t> disrupts an </a:t>
            </a:r>
            <a:r>
              <a:rPr lang="el-GR" dirty="0">
                <a:latin typeface="Times New Roman" pitchFamily="18" charset="0"/>
                <a:cs typeface="Times New Roman" pitchFamily="18" charset="0"/>
              </a:rPr>
              <a:t>α-</a:t>
            </a:r>
            <a:r>
              <a:rPr lang="en-US" dirty="0">
                <a:latin typeface="Times New Roman" pitchFamily="18" charset="0"/>
                <a:cs typeface="Times New Roman" pitchFamily="18" charset="0"/>
              </a:rPr>
              <a:t>helix because its secondary amino group is not geometrically compatible with the right-handed spiral of the α-helix. Large numbers of charged amino acids (for example, glutamate, aspartate, </a:t>
            </a:r>
            <a:r>
              <a:rPr lang="en-US" dirty="0" err="1">
                <a:latin typeface="Times New Roman" pitchFamily="18" charset="0"/>
                <a:cs typeface="Times New Roman" pitchFamily="18" charset="0"/>
              </a:rPr>
              <a:t>histidine</a:t>
            </a:r>
            <a:r>
              <a:rPr lang="en-US" dirty="0">
                <a:latin typeface="Times New Roman" pitchFamily="18" charset="0"/>
                <a:cs typeface="Times New Roman" pitchFamily="18" charset="0"/>
              </a:rPr>
              <a:t>, lysine, or arginine) also disrupt the helix by forming ionic bonds, or by electrostatically repelling each other. </a:t>
            </a:r>
          </a:p>
          <a:p>
            <a:pPr algn="justLow"/>
            <a:endParaRPr lang="en-US" dirty="0">
              <a:latin typeface="Times New Roman" pitchFamily="18" charset="0"/>
              <a:cs typeface="Times New Roman" pitchFamily="18" charset="0"/>
            </a:endParaRPr>
          </a:p>
          <a:p>
            <a:pPr algn="l" rtl="0"/>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11</a:t>
            </a:fld>
            <a:endParaRPr lang="en-US"/>
          </a:p>
        </p:txBody>
      </p:sp>
      <p:sp>
        <p:nvSpPr>
          <p:cNvPr id="5" name="Date Placeholder 4"/>
          <p:cNvSpPr>
            <a:spLocks noGrp="1"/>
          </p:cNvSpPr>
          <p:nvPr>
            <p:ph type="dt" idx="11"/>
          </p:nvPr>
        </p:nvSpPr>
        <p:spPr/>
        <p:txBody>
          <a:bodyPr/>
          <a:lstStyle/>
          <a:p>
            <a:fld id="{27709C68-9EC5-4AC1-8E91-C407A6B1E1AC}" type="datetime1">
              <a:rPr lang="en-US" smtClean="0"/>
              <a:pPr/>
              <a:t>10/14/2023</a:t>
            </a:fld>
            <a:endParaRPr lang="en-US"/>
          </a:p>
        </p:txBody>
      </p:sp>
    </p:spTree>
    <p:extLst>
      <p:ext uri="{BB962C8B-B14F-4D97-AF65-F5344CB8AC3E}">
        <p14:creationId xmlns:p14="http://schemas.microsoft.com/office/powerpoint/2010/main" val="255043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a:latin typeface="Times New Roman" pitchFamily="18" charset="0"/>
                <a:cs typeface="Times New Roman" pitchFamily="18" charset="0"/>
              </a:rPr>
              <a:t>Unlike the α-helix, β-sheets are composed of two or more peptide chains (β-strands), or segments of polypeptide chains, which are almost fully extended. </a:t>
            </a:r>
          </a:p>
          <a:p>
            <a:pPr algn="l" rtl="0"/>
            <a:endParaRPr lang="en-US" sz="1200" dirty="0">
              <a:latin typeface="Times New Roman" pitchFamily="18" charset="0"/>
              <a:cs typeface="Times New Roman" pitchFamily="18" charset="0"/>
            </a:endParaRPr>
          </a:p>
          <a:p>
            <a:pPr algn="l" rtl="0"/>
            <a:r>
              <a:rPr lang="en-US" sz="1200" dirty="0">
                <a:latin typeface="Times New Roman" pitchFamily="18" charset="0"/>
                <a:cs typeface="Times New Roman" pitchFamily="18" charset="0"/>
              </a:rPr>
              <a:t>In globular proteins, β-sheets always have a right-handed curl, or twist, when viewed along the polypeptide backbone. [Note: Twisted β- sheets often form the core of globular proteins.]</a:t>
            </a:r>
          </a:p>
          <a:p>
            <a:pPr algn="l" rtl="0"/>
            <a:endParaRPr lang="en-US" sz="1200" dirty="0">
              <a:latin typeface="Times New Roman" pitchFamily="18" charset="0"/>
              <a:cs typeface="Times New Roman" pitchFamily="18" charset="0"/>
            </a:endParaRPr>
          </a:p>
          <a:p>
            <a:pPr algn="l" rtl="0"/>
            <a:r>
              <a:rPr lang="en-US" sz="1200" dirty="0">
                <a:latin typeface="Times New Roman" pitchFamily="18" charset="0"/>
                <a:cs typeface="Times New Roman" pitchFamily="18" charset="0"/>
              </a:rPr>
              <a:t>When the hydrogen bonds are formed between the polypeptide backbones of separate polypeptide chains, they are termed </a:t>
            </a:r>
            <a:r>
              <a:rPr lang="en-US" sz="1200" dirty="0" err="1">
                <a:latin typeface="Times New Roman" pitchFamily="18" charset="0"/>
                <a:cs typeface="Times New Roman" pitchFamily="18" charset="0"/>
              </a:rPr>
              <a:t>interchain</a:t>
            </a:r>
            <a:r>
              <a:rPr lang="en-US" sz="1200" dirty="0">
                <a:latin typeface="Times New Roman" pitchFamily="18" charset="0"/>
                <a:cs typeface="Times New Roman" pitchFamily="18" charset="0"/>
              </a:rPr>
              <a:t> bonds. </a:t>
            </a:r>
          </a:p>
          <a:p>
            <a:pPr marL="68580" indent="0" algn="l" rtl="0">
              <a:buNone/>
            </a:pPr>
            <a:endParaRPr lang="en-US" sz="1200" dirty="0">
              <a:latin typeface="Times New Roman" pitchFamily="18" charset="0"/>
              <a:cs typeface="Times New Roman" pitchFamily="18" charset="0"/>
            </a:endParaRPr>
          </a:p>
          <a:p>
            <a:pPr algn="l" rtl="0"/>
            <a:r>
              <a:rPr lang="en-US" sz="1200" dirty="0">
                <a:latin typeface="Times New Roman" pitchFamily="18" charset="0"/>
                <a:cs typeface="Times New Roman" pitchFamily="18" charset="0"/>
              </a:rPr>
              <a:t>A β-sheet can also be formed by a single polypeptide chain folding back on itself In this case, the hydrogen bonds are </a:t>
            </a:r>
            <a:r>
              <a:rPr lang="en-US" sz="1200" dirty="0" err="1">
                <a:latin typeface="Times New Roman" pitchFamily="18" charset="0"/>
                <a:cs typeface="Times New Roman" pitchFamily="18" charset="0"/>
              </a:rPr>
              <a:t>intrachain</a:t>
            </a:r>
            <a:r>
              <a:rPr lang="en-US" sz="1200" dirty="0">
                <a:latin typeface="Times New Roman" pitchFamily="18" charset="0"/>
                <a:cs typeface="Times New Roman" pitchFamily="18" charset="0"/>
              </a:rPr>
              <a:t> bonds. </a:t>
            </a:r>
          </a:p>
          <a:p>
            <a:pPr algn="l" rtl="0"/>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12</a:t>
            </a:fld>
            <a:endParaRPr lang="en-US"/>
          </a:p>
        </p:txBody>
      </p:sp>
      <p:sp>
        <p:nvSpPr>
          <p:cNvPr id="5" name="Date Placeholder 4"/>
          <p:cNvSpPr>
            <a:spLocks noGrp="1"/>
          </p:cNvSpPr>
          <p:nvPr>
            <p:ph type="dt" idx="11"/>
          </p:nvPr>
        </p:nvSpPr>
        <p:spPr/>
        <p:txBody>
          <a:bodyPr/>
          <a:lstStyle/>
          <a:p>
            <a:fld id="{FD925A5E-6A7A-4D6C-87B6-1D648F7716F0}" type="datetime1">
              <a:rPr lang="en-US" smtClean="0"/>
              <a:pPr/>
              <a:t>10/14/2023</a:t>
            </a:fld>
            <a:endParaRPr lang="en-US"/>
          </a:p>
        </p:txBody>
      </p:sp>
    </p:spTree>
    <p:extLst>
      <p:ext uri="{BB962C8B-B14F-4D97-AF65-F5344CB8AC3E}">
        <p14:creationId xmlns:p14="http://schemas.microsoft.com/office/powerpoint/2010/main" val="2998553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a:latin typeface="Times New Roman" pitchFamily="18" charset="0"/>
                <a:cs typeface="Times New Roman" pitchFamily="18" charset="0"/>
              </a:rPr>
              <a:t>β-Bends reverse the direction of a polypeptide chain, helping it form a compact, globular shape. </a:t>
            </a:r>
          </a:p>
          <a:p>
            <a:pPr algn="l"/>
            <a:r>
              <a:rPr lang="en-US" sz="1200" dirty="0">
                <a:latin typeface="Times New Roman" pitchFamily="18" charset="0"/>
                <a:cs typeface="Times New Roman" pitchFamily="18" charset="0"/>
              </a:rPr>
              <a:t>They are usually found on the surface of protein molecules, and often include charged residues. </a:t>
            </a:r>
          </a:p>
          <a:p>
            <a:pPr algn="l"/>
            <a:r>
              <a:rPr lang="en-US" sz="1200" dirty="0">
                <a:latin typeface="Times New Roman" pitchFamily="18" charset="0"/>
                <a:cs typeface="Times New Roman" pitchFamily="18" charset="0"/>
              </a:rPr>
              <a:t>β-Bends are generally composed of four amino acids, one of which may be </a:t>
            </a:r>
            <a:r>
              <a:rPr lang="en-US" sz="1200" dirty="0" err="1">
                <a:latin typeface="Times New Roman" pitchFamily="18" charset="0"/>
                <a:cs typeface="Times New Roman" pitchFamily="18" charset="0"/>
              </a:rPr>
              <a:t>proline</a:t>
            </a:r>
            <a:r>
              <a:rPr lang="en-US" sz="1200" dirty="0">
                <a:latin typeface="Times New Roman" pitchFamily="18" charset="0"/>
                <a:cs typeface="Times New Roman" pitchFamily="18" charset="0"/>
              </a:rPr>
              <a:t>—the amino acid that causes a “kink” in the polypeptide chain. </a:t>
            </a:r>
          </a:p>
          <a:p>
            <a:pPr algn="l"/>
            <a:r>
              <a:rPr lang="en-US" sz="1200" dirty="0" err="1">
                <a:latin typeface="Times New Roman" pitchFamily="18" charset="0"/>
                <a:cs typeface="Times New Roman" pitchFamily="18" charset="0"/>
              </a:rPr>
              <a:t>Glycine</a:t>
            </a:r>
            <a:r>
              <a:rPr lang="en-US" sz="1200" dirty="0">
                <a:latin typeface="Times New Roman" pitchFamily="18" charset="0"/>
                <a:cs typeface="Times New Roman" pitchFamily="18" charset="0"/>
              </a:rPr>
              <a:t>, the amino acid with the smallest R-group, is also frequently found in β-bends.</a:t>
            </a:r>
          </a:p>
          <a:p>
            <a:pPr algn="l" rtl="0"/>
            <a:r>
              <a:rPr lang="en-US" sz="1200" dirty="0">
                <a:latin typeface="Times New Roman" pitchFamily="18" charset="0"/>
                <a:cs typeface="Times New Roman" pitchFamily="18" charset="0"/>
              </a:rPr>
              <a:t>β-Bends are stabilized by the formation of hydrogen and ionic bonds</a:t>
            </a:r>
          </a:p>
          <a:p>
            <a:pPr algn="l" rtl="0"/>
            <a:endParaRPr lang="en-US" sz="1200" dirty="0">
              <a:latin typeface="Times New Roman" pitchFamily="18" charset="0"/>
              <a:cs typeface="Times New Roman" pitchFamily="18" charset="0"/>
            </a:endParaRPr>
          </a:p>
          <a:p>
            <a:pPr algn="l" rtl="0"/>
            <a:endParaRPr lang="en-US"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Supersecondary</a:t>
            </a:r>
            <a:r>
              <a:rPr lang="en-US" b="1" dirty="0"/>
              <a:t> structures (motifs)</a:t>
            </a:r>
          </a:p>
          <a:p>
            <a:pPr algn="l" rtl="0"/>
            <a:r>
              <a:rPr lang="en-US" sz="1200" dirty="0">
                <a:latin typeface="Times New Roman" pitchFamily="18" charset="0"/>
                <a:cs typeface="Times New Roman" pitchFamily="18" charset="0"/>
              </a:rPr>
              <a:t>Globular proteins are constructed by combining secondary structural elements (α-helices, β-sheets, </a:t>
            </a:r>
            <a:r>
              <a:rPr lang="en-US" sz="1200" dirty="0" err="1">
                <a:latin typeface="Times New Roman" pitchFamily="18" charset="0"/>
                <a:cs typeface="Times New Roman" pitchFamily="18" charset="0"/>
              </a:rPr>
              <a:t>nonrepetitive</a:t>
            </a:r>
            <a:r>
              <a:rPr lang="en-US" sz="1200" dirty="0">
                <a:latin typeface="Times New Roman" pitchFamily="18" charset="0"/>
                <a:cs typeface="Times New Roman" pitchFamily="18" charset="0"/>
              </a:rPr>
              <a:t> sequences). </a:t>
            </a:r>
          </a:p>
          <a:p>
            <a:pPr algn="l" rtl="0"/>
            <a:r>
              <a:rPr lang="en-US" sz="1200" dirty="0">
                <a:latin typeface="Times New Roman" pitchFamily="18" charset="0"/>
                <a:cs typeface="Times New Roman" pitchFamily="18" charset="0"/>
              </a:rPr>
              <a:t>These form primarily the core region—that is, the interior of the molecule.</a:t>
            </a:r>
          </a:p>
          <a:p>
            <a:pPr algn="l" rtl="0"/>
            <a:r>
              <a:rPr lang="en-US" sz="1200" dirty="0">
                <a:latin typeface="Times New Roman" pitchFamily="18" charset="0"/>
                <a:cs typeface="Times New Roman" pitchFamily="18" charset="0"/>
              </a:rPr>
              <a:t>They are connected by loop regions (for example, β-bends) at the surface of the protein. </a:t>
            </a:r>
          </a:p>
          <a:p>
            <a:pPr algn="l" rtl="0"/>
            <a:r>
              <a:rPr lang="en-US" sz="1200" dirty="0" err="1">
                <a:latin typeface="Times New Roman" pitchFamily="18" charset="0"/>
                <a:cs typeface="Times New Roman" pitchFamily="18" charset="0"/>
              </a:rPr>
              <a:t>Supersecondary</a:t>
            </a:r>
            <a:r>
              <a:rPr lang="en-US" sz="1200" dirty="0">
                <a:latin typeface="Times New Roman" pitchFamily="18" charset="0"/>
                <a:cs typeface="Times New Roman" pitchFamily="18" charset="0"/>
              </a:rPr>
              <a:t> structures are usually produced by packing side chains from adjacent secondary structural elements close to each other. Thus, for example, α-helices and β-sheets that are adjacent in the amino acid sequence are also usually (but not always) adjacent in the final, folded protein. Some of the more common motifs are illustrated in Figure 2.8.</a:t>
            </a:r>
          </a:p>
          <a:p>
            <a:pPr algn="l" rtl="0"/>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13</a:t>
            </a:fld>
            <a:endParaRPr lang="en-US"/>
          </a:p>
        </p:txBody>
      </p:sp>
      <p:sp>
        <p:nvSpPr>
          <p:cNvPr id="5" name="Date Placeholder 4"/>
          <p:cNvSpPr>
            <a:spLocks noGrp="1"/>
          </p:cNvSpPr>
          <p:nvPr>
            <p:ph type="dt" idx="11"/>
          </p:nvPr>
        </p:nvSpPr>
        <p:spPr/>
        <p:txBody>
          <a:bodyPr/>
          <a:lstStyle/>
          <a:p>
            <a:fld id="{8A9795B0-3D52-4D7E-A267-3B828F625E37}" type="datetime1">
              <a:rPr lang="en-US" smtClean="0"/>
              <a:pPr/>
              <a:t>10/14/2023</a:t>
            </a:fld>
            <a:endParaRPr lang="en-US"/>
          </a:p>
        </p:txBody>
      </p:sp>
    </p:spTree>
    <p:extLst>
      <p:ext uri="{BB962C8B-B14F-4D97-AF65-F5344CB8AC3E}">
        <p14:creationId xmlns:p14="http://schemas.microsoft.com/office/powerpoint/2010/main" val="1711120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a:r>
              <a:rPr lang="en-US" sz="1200" dirty="0">
                <a:latin typeface="Times New Roman" pitchFamily="18" charset="0"/>
                <a:cs typeface="Times New Roman" pitchFamily="18" charset="0"/>
              </a:rPr>
              <a:t>[The primary structure of a polypeptide chain determines its tertiary structure. “Tertiary” refers both to the folding of domains (the basic units of structure and function, see discussion below), and to the final arrangement of domains in the polypeptide. </a:t>
            </a:r>
          </a:p>
          <a:p>
            <a:pPr algn="justLow"/>
            <a:r>
              <a:rPr lang="en-US" sz="1200" dirty="0">
                <a:latin typeface="Times New Roman" pitchFamily="18" charset="0"/>
                <a:cs typeface="Times New Roman" pitchFamily="18" charset="0"/>
              </a:rPr>
              <a:t>The structure of globular proteins in aqueous solution is compact, with a high-density (close packing) of the atoms in the core of the molecule. </a:t>
            </a:r>
          </a:p>
          <a:p>
            <a:pPr algn="justLow"/>
            <a:r>
              <a:rPr lang="en-US" sz="1200" dirty="0">
                <a:latin typeface="Times New Roman" pitchFamily="18" charset="0"/>
                <a:cs typeface="Times New Roman" pitchFamily="18" charset="0"/>
              </a:rPr>
              <a:t>Hydrophobic side chains are buried in the interior, whereas hydro </a:t>
            </a:r>
            <a:r>
              <a:rPr lang="en-US" sz="1200" dirty="0" err="1">
                <a:latin typeface="Times New Roman" pitchFamily="18" charset="0"/>
                <a:cs typeface="Times New Roman" pitchFamily="18" charset="0"/>
              </a:rPr>
              <a:t>philic</a:t>
            </a:r>
            <a:r>
              <a:rPr lang="en-US" sz="1200" dirty="0">
                <a:latin typeface="Times New Roman" pitchFamily="18" charset="0"/>
                <a:cs typeface="Times New Roman" pitchFamily="18" charset="0"/>
              </a:rPr>
              <a:t> groups are generally found on the surface of the molecule</a:t>
            </a:r>
          </a:p>
        </p:txBody>
      </p:sp>
      <p:sp>
        <p:nvSpPr>
          <p:cNvPr id="4" name="Slide Number Placeholder 3"/>
          <p:cNvSpPr>
            <a:spLocks noGrp="1"/>
          </p:cNvSpPr>
          <p:nvPr>
            <p:ph type="sldNum" sz="quarter" idx="10"/>
          </p:nvPr>
        </p:nvSpPr>
        <p:spPr/>
        <p:txBody>
          <a:bodyPr/>
          <a:lstStyle/>
          <a:p>
            <a:fld id="{A09AE13E-5E5E-4491-AA01-2BFF8BC3445C}" type="slidenum">
              <a:rPr lang="en-US" smtClean="0"/>
              <a:pPr/>
              <a:t>14</a:t>
            </a:fld>
            <a:endParaRPr lang="en-US"/>
          </a:p>
        </p:txBody>
      </p:sp>
      <p:sp>
        <p:nvSpPr>
          <p:cNvPr id="5" name="Date Placeholder 4"/>
          <p:cNvSpPr>
            <a:spLocks noGrp="1"/>
          </p:cNvSpPr>
          <p:nvPr>
            <p:ph type="dt" idx="11"/>
          </p:nvPr>
        </p:nvSpPr>
        <p:spPr/>
        <p:txBody>
          <a:bodyPr/>
          <a:lstStyle/>
          <a:p>
            <a:fld id="{4E6165FD-1C68-4534-A1BD-8FB017B35CB5}" type="datetime1">
              <a:rPr lang="en-US" smtClean="0"/>
              <a:pPr/>
              <a:t>10/14/2023</a:t>
            </a:fld>
            <a:endParaRPr lang="en-US"/>
          </a:p>
        </p:txBody>
      </p:sp>
    </p:spTree>
    <p:extLst>
      <p:ext uri="{BB962C8B-B14F-4D97-AF65-F5344CB8AC3E}">
        <p14:creationId xmlns:p14="http://schemas.microsoft.com/office/powerpoint/2010/main" val="299855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[Folding of the peptide chain within a domain usually occurs independently of folding in other domains. Therefore, each domain has the characteristics of a small, compact globular protein that is structurally independent of the other domains in the polypeptide chain.</a:t>
            </a:r>
          </a:p>
          <a:p>
            <a:pPr algn="l" rtl="0"/>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15</a:t>
            </a:fld>
            <a:endParaRPr lang="en-US"/>
          </a:p>
        </p:txBody>
      </p:sp>
      <p:sp>
        <p:nvSpPr>
          <p:cNvPr id="5" name="Date Placeholder 4"/>
          <p:cNvSpPr>
            <a:spLocks noGrp="1"/>
          </p:cNvSpPr>
          <p:nvPr>
            <p:ph type="dt" idx="11"/>
          </p:nvPr>
        </p:nvSpPr>
        <p:spPr/>
        <p:txBody>
          <a:bodyPr/>
          <a:lstStyle/>
          <a:p>
            <a:fld id="{D90552CB-DD57-415C-BB43-30767796D5E7}" type="datetime1">
              <a:rPr lang="en-US" smtClean="0"/>
              <a:pPr/>
              <a:t>10/14/2023</a:t>
            </a:fld>
            <a:endParaRPr lang="en-US"/>
          </a:p>
        </p:txBody>
      </p:sp>
    </p:spTree>
    <p:extLst>
      <p:ext uri="{BB962C8B-B14F-4D97-AF65-F5344CB8AC3E}">
        <p14:creationId xmlns:p14="http://schemas.microsoft.com/office/powerpoint/2010/main" val="299855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0"/>
            <a:r>
              <a:rPr lang="en-US" sz="1200" dirty="0">
                <a:latin typeface="Times New Roman" pitchFamily="18" charset="0"/>
                <a:cs typeface="Times New Roman" pitchFamily="18" charset="0"/>
              </a:rPr>
              <a:t>Many proteins consist of a single polypeptide chain, and are defined as </a:t>
            </a:r>
            <a:r>
              <a:rPr lang="en-US" sz="1200" dirty="0" err="1">
                <a:latin typeface="Times New Roman" pitchFamily="18" charset="0"/>
                <a:cs typeface="Times New Roman" pitchFamily="18" charset="0"/>
              </a:rPr>
              <a:t>monomeric</a:t>
            </a:r>
            <a:r>
              <a:rPr lang="en-US" sz="1200" dirty="0">
                <a:latin typeface="Times New Roman" pitchFamily="18" charset="0"/>
                <a:cs typeface="Times New Roman" pitchFamily="18" charset="0"/>
              </a:rPr>
              <a:t> proteins. However, others may consist of two or more polypeptide chains that may be structurally identical or totally unrelated.</a:t>
            </a:r>
          </a:p>
          <a:p>
            <a:pPr algn="justLow" rtl="0"/>
            <a:r>
              <a:rPr lang="en-US" sz="1200" dirty="0">
                <a:latin typeface="Times New Roman" pitchFamily="18" charset="0"/>
                <a:cs typeface="Times New Roman" pitchFamily="18" charset="0"/>
              </a:rPr>
              <a:t>The arrangement of these polypeptide subunits is called the quaternary structure of the protein. Subunits are held together by </a:t>
            </a:r>
            <a:r>
              <a:rPr lang="en-US" sz="1200" dirty="0" err="1">
                <a:latin typeface="Times New Roman" pitchFamily="18" charset="0"/>
                <a:cs typeface="Times New Roman" pitchFamily="18" charset="0"/>
              </a:rPr>
              <a:t>noncovalent</a:t>
            </a:r>
            <a:r>
              <a:rPr lang="en-US" sz="1200" dirty="0">
                <a:latin typeface="Times New Roman" pitchFamily="18" charset="0"/>
                <a:cs typeface="Times New Roman" pitchFamily="18" charset="0"/>
              </a:rPr>
              <a:t> interactions (for example, hydrogen bonds, ionic bonds, and hydrophobic interactions).</a:t>
            </a:r>
          </a:p>
          <a:p>
            <a:pPr marL="68580" indent="0" algn="l" rtl="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16</a:t>
            </a:fld>
            <a:endParaRPr lang="en-US"/>
          </a:p>
        </p:txBody>
      </p:sp>
      <p:sp>
        <p:nvSpPr>
          <p:cNvPr id="5" name="Date Placeholder 4"/>
          <p:cNvSpPr>
            <a:spLocks noGrp="1"/>
          </p:cNvSpPr>
          <p:nvPr>
            <p:ph type="dt" idx="11"/>
          </p:nvPr>
        </p:nvSpPr>
        <p:spPr/>
        <p:txBody>
          <a:bodyPr/>
          <a:lstStyle/>
          <a:p>
            <a:fld id="{2C915B5E-7B73-4808-A0C7-50A3000BB006}" type="datetime1">
              <a:rPr lang="en-US" smtClean="0"/>
              <a:pPr/>
              <a:t>10/14/2023</a:t>
            </a:fld>
            <a:endParaRPr lang="en-US"/>
          </a:p>
        </p:txBody>
      </p:sp>
    </p:spTree>
    <p:extLst>
      <p:ext uri="{BB962C8B-B14F-4D97-AF65-F5344CB8AC3E}">
        <p14:creationId xmlns:p14="http://schemas.microsoft.com/office/powerpoint/2010/main" val="299855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IQ"/>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D084F5-70F1-44B7-88C2-4F018AE76611}" type="slidenum">
              <a:rPr lang="en-US" smtClean="0"/>
              <a:pPr/>
              <a:t>17</a:t>
            </a:fld>
            <a:endParaRPr lang="en-US"/>
          </a:p>
        </p:txBody>
      </p:sp>
      <p:sp>
        <p:nvSpPr>
          <p:cNvPr id="5" name="Date Placeholder 4"/>
          <p:cNvSpPr>
            <a:spLocks noGrp="1"/>
          </p:cNvSpPr>
          <p:nvPr>
            <p:ph type="dt" idx="10"/>
          </p:nvPr>
        </p:nvSpPr>
        <p:spPr/>
        <p:txBody>
          <a:bodyPr/>
          <a:lstStyle/>
          <a:p>
            <a:fld id="{AB4CA228-E038-4A36-8FCE-F6702A4CB71D}" type="datetime1">
              <a:rPr lang="en-US" smtClean="0"/>
              <a:pPr/>
              <a:t>10/14/2023</a:t>
            </a:fld>
            <a:endParaRPr lang="en-US"/>
          </a:p>
        </p:txBody>
      </p:sp>
    </p:spTree>
    <p:extLst>
      <p:ext uri="{BB962C8B-B14F-4D97-AF65-F5344CB8AC3E}">
        <p14:creationId xmlns:p14="http://schemas.microsoft.com/office/powerpoint/2010/main" val="3435314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IQ"/>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730F37-3A53-4B63-8ABD-B408108CB266}" type="slidenum">
              <a:rPr lang="en-US" smtClean="0"/>
              <a:pPr/>
              <a:t>18</a:t>
            </a:fld>
            <a:endParaRPr lang="en-US"/>
          </a:p>
        </p:txBody>
      </p:sp>
      <p:sp>
        <p:nvSpPr>
          <p:cNvPr id="5" name="Date Placeholder 4"/>
          <p:cNvSpPr>
            <a:spLocks noGrp="1"/>
          </p:cNvSpPr>
          <p:nvPr>
            <p:ph type="dt" idx="10"/>
          </p:nvPr>
        </p:nvSpPr>
        <p:spPr/>
        <p:txBody>
          <a:bodyPr/>
          <a:lstStyle/>
          <a:p>
            <a:fld id="{9DD883FE-D358-43BF-95AA-98442DBC5800}" type="datetime1">
              <a:rPr lang="en-US" smtClean="0"/>
              <a:pPr/>
              <a:t>10/14/2023</a:t>
            </a:fld>
            <a:endParaRPr lang="en-US"/>
          </a:p>
        </p:txBody>
      </p:sp>
    </p:spTree>
    <p:extLst>
      <p:ext uri="{BB962C8B-B14F-4D97-AF65-F5344CB8AC3E}">
        <p14:creationId xmlns:p14="http://schemas.microsoft.com/office/powerpoint/2010/main" val="489639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marR="0" indent="0" algn="l" defTabSz="914400" rtl="0" eaLnBrk="1" fontAlgn="auto" latinLnBrk="0" hangingPunct="1">
              <a:lnSpc>
                <a:spcPct val="100000"/>
              </a:lnSpc>
              <a:spcBef>
                <a:spcPts val="0"/>
              </a:spcBef>
              <a:spcAft>
                <a:spcPts val="0"/>
              </a:spcAft>
              <a:buClrTx/>
              <a:buSzTx/>
              <a:buFontTx/>
              <a:buNone/>
              <a:tabLst/>
              <a:defRPr/>
            </a:pPr>
            <a:r>
              <a:rPr lang="en-US" b="1" dirty="0"/>
              <a:t>Role of chaperones in protein folding</a:t>
            </a:r>
          </a:p>
          <a:p>
            <a:pPr algn="justLow"/>
            <a:r>
              <a:rPr lang="en-US" sz="1200" dirty="0">
                <a:latin typeface="Times New Roman" pitchFamily="18" charset="0"/>
                <a:cs typeface="Times New Roman" pitchFamily="18" charset="0"/>
              </a:rPr>
              <a:t>It is generally accepted that the information needed for correct protein folding is contained in the primary structure of the polypeptide.</a:t>
            </a:r>
          </a:p>
          <a:p>
            <a:pPr algn="justLow"/>
            <a:r>
              <a:rPr lang="en-US" sz="1200" dirty="0">
                <a:latin typeface="Times New Roman" pitchFamily="18" charset="0"/>
                <a:cs typeface="Times New Roman" pitchFamily="18" charset="0"/>
              </a:rPr>
              <a:t>Given that premise, it is difficult to explain why most proteins when denatured do not resume their native conformations under favorable environmental conditions. </a:t>
            </a:r>
          </a:p>
          <a:p>
            <a:pPr algn="justLow"/>
            <a:r>
              <a:rPr lang="en-US" sz="1200" dirty="0">
                <a:latin typeface="Times New Roman" pitchFamily="18" charset="0"/>
                <a:cs typeface="Times New Roman" pitchFamily="18" charset="0"/>
              </a:rPr>
              <a:t>One answer to this problem is that a protein begins to fold in stages during its synthesis, rather than waiting for synthesis of the entire chain to be totally completed. This limits competing folding configurations made available by longer stretches of nascent peptide. </a:t>
            </a:r>
          </a:p>
          <a:p>
            <a:pPr algn="justLow"/>
            <a:r>
              <a:rPr lang="en-US" sz="1200" dirty="0">
                <a:latin typeface="Times New Roman" pitchFamily="18" charset="0"/>
                <a:cs typeface="Times New Roman" pitchFamily="18" charset="0"/>
              </a:rPr>
              <a:t>In addition, a specialized group of proteins, named “chaperones,” are required for the proper folding of many species of proteins. </a:t>
            </a:r>
          </a:p>
          <a:p>
            <a:pPr algn="justLow"/>
            <a:r>
              <a:rPr lang="en-US" sz="1200" dirty="0">
                <a:latin typeface="Times New Roman" pitchFamily="18" charset="0"/>
                <a:cs typeface="Times New Roman" pitchFamily="18" charset="0"/>
              </a:rPr>
              <a:t>The chaperones—also known as “heat shock” proteins—interact with the polypeptide at various stages during the folding process. Some chaperones are important in keeping the protein unfolded until its synthesis is finished, or act as catalysts by increasing the rates of the final stages in the folding process. </a:t>
            </a:r>
          </a:p>
          <a:p>
            <a:pPr algn="justLow"/>
            <a:r>
              <a:rPr lang="en-US" sz="1200" dirty="0">
                <a:latin typeface="Times New Roman" pitchFamily="18" charset="0"/>
                <a:cs typeface="Times New Roman" pitchFamily="18" charset="0"/>
              </a:rPr>
              <a:t>Others protect proteins as they fold so that their vulnerable, exposed regions do not become tangled in unproductive interactions.</a:t>
            </a:r>
          </a:p>
          <a:p>
            <a:pPr marL="68580" indent="0" algn="l" rtl="0">
              <a:buNone/>
            </a:pPr>
            <a:endParaRPr lang="en-US" dirty="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19</a:t>
            </a:fld>
            <a:endParaRPr lang="en-US"/>
          </a:p>
        </p:txBody>
      </p:sp>
      <p:sp>
        <p:nvSpPr>
          <p:cNvPr id="5" name="Date Placeholder 4"/>
          <p:cNvSpPr>
            <a:spLocks noGrp="1"/>
          </p:cNvSpPr>
          <p:nvPr>
            <p:ph type="dt" idx="11"/>
          </p:nvPr>
        </p:nvSpPr>
        <p:spPr/>
        <p:txBody>
          <a:bodyPr/>
          <a:lstStyle/>
          <a:p>
            <a:fld id="{541550DE-624C-4AE8-9D85-BA41A49EEF3E}" type="datetime1">
              <a:rPr lang="en-US" smtClean="0"/>
              <a:pPr/>
              <a:t>10/14/2023</a:t>
            </a:fld>
            <a:endParaRPr lang="en-US"/>
          </a:p>
        </p:txBody>
      </p:sp>
    </p:spTree>
    <p:extLst>
      <p:ext uri="{BB962C8B-B14F-4D97-AF65-F5344CB8AC3E}">
        <p14:creationId xmlns:p14="http://schemas.microsoft.com/office/powerpoint/2010/main" val="299855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a:latin typeface="Times New Roman" pitchFamily="18" charset="0"/>
                <a:cs typeface="Times New Roman" pitchFamily="18" charset="0"/>
              </a:rPr>
              <a:t>An examination of these hierarchies of increasing complexity has revealed that certain structural elements are repeated in a wide variety of proteins, suggesting that there are general “rules” regarding the ways in which proteins achieve their native, functional form. These repeated structural elements range from simple combinations of α-helices and β–sheets forming small motifs, to the complex folding of polypeptide domains of multifunctional proteins .</a:t>
            </a:r>
          </a:p>
        </p:txBody>
      </p:sp>
      <p:sp>
        <p:nvSpPr>
          <p:cNvPr id="4" name="Slide Number Placeholder 3"/>
          <p:cNvSpPr>
            <a:spLocks noGrp="1"/>
          </p:cNvSpPr>
          <p:nvPr>
            <p:ph type="sldNum" sz="quarter" idx="10"/>
          </p:nvPr>
        </p:nvSpPr>
        <p:spPr/>
        <p:txBody>
          <a:bodyPr/>
          <a:lstStyle/>
          <a:p>
            <a:fld id="{A09AE13E-5E5E-4491-AA01-2BFF8BC3445C}" type="slidenum">
              <a:rPr lang="en-US" smtClean="0"/>
              <a:pPr/>
              <a:t>2</a:t>
            </a:fld>
            <a:endParaRPr lang="en-US"/>
          </a:p>
        </p:txBody>
      </p:sp>
      <p:sp>
        <p:nvSpPr>
          <p:cNvPr id="5" name="Date Placeholder 4"/>
          <p:cNvSpPr>
            <a:spLocks noGrp="1"/>
          </p:cNvSpPr>
          <p:nvPr>
            <p:ph type="dt" idx="11"/>
          </p:nvPr>
        </p:nvSpPr>
        <p:spPr/>
        <p:txBody>
          <a:bodyPr/>
          <a:lstStyle/>
          <a:p>
            <a:fld id="{5DFCDD25-76D6-4A3C-BBDB-71DA1AC98EA7}" type="datetime1">
              <a:rPr lang="en-US" smtClean="0"/>
              <a:pPr/>
              <a:t>10/14/2023</a:t>
            </a:fld>
            <a:endParaRPr lang="en-US"/>
          </a:p>
        </p:txBody>
      </p:sp>
    </p:spTree>
    <p:extLst>
      <p:ext uri="{BB962C8B-B14F-4D97-AF65-F5344CB8AC3E}">
        <p14:creationId xmlns:p14="http://schemas.microsoft.com/office/powerpoint/2010/main" val="3976768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a:spcBef>
                <a:spcPct val="0"/>
              </a:spcBef>
            </a:pPr>
            <a:endParaRPr lang="ar-IQ"/>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422860-C146-4511-AD19-5C2AC8DB36F0}" type="slidenum">
              <a:rPr lang="ar-IQ"/>
              <a:pPr/>
              <a:t>20</a:t>
            </a:fld>
            <a:endParaRPr lang="ar-IQ"/>
          </a:p>
        </p:txBody>
      </p:sp>
      <p:sp>
        <p:nvSpPr>
          <p:cNvPr id="5" name="Date Placeholder 4"/>
          <p:cNvSpPr>
            <a:spLocks noGrp="1"/>
          </p:cNvSpPr>
          <p:nvPr>
            <p:ph type="dt" idx="10"/>
          </p:nvPr>
        </p:nvSpPr>
        <p:spPr/>
        <p:txBody>
          <a:bodyPr/>
          <a:lstStyle/>
          <a:p>
            <a:fld id="{F9F6534F-1BC5-4531-B15F-B9C1944232CE}" type="datetime1">
              <a:rPr lang="en-US" smtClean="0"/>
              <a:pPr/>
              <a:t>10/14/2023</a:t>
            </a:fld>
            <a:endParaRPr lang="en-US"/>
          </a:p>
        </p:txBody>
      </p:sp>
    </p:spTree>
    <p:extLst>
      <p:ext uri="{BB962C8B-B14F-4D97-AF65-F5344CB8AC3E}">
        <p14:creationId xmlns:p14="http://schemas.microsoft.com/office/powerpoint/2010/main" val="2991638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Calibri" pitchFamily="34" charset="0"/>
              </a:defRPr>
            </a:lvl1pPr>
            <a:lvl2pPr marL="742950" indent="-285750" defTabSz="946150">
              <a:defRPr>
                <a:solidFill>
                  <a:schemeClr val="tx1"/>
                </a:solidFill>
                <a:latin typeface="Calibri" pitchFamily="34" charset="0"/>
              </a:defRPr>
            </a:lvl2pPr>
            <a:lvl3pPr marL="1143000" indent="-228600" defTabSz="946150">
              <a:defRPr>
                <a:solidFill>
                  <a:schemeClr val="tx1"/>
                </a:solidFill>
                <a:latin typeface="Calibri" pitchFamily="34" charset="0"/>
              </a:defRPr>
            </a:lvl3pPr>
            <a:lvl4pPr marL="1600200" indent="-228600" defTabSz="946150">
              <a:defRPr>
                <a:solidFill>
                  <a:schemeClr val="tx1"/>
                </a:solidFill>
                <a:latin typeface="Calibri" pitchFamily="34" charset="0"/>
              </a:defRPr>
            </a:lvl4pPr>
            <a:lvl5pPr marL="2057400" indent="-228600" defTabSz="946150">
              <a:defRPr>
                <a:solidFill>
                  <a:schemeClr val="tx1"/>
                </a:solidFill>
                <a:latin typeface="Calibri" pitchFamily="34" charset="0"/>
              </a:defRPr>
            </a:lvl5pPr>
            <a:lvl6pPr marL="2514600" indent="-228600" defTabSz="946150" fontAlgn="base">
              <a:spcBef>
                <a:spcPct val="0"/>
              </a:spcBef>
              <a:spcAft>
                <a:spcPct val="0"/>
              </a:spcAft>
              <a:defRPr>
                <a:solidFill>
                  <a:schemeClr val="tx1"/>
                </a:solidFill>
                <a:latin typeface="Calibri" pitchFamily="34" charset="0"/>
              </a:defRPr>
            </a:lvl6pPr>
            <a:lvl7pPr marL="2971800" indent="-228600" defTabSz="946150" fontAlgn="base">
              <a:spcBef>
                <a:spcPct val="0"/>
              </a:spcBef>
              <a:spcAft>
                <a:spcPct val="0"/>
              </a:spcAft>
              <a:defRPr>
                <a:solidFill>
                  <a:schemeClr val="tx1"/>
                </a:solidFill>
                <a:latin typeface="Calibri" pitchFamily="34" charset="0"/>
              </a:defRPr>
            </a:lvl7pPr>
            <a:lvl8pPr marL="3429000" indent="-228600" defTabSz="946150" fontAlgn="base">
              <a:spcBef>
                <a:spcPct val="0"/>
              </a:spcBef>
              <a:spcAft>
                <a:spcPct val="0"/>
              </a:spcAft>
              <a:defRPr>
                <a:solidFill>
                  <a:schemeClr val="tx1"/>
                </a:solidFill>
                <a:latin typeface="Calibri" pitchFamily="34" charset="0"/>
              </a:defRPr>
            </a:lvl8pPr>
            <a:lvl9pPr marL="3886200" indent="-228600" defTabSz="9461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1E2DAE2-C31C-48A3-920D-71673DF0D6AF}" type="slidenum">
              <a:rPr lang="en-US" smtClean="0">
                <a:latin typeface="Times New Roman" pitchFamily="18" charset="0"/>
              </a:rPr>
              <a:pPr fontAlgn="base">
                <a:spcBef>
                  <a:spcPct val="0"/>
                </a:spcBef>
                <a:spcAft>
                  <a:spcPct val="0"/>
                </a:spcAft>
                <a:defRPr/>
              </a:pPr>
              <a:t>21</a:t>
            </a:fld>
            <a:endParaRPr lang="en-US">
              <a:latin typeface="Times New Roman"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r>
              <a:rPr lang="en-US" dirty="0"/>
              <a:t>Other classification</a:t>
            </a:r>
          </a:p>
          <a:p>
            <a:pPr algn="l" rtl="0" eaLnBrk="1" hangingPunct="1"/>
            <a:r>
              <a:rPr lang="en-US" sz="1200" b="1" dirty="0">
                <a:solidFill>
                  <a:srgbClr val="000066"/>
                </a:solidFill>
                <a:latin typeface="Comic Sans MS" pitchFamily="66" charset="0"/>
              </a:rPr>
              <a:t>Simple – composed only of amino acid residues</a:t>
            </a:r>
          </a:p>
          <a:p>
            <a:pPr algn="l" rtl="0" eaLnBrk="1" hangingPunct="1">
              <a:buFontTx/>
              <a:buNone/>
            </a:pPr>
            <a:endParaRPr lang="en-US" sz="1200" b="1" dirty="0">
              <a:solidFill>
                <a:srgbClr val="000066"/>
              </a:solidFill>
              <a:latin typeface="Comic Sans MS" pitchFamily="66" charset="0"/>
            </a:endParaRPr>
          </a:p>
          <a:p>
            <a:pPr algn="l" rtl="0" eaLnBrk="1" hangingPunct="1"/>
            <a:r>
              <a:rPr lang="en-US" sz="1200" b="1" dirty="0">
                <a:solidFill>
                  <a:srgbClr val="000066"/>
                </a:solidFill>
                <a:latin typeface="Comic Sans MS" pitchFamily="66" charset="0"/>
              </a:rPr>
              <a:t>Conjugated – contain prosthetic groups</a:t>
            </a:r>
          </a:p>
          <a:p>
            <a:pPr algn="l" rtl="0" eaLnBrk="1" hangingPunct="1">
              <a:buFontTx/>
              <a:buNone/>
            </a:pPr>
            <a:r>
              <a:rPr lang="en-US" sz="1200" b="1" dirty="0">
                <a:solidFill>
                  <a:srgbClr val="000066"/>
                </a:solidFill>
                <a:latin typeface="Comic Sans MS" pitchFamily="66" charset="0"/>
              </a:rPr>
              <a:t>	(metal ions, co-factors, lipids, carbohydrates)</a:t>
            </a:r>
          </a:p>
          <a:p>
            <a:pPr algn="l" rtl="0" eaLnBrk="1" hangingPunct="1">
              <a:buFontTx/>
              <a:buNone/>
            </a:pPr>
            <a:r>
              <a:rPr lang="en-US" sz="1200" b="1" dirty="0">
                <a:solidFill>
                  <a:srgbClr val="000066"/>
                </a:solidFill>
                <a:latin typeface="Comic Sans MS" pitchFamily="66" charset="0"/>
              </a:rPr>
              <a:t>	Example: Hemoglobin – </a:t>
            </a:r>
            <a:r>
              <a:rPr lang="en-US" sz="1200" b="1" dirty="0" err="1">
                <a:solidFill>
                  <a:srgbClr val="000066"/>
                </a:solidFill>
                <a:latin typeface="Comic Sans MS" pitchFamily="66" charset="0"/>
              </a:rPr>
              <a:t>Heme</a:t>
            </a:r>
            <a:endParaRPr lang="en-US" sz="1200" b="1" dirty="0">
              <a:solidFill>
                <a:srgbClr val="000066"/>
              </a:solidFill>
              <a:latin typeface="Comic Sans MS" pitchFamily="66" charset="0"/>
            </a:endParaRPr>
          </a:p>
          <a:p>
            <a:pPr algn="l" rtl="0" eaLnBrk="1" hangingPunct="1">
              <a:buFontTx/>
              <a:buNone/>
            </a:pPr>
            <a:endParaRPr lang="en-US" sz="1200" b="1" dirty="0">
              <a:solidFill>
                <a:srgbClr val="000066"/>
              </a:solidFill>
              <a:latin typeface="Comic Sans MS" pitchFamily="66" charset="0"/>
            </a:endParaRPr>
          </a:p>
          <a:p>
            <a:pPr algn="l" rtl="0" eaLnBrk="1" hangingPunct="1">
              <a:buFontTx/>
              <a:buNone/>
            </a:pPr>
            <a:r>
              <a:rPr lang="en-US" sz="1200" b="1" dirty="0">
                <a:solidFill>
                  <a:srgbClr val="000066"/>
                </a:solidFill>
                <a:latin typeface="Comic Sans MS" pitchFamily="66" charset="0"/>
              </a:rPr>
              <a:t>Other classification</a:t>
            </a:r>
          </a:p>
          <a:p>
            <a:pPr algn="l" rtl="0" eaLnBrk="1" hangingPunct="1">
              <a:buFontTx/>
              <a:buNone/>
            </a:pPr>
            <a:endParaRPr lang="en-US" sz="1200" b="1" dirty="0">
              <a:solidFill>
                <a:srgbClr val="000066"/>
              </a:solidFill>
              <a:latin typeface="Comic Sans MS" pitchFamily="66" charset="0"/>
            </a:endParaRPr>
          </a:p>
          <a:p>
            <a:pPr algn="l" rtl="0">
              <a:lnSpc>
                <a:spcPct val="90000"/>
              </a:lnSpc>
            </a:pPr>
            <a:r>
              <a:rPr lang="en-GB" sz="1200" b="1" dirty="0">
                <a:latin typeface="Times New Roman" pitchFamily="18" charset="0"/>
                <a:cs typeface="Times New Roman" pitchFamily="18" charset="0"/>
              </a:rPr>
              <a:t>CATALYTIC</a:t>
            </a:r>
            <a:r>
              <a:rPr lang="en-GB" dirty="0">
                <a:latin typeface="Times New Roman" pitchFamily="18" charset="0"/>
                <a:cs typeface="Times New Roman" pitchFamily="18" charset="0"/>
              </a:rPr>
              <a:t>                                   </a:t>
            </a:r>
            <a:r>
              <a:rPr lang="en-GB" sz="1200" dirty="0">
                <a:latin typeface="Times New Roman" pitchFamily="18" charset="0"/>
                <a:cs typeface="Times New Roman" pitchFamily="18" charset="0"/>
              </a:rPr>
              <a:t>Enzymes</a:t>
            </a:r>
            <a:endParaRPr lang="en-GB" sz="1200" b="1" dirty="0">
              <a:latin typeface="Times New Roman" pitchFamily="18" charset="0"/>
              <a:cs typeface="Times New Roman" pitchFamily="18" charset="0"/>
            </a:endParaRPr>
          </a:p>
          <a:p>
            <a:pPr algn="l" rtl="0">
              <a:lnSpc>
                <a:spcPct val="90000"/>
              </a:lnSpc>
            </a:pPr>
            <a:r>
              <a:rPr lang="en-GB" sz="1200" b="1" dirty="0">
                <a:latin typeface="Times New Roman" pitchFamily="18" charset="0"/>
                <a:cs typeface="Times New Roman" pitchFamily="18" charset="0"/>
              </a:rPr>
              <a:t>STORAGE &amp; carrier                      </a:t>
            </a:r>
            <a:r>
              <a:rPr lang="en-GB" sz="1200" dirty="0">
                <a:latin typeface="Times New Roman" pitchFamily="18" charset="0"/>
                <a:cs typeface="Times New Roman" pitchFamily="18" charset="0"/>
              </a:rPr>
              <a:t>Albumen</a:t>
            </a:r>
            <a:endParaRPr lang="en-GB" sz="1200" b="1" dirty="0">
              <a:latin typeface="Times New Roman" pitchFamily="18" charset="0"/>
              <a:cs typeface="Times New Roman" pitchFamily="18" charset="0"/>
            </a:endParaRPr>
          </a:p>
          <a:p>
            <a:pPr algn="l" rtl="0">
              <a:lnSpc>
                <a:spcPct val="90000"/>
              </a:lnSpc>
            </a:pPr>
            <a:r>
              <a:rPr lang="en-GB" sz="1200" b="1" dirty="0">
                <a:latin typeface="Times New Roman" pitchFamily="18" charset="0"/>
                <a:cs typeface="Times New Roman" pitchFamily="18" charset="0"/>
              </a:rPr>
              <a:t>TRANSPORT</a:t>
            </a:r>
            <a:r>
              <a:rPr lang="en-GB" sz="1200" dirty="0">
                <a:latin typeface="Times New Roman" pitchFamily="18" charset="0"/>
                <a:cs typeface="Times New Roman" pitchFamily="18" charset="0"/>
              </a:rPr>
              <a:t>                                  haemoglobin</a:t>
            </a:r>
            <a:endParaRPr lang="en-GB" sz="1200" b="1" dirty="0">
              <a:latin typeface="Times New Roman" pitchFamily="18" charset="0"/>
              <a:cs typeface="Times New Roman" pitchFamily="18" charset="0"/>
            </a:endParaRPr>
          </a:p>
          <a:p>
            <a:pPr algn="l" rtl="0">
              <a:lnSpc>
                <a:spcPct val="90000"/>
              </a:lnSpc>
            </a:pPr>
            <a:r>
              <a:rPr lang="en-GB" sz="1200" b="1" dirty="0">
                <a:latin typeface="Times New Roman" pitchFamily="18" charset="0"/>
                <a:cs typeface="Times New Roman" pitchFamily="18" charset="0"/>
              </a:rPr>
              <a:t>COMMUNICATION</a:t>
            </a:r>
            <a:r>
              <a:rPr lang="en-GB" sz="1200" dirty="0">
                <a:latin typeface="Times New Roman" pitchFamily="18" charset="0"/>
                <a:cs typeface="Times New Roman" pitchFamily="18" charset="0"/>
              </a:rPr>
              <a:t>              hormones &amp; neurotransmitters</a:t>
            </a:r>
            <a:endParaRPr lang="en-GB" sz="1200" b="1" dirty="0">
              <a:latin typeface="Times New Roman" pitchFamily="18" charset="0"/>
              <a:cs typeface="Times New Roman" pitchFamily="18" charset="0"/>
            </a:endParaRPr>
          </a:p>
          <a:p>
            <a:pPr algn="l" rtl="0">
              <a:lnSpc>
                <a:spcPct val="90000"/>
              </a:lnSpc>
            </a:pPr>
            <a:r>
              <a:rPr lang="en-GB" sz="1200" b="1" dirty="0">
                <a:latin typeface="Times New Roman" pitchFamily="18" charset="0"/>
                <a:cs typeface="Times New Roman" pitchFamily="18" charset="0"/>
              </a:rPr>
              <a:t>CONTRACTILE</a:t>
            </a:r>
            <a:r>
              <a:rPr lang="en-GB" sz="1200" dirty="0">
                <a:latin typeface="Times New Roman" pitchFamily="18" charset="0"/>
                <a:cs typeface="Times New Roman" pitchFamily="18" charset="0"/>
              </a:rPr>
              <a:t>                          </a:t>
            </a:r>
            <a:r>
              <a:rPr lang="en-GB" sz="1200" dirty="0" err="1">
                <a:latin typeface="Times New Roman" pitchFamily="18" charset="0"/>
                <a:cs typeface="Times New Roman" pitchFamily="18" charset="0"/>
              </a:rPr>
              <a:t>actin</a:t>
            </a:r>
            <a:r>
              <a:rPr lang="en-GB" sz="1200" dirty="0">
                <a:latin typeface="Times New Roman" pitchFamily="18" charset="0"/>
                <a:cs typeface="Times New Roman" pitchFamily="18" charset="0"/>
              </a:rPr>
              <a:t>, myosin</a:t>
            </a:r>
            <a:endParaRPr lang="en-GB" sz="1200" b="1" dirty="0">
              <a:latin typeface="Times New Roman" pitchFamily="18" charset="0"/>
              <a:cs typeface="Times New Roman" pitchFamily="18" charset="0"/>
            </a:endParaRPr>
          </a:p>
          <a:p>
            <a:pPr algn="l" rtl="0">
              <a:lnSpc>
                <a:spcPct val="90000"/>
              </a:lnSpc>
            </a:pPr>
            <a:r>
              <a:rPr lang="en-GB" sz="1200" b="1" dirty="0">
                <a:latin typeface="Times New Roman" pitchFamily="18" charset="0"/>
                <a:cs typeface="Times New Roman" pitchFamily="18" charset="0"/>
              </a:rPr>
              <a:t>PROTECTIVE</a:t>
            </a:r>
            <a:r>
              <a:rPr lang="en-GB" sz="1200" dirty="0">
                <a:latin typeface="Times New Roman" pitchFamily="18" charset="0"/>
                <a:cs typeface="Times New Roman" pitchFamily="18" charset="0"/>
              </a:rPr>
              <a:t> Immunoglobulin, fibrinogen, blood clotting factors</a:t>
            </a:r>
            <a:endParaRPr lang="fr-FR" sz="1200" b="1" dirty="0">
              <a:latin typeface="Times New Roman" pitchFamily="18" charset="0"/>
              <a:cs typeface="Times New Roman" pitchFamily="18" charset="0"/>
            </a:endParaRPr>
          </a:p>
          <a:p>
            <a:pPr algn="l" rtl="0">
              <a:lnSpc>
                <a:spcPct val="90000"/>
              </a:lnSpc>
            </a:pPr>
            <a:r>
              <a:rPr lang="fr-FR" sz="1200" b="1" dirty="0" err="1">
                <a:latin typeface="Times New Roman" pitchFamily="18" charset="0"/>
                <a:cs typeface="Times New Roman" pitchFamily="18" charset="0"/>
              </a:rPr>
              <a:t>STRUCTURAL</a:t>
            </a:r>
            <a:r>
              <a:rPr lang="fr-FR" sz="1200" dirty="0" err="1">
                <a:latin typeface="Times New Roman" pitchFamily="18" charset="0"/>
                <a:cs typeface="Times New Roman" pitchFamily="18" charset="0"/>
              </a:rPr>
              <a:t>cell</a:t>
            </a:r>
            <a:r>
              <a:rPr lang="fr-FR" sz="1200" dirty="0">
                <a:latin typeface="Times New Roman" pitchFamily="18" charset="0"/>
                <a:cs typeface="Times New Roman" pitchFamily="18" charset="0"/>
              </a:rPr>
              <a:t> membrane </a:t>
            </a:r>
            <a:r>
              <a:rPr lang="fr-FR" sz="1200" dirty="0" err="1">
                <a:latin typeface="Times New Roman" pitchFamily="18" charset="0"/>
                <a:cs typeface="Times New Roman" pitchFamily="18" charset="0"/>
              </a:rPr>
              <a:t>proteins</a:t>
            </a:r>
            <a:r>
              <a:rPr lang="fr-FR" sz="1200" dirty="0">
                <a:latin typeface="Times New Roman" pitchFamily="18" charset="0"/>
                <a:cs typeface="Times New Roman" pitchFamily="18" charset="0"/>
              </a:rPr>
              <a:t>, </a:t>
            </a:r>
            <a:r>
              <a:rPr lang="fr-FR" sz="1200" dirty="0" err="1">
                <a:latin typeface="Times New Roman" pitchFamily="18" charset="0"/>
                <a:cs typeface="Times New Roman" pitchFamily="18" charset="0"/>
              </a:rPr>
              <a:t>keratin</a:t>
            </a:r>
            <a:r>
              <a:rPr lang="fr-FR" sz="1200" dirty="0">
                <a:latin typeface="Times New Roman" pitchFamily="18" charset="0"/>
                <a:cs typeface="Times New Roman" pitchFamily="18" charset="0"/>
              </a:rPr>
              <a:t> (</a:t>
            </a:r>
            <a:r>
              <a:rPr lang="fr-FR" sz="1200" dirty="0" err="1">
                <a:latin typeface="Times New Roman" pitchFamily="18" charset="0"/>
                <a:cs typeface="Times New Roman" pitchFamily="18" charset="0"/>
              </a:rPr>
              <a:t>hair</a:t>
            </a:r>
            <a:r>
              <a:rPr lang="fr-FR" sz="1200" dirty="0">
                <a:latin typeface="Times New Roman" pitchFamily="18" charset="0"/>
                <a:cs typeface="Times New Roman" pitchFamily="18" charset="0"/>
              </a:rPr>
              <a:t>), </a:t>
            </a:r>
            <a:r>
              <a:rPr lang="fr-FR" sz="1200" dirty="0" err="1">
                <a:latin typeface="Times New Roman" pitchFamily="18" charset="0"/>
                <a:cs typeface="Times New Roman" pitchFamily="18" charset="0"/>
              </a:rPr>
              <a:t>collagen</a:t>
            </a:r>
            <a:r>
              <a:rPr lang="fr-FR" sz="1200" dirty="0">
                <a:latin typeface="Times New Roman" pitchFamily="18" charset="0"/>
                <a:cs typeface="Times New Roman" pitchFamily="18" charset="0"/>
              </a:rPr>
              <a:t> </a:t>
            </a:r>
            <a:endParaRPr lang="en-GB" sz="1200" dirty="0">
              <a:latin typeface="Times New Roman" pitchFamily="18" charset="0"/>
              <a:cs typeface="Times New Roman" pitchFamily="18" charset="0"/>
            </a:endParaRPr>
          </a:p>
          <a:p>
            <a:pPr algn="l" rtl="0" eaLnBrk="1" hangingPunct="1">
              <a:buFontTx/>
              <a:buNone/>
            </a:pPr>
            <a:endParaRPr lang="en-US" sz="1200" b="1" dirty="0">
              <a:solidFill>
                <a:srgbClr val="000066"/>
              </a:solidFill>
              <a:latin typeface="Comic Sans MS" pitchFamily="66" charset="0"/>
            </a:endParaRPr>
          </a:p>
          <a:p>
            <a:pPr algn="l" rtl="0" eaLnBrk="1" hangingPunct="1">
              <a:spcBef>
                <a:spcPct val="0"/>
              </a:spcBef>
            </a:pPr>
            <a:endParaRPr lang="ar-IQ" dirty="0"/>
          </a:p>
        </p:txBody>
      </p:sp>
      <p:sp>
        <p:nvSpPr>
          <p:cNvPr id="2" name="Header Placeholder 1"/>
          <p:cNvSpPr>
            <a:spLocks noGrp="1"/>
          </p:cNvSpPr>
          <p:nvPr>
            <p:ph type="hdr" sz="quarter"/>
          </p:nvPr>
        </p:nvSpPr>
        <p:spPr/>
        <p:txBody>
          <a:bodyPr/>
          <a:lstStyle/>
          <a:p>
            <a:pPr>
              <a:defRPr/>
            </a:pPr>
            <a:r>
              <a:rPr lang="en-US"/>
              <a:t>Lecture 4</a:t>
            </a:r>
          </a:p>
        </p:txBody>
      </p:sp>
      <p:sp>
        <p:nvSpPr>
          <p:cNvPr id="6" name="Date Placeholder 5"/>
          <p:cNvSpPr>
            <a:spLocks noGrp="1"/>
          </p:cNvSpPr>
          <p:nvPr>
            <p:ph type="dt" idx="10"/>
          </p:nvPr>
        </p:nvSpPr>
        <p:spPr/>
        <p:txBody>
          <a:bodyPr/>
          <a:lstStyle/>
          <a:p>
            <a:fld id="{D77C6930-9CD2-4891-AF68-72F47CE7808B}" type="datetime1">
              <a:rPr lang="en-US" smtClean="0"/>
              <a:pPr/>
              <a:t>10/14/2023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60239-D146-4C00-A93A-0B9D53F9206F}" type="slidenum">
              <a:rPr lang="en-US"/>
              <a:pPr/>
              <a:t>22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
        <p:nvSpPr>
          <p:cNvPr id="5" name="Date Placeholder 4"/>
          <p:cNvSpPr>
            <a:spLocks noGrp="1"/>
          </p:cNvSpPr>
          <p:nvPr>
            <p:ph type="dt" idx="10"/>
          </p:nvPr>
        </p:nvSpPr>
        <p:spPr/>
        <p:txBody>
          <a:bodyPr/>
          <a:lstStyle/>
          <a:p>
            <a:fld id="{5E6A662D-0E72-4C1B-A014-AA28D773DC31}" type="datetime1">
              <a:rPr lang="en-US" smtClean="0"/>
              <a:pPr/>
              <a:t>10/14/2023</a:t>
            </a:fld>
            <a:endParaRPr lang="en-US"/>
          </a:p>
        </p:txBody>
      </p:sp>
    </p:spTree>
    <p:extLst>
      <p:ext uri="{BB962C8B-B14F-4D97-AF65-F5344CB8AC3E}">
        <p14:creationId xmlns:p14="http://schemas.microsoft.com/office/powerpoint/2010/main" val="180787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In almost every case, the function depends on its ability to recognize and bind to some other molecule.</a:t>
            </a:r>
          </a:p>
          <a:p>
            <a:pPr lvl="1">
              <a:lnSpc>
                <a:spcPct val="90000"/>
              </a:lnSpc>
            </a:pPr>
            <a:r>
              <a:rPr lang="en-US" dirty="0"/>
              <a:t>For example, antibodies bind to particular foreign substances that fit their binding sites.</a:t>
            </a:r>
          </a:p>
          <a:p>
            <a:pPr lvl="1">
              <a:lnSpc>
                <a:spcPct val="90000"/>
              </a:lnSpc>
            </a:pPr>
            <a:r>
              <a:rPr lang="en-US" dirty="0"/>
              <a:t>Enzyme recognize and bind to specific substrates, facilitating a chemical reaction.</a:t>
            </a:r>
          </a:p>
          <a:p>
            <a:pPr lvl="1">
              <a:lnSpc>
                <a:spcPct val="90000"/>
              </a:lnSpc>
            </a:pPr>
            <a:r>
              <a:rPr lang="en-US" dirty="0"/>
              <a:t>Neurotransmitters pass signals from one cell to another by binding to receptor sites on proteins in the membrane of the receiving cell.</a:t>
            </a:r>
          </a:p>
        </p:txBody>
      </p:sp>
      <p:sp>
        <p:nvSpPr>
          <p:cNvPr id="4" name="Slide Number Placeholder 3"/>
          <p:cNvSpPr>
            <a:spLocks noGrp="1"/>
          </p:cNvSpPr>
          <p:nvPr>
            <p:ph type="sldNum" sz="quarter" idx="10"/>
          </p:nvPr>
        </p:nvSpPr>
        <p:spPr/>
        <p:txBody>
          <a:bodyPr/>
          <a:lstStyle/>
          <a:p>
            <a:fld id="{A09AE13E-5E5E-4491-AA01-2BFF8BC3445C}" type="slidenum">
              <a:rPr lang="en-US" smtClean="0"/>
              <a:pPr/>
              <a:t>3</a:t>
            </a:fld>
            <a:endParaRPr lang="en-US"/>
          </a:p>
        </p:txBody>
      </p:sp>
      <p:sp>
        <p:nvSpPr>
          <p:cNvPr id="5" name="Date Placeholder 4"/>
          <p:cNvSpPr>
            <a:spLocks noGrp="1"/>
          </p:cNvSpPr>
          <p:nvPr>
            <p:ph type="dt" idx="11"/>
          </p:nvPr>
        </p:nvSpPr>
        <p:spPr/>
        <p:txBody>
          <a:bodyPr/>
          <a:lstStyle/>
          <a:p>
            <a:fld id="{5C9E5B08-D669-4CCC-8C19-DC2F1B0FC942}" type="datetime1">
              <a:rPr lang="en-US" smtClean="0"/>
              <a:pPr/>
              <a:t>10/14/2023</a:t>
            </a:fld>
            <a:endParaRPr lang="en-US"/>
          </a:p>
        </p:txBody>
      </p:sp>
    </p:spTree>
    <p:extLst>
      <p:ext uri="{BB962C8B-B14F-4D97-AF65-F5344CB8AC3E}">
        <p14:creationId xmlns:p14="http://schemas.microsoft.com/office/powerpoint/2010/main" val="203342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4</a:t>
            </a:fld>
            <a:endParaRPr lang="en-US"/>
          </a:p>
        </p:txBody>
      </p:sp>
      <p:sp>
        <p:nvSpPr>
          <p:cNvPr id="5" name="Date Placeholder 4"/>
          <p:cNvSpPr>
            <a:spLocks noGrp="1"/>
          </p:cNvSpPr>
          <p:nvPr>
            <p:ph type="dt" idx="11"/>
          </p:nvPr>
        </p:nvSpPr>
        <p:spPr/>
        <p:txBody>
          <a:bodyPr/>
          <a:lstStyle/>
          <a:p>
            <a:fld id="{EBC9603A-44E9-4F81-81F4-AE55BC013BB2}" type="datetime1">
              <a:rPr lang="en-US" smtClean="0"/>
              <a:pPr/>
              <a:t>10/14/2023</a:t>
            </a:fld>
            <a:endParaRPr lang="en-US"/>
          </a:p>
        </p:txBody>
      </p:sp>
    </p:spTree>
    <p:extLst>
      <p:ext uri="{BB962C8B-B14F-4D97-AF65-F5344CB8AC3E}">
        <p14:creationId xmlns:p14="http://schemas.microsoft.com/office/powerpoint/2010/main" val="360051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gn="l" rtl="0">
              <a:buFontTx/>
              <a:buAutoNum type="arabicPeriod"/>
            </a:pPr>
            <a:r>
              <a:rPr lang="en-US" dirty="0"/>
              <a:t>Primary structure</a:t>
            </a:r>
          </a:p>
          <a:p>
            <a:pPr marL="609600" indent="-609600" algn="l" rtl="0">
              <a:buFontTx/>
              <a:buAutoNum type="arabicPeriod"/>
            </a:pPr>
            <a:r>
              <a:rPr lang="en-US" dirty="0"/>
              <a:t>Secondary structure</a:t>
            </a:r>
          </a:p>
          <a:p>
            <a:pPr marL="609600" indent="-609600" algn="l" rtl="0">
              <a:buFontTx/>
              <a:buAutoNum type="arabicPeriod"/>
            </a:pPr>
            <a:r>
              <a:rPr lang="en-US" dirty="0"/>
              <a:t>Tertiary structure</a:t>
            </a:r>
          </a:p>
          <a:p>
            <a:pPr marL="990600" lvl="1" indent="-533400" algn="l" rtl="0">
              <a:buFont typeface="Wingdings" pitchFamily="2" charset="2"/>
              <a:buChar char="Ø"/>
            </a:pPr>
            <a:r>
              <a:rPr lang="en-US" dirty="0"/>
              <a:t>are used to organize the folding within a </a:t>
            </a:r>
            <a:r>
              <a:rPr lang="en-US" b="1" dirty="0">
                <a:solidFill>
                  <a:srgbClr val="FF0000"/>
                </a:solidFill>
              </a:rPr>
              <a:t>single</a:t>
            </a:r>
            <a:r>
              <a:rPr lang="en-US" dirty="0"/>
              <a:t> polypeptide.</a:t>
            </a:r>
          </a:p>
          <a:p>
            <a:pPr marL="609600" indent="-609600" algn="l" rtl="0">
              <a:buFontTx/>
              <a:buAutoNum type="arabicPeriod"/>
            </a:pPr>
            <a:r>
              <a:rPr lang="en-US" dirty="0" err="1"/>
              <a:t>Quarternary</a:t>
            </a:r>
            <a:r>
              <a:rPr lang="en-US" dirty="0"/>
              <a:t> structure arises when </a:t>
            </a:r>
            <a:r>
              <a:rPr lang="en-US" b="1" dirty="0">
                <a:solidFill>
                  <a:srgbClr val="FF0000"/>
                </a:solidFill>
              </a:rPr>
              <a:t>two or more</a:t>
            </a:r>
            <a:r>
              <a:rPr lang="en-US" dirty="0"/>
              <a:t> polypeptides join to form a protein.</a:t>
            </a:r>
          </a:p>
          <a:p>
            <a:pPr algn="l" rtl="0"/>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5</a:t>
            </a:fld>
            <a:endParaRPr lang="en-US"/>
          </a:p>
        </p:txBody>
      </p:sp>
      <p:sp>
        <p:nvSpPr>
          <p:cNvPr id="5" name="Date Placeholder 4"/>
          <p:cNvSpPr>
            <a:spLocks noGrp="1"/>
          </p:cNvSpPr>
          <p:nvPr>
            <p:ph type="dt" idx="11"/>
          </p:nvPr>
        </p:nvSpPr>
        <p:spPr/>
        <p:txBody>
          <a:bodyPr/>
          <a:lstStyle/>
          <a:p>
            <a:fld id="{BA5AC554-7B4C-4F34-B4FE-705462374029}" type="datetime1">
              <a:rPr lang="en-US" smtClean="0"/>
              <a:pPr/>
              <a:t>10/14/2023</a:t>
            </a:fld>
            <a:endParaRPr lang="en-US"/>
          </a:p>
        </p:txBody>
      </p:sp>
    </p:spTree>
    <p:extLst>
      <p:ext uri="{BB962C8B-B14F-4D97-AF65-F5344CB8AC3E}">
        <p14:creationId xmlns:p14="http://schemas.microsoft.com/office/powerpoint/2010/main" val="107883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rtl="0"/>
            <a:r>
              <a:rPr lang="en-US" sz="1200" dirty="0">
                <a:latin typeface="Times New Roman" pitchFamily="18" charset="0"/>
                <a:cs typeface="Times New Roman" pitchFamily="18" charset="0"/>
              </a:rPr>
              <a:t>In proteins, amino acids are joined covalently by peptide bonds.</a:t>
            </a:r>
          </a:p>
          <a:p>
            <a:pPr marL="68580" indent="0" algn="justLow" rtl="0">
              <a:buNone/>
            </a:pPr>
            <a:endParaRPr lang="en-US" sz="1200" dirty="0">
              <a:latin typeface="Times New Roman" pitchFamily="18" charset="0"/>
              <a:cs typeface="Times New Roman" pitchFamily="18" charset="0"/>
            </a:endParaRPr>
          </a:p>
          <a:p>
            <a:pPr algn="justLow" rtl="0"/>
            <a:r>
              <a:rPr lang="en-US" sz="1200" dirty="0">
                <a:latin typeface="Times New Roman" pitchFamily="18" charset="0"/>
                <a:cs typeface="Times New Roman" pitchFamily="18" charset="0"/>
              </a:rPr>
              <a:t>Peptide bond are amide linkages between the α-carboxyl group of one amino acid and the α-amino group of another. </a:t>
            </a:r>
          </a:p>
          <a:p>
            <a:pPr marL="68580" indent="0" algn="justLow" rtl="0">
              <a:buNone/>
            </a:pPr>
            <a:endParaRPr lang="en-US" sz="1200" dirty="0">
              <a:latin typeface="Times New Roman" pitchFamily="18" charset="0"/>
              <a:cs typeface="Times New Roman" pitchFamily="18" charset="0"/>
            </a:endParaRPr>
          </a:p>
          <a:p>
            <a:pPr algn="justLow" rtl="0"/>
            <a:r>
              <a:rPr lang="en-US" sz="1200" dirty="0">
                <a:latin typeface="Times New Roman" pitchFamily="18" charset="0"/>
                <a:cs typeface="Times New Roman" pitchFamily="18" charset="0"/>
              </a:rPr>
              <a:t>For example, </a:t>
            </a:r>
            <a:r>
              <a:rPr lang="en-US" sz="1200" dirty="0" err="1">
                <a:latin typeface="Times New Roman" pitchFamily="18" charset="0"/>
                <a:cs typeface="Times New Roman" pitchFamily="18" charset="0"/>
              </a:rPr>
              <a:t>valine</a:t>
            </a:r>
            <a:r>
              <a:rPr lang="en-US" sz="1200" dirty="0">
                <a:latin typeface="Times New Roman" pitchFamily="18" charset="0"/>
                <a:cs typeface="Times New Roman" pitchFamily="18" charset="0"/>
              </a:rPr>
              <a:t> and </a:t>
            </a:r>
            <a:r>
              <a:rPr lang="en-US" sz="1200" dirty="0" err="1">
                <a:latin typeface="Times New Roman" pitchFamily="18" charset="0"/>
                <a:cs typeface="Times New Roman" pitchFamily="18" charset="0"/>
              </a:rPr>
              <a:t>alanine</a:t>
            </a:r>
            <a:r>
              <a:rPr lang="en-US" sz="1200" dirty="0">
                <a:latin typeface="Times New Roman" pitchFamily="18" charset="0"/>
                <a:cs typeface="Times New Roman" pitchFamily="18" charset="0"/>
              </a:rPr>
              <a:t> can form the </a:t>
            </a:r>
            <a:r>
              <a:rPr lang="en-US" sz="1200" dirty="0" err="1">
                <a:latin typeface="Times New Roman" pitchFamily="18" charset="0"/>
                <a:cs typeface="Times New Roman" pitchFamily="18" charset="0"/>
              </a:rPr>
              <a:t>dipeptide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valylalanine</a:t>
            </a:r>
            <a:r>
              <a:rPr lang="en-US" sz="1200" dirty="0">
                <a:latin typeface="Times New Roman" pitchFamily="18" charset="0"/>
                <a:cs typeface="Times New Roman" pitchFamily="18" charset="0"/>
              </a:rPr>
              <a:t> through the formation of a peptide bond. </a:t>
            </a:r>
          </a:p>
          <a:p>
            <a:pPr algn="justLow" rtl="0"/>
            <a:endParaRPr lang="en-US" sz="1200" dirty="0">
              <a:latin typeface="Times New Roman" pitchFamily="18" charset="0"/>
              <a:cs typeface="Times New Roman" pitchFamily="18" charset="0"/>
            </a:endParaRPr>
          </a:p>
          <a:p>
            <a:pPr marL="525780" indent="-457200" algn="justLow" rtl="0">
              <a:buFont typeface="Arial" pitchFamily="34" charset="0"/>
              <a:buChar char="•"/>
            </a:pPr>
            <a:r>
              <a:rPr lang="en-US" sz="1200" dirty="0">
                <a:latin typeface="Times New Roman" pitchFamily="18" charset="0"/>
                <a:cs typeface="Times New Roman" pitchFamily="18" charset="0"/>
              </a:rPr>
              <a:t>The peptide bond has a partial double-bond character, that is, it is shorter than a single bond, and is </a:t>
            </a:r>
            <a:r>
              <a:rPr lang="en-US" sz="1200" b="1" dirty="0">
                <a:latin typeface="Times New Roman" pitchFamily="18" charset="0"/>
                <a:cs typeface="Times New Roman" pitchFamily="18" charset="0"/>
              </a:rPr>
              <a:t>rigid and planar . </a:t>
            </a:r>
          </a:p>
          <a:p>
            <a:pPr marL="525780" indent="-457200" algn="justLow" rtl="0">
              <a:buFont typeface="Arial" pitchFamily="34" charset="0"/>
              <a:buChar char="•"/>
            </a:pPr>
            <a:r>
              <a:rPr lang="en-US" sz="1200" dirty="0">
                <a:latin typeface="Times New Roman" pitchFamily="18" charset="0"/>
                <a:cs typeface="Times New Roman" pitchFamily="18" charset="0"/>
              </a:rPr>
              <a:t>The peptide bond is generally a </a:t>
            </a:r>
            <a:r>
              <a:rPr lang="en-US" sz="1200" b="1" dirty="0">
                <a:latin typeface="Times New Roman" pitchFamily="18" charset="0"/>
                <a:cs typeface="Times New Roman" pitchFamily="18" charset="0"/>
              </a:rPr>
              <a:t>trans</a:t>
            </a:r>
            <a:r>
              <a:rPr lang="en-US" sz="1200" dirty="0">
                <a:latin typeface="Times New Roman" pitchFamily="18" charset="0"/>
                <a:cs typeface="Times New Roman" pitchFamily="18" charset="0"/>
              </a:rPr>
              <a:t> bond (instead of </a:t>
            </a:r>
            <a:r>
              <a:rPr lang="en-US" sz="1200" dirty="0" err="1">
                <a:latin typeface="Times New Roman" pitchFamily="18" charset="0"/>
                <a:cs typeface="Times New Roman" pitchFamily="18" charset="0"/>
              </a:rPr>
              <a:t>cis</a:t>
            </a:r>
            <a:r>
              <a:rPr lang="en-US" sz="1200" dirty="0">
                <a:latin typeface="Times New Roman" pitchFamily="18" charset="0"/>
                <a:cs typeface="Times New Roman" pitchFamily="18" charset="0"/>
              </a:rPr>
              <a:t>) in large part because of </a:t>
            </a:r>
            <a:r>
              <a:rPr lang="en-US" sz="1200" dirty="0" err="1">
                <a:latin typeface="Times New Roman" pitchFamily="18" charset="0"/>
                <a:cs typeface="Times New Roman" pitchFamily="18" charset="0"/>
              </a:rPr>
              <a:t>steric</a:t>
            </a:r>
            <a:r>
              <a:rPr lang="en-US" sz="1200" dirty="0">
                <a:latin typeface="Times New Roman" pitchFamily="18" charset="0"/>
                <a:cs typeface="Times New Roman" pitchFamily="18" charset="0"/>
              </a:rPr>
              <a:t> interference of the R-groups when in the </a:t>
            </a:r>
            <a:r>
              <a:rPr lang="en-US" sz="1200" dirty="0" err="1">
                <a:latin typeface="Times New Roman" pitchFamily="18" charset="0"/>
                <a:cs typeface="Times New Roman" pitchFamily="18" charset="0"/>
              </a:rPr>
              <a:t>cis</a:t>
            </a:r>
            <a:r>
              <a:rPr lang="en-US" sz="1200" dirty="0">
                <a:latin typeface="Times New Roman" pitchFamily="18" charset="0"/>
                <a:cs typeface="Times New Roman" pitchFamily="18" charset="0"/>
              </a:rPr>
              <a:t> position.</a:t>
            </a:r>
          </a:p>
          <a:p>
            <a:pPr marL="525780" indent="-457200" algn="justLow" rtl="0">
              <a:buFont typeface="Arial" pitchFamily="34" charset="0"/>
              <a:buChar char="•"/>
            </a:pPr>
            <a:r>
              <a:rPr lang="en-US" sz="1200" dirty="0">
                <a:latin typeface="Times New Roman" pitchFamily="18" charset="0"/>
                <a:cs typeface="Times New Roman" pitchFamily="18" charset="0"/>
              </a:rPr>
              <a:t>Peptide bonds are </a:t>
            </a:r>
            <a:r>
              <a:rPr lang="en-US" sz="1200" b="1" dirty="0">
                <a:latin typeface="Times New Roman" pitchFamily="18" charset="0"/>
                <a:cs typeface="Times New Roman" pitchFamily="18" charset="0"/>
              </a:rPr>
              <a:t>not broken </a:t>
            </a:r>
            <a:r>
              <a:rPr lang="en-US" sz="1200" dirty="0">
                <a:latin typeface="Times New Roman" pitchFamily="18" charset="0"/>
                <a:cs typeface="Times New Roman" pitchFamily="18" charset="0"/>
              </a:rPr>
              <a:t>by conditions that denature proteins, such as </a:t>
            </a:r>
            <a:r>
              <a:rPr lang="en-US" sz="1200" b="1" dirty="0">
                <a:latin typeface="Times New Roman" pitchFamily="18" charset="0"/>
                <a:cs typeface="Times New Roman" pitchFamily="18" charset="0"/>
              </a:rPr>
              <a:t>heating &amp; high concentrations of urea.</a:t>
            </a:r>
          </a:p>
          <a:p>
            <a:pPr marL="525780" indent="-457200" algn="justLow" rtl="0">
              <a:buFont typeface="Arial" pitchFamily="34" charset="0"/>
              <a:buChar char="•"/>
            </a:pPr>
            <a:r>
              <a:rPr lang="en-US" sz="1200" dirty="0">
                <a:latin typeface="Times New Roman" pitchFamily="18" charset="0"/>
                <a:cs typeface="Times New Roman" pitchFamily="18" charset="0"/>
              </a:rPr>
              <a:t>Prolonged exposure to </a:t>
            </a:r>
            <a:r>
              <a:rPr lang="en-US" sz="1200" b="1" dirty="0">
                <a:latin typeface="Times New Roman" pitchFamily="18" charset="0"/>
                <a:cs typeface="Times New Roman" pitchFamily="18" charset="0"/>
              </a:rPr>
              <a:t>a strong acid or base at elevated temperatures</a:t>
            </a:r>
            <a:r>
              <a:rPr lang="en-US" sz="1200" dirty="0">
                <a:latin typeface="Times New Roman" pitchFamily="18" charset="0"/>
                <a:cs typeface="Times New Roman" pitchFamily="18" charset="0"/>
              </a:rPr>
              <a:t> is required to hydrolyze these bonds non </a:t>
            </a:r>
            <a:r>
              <a:rPr lang="en-US" sz="1200" dirty="0" err="1">
                <a:latin typeface="Times New Roman" pitchFamily="18" charset="0"/>
                <a:cs typeface="Times New Roman" pitchFamily="18" charset="0"/>
              </a:rPr>
              <a:t>enzymically</a:t>
            </a:r>
            <a:r>
              <a:rPr lang="en-US" sz="1200" dirty="0"/>
              <a:t>.</a:t>
            </a:r>
          </a:p>
          <a:p>
            <a:pPr algn="justLow" rtl="0">
              <a:buFont typeface="Arial" pitchFamily="34" charset="0"/>
              <a:buChar char="•"/>
            </a:pPr>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6</a:t>
            </a:fld>
            <a:endParaRPr lang="en-US"/>
          </a:p>
        </p:txBody>
      </p:sp>
      <p:sp>
        <p:nvSpPr>
          <p:cNvPr id="5" name="Date Placeholder 4"/>
          <p:cNvSpPr>
            <a:spLocks noGrp="1"/>
          </p:cNvSpPr>
          <p:nvPr>
            <p:ph type="dt" idx="11"/>
          </p:nvPr>
        </p:nvSpPr>
        <p:spPr/>
        <p:txBody>
          <a:bodyPr/>
          <a:lstStyle/>
          <a:p>
            <a:fld id="{E9B5AC78-2AD2-4662-9397-7C87837722AA}" type="datetime1">
              <a:rPr lang="en-US" smtClean="0"/>
              <a:pPr/>
              <a:t>10/14/2023</a:t>
            </a:fld>
            <a:endParaRPr lang="en-US"/>
          </a:p>
        </p:txBody>
      </p:sp>
    </p:spTree>
    <p:extLst>
      <p:ext uri="{BB962C8B-B14F-4D97-AF65-F5344CB8AC3E}">
        <p14:creationId xmlns:p14="http://schemas.microsoft.com/office/powerpoint/2010/main" val="284910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7</a:t>
            </a:fld>
            <a:endParaRPr lang="en-US"/>
          </a:p>
        </p:txBody>
      </p:sp>
      <p:sp>
        <p:nvSpPr>
          <p:cNvPr id="5" name="Date Placeholder 4"/>
          <p:cNvSpPr>
            <a:spLocks noGrp="1"/>
          </p:cNvSpPr>
          <p:nvPr>
            <p:ph type="dt" idx="11"/>
          </p:nvPr>
        </p:nvSpPr>
        <p:spPr/>
        <p:txBody>
          <a:bodyPr/>
          <a:lstStyle/>
          <a:p>
            <a:fld id="{95DB2EED-D2E3-4B80-A27D-3663C27E4951}" type="datetime1">
              <a:rPr lang="en-US" smtClean="0"/>
              <a:pPr/>
              <a:t>10/14/2023</a:t>
            </a:fld>
            <a:endParaRPr lang="en-US"/>
          </a:p>
        </p:txBody>
      </p:sp>
    </p:spTree>
    <p:extLst>
      <p:ext uri="{BB962C8B-B14F-4D97-AF65-F5344CB8AC3E}">
        <p14:creationId xmlns:p14="http://schemas.microsoft.com/office/powerpoint/2010/main" val="92172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The peptide bond has a partial double-bond character, that is, it is shorter than a single bond, and is rigid and planar  This prevents free rotation around the bond between the carbonyl carbon and the nitrogen of the peptide bond. However, the bonds between the α-carbons and the α-amino or α-carboxyl groups can be freely rotated (although they are limited by the size and character of the R-groups). This allows the polypeptide chain to assume a variety of possible configurations.</a:t>
            </a:r>
          </a:p>
          <a:p>
            <a:pPr marL="0" marR="0" indent="0" algn="justLow" defTabSz="914400" rtl="1" eaLnBrk="1" fontAlgn="auto" latinLnBrk="0" hangingPunct="1">
              <a:lnSpc>
                <a:spcPct val="100000"/>
              </a:lnSpc>
              <a:spcBef>
                <a:spcPts val="0"/>
              </a:spcBef>
              <a:spcAft>
                <a:spcPts val="0"/>
              </a:spcAft>
              <a:buClrTx/>
              <a:buSzTx/>
              <a:buFontTx/>
              <a:buNone/>
              <a:tabLst/>
              <a:defRPr/>
            </a:pPr>
            <a:r>
              <a:rPr lang="en-US" sz="1200" b="1" dirty="0">
                <a:latin typeface="Times New Roman" pitchFamily="18" charset="0"/>
                <a:cs typeface="Times New Roman" pitchFamily="18" charset="0"/>
              </a:rPr>
              <a:t>Polarity of the peptide bond: </a:t>
            </a:r>
            <a:r>
              <a:rPr lang="en-US" sz="1200" dirty="0">
                <a:latin typeface="Times New Roman" pitchFamily="18" charset="0"/>
                <a:cs typeface="Times New Roman" pitchFamily="18" charset="0"/>
              </a:rPr>
              <a:t>Like all amide linkages, the – C=O and –NH groups of the peptide bond are uncharged, and neither accept nor release protons over the pH range of 2–12. Thus, the charged groups present in polypeptides consist solely of the N-terminal (α-amino) group, the C-terminal (α-carboxyl) group, and any ionized groups present in the side chains of the constituent amino acids. The – C=O and – NH groups of the peptide bond are polar, and are involved in hydrogen bonds, for example, in α-helices and β-sheet structures, </a:t>
            </a:r>
          </a:p>
          <a:p>
            <a:pPr algn="justLow"/>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8</a:t>
            </a:fld>
            <a:endParaRPr lang="en-US"/>
          </a:p>
        </p:txBody>
      </p:sp>
      <p:sp>
        <p:nvSpPr>
          <p:cNvPr id="5" name="Date Placeholder 4"/>
          <p:cNvSpPr>
            <a:spLocks noGrp="1"/>
          </p:cNvSpPr>
          <p:nvPr>
            <p:ph type="dt" idx="11"/>
          </p:nvPr>
        </p:nvSpPr>
        <p:spPr/>
        <p:txBody>
          <a:bodyPr/>
          <a:lstStyle/>
          <a:p>
            <a:fld id="{0DC58A86-8DFB-4D92-B3E3-4A60974F7DF1}" type="datetime1">
              <a:rPr lang="en-US" smtClean="0"/>
              <a:pPr/>
              <a:t>10/14/2023</a:t>
            </a:fld>
            <a:endParaRPr lang="en-US"/>
          </a:p>
        </p:txBody>
      </p:sp>
    </p:spTree>
    <p:extLst>
      <p:ext uri="{BB962C8B-B14F-4D97-AF65-F5344CB8AC3E}">
        <p14:creationId xmlns:p14="http://schemas.microsoft.com/office/powerpoint/2010/main" val="2260934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The peptide bond has a partial double-bond character, that is, it is shorter than a single bond, and is rigid and planar  This prevents free rotation around the bond between the carbonyl carbon and the nitrogen of the peptide bond. However, the bonds between the α-carbons and the α-amino or α-carboxyl groups can be freely rotated (although they are limited by the size and character of the R-groups). This allows the polypeptide chain to assume a variety of possible configurations.</a:t>
            </a:r>
          </a:p>
          <a:p>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9</a:t>
            </a:fld>
            <a:endParaRPr lang="en-US"/>
          </a:p>
        </p:txBody>
      </p:sp>
      <p:sp>
        <p:nvSpPr>
          <p:cNvPr id="5" name="Date Placeholder 4"/>
          <p:cNvSpPr>
            <a:spLocks noGrp="1"/>
          </p:cNvSpPr>
          <p:nvPr>
            <p:ph type="dt" idx="11"/>
          </p:nvPr>
        </p:nvSpPr>
        <p:spPr/>
        <p:txBody>
          <a:bodyPr/>
          <a:lstStyle/>
          <a:p>
            <a:fld id="{858F555A-368F-490A-A3FF-42E339843600}" type="datetime1">
              <a:rPr lang="en-US" smtClean="0"/>
              <a:pPr/>
              <a:t>10/14/2023</a:t>
            </a:fld>
            <a:endParaRPr lang="en-US"/>
          </a:p>
        </p:txBody>
      </p:sp>
    </p:spTree>
    <p:extLst>
      <p:ext uri="{BB962C8B-B14F-4D97-AF65-F5344CB8AC3E}">
        <p14:creationId xmlns:p14="http://schemas.microsoft.com/office/powerpoint/2010/main" val="226093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A5F02A2-D4C5-4CA4-BAC3-182B52460245}" type="datetimeFigureOut">
              <a:rPr lang="en-US" smtClean="0"/>
              <a:pPr/>
              <a:t>10/14/2023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E886D08-D584-44A0-AD9D-CE4C830A7316}"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5F02A2-D4C5-4CA4-BAC3-182B52460245}" type="datetimeFigureOut">
              <a:rPr lang="en-US" smtClean="0"/>
              <a:pPr/>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5F02A2-D4C5-4CA4-BAC3-182B52460245}" type="datetimeFigureOut">
              <a:rPr lang="en-US" smtClean="0"/>
              <a:pPr/>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D64E99E-EB7B-45D6-A2C7-96F832D770A7}" type="slidenum">
              <a:rPr lang="en-US"/>
              <a:pPr/>
              <a:t>‹#›</a:t>
            </a:fld>
            <a:endParaRPr lang="en-US"/>
          </a:p>
        </p:txBody>
      </p:sp>
    </p:spTree>
    <p:extLst>
      <p:ext uri="{BB962C8B-B14F-4D97-AF65-F5344CB8AC3E}">
        <p14:creationId xmlns:p14="http://schemas.microsoft.com/office/powerpoint/2010/main" val="111671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3D05B3D4-A003-4BB3-A9F5-DCC17F4C5D71}" type="slidenum">
              <a:rPr lang="en-US"/>
              <a:pPr/>
              <a:t>‹#›</a:t>
            </a:fld>
            <a:endParaRPr lang="en-US"/>
          </a:p>
        </p:txBody>
      </p:sp>
    </p:spTree>
    <p:extLst>
      <p:ext uri="{BB962C8B-B14F-4D97-AF65-F5344CB8AC3E}">
        <p14:creationId xmlns:p14="http://schemas.microsoft.com/office/powerpoint/2010/main" val="30349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895989-5298-4E10-B461-9A61CE8BBD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F02A2-D4C5-4CA4-BAC3-182B52460245}" type="datetimeFigureOut">
              <a:rPr lang="en-US" smtClean="0"/>
              <a:pPr/>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5F02A2-D4C5-4CA4-BAC3-182B52460245}" type="datetimeFigureOut">
              <a:rPr lang="en-US" smtClean="0"/>
              <a:pPr/>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A5F02A2-D4C5-4CA4-BAC3-182B52460245}" type="datetimeFigureOut">
              <a:rPr lang="en-US" smtClean="0"/>
              <a:pPr/>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86D08-D584-44A0-AD9D-CE4C830A7316}"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5F02A2-D4C5-4CA4-BAC3-182B52460245}" type="datetimeFigureOut">
              <a:rPr lang="en-US" smtClean="0"/>
              <a:pPr/>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5F02A2-D4C5-4CA4-BAC3-182B52460245}" type="datetimeFigureOut">
              <a:rPr lang="en-US" smtClean="0"/>
              <a:pPr/>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F02A2-D4C5-4CA4-BAC3-182B52460245}" type="datetimeFigureOut">
              <a:rPr lang="en-US" smtClean="0"/>
              <a:pPr/>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A5F02A2-D4C5-4CA4-BAC3-182B52460245}" type="datetimeFigureOut">
              <a:rPr lang="en-US" smtClean="0"/>
              <a:pPr/>
              <a:t>10/14/2023</a:t>
            </a:fld>
            <a:endParaRPr lang="en-US"/>
          </a:p>
        </p:txBody>
      </p:sp>
      <p:sp>
        <p:nvSpPr>
          <p:cNvPr id="7" name="Slide Number Placeholder 6"/>
          <p:cNvSpPr>
            <a:spLocks noGrp="1"/>
          </p:cNvSpPr>
          <p:nvPr>
            <p:ph type="sldNum" sz="quarter" idx="12"/>
          </p:nvPr>
        </p:nvSpPr>
        <p:spPr/>
        <p:txBody>
          <a:bodyPr/>
          <a:lstStyle/>
          <a:p>
            <a:fld id="{7E886D08-D584-44A0-AD9D-CE4C830A7316}"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5F02A2-D4C5-4CA4-BAC3-182B52460245}" type="datetimeFigureOut">
              <a:rPr lang="en-US" smtClean="0"/>
              <a:pPr/>
              <a:t>10/14/2023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A5F02A2-D4C5-4CA4-BAC3-182B52460245}" type="datetimeFigureOut">
              <a:rPr lang="en-US" smtClean="0"/>
              <a:pPr/>
              <a:t>10/14/2023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E886D08-D584-44A0-AD9D-CE4C830A73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2554115"/>
            <a:ext cx="3313355" cy="1702160"/>
          </a:xfrm>
        </p:spPr>
        <p:style>
          <a:lnRef idx="1">
            <a:schemeClr val="accent1"/>
          </a:lnRef>
          <a:fillRef idx="2">
            <a:schemeClr val="accent1"/>
          </a:fillRef>
          <a:effectRef idx="1">
            <a:schemeClr val="accent1"/>
          </a:effectRef>
          <a:fontRef idx="minor">
            <a:schemeClr val="dk1"/>
          </a:fontRef>
        </p:style>
        <p:txBody>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Structure of protein </a:t>
            </a:r>
          </a:p>
        </p:txBody>
      </p:sp>
      <p:sp>
        <p:nvSpPr>
          <p:cNvPr id="3" name="Subtitle 2"/>
          <p:cNvSpPr>
            <a:spLocks noGrp="1"/>
          </p:cNvSpPr>
          <p:nvPr>
            <p:ph type="subTitle" idx="1"/>
          </p:nvPr>
        </p:nvSpPr>
        <p:spPr>
          <a:xfrm>
            <a:off x="4733365" y="4437112"/>
            <a:ext cx="3309803" cy="1244597"/>
          </a:xfrm>
        </p:spPr>
        <p:txBody>
          <a:bodyPr/>
          <a:lstStyle/>
          <a:p>
            <a:r>
              <a:rPr lang="en-US" b="1" dirty="0">
                <a:latin typeface="Times New Roman" pitchFamily="18" charset="0"/>
                <a:cs typeface="Times New Roman" pitchFamily="18" charset="0"/>
              </a:rPr>
              <a:t>Lecture : 3</a:t>
            </a:r>
          </a:p>
          <a:p>
            <a:r>
              <a:rPr lang="en-US" b="1" dirty="0">
                <a:latin typeface="Times New Roman" pitchFamily="18" charset="0"/>
                <a:cs typeface="Times New Roman" pitchFamily="18" charset="0"/>
              </a:rPr>
              <a:t>Dr. </a:t>
            </a:r>
            <a:r>
              <a:rPr lang="en-US" b="1" dirty="0" err="1">
                <a:latin typeface="Times New Roman" pitchFamily="18" charset="0"/>
                <a:cs typeface="Times New Roman" pitchFamily="18" charset="0"/>
              </a:rPr>
              <a:t>Shaimaa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Munther</a:t>
            </a:r>
            <a:r>
              <a:rPr lang="en-US" b="1" dirty="0">
                <a:latin typeface="Times New Roman" pitchFamily="18" charset="0"/>
                <a:cs typeface="Times New Roman" pitchFamily="18" charset="0"/>
              </a:rPr>
              <a:t> </a:t>
            </a:r>
          </a:p>
        </p:txBody>
      </p:sp>
      <p:pic>
        <p:nvPicPr>
          <p:cNvPr id="4" name="Picture 3" descr="300px-Hemoglob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02" y="1268760"/>
            <a:ext cx="4248472" cy="29456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146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504056"/>
          </a:xfrm>
        </p:spPr>
        <p:style>
          <a:lnRef idx="0">
            <a:schemeClr val="accent1"/>
          </a:lnRef>
          <a:fillRef idx="3">
            <a:schemeClr val="accent1"/>
          </a:fillRef>
          <a:effectRef idx="3">
            <a:schemeClr val="accent1"/>
          </a:effectRef>
          <a:fontRef idx="minor">
            <a:schemeClr val="lt1"/>
          </a:fontRef>
        </p:style>
        <p:txBody>
          <a:bodyPr>
            <a:normAutofit/>
          </a:bodyPr>
          <a:lstStyle/>
          <a:p>
            <a:r>
              <a:rPr lang="en-US" sz="2400" b="1" dirty="0">
                <a:solidFill>
                  <a:schemeClr val="tx1"/>
                </a:solidFill>
                <a:latin typeface="Times New Roman" pitchFamily="18" charset="0"/>
                <a:cs typeface="Times New Roman" pitchFamily="18" charset="0"/>
              </a:rPr>
              <a:t>2- SECONDARY STRUCTURE OF PROTEINS</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3"/>
          </p:nvPr>
        </p:nvSpPr>
        <p:spPr>
          <a:xfrm>
            <a:off x="571472" y="1412776"/>
            <a:ext cx="4357718" cy="468052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Low">
              <a:buNone/>
            </a:pPr>
            <a:endParaRPr lang="en-US" sz="1800" dirty="0">
              <a:latin typeface="Times New Roman" pitchFamily="18" charset="0"/>
              <a:cs typeface="Times New Roman" pitchFamily="18" charset="0"/>
            </a:endParaRPr>
          </a:p>
          <a:p>
            <a:pPr algn="just"/>
            <a:r>
              <a:rPr lang="en-US" sz="1800" dirty="0">
                <a:latin typeface="Times New Roman" pitchFamily="18" charset="0"/>
                <a:cs typeface="Times New Roman" pitchFamily="18" charset="0"/>
              </a:rPr>
              <a:t>The secondary structure of the polypeptide  is a three dimensional structure.</a:t>
            </a:r>
          </a:p>
          <a:p>
            <a:pPr algn="just"/>
            <a:r>
              <a:rPr lang="en-US" sz="1800" dirty="0">
                <a:latin typeface="Times New Roman" pitchFamily="18" charset="0"/>
                <a:ea typeface="Times New Roman" pitchFamily="18" charset="0"/>
                <a:cs typeface="Times New Roman" pitchFamily="18" charset="0"/>
              </a:rPr>
              <a:t>It results from hydrogen bond formation between hydrogen of –NH group of peptide bond and the carbonyl oxygen –C=O of another peptide bond. </a:t>
            </a:r>
          </a:p>
          <a:p>
            <a:pPr algn="just"/>
            <a:r>
              <a:rPr lang="en-US" sz="1800" dirty="0">
                <a:latin typeface="Times New Roman" pitchFamily="18" charset="0"/>
                <a:ea typeface="Times New Roman" pitchFamily="18" charset="0"/>
                <a:cs typeface="Times New Roman" pitchFamily="18" charset="0"/>
              </a:rPr>
              <a:t> According to H-bonding there are two main forms of secondary structure:</a:t>
            </a:r>
          </a:p>
          <a:p>
            <a:pPr marL="386080" lvl="1" indent="177800" algn="just" eaLnBrk="0" hangingPunct="0">
              <a:defRPr/>
            </a:pPr>
            <a:r>
              <a:rPr lang="en-US" sz="1800" u="sng" dirty="0">
                <a:solidFill>
                  <a:srgbClr val="FF0000"/>
                </a:solidFill>
                <a:latin typeface="Times New Roman" pitchFamily="18" charset="0"/>
                <a:ea typeface="Times New Roman" pitchFamily="18" charset="0"/>
                <a:cs typeface="Times New Roman" pitchFamily="18" charset="0"/>
              </a:rPr>
              <a:t> α-helix: </a:t>
            </a:r>
            <a:r>
              <a:rPr lang="en-US" sz="1600" dirty="0">
                <a:latin typeface="Times New Roman" pitchFamily="18" charset="0"/>
                <a:cs typeface="Times New Roman" pitchFamily="18" charset="0"/>
              </a:rPr>
              <a:t>It is a spiral structure resulting from hydrogen bonding between one peptide bond and the fourth one.</a:t>
            </a:r>
          </a:p>
          <a:p>
            <a:pPr marL="386080" lvl="1" indent="177800" algn="just" eaLnBrk="0" hangingPunct="0">
              <a:defRPr/>
            </a:pPr>
            <a:r>
              <a:rPr lang="en-US" sz="1800" u="sng" dirty="0">
                <a:solidFill>
                  <a:srgbClr val="FF0000"/>
                </a:solidFill>
                <a:latin typeface="Times New Roman" pitchFamily="18" charset="0"/>
                <a:ea typeface="Times New Roman" pitchFamily="18" charset="0"/>
                <a:cs typeface="Times New Roman" pitchFamily="18" charset="0"/>
              </a:rPr>
              <a:t> β-sheets</a:t>
            </a:r>
            <a:r>
              <a:rPr lang="en-US" sz="1800" dirty="0">
                <a:solidFill>
                  <a:srgbClr val="FF0000"/>
                </a:solidFill>
                <a:latin typeface="Times New Roman" pitchFamily="18" charset="0"/>
                <a:ea typeface="Times New Roman" pitchFamily="18" charset="0"/>
                <a:cs typeface="Times New Roman" pitchFamily="18" charset="0"/>
              </a:rPr>
              <a:t>: </a:t>
            </a:r>
            <a:r>
              <a:rPr lang="en-US" sz="1600" dirty="0">
                <a:latin typeface="Times New Roman" pitchFamily="18" charset="0"/>
                <a:cs typeface="Times New Roman" pitchFamily="18" charset="0"/>
              </a:rPr>
              <a:t>It</a:t>
            </a:r>
            <a:r>
              <a:rPr lang="en-US" sz="1800" dirty="0">
                <a:solidFill>
                  <a:srgbClr val="FF0000"/>
                </a:solidFill>
                <a:latin typeface="Times New Roman" pitchFamily="18" charset="0"/>
                <a:ea typeface="Times New Roman" pitchFamily="18" charset="0"/>
                <a:cs typeface="Times New Roman" pitchFamily="18" charset="0"/>
              </a:rPr>
              <a:t> </a:t>
            </a:r>
            <a:r>
              <a:rPr lang="en-US" sz="1600" dirty="0">
                <a:latin typeface="Times New Roman" pitchFamily="18" charset="0"/>
                <a:cs typeface="Times New Roman" pitchFamily="18" charset="0"/>
              </a:rPr>
              <a:t>is another form of secondary structure in which two or more polypeptides (or segments of the same peptide chain) are linked together by hydrogen bond between H- of NH- of one chain and carbonyl oxygen of adjacent chain (or segment).</a:t>
            </a:r>
          </a:p>
          <a:p>
            <a:pPr marL="386080" lvl="1" indent="177800" algn="just" eaLnBrk="0" hangingPunct="0">
              <a:defRPr/>
            </a:pPr>
            <a:endParaRPr lang="en-US" sz="1600" dirty="0">
              <a:latin typeface="Times New Roman" pitchFamily="18" charset="0"/>
              <a:cs typeface="Times New Roman" pitchFamily="18" charset="0"/>
            </a:endParaRPr>
          </a:p>
          <a:p>
            <a:pPr lvl="1" algn="justLow" eaLnBrk="0" hangingPunct="0">
              <a:defRPr/>
            </a:pPr>
            <a:endParaRPr lang="en-US" sz="900" dirty="0"/>
          </a:p>
          <a:p>
            <a:pPr lvl="1" algn="just"/>
            <a:endParaRPr lang="en-US" sz="1600" dirty="0">
              <a:latin typeface="Times New Roman" pitchFamily="18" charset="0"/>
              <a:cs typeface="Times New Roman" pitchFamily="18" charset="0"/>
            </a:endParaRPr>
          </a:p>
          <a:p>
            <a:pPr algn="justLow">
              <a:buNone/>
            </a:pPr>
            <a:endParaRPr lang="en-US" sz="1800"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3" cstate="print"/>
          <a:srcRect b="2791"/>
          <a:stretch>
            <a:fillRect/>
          </a:stretch>
        </p:blipFill>
        <p:spPr>
          <a:xfrm>
            <a:off x="5143504" y="1484784"/>
            <a:ext cx="3316928"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657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7635"/>
            <a:ext cx="7456792" cy="408077"/>
          </a:xfrm>
        </p:spPr>
        <p:style>
          <a:lnRef idx="0">
            <a:schemeClr val="accent1"/>
          </a:lnRef>
          <a:fillRef idx="3">
            <a:schemeClr val="accent1"/>
          </a:fillRef>
          <a:effectRef idx="3">
            <a:schemeClr val="accent1"/>
          </a:effectRef>
          <a:fontRef idx="minor">
            <a:schemeClr val="lt1"/>
          </a:fontRef>
        </p:style>
        <p:txBody>
          <a:bodyPr>
            <a:normAutofit/>
          </a:bodyPr>
          <a:lstStyle/>
          <a:p>
            <a:r>
              <a:rPr lang="en-US" sz="1800" b="1" dirty="0">
                <a:solidFill>
                  <a:schemeClr val="tx1"/>
                </a:solidFill>
                <a:latin typeface="Times New Roman" pitchFamily="18" charset="0"/>
                <a:cs typeface="Times New Roman" pitchFamily="18" charset="0"/>
              </a:rPr>
              <a:t>2- SECONDARY STRUCTURE OF PROTEINS</a:t>
            </a:r>
            <a:endParaRPr lang="en-US" sz="1800" dirty="0"/>
          </a:p>
        </p:txBody>
      </p:sp>
      <p:sp>
        <p:nvSpPr>
          <p:cNvPr id="3" name="Content Placeholder 2"/>
          <p:cNvSpPr>
            <a:spLocks noGrp="1"/>
          </p:cNvSpPr>
          <p:nvPr>
            <p:ph sz="quarter" idx="13"/>
          </p:nvPr>
        </p:nvSpPr>
        <p:spPr>
          <a:xfrm>
            <a:off x="500034" y="1340768"/>
            <a:ext cx="5143536" cy="5160066"/>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68580" indent="0" algn="justLow">
              <a:buNone/>
            </a:pPr>
            <a:endParaRPr lang="en-US" dirty="0">
              <a:latin typeface="Times New Roman" pitchFamily="18" charset="0"/>
              <a:cs typeface="Times New Roman" pitchFamily="18" charset="0"/>
            </a:endParaRPr>
          </a:p>
          <a:p>
            <a:pPr algn="justLow"/>
            <a:r>
              <a:rPr lang="en-US" sz="2900" dirty="0">
                <a:latin typeface="Times New Roman" pitchFamily="18" charset="0"/>
                <a:cs typeface="Times New Roman" pitchFamily="18" charset="0"/>
              </a:rPr>
              <a:t>α-helix is a spiral structure, consisting of a tightly packed, coiled </a:t>
            </a:r>
          </a:p>
          <a:p>
            <a:pPr algn="justLow">
              <a:buNone/>
            </a:pPr>
            <a:r>
              <a:rPr lang="en-US" sz="2900" dirty="0">
                <a:latin typeface="Times New Roman" pitchFamily="18" charset="0"/>
                <a:cs typeface="Times New Roman" pitchFamily="18" charset="0"/>
              </a:rPr>
              <a:t>      polypeptide backbone core, with the side chains of the </a:t>
            </a:r>
          </a:p>
          <a:p>
            <a:pPr algn="justLow">
              <a:buNone/>
            </a:pPr>
            <a:r>
              <a:rPr lang="en-US" sz="2900" dirty="0">
                <a:latin typeface="Times New Roman" pitchFamily="18" charset="0"/>
                <a:cs typeface="Times New Roman" pitchFamily="18" charset="0"/>
              </a:rPr>
              <a:t>      component amino acids extending outward from the central axis </a:t>
            </a:r>
          </a:p>
          <a:p>
            <a:pPr algn="justLow">
              <a:buNone/>
            </a:pPr>
            <a:r>
              <a:rPr lang="en-US" sz="2900" dirty="0">
                <a:latin typeface="Times New Roman" pitchFamily="18" charset="0"/>
                <a:cs typeface="Times New Roman" pitchFamily="18" charset="0"/>
              </a:rPr>
              <a:t>       to avoid interfering </a:t>
            </a:r>
            <a:r>
              <a:rPr lang="en-US" sz="2900" dirty="0" err="1">
                <a:latin typeface="Times New Roman" pitchFamily="18" charset="0"/>
                <a:cs typeface="Times New Roman" pitchFamily="18" charset="0"/>
              </a:rPr>
              <a:t>sterically</a:t>
            </a:r>
            <a:r>
              <a:rPr lang="en-US" sz="2900" dirty="0">
                <a:latin typeface="Times New Roman" pitchFamily="18" charset="0"/>
                <a:cs typeface="Times New Roman" pitchFamily="18" charset="0"/>
              </a:rPr>
              <a:t> with each other .</a:t>
            </a:r>
          </a:p>
          <a:p>
            <a:pPr algn="justLow"/>
            <a:endParaRPr lang="en-US" sz="2900" dirty="0">
              <a:latin typeface="Times New Roman" pitchFamily="18" charset="0"/>
              <a:cs typeface="Times New Roman" pitchFamily="18" charset="0"/>
            </a:endParaRPr>
          </a:p>
          <a:p>
            <a:pPr algn="justLow">
              <a:lnSpc>
                <a:spcPct val="90000"/>
              </a:lnSpc>
            </a:pPr>
            <a:r>
              <a:rPr lang="en-US" sz="2900" dirty="0">
                <a:latin typeface="Times New Roman" pitchFamily="18" charset="0"/>
                <a:cs typeface="Times New Roman" pitchFamily="18" charset="0"/>
              </a:rPr>
              <a:t>Formed by a H-bond between every 4th peptide bond – C=O to </a:t>
            </a:r>
          </a:p>
          <a:p>
            <a:pPr algn="justLow">
              <a:lnSpc>
                <a:spcPct val="90000"/>
              </a:lnSpc>
              <a:buNone/>
            </a:pPr>
            <a:r>
              <a:rPr lang="en-US" sz="2900" dirty="0">
                <a:latin typeface="Times New Roman" pitchFamily="18" charset="0"/>
                <a:cs typeface="Times New Roman" pitchFamily="18" charset="0"/>
              </a:rPr>
              <a:t>      N-H</a:t>
            </a:r>
          </a:p>
          <a:p>
            <a:pPr marL="68580" indent="0" algn="justLow">
              <a:lnSpc>
                <a:spcPct val="90000"/>
              </a:lnSpc>
              <a:buNone/>
            </a:pPr>
            <a:endParaRPr lang="en-US" sz="2900" dirty="0">
              <a:latin typeface="Times New Roman" pitchFamily="18" charset="0"/>
              <a:cs typeface="Times New Roman" pitchFamily="18" charset="0"/>
            </a:endParaRPr>
          </a:p>
          <a:p>
            <a:pPr algn="justLow">
              <a:lnSpc>
                <a:spcPct val="90000"/>
              </a:lnSpc>
            </a:pPr>
            <a:r>
              <a:rPr lang="en-US" sz="2900" dirty="0">
                <a:latin typeface="Times New Roman" pitchFamily="18" charset="0"/>
                <a:cs typeface="Times New Roman" pitchFamily="18" charset="0"/>
              </a:rPr>
              <a:t>Usually  found in proteins that span a membrane</a:t>
            </a:r>
          </a:p>
          <a:p>
            <a:pPr marL="68580" indent="0" algn="justLow">
              <a:lnSpc>
                <a:spcPct val="90000"/>
              </a:lnSpc>
              <a:buNone/>
            </a:pPr>
            <a:endParaRPr lang="en-US" sz="2900" dirty="0">
              <a:latin typeface="Times New Roman" pitchFamily="18" charset="0"/>
              <a:cs typeface="Times New Roman" pitchFamily="18" charset="0"/>
            </a:endParaRPr>
          </a:p>
          <a:p>
            <a:pPr algn="justLow">
              <a:lnSpc>
                <a:spcPct val="90000"/>
              </a:lnSpc>
            </a:pPr>
            <a:r>
              <a:rPr lang="en-US" sz="2900" dirty="0">
                <a:latin typeface="Times New Roman" pitchFamily="18" charset="0"/>
                <a:cs typeface="Times New Roman" pitchFamily="18" charset="0"/>
              </a:rPr>
              <a:t>The </a:t>
            </a:r>
            <a:r>
              <a:rPr lang="en-US" sz="2900" dirty="0">
                <a:latin typeface="Times New Roman" pitchFamily="18" charset="0"/>
                <a:cs typeface="Times New Roman" pitchFamily="18" charset="0"/>
                <a:sym typeface="Symbol" pitchFamily="18" charset="2"/>
              </a:rPr>
              <a:t> helix can either coil to the right or the left.</a:t>
            </a:r>
          </a:p>
          <a:p>
            <a:pPr marL="68580" indent="0" algn="justLow">
              <a:lnSpc>
                <a:spcPct val="90000"/>
              </a:lnSpc>
              <a:buNone/>
            </a:pPr>
            <a:endParaRPr lang="en-US" sz="2900" dirty="0">
              <a:latin typeface="Times New Roman" pitchFamily="18" charset="0"/>
              <a:cs typeface="Times New Roman" pitchFamily="18" charset="0"/>
              <a:sym typeface="Symbol" pitchFamily="18" charset="2"/>
            </a:endParaRPr>
          </a:p>
          <a:p>
            <a:pPr algn="justLow">
              <a:lnSpc>
                <a:spcPct val="90000"/>
              </a:lnSpc>
            </a:pPr>
            <a:r>
              <a:rPr lang="en-US" sz="2900" dirty="0">
                <a:latin typeface="Times New Roman" pitchFamily="18" charset="0"/>
                <a:cs typeface="Times New Roman" pitchFamily="18" charset="0"/>
              </a:rPr>
              <a:t>Each turn of an α-helix contains 3.6 </a:t>
            </a:r>
            <a:r>
              <a:rPr lang="en-US" sz="2900" dirty="0" err="1">
                <a:latin typeface="Times New Roman" pitchFamily="18" charset="0"/>
                <a:cs typeface="Times New Roman" pitchFamily="18" charset="0"/>
              </a:rPr>
              <a:t>aminoacids</a:t>
            </a:r>
            <a:r>
              <a:rPr lang="en-US" sz="2900" dirty="0">
                <a:latin typeface="Times New Roman" pitchFamily="18" charset="0"/>
                <a:cs typeface="Times New Roman" pitchFamily="18" charset="0"/>
              </a:rPr>
              <a:t>.</a:t>
            </a:r>
          </a:p>
          <a:p>
            <a:pPr algn="justLow">
              <a:lnSpc>
                <a:spcPct val="90000"/>
              </a:lnSpc>
            </a:pPr>
            <a:endParaRPr lang="en-US" sz="2900" dirty="0">
              <a:latin typeface="Times New Roman" pitchFamily="18" charset="0"/>
              <a:cs typeface="Times New Roman" pitchFamily="18" charset="0"/>
            </a:endParaRPr>
          </a:p>
          <a:p>
            <a:pPr algn="justLow">
              <a:lnSpc>
                <a:spcPct val="90000"/>
              </a:lnSpc>
            </a:pPr>
            <a:r>
              <a:rPr lang="en-US" sz="2900" dirty="0" err="1">
                <a:latin typeface="Times New Roman" pitchFamily="18" charset="0"/>
                <a:cs typeface="Times New Roman" pitchFamily="18" charset="0"/>
              </a:rPr>
              <a:t>Proline</a:t>
            </a:r>
            <a:r>
              <a:rPr lang="en-US" sz="2900" dirty="0">
                <a:latin typeface="Times New Roman" pitchFamily="18" charset="0"/>
                <a:cs typeface="Times New Roman" pitchFamily="18" charset="0"/>
              </a:rPr>
              <a:t> disrupts an </a:t>
            </a:r>
            <a:r>
              <a:rPr lang="el-GR" sz="2900" dirty="0">
                <a:latin typeface="Times New Roman" pitchFamily="18" charset="0"/>
                <a:cs typeface="Times New Roman" pitchFamily="18" charset="0"/>
              </a:rPr>
              <a:t>α-</a:t>
            </a:r>
            <a:r>
              <a:rPr lang="en-US" sz="2900" dirty="0">
                <a:latin typeface="Times New Roman" pitchFamily="18" charset="0"/>
                <a:cs typeface="Times New Roman" pitchFamily="18" charset="0"/>
              </a:rPr>
              <a:t>helix because its secondary amino group is </a:t>
            </a:r>
          </a:p>
          <a:p>
            <a:pPr algn="justLow">
              <a:lnSpc>
                <a:spcPct val="90000"/>
              </a:lnSpc>
              <a:buNone/>
            </a:pPr>
            <a:r>
              <a:rPr lang="en-US" sz="2900" dirty="0">
                <a:latin typeface="Times New Roman" pitchFamily="18" charset="0"/>
                <a:cs typeface="Times New Roman" pitchFamily="18" charset="0"/>
              </a:rPr>
              <a:t>      not geometrically compatible with the right-handed spiral of the α-helix.</a:t>
            </a:r>
            <a:endParaRPr lang="en-US" sz="2900" dirty="0">
              <a:latin typeface="Times New Roman" pitchFamily="18" charset="0"/>
              <a:cs typeface="Times New Roman" pitchFamily="18" charset="0"/>
              <a:sym typeface="Symbol" pitchFamily="18" charset="2"/>
            </a:endParaRPr>
          </a:p>
          <a:p>
            <a:pPr marL="68580" indent="0" algn="justLow">
              <a:buNone/>
            </a:pPr>
            <a:endParaRPr lang="en-US" sz="2900" dirty="0">
              <a:latin typeface="Times New Roman" pitchFamily="18" charset="0"/>
              <a:cs typeface="Times New Roman" pitchFamily="18" charset="0"/>
            </a:endParaRPr>
          </a:p>
          <a:p>
            <a:pPr algn="justLow"/>
            <a:r>
              <a:rPr lang="en-US" sz="2900" dirty="0">
                <a:latin typeface="Times New Roman" pitchFamily="18" charset="0"/>
                <a:cs typeface="Times New Roman" pitchFamily="18" charset="0"/>
              </a:rPr>
              <a:t>Example of proteins contains α-helices:</a:t>
            </a:r>
          </a:p>
          <a:p>
            <a:pPr algn="justLow"/>
            <a:endParaRPr lang="en-US" sz="2900" dirty="0">
              <a:latin typeface="Times New Roman" pitchFamily="18" charset="0"/>
              <a:cs typeface="Times New Roman" pitchFamily="18" charset="0"/>
            </a:endParaRPr>
          </a:p>
          <a:p>
            <a:pPr lvl="1" algn="justLow"/>
            <a:r>
              <a:rPr lang="en-US" sz="2900" dirty="0">
                <a:latin typeface="Times New Roman" pitchFamily="18" charset="0"/>
                <a:cs typeface="Times New Roman" pitchFamily="18" charset="0"/>
              </a:rPr>
              <a:t>keratins are a fibrous proteins. They are a major component </a:t>
            </a:r>
          </a:p>
          <a:p>
            <a:pPr lvl="1" algn="justLow">
              <a:buNone/>
            </a:pPr>
            <a:r>
              <a:rPr lang="en-US" sz="2900" dirty="0">
                <a:latin typeface="Times New Roman" pitchFamily="18" charset="0"/>
                <a:cs typeface="Times New Roman" pitchFamily="18" charset="0"/>
              </a:rPr>
              <a:t>       of tissues such as hair and skin.</a:t>
            </a:r>
          </a:p>
          <a:p>
            <a:pPr lvl="1" algn="justLow"/>
            <a:r>
              <a:rPr lang="en-US" sz="2900" dirty="0">
                <a:latin typeface="Times New Roman" pitchFamily="18" charset="0"/>
                <a:cs typeface="Times New Roman" pitchFamily="18" charset="0"/>
              </a:rPr>
              <a:t>myoglobin, a globular, flexible  protein molecule </a:t>
            </a:r>
          </a:p>
        </p:txBody>
      </p:sp>
      <p:sp>
        <p:nvSpPr>
          <p:cNvPr id="4" name="Rectangle 3"/>
          <p:cNvSpPr/>
          <p:nvPr/>
        </p:nvSpPr>
        <p:spPr>
          <a:xfrm>
            <a:off x="5724128" y="767635"/>
            <a:ext cx="230425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b="1" dirty="0"/>
              <a:t>A. </a:t>
            </a:r>
            <a:r>
              <a:rPr lang="el-GR" dirty="0"/>
              <a:t>α</a:t>
            </a:r>
            <a:r>
              <a:rPr lang="el-GR" b="1" dirty="0"/>
              <a:t>-</a:t>
            </a:r>
            <a:r>
              <a:rPr lang="en-US" b="1" dirty="0"/>
              <a:t>Helix</a:t>
            </a:r>
          </a:p>
        </p:txBody>
      </p:sp>
      <p:pic>
        <p:nvPicPr>
          <p:cNvPr id="6" name="Picture 7"/>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a:xfrm>
            <a:off x="5796136" y="1381418"/>
            <a:ext cx="2592288" cy="4927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656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6576" presetClass="entr" presetSubtype="117772716"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416824" cy="441340"/>
          </a:xfrm>
        </p:spPr>
        <p:style>
          <a:lnRef idx="0">
            <a:schemeClr val="accent1"/>
          </a:lnRef>
          <a:fillRef idx="3">
            <a:schemeClr val="accent1"/>
          </a:fillRef>
          <a:effectRef idx="3">
            <a:schemeClr val="accent1"/>
          </a:effectRef>
          <a:fontRef idx="minor">
            <a:schemeClr val="lt1"/>
          </a:fontRef>
        </p:style>
        <p:txBody>
          <a:bodyPr>
            <a:normAutofit/>
          </a:bodyPr>
          <a:lstStyle/>
          <a:p>
            <a:r>
              <a:rPr lang="en-US" sz="1800" b="1" dirty="0">
                <a:solidFill>
                  <a:schemeClr val="tx1"/>
                </a:solidFill>
                <a:latin typeface="Times New Roman" pitchFamily="18" charset="0"/>
                <a:cs typeface="Times New Roman" pitchFamily="18" charset="0"/>
              </a:rPr>
              <a:t>2- SECONDARY STRUCTURE OF PROTEINS</a:t>
            </a:r>
            <a:endParaRPr lang="en-US" sz="1800" dirty="0"/>
          </a:p>
        </p:txBody>
      </p:sp>
      <p:sp>
        <p:nvSpPr>
          <p:cNvPr id="3" name="Content Placeholder 2"/>
          <p:cNvSpPr>
            <a:spLocks noGrp="1"/>
          </p:cNvSpPr>
          <p:nvPr>
            <p:ph sz="quarter" idx="13"/>
          </p:nvPr>
        </p:nvSpPr>
        <p:spPr>
          <a:xfrm>
            <a:off x="755576" y="1340768"/>
            <a:ext cx="3960440" cy="4465672"/>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Low"/>
            <a:endParaRPr lang="en-US" sz="2000" dirty="0">
              <a:latin typeface="Times New Roman" pitchFamily="18" charset="0"/>
              <a:cs typeface="Times New Roman" pitchFamily="18" charset="0"/>
            </a:endParaRPr>
          </a:p>
          <a:p>
            <a:pPr algn="justLow"/>
            <a:r>
              <a:rPr lang="en-US" sz="2000" dirty="0">
                <a:latin typeface="Times New Roman" pitchFamily="18" charset="0"/>
                <a:cs typeface="Times New Roman" pitchFamily="18" charset="0"/>
              </a:rPr>
              <a:t>The β-sheet is another form of secondary structure in which all </a:t>
            </a:r>
            <a:r>
              <a:rPr lang="en-US" sz="2000" b="1" dirty="0">
                <a:latin typeface="Times New Roman" pitchFamily="18" charset="0"/>
                <a:cs typeface="Times New Roman" pitchFamily="18" charset="0"/>
              </a:rPr>
              <a:t>of the peptide bond components </a:t>
            </a:r>
            <a:r>
              <a:rPr lang="en-US" sz="2000" dirty="0">
                <a:latin typeface="Times New Roman" pitchFamily="18" charset="0"/>
                <a:cs typeface="Times New Roman" pitchFamily="18" charset="0"/>
              </a:rPr>
              <a:t>are involved  in hydrogen bonding.</a:t>
            </a:r>
          </a:p>
          <a:p>
            <a:pPr algn="justLow">
              <a:buNone/>
            </a:pPr>
            <a:endParaRPr lang="en-US" sz="2000" dirty="0">
              <a:latin typeface="Times New Roman" pitchFamily="18" charset="0"/>
              <a:cs typeface="Times New Roman" pitchFamily="18" charset="0"/>
            </a:endParaRPr>
          </a:p>
          <a:p>
            <a:pPr algn="justLow"/>
            <a:r>
              <a:rPr lang="en-US" sz="2000" dirty="0">
                <a:latin typeface="Times New Roman" pitchFamily="18" charset="0"/>
                <a:cs typeface="Times New Roman" pitchFamily="18" charset="0"/>
              </a:rPr>
              <a:t>Unlike the α-helix, β-sheets are composed of two or more peptide chains (β-strands), or segments of polypeptide chains, which are almost fully extended. </a:t>
            </a:r>
          </a:p>
          <a:p>
            <a:pPr algn="justLow"/>
            <a:endParaRPr lang="en-US" sz="2000" dirty="0">
              <a:latin typeface="Times New Roman" pitchFamily="18" charset="0"/>
              <a:cs typeface="Times New Roman" pitchFamily="18" charset="0"/>
            </a:endParaRPr>
          </a:p>
          <a:p>
            <a:pPr marL="68580" indent="0" algn="justLow">
              <a:buNone/>
            </a:pPr>
            <a:endParaRPr lang="en-US" sz="2000" dirty="0">
              <a:latin typeface="Times New Roman" pitchFamily="18" charset="0"/>
              <a:cs typeface="Times New Roman" pitchFamily="18" charset="0"/>
            </a:endParaRPr>
          </a:p>
          <a:p>
            <a:pPr algn="justLow"/>
            <a:r>
              <a:rPr lang="en-US" sz="2000" dirty="0">
                <a:latin typeface="Times New Roman" pitchFamily="18" charset="0"/>
                <a:cs typeface="Times New Roman" pitchFamily="18" charset="0"/>
              </a:rPr>
              <a:t>The surfaces of β-sheets appear “pleated,” and these structures are, therefore, often called “β-pleated sheets.” When illustrations are made of protein structure</a:t>
            </a:r>
          </a:p>
        </p:txBody>
      </p:sp>
      <p:sp>
        <p:nvSpPr>
          <p:cNvPr id="4" name="Rectangle 3"/>
          <p:cNvSpPr/>
          <p:nvPr/>
        </p:nvSpPr>
        <p:spPr>
          <a:xfrm>
            <a:off x="5786446" y="785794"/>
            <a:ext cx="230425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rtl="0"/>
            <a:r>
              <a:rPr lang="en-US" b="1" dirty="0"/>
              <a:t>B. </a:t>
            </a:r>
            <a:r>
              <a:rPr lang="el-GR" dirty="0"/>
              <a:t>β</a:t>
            </a:r>
            <a:r>
              <a:rPr lang="el-GR" b="1" dirty="0"/>
              <a:t>-</a:t>
            </a:r>
            <a:r>
              <a:rPr lang="en-US" b="1" dirty="0"/>
              <a:t>Sheet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9190" y="1556792"/>
            <a:ext cx="3459234" cy="2006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descr="Bshe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929190" y="3786190"/>
            <a:ext cx="3407524"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04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446" name="Object 6"/>
          <p:cNvGraphicFramePr>
            <a:graphicFrameLocks noGrp="1" noChangeAspect="1"/>
          </p:cNvGraphicFramePr>
          <p:nvPr>
            <p:ph sz="quarter" idx="1"/>
          </p:nvPr>
        </p:nvGraphicFramePr>
        <p:xfrm>
          <a:off x="857224" y="785794"/>
          <a:ext cx="3286148" cy="2717392"/>
        </p:xfrm>
        <a:graphic>
          <a:graphicData uri="http://schemas.openxmlformats.org/presentationml/2006/ole">
            <mc:AlternateContent xmlns:mc="http://schemas.openxmlformats.org/markup-compatibility/2006">
              <mc:Choice xmlns:v="urn:schemas-microsoft-com:vml" Requires="v">
                <p:oleObj spid="_x0000_s65546" name="Photo Editor Photo" r:id="rId4" imgW="7078063" imgH="4495238" progId="">
                  <p:embed/>
                </p:oleObj>
              </mc:Choice>
              <mc:Fallback>
                <p:oleObj name="Photo Editor Photo" r:id="rId4" imgW="7078063" imgH="4495238" progId="">
                  <p:embed/>
                  <p:pic>
                    <p:nvPicPr>
                      <p:cNvPr id="0" name="Picture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785794"/>
                        <a:ext cx="3286148" cy="2717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447" name="Object 7"/>
          <p:cNvGraphicFramePr>
            <a:graphicFrameLocks noGrp="1" noChangeAspect="1"/>
          </p:cNvGraphicFramePr>
          <p:nvPr>
            <p:ph sz="quarter" idx="2"/>
          </p:nvPr>
        </p:nvGraphicFramePr>
        <p:xfrm>
          <a:off x="4429124" y="3429000"/>
          <a:ext cx="3571900" cy="2786082"/>
        </p:xfrm>
        <a:graphic>
          <a:graphicData uri="http://schemas.openxmlformats.org/presentationml/2006/ole">
            <mc:AlternateContent xmlns:mc="http://schemas.openxmlformats.org/markup-compatibility/2006">
              <mc:Choice xmlns:v="urn:schemas-microsoft-com:vml" Requires="v">
                <p:oleObj spid="_x0000_s65547" name="Photo Editor Photo" r:id="rId6" imgW="7078063" imgH="5334745" progId="">
                  <p:embed/>
                </p:oleObj>
              </mc:Choice>
              <mc:Fallback>
                <p:oleObj name="Photo Editor Photo" r:id="rId6" imgW="7078063" imgH="5334745" progId="">
                  <p:embed/>
                  <p:pic>
                    <p:nvPicPr>
                      <p:cNvPr id="0" name="Picture 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24" y="3429000"/>
                        <a:ext cx="3571900" cy="2786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flipV="1">
            <a:off x="500034" y="357166"/>
            <a:ext cx="8143932" cy="6143668"/>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1285852" y="3929066"/>
            <a:ext cx="128588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en-US" altLang="ja-JP"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α</a:t>
            </a:r>
            <a:r>
              <a:rPr lang="en-US" altLang="ja-JP"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HGP創英角ﾎﾟｯﾌﾟ体" pitchFamily="50" charset="-128"/>
              </a:rPr>
              <a:t>-helix</a:t>
            </a:r>
          </a:p>
        </p:txBody>
      </p:sp>
      <p:sp>
        <p:nvSpPr>
          <p:cNvPr id="18" name="Rectangle 17"/>
          <p:cNvSpPr/>
          <p:nvPr/>
        </p:nvSpPr>
        <p:spPr>
          <a:xfrm>
            <a:off x="6572264" y="2643182"/>
            <a:ext cx="121444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altLang="ja-JP"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β</a:t>
            </a:r>
            <a:r>
              <a:rPr lang="en-US" altLang="ja-JP"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HGP創英角ﾎﾟｯﾌﾟ体" pitchFamily="50" charset="-128"/>
              </a:rPr>
              <a:t>-sheet</a:t>
            </a:r>
            <a:endParaRPr lang="ar-IQ"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37043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857232"/>
            <a:ext cx="7167620" cy="472510"/>
          </a:xfrm>
        </p:spPr>
        <p:style>
          <a:lnRef idx="1">
            <a:schemeClr val="accent1"/>
          </a:lnRef>
          <a:fillRef idx="2">
            <a:schemeClr val="accent1"/>
          </a:fillRef>
          <a:effectRef idx="1">
            <a:schemeClr val="accent1"/>
          </a:effectRef>
          <a:fontRef idx="minor">
            <a:schemeClr val="dk1"/>
          </a:fontRef>
        </p:style>
        <p:txBody>
          <a:bodyPr>
            <a:normAutofit/>
          </a:bodyPr>
          <a:lstStyle/>
          <a:p>
            <a:r>
              <a:rPr lang="en-US" sz="1800" b="1" dirty="0">
                <a:solidFill>
                  <a:schemeClr val="tx1"/>
                </a:solidFill>
              </a:rPr>
              <a:t>3-TERTIARY STRUCTURE OF GLOBULAR PROTEINS</a:t>
            </a:r>
            <a:endParaRPr lang="en-US" sz="1800" dirty="0">
              <a:solidFill>
                <a:schemeClr val="tx1"/>
              </a:solidFill>
            </a:endParaRPr>
          </a:p>
        </p:txBody>
      </p:sp>
      <p:sp>
        <p:nvSpPr>
          <p:cNvPr id="4" name="Content Placeholder 3"/>
          <p:cNvSpPr>
            <a:spLocks noGrp="1"/>
          </p:cNvSpPr>
          <p:nvPr>
            <p:ph sz="quarter" idx="13"/>
          </p:nvPr>
        </p:nvSpPr>
        <p:spPr>
          <a:xfrm>
            <a:off x="571472" y="1571612"/>
            <a:ext cx="4429156" cy="4429156"/>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nSpc>
                <a:spcPct val="90000"/>
              </a:lnSpc>
            </a:pPr>
            <a:endParaRPr lang="en-US" sz="2800" b="1" dirty="0">
              <a:latin typeface="Times New Roman" pitchFamily="18" charset="0"/>
              <a:cs typeface="Times New Roman" pitchFamily="18" charset="0"/>
            </a:endParaRPr>
          </a:p>
          <a:p>
            <a:pPr algn="justLow">
              <a:lnSpc>
                <a:spcPct val="90000"/>
              </a:lnSpc>
            </a:pPr>
            <a:r>
              <a:rPr lang="en-US" sz="2800" dirty="0">
                <a:solidFill>
                  <a:schemeClr val="tx1"/>
                </a:solidFill>
                <a:latin typeface="Times New Roman" pitchFamily="18" charset="0"/>
                <a:cs typeface="Times New Roman" pitchFamily="18" charset="0"/>
              </a:rPr>
              <a:t>Tertiary structure is determined by a variety of interactions among R groups and between R groups and the polypeptide backbone.</a:t>
            </a:r>
          </a:p>
          <a:p>
            <a:pPr lvl="1" algn="justLow">
              <a:lnSpc>
                <a:spcPct val="90000"/>
              </a:lnSpc>
            </a:pPr>
            <a:endParaRPr lang="en-US" sz="2800" dirty="0">
              <a:solidFill>
                <a:schemeClr val="tx1"/>
              </a:solidFill>
              <a:latin typeface="Times New Roman" pitchFamily="18" charset="0"/>
              <a:cs typeface="Times New Roman" pitchFamily="18" charset="0"/>
            </a:endParaRPr>
          </a:p>
          <a:p>
            <a:pPr algn="justLow">
              <a:lnSpc>
                <a:spcPct val="90000"/>
              </a:lnSpc>
            </a:pPr>
            <a:r>
              <a:rPr lang="en-US" sz="2800" dirty="0">
                <a:solidFill>
                  <a:schemeClr val="tx1"/>
                </a:solidFill>
                <a:latin typeface="Times New Roman" pitchFamily="18" charset="0"/>
                <a:cs typeface="Times New Roman" pitchFamily="18" charset="0"/>
              </a:rPr>
              <a:t>These interactions  include:</a:t>
            </a:r>
          </a:p>
          <a:p>
            <a:pPr algn="justLow">
              <a:lnSpc>
                <a:spcPct val="90000"/>
              </a:lnSpc>
              <a:buNone/>
            </a:pPr>
            <a:endParaRPr lang="en-US" sz="2800" dirty="0">
              <a:solidFill>
                <a:schemeClr val="tx1"/>
              </a:solidFill>
              <a:latin typeface="Times New Roman" pitchFamily="18" charset="0"/>
              <a:cs typeface="Times New Roman" pitchFamily="18" charset="0"/>
            </a:endParaRPr>
          </a:p>
          <a:p>
            <a:pPr lvl="1" algn="justLow">
              <a:lnSpc>
                <a:spcPct val="90000"/>
              </a:lnSpc>
            </a:pPr>
            <a:r>
              <a:rPr lang="en-US" sz="2600" dirty="0">
                <a:solidFill>
                  <a:schemeClr val="tx1"/>
                </a:solidFill>
                <a:latin typeface="Times New Roman" pitchFamily="18" charset="0"/>
                <a:cs typeface="Times New Roman" pitchFamily="18" charset="0"/>
              </a:rPr>
              <a:t> </a:t>
            </a:r>
            <a:r>
              <a:rPr lang="en-US" sz="2600" b="1" dirty="0">
                <a:solidFill>
                  <a:schemeClr val="tx1"/>
                </a:solidFill>
                <a:latin typeface="Times New Roman" pitchFamily="18" charset="0"/>
                <a:cs typeface="Times New Roman" pitchFamily="18" charset="0"/>
              </a:rPr>
              <a:t>Hydrogen bonds </a:t>
            </a:r>
            <a:r>
              <a:rPr lang="en-US" sz="2600" dirty="0">
                <a:solidFill>
                  <a:schemeClr val="tx1"/>
                </a:solidFill>
                <a:latin typeface="Times New Roman" pitchFamily="18" charset="0"/>
                <a:cs typeface="Times New Roman" pitchFamily="18" charset="0"/>
              </a:rPr>
              <a:t>among polar and /or charged  areas</a:t>
            </a:r>
          </a:p>
          <a:p>
            <a:pPr lvl="1" algn="justLow">
              <a:lnSpc>
                <a:spcPct val="90000"/>
              </a:lnSpc>
            </a:pPr>
            <a:r>
              <a:rPr lang="en-US" sz="2600" b="1" dirty="0">
                <a:solidFill>
                  <a:schemeClr val="tx1"/>
                </a:solidFill>
                <a:latin typeface="Times New Roman" pitchFamily="18" charset="0"/>
                <a:cs typeface="Times New Roman" pitchFamily="18" charset="0"/>
              </a:rPr>
              <a:t> Covalent</a:t>
            </a:r>
            <a:r>
              <a:rPr lang="en-US" sz="2600" dirty="0">
                <a:solidFill>
                  <a:schemeClr val="tx1"/>
                </a:solidFill>
                <a:latin typeface="Times New Roman" pitchFamily="18" charset="0"/>
                <a:cs typeface="Times New Roman" pitchFamily="18" charset="0"/>
              </a:rPr>
              <a:t> (e.g. disulfide) bonding</a:t>
            </a:r>
          </a:p>
          <a:p>
            <a:pPr lvl="1" algn="justLow">
              <a:lnSpc>
                <a:spcPct val="90000"/>
              </a:lnSpc>
            </a:pPr>
            <a:r>
              <a:rPr lang="en-US" sz="2600" dirty="0">
                <a:solidFill>
                  <a:schemeClr val="tx1"/>
                </a:solidFill>
                <a:latin typeface="Times New Roman" pitchFamily="18" charset="0"/>
                <a:cs typeface="Times New Roman" pitchFamily="18" charset="0"/>
              </a:rPr>
              <a:t> </a:t>
            </a:r>
            <a:r>
              <a:rPr lang="en-US" sz="2600" b="1" dirty="0">
                <a:solidFill>
                  <a:schemeClr val="tx1"/>
                </a:solidFill>
                <a:latin typeface="Times New Roman" pitchFamily="18" charset="0"/>
                <a:cs typeface="Times New Roman" pitchFamily="18" charset="0"/>
              </a:rPr>
              <a:t>Ionic bonds  </a:t>
            </a:r>
            <a:r>
              <a:rPr lang="en-US" sz="2600" dirty="0">
                <a:solidFill>
                  <a:schemeClr val="tx1"/>
                </a:solidFill>
                <a:latin typeface="Times New Roman" pitchFamily="18" charset="0"/>
                <a:cs typeface="Times New Roman" pitchFamily="18" charset="0"/>
              </a:rPr>
              <a:t>between charged  R groups, </a:t>
            </a:r>
          </a:p>
          <a:p>
            <a:pPr lvl="1" algn="justLow">
              <a:lnSpc>
                <a:spcPct val="90000"/>
              </a:lnSpc>
            </a:pPr>
            <a:r>
              <a:rPr lang="en-US" sz="2600" b="1" dirty="0">
                <a:solidFill>
                  <a:schemeClr val="tx1"/>
                </a:solidFill>
                <a:latin typeface="Times New Roman" pitchFamily="18" charset="0"/>
                <a:cs typeface="Times New Roman" pitchFamily="18" charset="0"/>
              </a:rPr>
              <a:t>Hydrophobic interactions </a:t>
            </a:r>
            <a:r>
              <a:rPr lang="en-US" sz="2600" dirty="0">
                <a:solidFill>
                  <a:schemeClr val="tx1"/>
                </a:solidFill>
                <a:latin typeface="Times New Roman" pitchFamily="18" charset="0"/>
                <a:cs typeface="Times New Roman" pitchFamily="18" charset="0"/>
              </a:rPr>
              <a:t>among hydrophobic R groups.</a:t>
            </a:r>
          </a:p>
        </p:txBody>
      </p:sp>
      <p:pic>
        <p:nvPicPr>
          <p:cNvPr id="6" name="Picture 4"/>
          <p:cNvPicPr>
            <a:picLocks noGrp="1" noChangeAspect="1" noChangeArrowheads="1"/>
          </p:cNvPicPr>
          <p:nvPr>
            <p:ph sz="quarter" idx="14"/>
          </p:nvPr>
        </p:nvPicPr>
        <p:blipFill>
          <a:blip r:embed="rId3" cstate="print"/>
          <a:srcRect b="3355"/>
          <a:stretch>
            <a:fillRect/>
          </a:stretch>
        </p:blipFill>
        <p:spPr>
          <a:xfrm>
            <a:off x="5286380" y="1571612"/>
            <a:ext cx="2714644" cy="2176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noChangeArrowheads="1"/>
          </p:cNvPicPr>
          <p:nvPr/>
        </p:nvPicPr>
        <p:blipFill>
          <a:blip r:embed="rId4" cstate="print"/>
          <a:srcRect l="5173" t="10345" r="5173" b="12068"/>
          <a:stretch>
            <a:fillRect/>
          </a:stretch>
        </p:blipFill>
        <p:spPr bwMode="invGray">
          <a:xfrm>
            <a:off x="5286380" y="3929066"/>
            <a:ext cx="2714644" cy="2238380"/>
          </a:xfrm>
          <a:prstGeom prst="rect">
            <a:avLst/>
          </a:prstGeom>
          <a:noFill/>
          <a:ln w="9525">
            <a:noFill/>
            <a:miter lim="800000"/>
            <a:headEnd/>
            <a:tailEnd/>
          </a:ln>
          <a:effectLst/>
        </p:spPr>
      </p:pic>
    </p:spTree>
    <p:extLst>
      <p:ext uri="{BB962C8B-B14F-4D97-AF65-F5344CB8AC3E}">
        <p14:creationId xmlns:p14="http://schemas.microsoft.com/office/powerpoint/2010/main" val="9067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15370" cy="642942"/>
          </a:xfrm>
        </p:spPr>
        <p:style>
          <a:lnRef idx="1">
            <a:schemeClr val="accent1"/>
          </a:lnRef>
          <a:fillRef idx="2">
            <a:schemeClr val="accent1"/>
          </a:fillRef>
          <a:effectRef idx="1">
            <a:schemeClr val="accent1"/>
          </a:effectRef>
          <a:fontRef idx="minor">
            <a:schemeClr val="dk1"/>
          </a:fontRef>
        </p:style>
        <p:txBody>
          <a:bodyPr>
            <a:normAutofit/>
          </a:bodyPr>
          <a:lstStyle/>
          <a:p>
            <a:r>
              <a:rPr lang="en-US" sz="2000" b="1" dirty="0">
                <a:solidFill>
                  <a:schemeClr val="tx1"/>
                </a:solidFill>
              </a:rPr>
              <a:t>3-TERTIARY STRUCTURE OF GLOBULAR PROTEINS</a:t>
            </a:r>
            <a:endParaRPr lang="en-US" sz="2000" dirty="0"/>
          </a:p>
        </p:txBody>
      </p:sp>
      <p:sp>
        <p:nvSpPr>
          <p:cNvPr id="3" name="Content Placeholder 2"/>
          <p:cNvSpPr>
            <a:spLocks noGrp="1"/>
          </p:cNvSpPr>
          <p:nvPr>
            <p:ph sz="quarter" idx="13"/>
          </p:nvPr>
        </p:nvSpPr>
        <p:spPr>
          <a:xfrm>
            <a:off x="500034" y="1694254"/>
            <a:ext cx="4500594" cy="3942770"/>
          </a:xfrm>
        </p:spPr>
        <p:style>
          <a:lnRef idx="2">
            <a:schemeClr val="accent1"/>
          </a:lnRef>
          <a:fillRef idx="1">
            <a:schemeClr val="lt1"/>
          </a:fillRef>
          <a:effectRef idx="0">
            <a:schemeClr val="accent1"/>
          </a:effectRef>
          <a:fontRef idx="minor">
            <a:schemeClr val="dk1"/>
          </a:fontRef>
        </p:style>
        <p:txBody>
          <a:bodyPr>
            <a:normAutofit/>
          </a:bodyPr>
          <a:lstStyle/>
          <a:p>
            <a:pPr algn="justLow"/>
            <a:endParaRPr lang="en-US" sz="1800" dirty="0">
              <a:latin typeface="Times New Roman" pitchFamily="18" charset="0"/>
              <a:cs typeface="Times New Roman" pitchFamily="18" charset="0"/>
            </a:endParaRPr>
          </a:p>
          <a:p>
            <a:pPr algn="justLow"/>
            <a:r>
              <a:rPr lang="en-US" b="1" dirty="0">
                <a:latin typeface="Times New Roman" pitchFamily="18" charset="0"/>
                <a:cs typeface="Times New Roman" pitchFamily="18" charset="0"/>
              </a:rPr>
              <a:t>Domain : </a:t>
            </a:r>
            <a:r>
              <a:rPr lang="en-US" sz="1800" dirty="0">
                <a:latin typeface="Times New Roman" pitchFamily="18" charset="0"/>
                <a:cs typeface="Times New Roman" pitchFamily="18" charset="0"/>
              </a:rPr>
              <a:t>a compact and self folding component of the protein that usually represents a discreet structural and functional unit.</a:t>
            </a:r>
          </a:p>
          <a:p>
            <a:pPr algn="justLow">
              <a:buNone/>
            </a:pPr>
            <a:endParaRPr lang="en-US" sz="1800" dirty="0">
              <a:latin typeface="Times New Roman" pitchFamily="18" charset="0"/>
              <a:cs typeface="Times New Roman" pitchFamily="18" charset="0"/>
            </a:endParaRPr>
          </a:p>
          <a:p>
            <a:pPr algn="justLow"/>
            <a:r>
              <a:rPr lang="en-US" sz="1800" dirty="0">
                <a:latin typeface="Times New Roman" pitchFamily="18" charset="0"/>
                <a:cs typeface="Times New Roman" pitchFamily="18" charset="0"/>
              </a:rPr>
              <a:t>Polypeptide chains that are greater than 200 amino acids in length generally consist of two or more domains.</a:t>
            </a:r>
          </a:p>
          <a:p>
            <a:pPr algn="justLow">
              <a:buNone/>
            </a:pPr>
            <a:endParaRPr lang="en-US" sz="1800" dirty="0">
              <a:latin typeface="Times New Roman" pitchFamily="18" charset="0"/>
              <a:cs typeface="Times New Roman" pitchFamily="18" charset="0"/>
            </a:endParaRPr>
          </a:p>
        </p:txBody>
      </p:sp>
      <p:sp>
        <p:nvSpPr>
          <p:cNvPr id="4" name="Rectangle 3"/>
          <p:cNvSpPr/>
          <p:nvPr/>
        </p:nvSpPr>
        <p:spPr>
          <a:xfrm>
            <a:off x="6429388" y="571480"/>
            <a:ext cx="192882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b="1" dirty="0"/>
              <a:t>Domains</a:t>
            </a:r>
          </a:p>
        </p:txBody>
      </p:sp>
      <p:pic>
        <p:nvPicPr>
          <p:cNvPr id="6" name="Picture 2" descr="figure 3-02c"/>
          <p:cNvPicPr>
            <a:picLocks noGrp="1" noChangeAspect="1" noChangeArrowheads="1"/>
          </p:cNvPicPr>
          <p:nvPr>
            <p:ph sz="quarter" idx="14"/>
          </p:nvPr>
        </p:nvPicPr>
        <p:blipFill>
          <a:blip r:embed="rId3" cstate="print"/>
          <a:srcRect/>
          <a:stretch>
            <a:fillRect/>
          </a:stretch>
        </p:blipFill>
        <p:spPr bwMode="auto">
          <a:xfrm>
            <a:off x="5357818" y="1500174"/>
            <a:ext cx="3143272" cy="2165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17" descr="tertiary"/>
          <p:cNvPicPr>
            <a:picLocks noChangeAspect="1" noChangeArrowheads="1"/>
          </p:cNvPicPr>
          <p:nvPr/>
        </p:nvPicPr>
        <p:blipFill>
          <a:blip r:embed="rId4" cstate="print"/>
          <a:srcRect/>
          <a:stretch>
            <a:fillRect/>
          </a:stretch>
        </p:blipFill>
        <p:spPr bwMode="auto">
          <a:xfrm>
            <a:off x="5357818" y="4000504"/>
            <a:ext cx="3143272"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303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024744" cy="543948"/>
          </a:xfrm>
        </p:spPr>
        <p:style>
          <a:lnRef idx="1">
            <a:schemeClr val="accent1"/>
          </a:lnRef>
          <a:fillRef idx="2">
            <a:schemeClr val="accent1"/>
          </a:fillRef>
          <a:effectRef idx="1">
            <a:schemeClr val="accent1"/>
          </a:effectRef>
          <a:fontRef idx="minor">
            <a:schemeClr val="dk1"/>
          </a:fontRef>
        </p:style>
        <p:txBody>
          <a:bodyPr>
            <a:normAutofit/>
          </a:bodyPr>
          <a:lstStyle/>
          <a:p>
            <a:r>
              <a:rPr lang="en-US" sz="1800" b="1" dirty="0">
                <a:solidFill>
                  <a:schemeClr val="tx1"/>
                </a:solidFill>
              </a:rPr>
              <a:t>4- QUATERNARY STRUCTURE OF PROTEINS</a:t>
            </a:r>
            <a:endParaRPr lang="en-US" sz="1800" dirty="0">
              <a:solidFill>
                <a:schemeClr val="tx1"/>
              </a:solidFill>
            </a:endParaRPr>
          </a:p>
        </p:txBody>
      </p:sp>
      <p:sp>
        <p:nvSpPr>
          <p:cNvPr id="3" name="Content Placeholder 2"/>
          <p:cNvSpPr>
            <a:spLocks noGrp="1"/>
          </p:cNvSpPr>
          <p:nvPr>
            <p:ph sz="quarter" idx="13"/>
          </p:nvPr>
        </p:nvSpPr>
        <p:spPr>
          <a:xfrm>
            <a:off x="714348" y="1357298"/>
            <a:ext cx="4357718" cy="4857784"/>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a:r>
              <a:rPr lang="en-US" sz="1600" dirty="0">
                <a:latin typeface="Times New Roman" pitchFamily="18" charset="0"/>
                <a:cs typeface="Times New Roman" pitchFamily="18" charset="0"/>
              </a:rPr>
              <a:t>Results from the aggregation of two or more polypeptide subunits.</a:t>
            </a:r>
          </a:p>
          <a:p>
            <a:pPr algn="justLow">
              <a:buNone/>
            </a:pPr>
            <a:endParaRPr lang="en-US" sz="1600" dirty="0">
              <a:latin typeface="Times New Roman" pitchFamily="18" charset="0"/>
              <a:cs typeface="Times New Roman" pitchFamily="18" charset="0"/>
            </a:endParaRPr>
          </a:p>
          <a:p>
            <a:pPr lvl="1" algn="justLow"/>
            <a:r>
              <a:rPr lang="en-US" sz="1600" dirty="0">
                <a:latin typeface="Times New Roman" pitchFamily="18" charset="0"/>
                <a:cs typeface="Times New Roman" pitchFamily="18" charset="0"/>
              </a:rPr>
              <a:t>Collagen is a fibrous protein of three polypeptides that are </a:t>
            </a:r>
            <a:r>
              <a:rPr lang="en-US" sz="1600" dirty="0" err="1">
                <a:latin typeface="Times New Roman" pitchFamily="18" charset="0"/>
                <a:cs typeface="Times New Roman" pitchFamily="18" charset="0"/>
              </a:rPr>
              <a:t>supercoiled</a:t>
            </a:r>
            <a:r>
              <a:rPr lang="en-US" sz="1600" dirty="0">
                <a:latin typeface="Times New Roman" pitchFamily="18" charset="0"/>
                <a:cs typeface="Times New Roman" pitchFamily="18" charset="0"/>
              </a:rPr>
              <a:t> like a rope.</a:t>
            </a:r>
          </a:p>
          <a:p>
            <a:pPr lvl="1" algn="justLow"/>
            <a:r>
              <a:rPr lang="en-US" sz="1600" dirty="0">
                <a:latin typeface="Times New Roman" pitchFamily="18" charset="0"/>
                <a:cs typeface="Times New Roman" pitchFamily="18" charset="0"/>
              </a:rPr>
              <a:t>Hemoglobin is a globular protein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with two copies of two kinds of polypeptides.</a:t>
            </a:r>
          </a:p>
          <a:p>
            <a:pPr lvl="1" algn="justLow">
              <a:buNone/>
            </a:pPr>
            <a:endParaRPr lang="en-US" sz="1600" dirty="0">
              <a:latin typeface="Times New Roman" pitchFamily="18" charset="0"/>
              <a:cs typeface="Times New Roman" pitchFamily="18" charset="0"/>
            </a:endParaRPr>
          </a:p>
          <a:p>
            <a:pPr algn="justLow"/>
            <a:r>
              <a:rPr lang="en-US" sz="1600" dirty="0">
                <a:latin typeface="Times New Roman" pitchFamily="18" charset="0"/>
                <a:cs typeface="Times New Roman" pitchFamily="18" charset="0"/>
              </a:rPr>
              <a:t>Subunits may either function independently of each other, or may work cooperatively, as in hemoglobin, in which the binding of oxygen to one subunit of the tetramer increases the affinity of the other subunits for oxygen .</a:t>
            </a:r>
          </a:p>
          <a:p>
            <a:pPr algn="justLow"/>
            <a:endParaRPr lang="en-US" sz="1600" dirty="0">
              <a:latin typeface="Times New Roman" pitchFamily="18" charset="0"/>
              <a:cs typeface="Times New Roman" pitchFamily="18" charset="0"/>
            </a:endParaRPr>
          </a:p>
          <a:p>
            <a:pPr algn="justLow"/>
            <a:r>
              <a:rPr lang="en-US" sz="1600" dirty="0">
                <a:latin typeface="Times New Roman" pitchFamily="18" charset="0"/>
                <a:cs typeface="Times New Roman" pitchFamily="18" charset="0"/>
              </a:rPr>
              <a:t>Subunits are held together by </a:t>
            </a:r>
            <a:r>
              <a:rPr lang="en-US" sz="1600" b="1" u="sng" dirty="0" err="1">
                <a:latin typeface="Times New Roman" pitchFamily="18" charset="0"/>
                <a:cs typeface="Times New Roman" pitchFamily="18" charset="0"/>
              </a:rPr>
              <a:t>noncovalent</a:t>
            </a:r>
            <a:r>
              <a:rPr lang="en-US" sz="1600" b="1" u="sng" dirty="0">
                <a:latin typeface="Times New Roman" pitchFamily="18" charset="0"/>
                <a:cs typeface="Times New Roman" pitchFamily="18" charset="0"/>
              </a:rPr>
              <a:t> interactions (for example, hydrogen bonds, ionic bonds, and hydrophobic interactions).</a:t>
            </a:r>
          </a:p>
          <a:p>
            <a:pPr algn="justLow"/>
            <a:endParaRPr lang="en-US" sz="16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3" cstate="print"/>
          <a:srcRect b="3893"/>
          <a:stretch>
            <a:fillRect/>
          </a:stretch>
        </p:blipFill>
        <p:spPr>
          <a:xfrm>
            <a:off x="5286380" y="1357298"/>
            <a:ext cx="3214710"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9649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28662" y="785794"/>
            <a:ext cx="6929486" cy="792162"/>
          </a:xfrm>
        </p:spPr>
        <p:style>
          <a:lnRef idx="1">
            <a:schemeClr val="accent1"/>
          </a:lnRef>
          <a:fillRef idx="2">
            <a:schemeClr val="accent1"/>
          </a:fillRef>
          <a:effectRef idx="1">
            <a:schemeClr val="accent1"/>
          </a:effectRef>
          <a:fontRef idx="minor">
            <a:schemeClr val="dk1"/>
          </a:fontRef>
        </p:style>
        <p:txBody>
          <a:bodyPr>
            <a:normAutofit/>
          </a:bodyPr>
          <a:lstStyle/>
          <a:p>
            <a:pPr algn="ctr" rtl="0" eaLnBrk="1" hangingPunct="1"/>
            <a:r>
              <a:rPr lang="en-US" sz="3200" b="1" dirty="0">
                <a:solidFill>
                  <a:schemeClr val="tx1"/>
                </a:solidFill>
                <a:latin typeface="Times New Roman" pitchFamily="18" charset="0"/>
                <a:cs typeface="Times New Roman" pitchFamily="18" charset="0"/>
              </a:rPr>
              <a:t>QUATERNARY STRUCTURE</a:t>
            </a:r>
            <a:r>
              <a:rPr lang="en-US" sz="3200" dirty="0">
                <a:solidFill>
                  <a:schemeClr val="tx1"/>
                </a:solidFill>
                <a:latin typeface="Times New Roman" pitchFamily="18" charset="0"/>
                <a:cs typeface="Times New Roman" pitchFamily="18" charset="0"/>
              </a:rPr>
              <a:t> </a:t>
            </a:r>
          </a:p>
        </p:txBody>
      </p:sp>
      <p:sp>
        <p:nvSpPr>
          <p:cNvPr id="61443" name="Rectangle 3"/>
          <p:cNvSpPr>
            <a:spLocks noGrp="1" noChangeArrowheads="1"/>
          </p:cNvSpPr>
          <p:nvPr>
            <p:ph type="body" idx="1"/>
          </p:nvPr>
        </p:nvSpPr>
        <p:spPr>
          <a:xfrm>
            <a:off x="857224" y="1785926"/>
            <a:ext cx="7358114" cy="4071966"/>
          </a:xfrm>
        </p:spPr>
        <p:style>
          <a:lnRef idx="2">
            <a:schemeClr val="dk1"/>
          </a:lnRef>
          <a:fillRef idx="1">
            <a:schemeClr val="lt1"/>
          </a:fillRef>
          <a:effectRef idx="0">
            <a:schemeClr val="dk1"/>
          </a:effectRef>
          <a:fontRef idx="minor">
            <a:schemeClr val="dk1"/>
          </a:fontRef>
        </p:style>
        <p:txBody>
          <a:bodyPr>
            <a:normAutofit/>
          </a:bodyPr>
          <a:lstStyle/>
          <a:p>
            <a:pPr algn="l" eaLnBrk="1" hangingPunct="1"/>
            <a:endParaRPr lang="en-US" dirty="0"/>
          </a:p>
          <a:p>
            <a:pPr algn="just" rtl="0"/>
            <a:r>
              <a:rPr lang="en-US" dirty="0">
                <a:latin typeface="Times New Roman" pitchFamily="18" charset="0"/>
                <a:cs typeface="Times New Roman" pitchFamily="18" charset="0"/>
              </a:rPr>
              <a:t>Any protein consisting of a single polypeptide chain is not in the quaternary structure and, is defined as </a:t>
            </a:r>
            <a:r>
              <a:rPr lang="en-US" u="sng" dirty="0" err="1">
                <a:latin typeface="Times New Roman" pitchFamily="18" charset="0"/>
                <a:cs typeface="Times New Roman" pitchFamily="18" charset="0"/>
              </a:rPr>
              <a:t>monomeric</a:t>
            </a:r>
            <a:r>
              <a:rPr lang="en-US" u="sng" dirty="0">
                <a:latin typeface="Times New Roman" pitchFamily="18" charset="0"/>
                <a:cs typeface="Times New Roman" pitchFamily="18" charset="0"/>
              </a:rPr>
              <a:t> protein. </a:t>
            </a:r>
          </a:p>
          <a:p>
            <a:pPr algn="just" rtl="0"/>
            <a:endParaRPr lang="en-US" u="sng" dirty="0">
              <a:latin typeface="Times New Roman" pitchFamily="18" charset="0"/>
              <a:cs typeface="Times New Roman" pitchFamily="18" charset="0"/>
            </a:endParaRPr>
          </a:p>
          <a:p>
            <a:pPr algn="just" rtl="0"/>
            <a:r>
              <a:rPr lang="en-US" dirty="0">
                <a:latin typeface="Times New Roman" pitchFamily="18" charset="0"/>
                <a:cs typeface="Times New Roman" pitchFamily="18" charset="0"/>
              </a:rPr>
              <a:t>If there are two subunits, the protein is </a:t>
            </a:r>
            <a:r>
              <a:rPr lang="en-US" dirty="0" err="1">
                <a:latin typeface="Times New Roman" pitchFamily="18" charset="0"/>
                <a:cs typeface="Times New Roman" pitchFamily="18" charset="0"/>
              </a:rPr>
              <a:t>qaternary</a:t>
            </a:r>
            <a:r>
              <a:rPr lang="en-US" dirty="0">
                <a:latin typeface="Times New Roman" pitchFamily="18" charset="0"/>
                <a:cs typeface="Times New Roman" pitchFamily="18" charset="0"/>
              </a:rPr>
              <a:t> and is called </a:t>
            </a:r>
            <a:r>
              <a:rPr lang="en-US" u="sng" dirty="0">
                <a:latin typeface="Times New Roman" pitchFamily="18" charset="0"/>
                <a:cs typeface="Times New Roman" pitchFamily="18" charset="0"/>
              </a:rPr>
              <a:t>"</a:t>
            </a:r>
            <a:r>
              <a:rPr lang="en-US" u="sng" dirty="0" err="1">
                <a:latin typeface="Times New Roman" pitchFamily="18" charset="0"/>
                <a:cs typeface="Times New Roman" pitchFamily="18" charset="0"/>
              </a:rPr>
              <a:t>dimeric</a:t>
            </a:r>
            <a:r>
              <a:rPr lang="en-US" u="sng" dirty="0">
                <a:latin typeface="Times New Roman" pitchFamily="18" charset="0"/>
                <a:cs typeface="Times New Roman" pitchFamily="18" charset="0"/>
              </a:rPr>
              <a:t>"</a:t>
            </a:r>
            <a:r>
              <a:rPr lang="en-US" dirty="0">
                <a:latin typeface="Times New Roman" pitchFamily="18" charset="0"/>
                <a:cs typeface="Times New Roman" pitchFamily="18" charset="0"/>
              </a:rPr>
              <a:t>, if three subunits </a:t>
            </a:r>
            <a:r>
              <a:rPr lang="en-US" u="sng" dirty="0">
                <a:latin typeface="Times New Roman" pitchFamily="18" charset="0"/>
                <a:cs typeface="Times New Roman" pitchFamily="18" charset="0"/>
              </a:rPr>
              <a:t>"</a:t>
            </a:r>
            <a:r>
              <a:rPr lang="en-US" u="sng" dirty="0" err="1">
                <a:latin typeface="Times New Roman" pitchFamily="18" charset="0"/>
                <a:cs typeface="Times New Roman" pitchFamily="18" charset="0"/>
              </a:rPr>
              <a:t>trimeric</a:t>
            </a:r>
            <a:r>
              <a:rPr lang="en-US" u="sng" dirty="0">
                <a:latin typeface="Times New Roman" pitchFamily="18" charset="0"/>
                <a:cs typeface="Times New Roman" pitchFamily="18" charset="0"/>
              </a:rPr>
              <a:t>"</a:t>
            </a:r>
            <a:r>
              <a:rPr lang="en-US" dirty="0">
                <a:latin typeface="Times New Roman" pitchFamily="18" charset="0"/>
                <a:cs typeface="Times New Roman" pitchFamily="18" charset="0"/>
              </a:rPr>
              <a:t>, and, if several subunits, </a:t>
            </a:r>
            <a:r>
              <a:rPr lang="en-US" u="sng" dirty="0">
                <a:latin typeface="Times New Roman" pitchFamily="18" charset="0"/>
                <a:cs typeface="Times New Roman" pitchFamily="18" charset="0"/>
              </a:rPr>
              <a:t>"</a:t>
            </a:r>
            <a:r>
              <a:rPr lang="en-US" u="sng" dirty="0" err="1">
                <a:latin typeface="Times New Roman" pitchFamily="18" charset="0"/>
                <a:cs typeface="Times New Roman" pitchFamily="18" charset="0"/>
              </a:rPr>
              <a:t>multimeric</a:t>
            </a:r>
            <a:r>
              <a:rPr lang="en-US" u="sng"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714348" y="928670"/>
            <a:ext cx="7715304" cy="57628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rtl="0"/>
            <a:r>
              <a:rPr lang="en-US" sz="4000" b="1" dirty="0">
                <a:solidFill>
                  <a:srgbClr val="7030A0"/>
                </a:solidFill>
                <a:latin typeface="Garamond" pitchFamily="18" charset="0"/>
              </a:rPr>
              <a:t>Quaternary structure of proteins</a:t>
            </a:r>
          </a:p>
        </p:txBody>
      </p:sp>
      <p:sp>
        <p:nvSpPr>
          <p:cNvPr id="62467" name="Text Box 5"/>
          <p:cNvSpPr txBox="1">
            <a:spLocks noChangeArrowheads="1"/>
          </p:cNvSpPr>
          <p:nvPr/>
        </p:nvSpPr>
        <p:spPr bwMode="auto">
          <a:xfrm>
            <a:off x="0" y="244475"/>
            <a:ext cx="184150" cy="579438"/>
          </a:xfrm>
          <a:prstGeom prst="rect">
            <a:avLst/>
          </a:prstGeom>
          <a:noFill/>
          <a:ln w="9525">
            <a:noFill/>
            <a:miter lim="800000"/>
            <a:headEnd/>
            <a:tailEnd/>
          </a:ln>
        </p:spPr>
        <p:txBody>
          <a:bodyPr wrap="none">
            <a:spAutoFit/>
          </a:bodyPr>
          <a:lstStyle/>
          <a:p>
            <a:pPr eaLnBrk="0" hangingPunct="0"/>
            <a:endParaRPr lang="en-US" altLang="en-US" sz="3200">
              <a:solidFill>
                <a:schemeClr val="tx2"/>
              </a:solidFill>
            </a:endParaRPr>
          </a:p>
        </p:txBody>
      </p:sp>
      <p:pic>
        <p:nvPicPr>
          <p:cNvPr id="62468" name="Picture 7" descr="213-Fig05QuarterProta"/>
          <p:cNvPicPr>
            <a:picLocks noChangeAspect="1" noChangeArrowheads="1"/>
          </p:cNvPicPr>
          <p:nvPr/>
        </p:nvPicPr>
        <p:blipFill>
          <a:blip r:embed="rId3" cstate="print"/>
          <a:srcRect/>
          <a:stretch>
            <a:fillRect/>
          </a:stretch>
        </p:blipFill>
        <p:spPr bwMode="auto">
          <a:xfrm>
            <a:off x="642910" y="2071678"/>
            <a:ext cx="2214578"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2469" name="Picture 8" descr="213-Fig05QuarterProtb"/>
          <p:cNvPicPr>
            <a:picLocks noChangeAspect="1" noChangeArrowheads="1"/>
          </p:cNvPicPr>
          <p:nvPr/>
        </p:nvPicPr>
        <p:blipFill>
          <a:blip r:embed="rId4" cstate="print"/>
          <a:srcRect/>
          <a:stretch>
            <a:fillRect/>
          </a:stretch>
        </p:blipFill>
        <p:spPr bwMode="auto">
          <a:xfrm>
            <a:off x="3143240" y="2071678"/>
            <a:ext cx="2428893"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2470" name="Picture 9" descr="213-Fig05QuarterProtc"/>
          <p:cNvPicPr>
            <a:picLocks noChangeAspect="1" noChangeArrowheads="1"/>
          </p:cNvPicPr>
          <p:nvPr/>
        </p:nvPicPr>
        <p:blipFill>
          <a:blip r:embed="rId5" cstate="print"/>
          <a:srcRect/>
          <a:stretch>
            <a:fillRect/>
          </a:stretch>
        </p:blipFill>
        <p:spPr bwMode="auto">
          <a:xfrm>
            <a:off x="5857884" y="2071678"/>
            <a:ext cx="2643207"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2471" name="Text Box 10"/>
          <p:cNvSpPr txBox="1">
            <a:spLocks noChangeArrowheads="1"/>
          </p:cNvSpPr>
          <p:nvPr/>
        </p:nvSpPr>
        <p:spPr bwMode="auto">
          <a:xfrm>
            <a:off x="5857884" y="5000636"/>
            <a:ext cx="2662239"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0" eaLnBrk="0" hangingPunct="0"/>
            <a:r>
              <a:rPr lang="en-US" b="1" dirty="0">
                <a:solidFill>
                  <a:schemeClr val="tx2"/>
                </a:solidFill>
                <a:latin typeface="Times New Roman" pitchFamily="18" charset="0"/>
                <a:cs typeface="Times New Roman" pitchFamily="18" charset="0"/>
              </a:rPr>
              <a:t>Hemoglobin</a:t>
            </a:r>
          </a:p>
          <a:p>
            <a:pPr algn="ctr" rtl="0" eaLnBrk="0" hangingPunct="0">
              <a:buFont typeface="Symbol" pitchFamily="18" charset="2"/>
              <a:buChar char="a"/>
            </a:pPr>
            <a:r>
              <a:rPr lang="en-US" b="1" dirty="0">
                <a:solidFill>
                  <a:schemeClr val="tx2"/>
                </a:solidFill>
                <a:latin typeface="Times New Roman" pitchFamily="18" charset="0"/>
                <a:cs typeface="Times New Roman" pitchFamily="18" charset="0"/>
              </a:rPr>
              <a:t>and </a:t>
            </a:r>
            <a:r>
              <a:rPr lang="en-US" b="1" dirty="0">
                <a:solidFill>
                  <a:schemeClr val="tx2"/>
                </a:solidFill>
                <a:latin typeface="Times New Roman" pitchFamily="18" charset="0"/>
                <a:cs typeface="Times New Roman" pitchFamily="18" charset="0"/>
                <a:sym typeface="Symbol" pitchFamily="18" charset="2"/>
              </a:rPr>
              <a:t></a:t>
            </a:r>
            <a:r>
              <a:rPr lang="en-US" b="1" dirty="0">
                <a:solidFill>
                  <a:schemeClr val="tx2"/>
                </a:solidFill>
                <a:latin typeface="Times New Roman" pitchFamily="18" charset="0"/>
                <a:cs typeface="Times New Roman" pitchFamily="18" charset="0"/>
              </a:rPr>
              <a:t> chains with </a:t>
            </a:r>
            <a:r>
              <a:rPr lang="en-US" b="1" dirty="0" err="1">
                <a:solidFill>
                  <a:schemeClr val="tx2"/>
                </a:solidFill>
                <a:latin typeface="Times New Roman" pitchFamily="18" charset="0"/>
                <a:cs typeface="Times New Roman" pitchFamily="18" charset="0"/>
              </a:rPr>
              <a:t>heme</a:t>
            </a:r>
            <a:endParaRPr lang="en-US" b="1" dirty="0">
              <a:solidFill>
                <a:schemeClr val="tx2"/>
              </a:solidFill>
              <a:latin typeface="Times New Roman" pitchFamily="18" charset="0"/>
              <a:cs typeface="Times New Roman" pitchFamily="18" charset="0"/>
            </a:endParaRPr>
          </a:p>
        </p:txBody>
      </p:sp>
      <p:sp>
        <p:nvSpPr>
          <p:cNvPr id="62472" name="Text Box 11"/>
          <p:cNvSpPr txBox="1">
            <a:spLocks noChangeArrowheads="1"/>
          </p:cNvSpPr>
          <p:nvPr/>
        </p:nvSpPr>
        <p:spPr bwMode="auto">
          <a:xfrm>
            <a:off x="3143240" y="5000637"/>
            <a:ext cx="2428892"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0" eaLnBrk="0" hangingPunct="0"/>
            <a:r>
              <a:rPr lang="en-US" b="1" dirty="0">
                <a:solidFill>
                  <a:schemeClr val="tx2"/>
                </a:solidFill>
                <a:latin typeface="Times New Roman" pitchFamily="18" charset="0"/>
                <a:cs typeface="Times New Roman" pitchFamily="18" charset="0"/>
              </a:rPr>
              <a:t>Collagen</a:t>
            </a:r>
          </a:p>
          <a:p>
            <a:pPr algn="ctr" rtl="0" eaLnBrk="0" hangingPunct="0"/>
            <a:r>
              <a:rPr lang="en-US" b="1" dirty="0">
                <a:solidFill>
                  <a:schemeClr val="tx2"/>
                </a:solidFill>
                <a:latin typeface="Times New Roman" pitchFamily="18" charset="0"/>
                <a:cs typeface="Times New Roman" pitchFamily="18" charset="0"/>
              </a:rPr>
              <a:t>triple helix</a:t>
            </a:r>
          </a:p>
        </p:txBody>
      </p:sp>
      <p:sp>
        <p:nvSpPr>
          <p:cNvPr id="62473" name="Text Box 12"/>
          <p:cNvSpPr txBox="1">
            <a:spLocks noChangeArrowheads="1"/>
          </p:cNvSpPr>
          <p:nvPr/>
        </p:nvSpPr>
        <p:spPr bwMode="auto">
          <a:xfrm>
            <a:off x="642910" y="5000636"/>
            <a:ext cx="214314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0" eaLnBrk="0" hangingPunct="0"/>
            <a:r>
              <a:rPr lang="en-US" b="1" dirty="0">
                <a:solidFill>
                  <a:schemeClr val="tx2"/>
                </a:solidFill>
                <a:latin typeface="Times New Roman" pitchFamily="18" charset="0"/>
                <a:cs typeface="Times New Roman" pitchFamily="18" charset="0"/>
              </a:rPr>
              <a:t>4 subunits of a</a:t>
            </a:r>
          </a:p>
          <a:p>
            <a:pPr algn="ctr" rtl="0" eaLnBrk="0" hangingPunct="0"/>
            <a:r>
              <a:rPr lang="en-US" b="1" dirty="0" err="1">
                <a:solidFill>
                  <a:schemeClr val="tx2"/>
                </a:solidFill>
                <a:latin typeface="Times New Roman" pitchFamily="18" charset="0"/>
                <a:cs typeface="Times New Roman" pitchFamily="18" charset="0"/>
              </a:rPr>
              <a:t>tetrameric</a:t>
            </a:r>
            <a:r>
              <a:rPr lang="en-US" b="1" dirty="0">
                <a:solidFill>
                  <a:schemeClr val="tx2"/>
                </a:solidFill>
                <a:latin typeface="Times New Roman" pitchFamily="18" charset="0"/>
                <a:cs typeface="Times New Roman" pitchFamily="18" charset="0"/>
              </a:rPr>
              <a:t> protein</a:t>
            </a:r>
          </a:p>
        </p:txBody>
      </p:sp>
      <p:sp>
        <p:nvSpPr>
          <p:cNvPr id="62474" name="Line 13"/>
          <p:cNvSpPr>
            <a:spLocks noChangeShapeType="1"/>
          </p:cNvSpPr>
          <p:nvPr/>
        </p:nvSpPr>
        <p:spPr bwMode="auto">
          <a:xfrm>
            <a:off x="571472" y="1785926"/>
            <a:ext cx="7924800" cy="0"/>
          </a:xfrm>
          <a:prstGeom prst="line">
            <a:avLst/>
          </a:prstGeom>
          <a:noFill/>
          <a:ln w="9525">
            <a:solidFill>
              <a:schemeClr val="tx1"/>
            </a:solidFill>
            <a:round/>
            <a:headEnd/>
            <a:tailEnd/>
          </a:ln>
        </p:spPr>
        <p:txBody>
          <a:bodyPr wrap="none" anchor="ctr"/>
          <a:lstStyle/>
          <a:p>
            <a:endParaRPr lang="ar-IQ"/>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857364"/>
            <a:ext cx="7715304" cy="4357718"/>
          </a:xfrm>
        </p:spPr>
        <p:style>
          <a:lnRef idx="2">
            <a:schemeClr val="accent1"/>
          </a:lnRef>
          <a:fillRef idx="1">
            <a:schemeClr val="lt1"/>
          </a:fillRef>
          <a:effectRef idx="0">
            <a:schemeClr val="accent1"/>
          </a:effectRef>
          <a:fontRef idx="minor">
            <a:schemeClr val="dk1"/>
          </a:fontRef>
        </p:style>
        <p:txBody>
          <a:bodyPr>
            <a:normAutofit/>
          </a:bodyPr>
          <a:lstStyle/>
          <a:p>
            <a:pPr algn="justLow"/>
            <a:endParaRPr lang="en-US" sz="2000" dirty="0">
              <a:latin typeface="Times New Roman" pitchFamily="18" charset="0"/>
              <a:cs typeface="Times New Roman" pitchFamily="18" charset="0"/>
            </a:endParaRPr>
          </a:p>
          <a:p>
            <a:pPr algn="justLow"/>
            <a:r>
              <a:rPr lang="en-US" sz="1800" dirty="0">
                <a:latin typeface="Times New Roman" pitchFamily="18" charset="0"/>
                <a:cs typeface="Times New Roman" pitchFamily="18" charset="0"/>
              </a:rPr>
              <a:t>Protein </a:t>
            </a:r>
            <a:r>
              <a:rPr lang="en-US" sz="1800" dirty="0" err="1">
                <a:latin typeface="Times New Roman" pitchFamily="18" charset="0"/>
                <a:cs typeface="Times New Roman" pitchFamily="18" charset="0"/>
              </a:rPr>
              <a:t>denaturation</a:t>
            </a:r>
            <a:r>
              <a:rPr lang="en-US" sz="1800" dirty="0">
                <a:latin typeface="Times New Roman" pitchFamily="18" charset="0"/>
                <a:cs typeface="Times New Roman" pitchFamily="18" charset="0"/>
              </a:rPr>
              <a:t> results in the unfolding and disorganization of the protein’s secondary and tertiary structures, which are not accompanied by hydrolysis of peptide bonds. </a:t>
            </a:r>
          </a:p>
          <a:p>
            <a:pPr algn="justLow"/>
            <a:r>
              <a:rPr lang="en-US" sz="1800" dirty="0">
                <a:latin typeface="Times New Roman" pitchFamily="18" charset="0"/>
                <a:cs typeface="Times New Roman" pitchFamily="18" charset="0"/>
              </a:rPr>
              <a:t>Denaturing agents include heat, organic solvents, mechanical mixing, strong acids or bases, detergents, and ions of heavy metals such as lead and mercury.</a:t>
            </a:r>
          </a:p>
          <a:p>
            <a:pPr algn="justLow"/>
            <a:r>
              <a:rPr lang="en-US" sz="1800" dirty="0">
                <a:latin typeface="Times New Roman" pitchFamily="18" charset="0"/>
                <a:cs typeface="Times New Roman" pitchFamily="18" charset="0"/>
              </a:rPr>
              <a:t>Denaturation may, under ideal conditions, be reversible, in which case the protein refolds into its original native structure when the denaturing agent is removed. However, most proteins, once denatured, remain permanently disordered. </a:t>
            </a:r>
          </a:p>
          <a:p>
            <a:pPr algn="justLow"/>
            <a:r>
              <a:rPr lang="en-US" sz="1800" dirty="0">
                <a:latin typeface="Times New Roman" pitchFamily="18" charset="0"/>
                <a:cs typeface="Times New Roman" pitchFamily="18" charset="0"/>
              </a:rPr>
              <a:t>Denatured proteins are often insoluble and, therefore, precipitate from solution.</a:t>
            </a:r>
          </a:p>
        </p:txBody>
      </p:sp>
      <p:sp>
        <p:nvSpPr>
          <p:cNvPr id="4" name="Rectangle 3"/>
          <p:cNvSpPr/>
          <p:nvPr/>
        </p:nvSpPr>
        <p:spPr>
          <a:xfrm>
            <a:off x="1357290" y="714356"/>
            <a:ext cx="642942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0"/>
            <a:endParaRPr lang="en-US" b="1" dirty="0"/>
          </a:p>
          <a:p>
            <a:pPr algn="ctr" rtl="0"/>
            <a:r>
              <a:rPr lang="en-US" sz="2800" b="1" dirty="0">
                <a:latin typeface="Times New Roman" pitchFamily="18" charset="0"/>
                <a:cs typeface="Times New Roman" pitchFamily="18" charset="0"/>
              </a:rPr>
              <a:t>Denaturation</a:t>
            </a:r>
            <a:r>
              <a:rPr lang="en-US" sz="2800" b="1" dirty="0">
                <a:solidFill>
                  <a:srgbClr val="7030A0"/>
                </a:solidFill>
                <a:latin typeface="Times New Roman" pitchFamily="18" charset="0"/>
                <a:cs typeface="Times New Roman" pitchFamily="18" charset="0"/>
              </a:rPr>
              <a:t> </a:t>
            </a:r>
            <a:r>
              <a:rPr lang="en-US" sz="2800" b="1" dirty="0">
                <a:latin typeface="Times New Roman" pitchFamily="18" charset="0"/>
                <a:cs typeface="Times New Roman" pitchFamily="18" charset="0"/>
              </a:rPr>
              <a:t>and Misfolding of proteins</a:t>
            </a:r>
          </a:p>
          <a:p>
            <a:pPr algn="ctr" rtl="0"/>
            <a:endParaRPr lang="en-US" b="1" dirty="0"/>
          </a:p>
        </p:txBody>
      </p:sp>
    </p:spTree>
    <p:extLst>
      <p:ext uri="{BB962C8B-B14F-4D97-AF65-F5344CB8AC3E}">
        <p14:creationId xmlns:p14="http://schemas.microsoft.com/office/powerpoint/2010/main" val="262417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7024744" cy="720080"/>
          </a:xfrm>
        </p:spPr>
        <p:style>
          <a:lnRef idx="1">
            <a:schemeClr val="accent1"/>
          </a:lnRef>
          <a:fillRef idx="3">
            <a:schemeClr val="accent1"/>
          </a:fillRef>
          <a:effectRef idx="2">
            <a:schemeClr val="accent1"/>
          </a:effectRef>
          <a:fontRef idx="minor">
            <a:schemeClr val="lt1"/>
          </a:fontRef>
        </p:style>
        <p:txBody>
          <a:bodyPr>
            <a:normAutofit/>
          </a:bodyPr>
          <a:lstStyle/>
          <a:p>
            <a:r>
              <a:rPr lang="en-US" sz="3600" b="1" dirty="0">
                <a:solidFill>
                  <a:schemeClr val="tx1"/>
                </a:solidFill>
                <a:latin typeface="Times New Roman" pitchFamily="18" charset="0"/>
                <a:cs typeface="Times New Roman" pitchFamily="18" charset="0"/>
              </a:rPr>
              <a:t>Structure of Proteins</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43492" y="1916832"/>
            <a:ext cx="7128908" cy="4392488"/>
          </a:xfrm>
        </p:spPr>
        <p:style>
          <a:lnRef idx="2">
            <a:schemeClr val="accent1"/>
          </a:lnRef>
          <a:fillRef idx="1">
            <a:schemeClr val="lt1"/>
          </a:fillRef>
          <a:effectRef idx="0">
            <a:schemeClr val="accent1"/>
          </a:effectRef>
          <a:fontRef idx="minor">
            <a:schemeClr val="dk1"/>
          </a:fontRef>
        </p:style>
        <p:txBody>
          <a:bodyPr>
            <a:noAutofit/>
          </a:bodyPr>
          <a:lstStyle/>
          <a:p>
            <a:pPr rtl="0"/>
            <a:r>
              <a:rPr lang="en-US" sz="1800" b="1" dirty="0">
                <a:latin typeface="Times New Roman" pitchFamily="18" charset="0"/>
                <a:cs typeface="Times New Roman" pitchFamily="18" charset="0"/>
              </a:rPr>
              <a:t>OVERVIEW</a:t>
            </a:r>
          </a:p>
          <a:p>
            <a:pPr algn="justLow" rtl="0"/>
            <a:r>
              <a:rPr lang="en-US" sz="1800" dirty="0">
                <a:latin typeface="Times New Roman" pitchFamily="18" charset="0"/>
                <a:cs typeface="Times New Roman" pitchFamily="18" charset="0"/>
              </a:rPr>
              <a:t>The 20 amino acids commonly found in proteins are joined together by peptide bonds. </a:t>
            </a:r>
          </a:p>
          <a:p>
            <a:pPr algn="justLow" rtl="0"/>
            <a:r>
              <a:rPr lang="en-US" sz="1800" dirty="0">
                <a:latin typeface="Times New Roman" pitchFamily="18" charset="0"/>
                <a:cs typeface="Times New Roman" pitchFamily="18" charset="0"/>
              </a:rPr>
              <a:t>The linear sequence of the linked amino acids contains the information necessary to generate a protein molecule with a unique three-dimensional shape.</a:t>
            </a:r>
          </a:p>
          <a:p>
            <a:pPr algn="justLow" rtl="0"/>
            <a:r>
              <a:rPr lang="en-US" sz="1800" dirty="0">
                <a:latin typeface="Times New Roman" pitchFamily="18" charset="0"/>
                <a:cs typeface="Times New Roman" pitchFamily="18" charset="0"/>
              </a:rPr>
              <a:t>The complexity of protein structure is best analyzed by considering the molecule in terms of four organizational levels, namely: </a:t>
            </a:r>
          </a:p>
          <a:p>
            <a:pPr lvl="1" algn="justLow"/>
            <a:r>
              <a:rPr lang="en-US" sz="1800" dirty="0">
                <a:latin typeface="Times New Roman" pitchFamily="18" charset="0"/>
                <a:cs typeface="Times New Roman" pitchFamily="18" charset="0"/>
              </a:rPr>
              <a:t>Primary</a:t>
            </a:r>
          </a:p>
          <a:p>
            <a:pPr lvl="1" algn="justLow"/>
            <a:r>
              <a:rPr lang="en-US" sz="1800" dirty="0">
                <a:latin typeface="Times New Roman" pitchFamily="18" charset="0"/>
                <a:cs typeface="Times New Roman" pitchFamily="18" charset="0"/>
              </a:rPr>
              <a:t>Secondary</a:t>
            </a:r>
          </a:p>
          <a:p>
            <a:pPr lvl="1" algn="justLow"/>
            <a:r>
              <a:rPr lang="en-US" sz="1800" dirty="0">
                <a:latin typeface="Times New Roman" pitchFamily="18" charset="0"/>
                <a:cs typeface="Times New Roman" pitchFamily="18" charset="0"/>
              </a:rPr>
              <a:t>Tertiary</a:t>
            </a:r>
          </a:p>
          <a:p>
            <a:pPr lvl="1" algn="justLow"/>
            <a:r>
              <a:rPr lang="en-US" sz="1800" dirty="0">
                <a:latin typeface="Times New Roman" pitchFamily="18" charset="0"/>
                <a:cs typeface="Times New Roman" pitchFamily="18" charset="0"/>
              </a:rPr>
              <a:t>Quaternary .</a:t>
            </a:r>
          </a:p>
        </p:txBody>
      </p:sp>
    </p:spTree>
    <p:extLst>
      <p:ext uri="{BB962C8B-B14F-4D97-AF65-F5344CB8AC3E}">
        <p14:creationId xmlns:p14="http://schemas.microsoft.com/office/powerpoint/2010/main" val="1699266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Grp="1" noChangeAspect="1" noChangeArrowheads="1"/>
          </p:cNvPicPr>
          <p:nvPr>
            <p:ph/>
          </p:nvPr>
        </p:nvPicPr>
        <p:blipFill>
          <a:blip r:embed="rId3" cstate="print"/>
          <a:srcRect b="6395"/>
          <a:stretch>
            <a:fillRect/>
          </a:stretch>
        </p:blipFill>
        <p:spPr>
          <a:xfrm>
            <a:off x="762000" y="1071546"/>
            <a:ext cx="7620000" cy="5143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596" y="857232"/>
            <a:ext cx="8286808" cy="642942"/>
          </a:xfrm>
        </p:spPr>
        <p:style>
          <a:lnRef idx="1">
            <a:schemeClr val="accent1"/>
          </a:lnRef>
          <a:fillRef idx="2">
            <a:schemeClr val="accent1"/>
          </a:fillRef>
          <a:effectRef idx="1">
            <a:schemeClr val="accent1"/>
          </a:effectRef>
          <a:fontRef idx="minor">
            <a:schemeClr val="dk1"/>
          </a:fontRef>
        </p:style>
        <p:txBody>
          <a:bodyPr anchor="t">
            <a:normAutofit fontScale="90000"/>
          </a:bodyPr>
          <a:lstStyle/>
          <a:p>
            <a:pPr algn="ctr" eaLnBrk="1" hangingPunct="1"/>
            <a:r>
              <a:rPr lang="en-US" b="1" dirty="0">
                <a:solidFill>
                  <a:schemeClr val="accent2"/>
                </a:solidFill>
                <a:latin typeface="Times New Roman" pitchFamily="18" charset="0"/>
                <a:cs typeface="Times New Roman" pitchFamily="18" charset="0"/>
              </a:rPr>
              <a:t>Protein Classification</a:t>
            </a:r>
          </a:p>
        </p:txBody>
      </p:sp>
      <p:sp>
        <p:nvSpPr>
          <p:cNvPr id="75779" name="Rectangle 3"/>
          <p:cNvSpPr>
            <a:spLocks noGrp="1" noChangeArrowheads="1"/>
          </p:cNvSpPr>
          <p:nvPr>
            <p:ph type="body" idx="1"/>
          </p:nvPr>
        </p:nvSpPr>
        <p:spPr>
          <a:xfrm>
            <a:off x="428596" y="1500174"/>
            <a:ext cx="8286808" cy="5000660"/>
          </a:xfrm>
        </p:spPr>
        <p:style>
          <a:lnRef idx="2">
            <a:schemeClr val="accent2"/>
          </a:lnRef>
          <a:fillRef idx="1">
            <a:schemeClr val="lt1"/>
          </a:fillRef>
          <a:effectRef idx="0">
            <a:schemeClr val="accent2"/>
          </a:effectRef>
          <a:fontRef idx="minor">
            <a:schemeClr val="dk1"/>
          </a:fontRef>
        </p:style>
        <p:txBody>
          <a:bodyPr rtlCol="0">
            <a:normAutofit fontScale="92500" lnSpcReduction="10000"/>
          </a:bodyPr>
          <a:lstStyle/>
          <a:p>
            <a:pPr marL="609600" indent="-609600">
              <a:lnSpc>
                <a:spcPct val="90000"/>
              </a:lnSpc>
              <a:buNone/>
              <a:defRPr/>
            </a:pPr>
            <a:r>
              <a:rPr lang="en-US" b="1" dirty="0">
                <a:solidFill>
                  <a:srgbClr val="000066"/>
                </a:solidFill>
                <a:latin typeface="Times New Roman" pitchFamily="18" charset="0"/>
                <a:cs typeface="Times New Roman" pitchFamily="18" charset="0"/>
              </a:rPr>
              <a:t>  </a:t>
            </a:r>
          </a:p>
          <a:p>
            <a:pPr marL="609600" indent="-609600">
              <a:lnSpc>
                <a:spcPct val="90000"/>
              </a:lnSpc>
              <a:buNone/>
              <a:defRPr/>
            </a:pPr>
            <a:r>
              <a:rPr lang="en-US" b="1" dirty="0">
                <a:solidFill>
                  <a:srgbClr val="000066"/>
                </a:solidFill>
                <a:latin typeface="Times New Roman" pitchFamily="18" charset="0"/>
                <a:cs typeface="Times New Roman" pitchFamily="18" charset="0"/>
              </a:rPr>
              <a:t>    Fibrous </a:t>
            </a:r>
            <a:r>
              <a:rPr lang="en-US" b="1" dirty="0">
                <a:solidFill>
                  <a:schemeClr val="accent2"/>
                </a:solidFill>
                <a:latin typeface="Times New Roman" pitchFamily="18" charset="0"/>
                <a:cs typeface="Times New Roman" pitchFamily="18" charset="0"/>
              </a:rPr>
              <a:t>Protein</a:t>
            </a:r>
            <a:endParaRPr lang="en-US" b="1" dirty="0">
              <a:solidFill>
                <a:srgbClr val="000066"/>
              </a:solidFill>
              <a:latin typeface="Times New Roman" pitchFamily="18" charset="0"/>
              <a:cs typeface="Times New Roman" pitchFamily="18" charset="0"/>
            </a:endParaRPr>
          </a:p>
          <a:p>
            <a:pPr marL="906780" lvl="1" indent="-609600">
              <a:lnSpc>
                <a:spcPct val="90000"/>
              </a:lnSpc>
              <a:buFont typeface="+mj-lt"/>
              <a:buAutoNum type="arabicPeriod"/>
              <a:defRPr/>
            </a:pPr>
            <a:r>
              <a:rPr lang="en-US" sz="2200" b="1" dirty="0">
                <a:solidFill>
                  <a:srgbClr val="000066"/>
                </a:solidFill>
                <a:latin typeface="Times New Roman" pitchFamily="18" charset="0"/>
                <a:cs typeface="Times New Roman" pitchFamily="18" charset="0"/>
              </a:rPr>
              <a:t>Polypeptides arranged in long strands or sheets</a:t>
            </a:r>
          </a:p>
          <a:p>
            <a:pPr marL="906780" lvl="1" indent="-609600">
              <a:lnSpc>
                <a:spcPct val="90000"/>
              </a:lnSpc>
              <a:buFont typeface="+mj-lt"/>
              <a:buAutoNum type="arabicPeriod"/>
              <a:defRPr/>
            </a:pPr>
            <a:r>
              <a:rPr lang="en-US" sz="2200" b="1" dirty="0">
                <a:solidFill>
                  <a:srgbClr val="000066"/>
                </a:solidFill>
                <a:latin typeface="Times New Roman" pitchFamily="18" charset="0"/>
                <a:cs typeface="Times New Roman" pitchFamily="18" charset="0"/>
              </a:rPr>
              <a:t>Water insoluble (lots of hydrophobic AA’s)</a:t>
            </a:r>
          </a:p>
          <a:p>
            <a:pPr marL="906780" lvl="1" indent="-609600">
              <a:lnSpc>
                <a:spcPct val="90000"/>
              </a:lnSpc>
              <a:buFont typeface="+mj-lt"/>
              <a:buAutoNum type="arabicPeriod"/>
              <a:defRPr/>
            </a:pPr>
            <a:r>
              <a:rPr lang="en-US" sz="2200" b="1" dirty="0">
                <a:solidFill>
                  <a:srgbClr val="000066"/>
                </a:solidFill>
                <a:latin typeface="Times New Roman" pitchFamily="18" charset="0"/>
                <a:cs typeface="Times New Roman" pitchFamily="18" charset="0"/>
              </a:rPr>
              <a:t>Strong but flexible</a:t>
            </a:r>
          </a:p>
          <a:p>
            <a:pPr marL="906780" lvl="1" indent="-609600">
              <a:lnSpc>
                <a:spcPct val="90000"/>
              </a:lnSpc>
              <a:buFont typeface="+mj-lt"/>
              <a:buAutoNum type="arabicPeriod"/>
              <a:defRPr/>
            </a:pPr>
            <a:r>
              <a:rPr lang="en-US" sz="2200" b="1" dirty="0">
                <a:solidFill>
                  <a:srgbClr val="000066"/>
                </a:solidFill>
                <a:latin typeface="Times New Roman" pitchFamily="18" charset="0"/>
                <a:cs typeface="Times New Roman" pitchFamily="18" charset="0"/>
              </a:rPr>
              <a:t>Structural protein or </a:t>
            </a:r>
            <a:r>
              <a:rPr lang="en-GB" b="1" dirty="0">
                <a:solidFill>
                  <a:srgbClr val="000066"/>
                </a:solidFill>
                <a:latin typeface="Times New Roman" pitchFamily="18" charset="0"/>
                <a:cs typeface="Times New Roman" pitchFamily="18" charset="0"/>
              </a:rPr>
              <a:t>contractile proteins </a:t>
            </a:r>
            <a:endParaRPr lang="en-US" b="1" dirty="0">
              <a:solidFill>
                <a:srgbClr val="000066"/>
              </a:solidFill>
              <a:latin typeface="Times New Roman" pitchFamily="18" charset="0"/>
              <a:cs typeface="Times New Roman" pitchFamily="18" charset="0"/>
            </a:endParaRPr>
          </a:p>
          <a:p>
            <a:pPr marL="906780" lvl="1" indent="-609600">
              <a:lnSpc>
                <a:spcPct val="90000"/>
              </a:lnSpc>
              <a:buFont typeface="+mj-lt"/>
              <a:buAutoNum type="arabicPeriod"/>
              <a:defRPr/>
            </a:pPr>
            <a:r>
              <a:rPr lang="en-US" sz="2200" b="1" dirty="0">
                <a:solidFill>
                  <a:srgbClr val="000066"/>
                </a:solidFill>
                <a:latin typeface="Times New Roman" pitchFamily="18" charset="0"/>
                <a:cs typeface="Times New Roman" pitchFamily="18" charset="0"/>
              </a:rPr>
              <a:t>(keratin, collagen,</a:t>
            </a:r>
            <a:r>
              <a:rPr lang="en-GB" dirty="0"/>
              <a:t> </a:t>
            </a:r>
            <a:r>
              <a:rPr lang="en-GB" b="1" dirty="0">
                <a:solidFill>
                  <a:srgbClr val="000066"/>
                </a:solidFill>
                <a:latin typeface="Times New Roman" pitchFamily="18" charset="0"/>
                <a:cs typeface="Times New Roman" pitchFamily="18" charset="0"/>
              </a:rPr>
              <a:t>muscle, microtubules , </a:t>
            </a:r>
            <a:r>
              <a:rPr lang="en-GB" b="1" dirty="0" err="1">
                <a:solidFill>
                  <a:srgbClr val="000066"/>
                </a:solidFill>
                <a:latin typeface="Times New Roman" pitchFamily="18" charset="0"/>
                <a:cs typeface="Times New Roman" pitchFamily="18" charset="0"/>
              </a:rPr>
              <a:t>cytoskelton</a:t>
            </a:r>
            <a:r>
              <a:rPr lang="en-GB" b="1" dirty="0">
                <a:solidFill>
                  <a:srgbClr val="000066"/>
                </a:solidFill>
                <a:latin typeface="Times New Roman" pitchFamily="18" charset="0"/>
                <a:cs typeface="Times New Roman" pitchFamily="18" charset="0"/>
              </a:rPr>
              <a:t>, mitotic spindle, cilia, flagella</a:t>
            </a:r>
            <a:r>
              <a:rPr lang="en-US" b="1" dirty="0">
                <a:solidFill>
                  <a:srgbClr val="000066"/>
                </a:solidFill>
                <a:latin typeface="Times New Roman" pitchFamily="18" charset="0"/>
                <a:cs typeface="Times New Roman" pitchFamily="18" charset="0"/>
              </a:rPr>
              <a:t> )</a:t>
            </a:r>
          </a:p>
          <a:p>
            <a:pPr marL="609600" indent="-609600" eaLnBrk="1" fontAlgn="auto" hangingPunct="1">
              <a:lnSpc>
                <a:spcPct val="90000"/>
              </a:lnSpc>
              <a:spcAft>
                <a:spcPts val="0"/>
              </a:spcAft>
              <a:buFontTx/>
              <a:buNone/>
              <a:defRPr/>
            </a:pPr>
            <a:endParaRPr lang="en-US" sz="2400" b="1" dirty="0">
              <a:solidFill>
                <a:srgbClr val="000066"/>
              </a:solidFill>
              <a:latin typeface="Times New Roman" pitchFamily="18" charset="0"/>
              <a:cs typeface="Times New Roman" pitchFamily="18" charset="0"/>
            </a:endParaRPr>
          </a:p>
          <a:p>
            <a:pPr marL="609600" indent="-609600">
              <a:lnSpc>
                <a:spcPct val="90000"/>
              </a:lnSpc>
              <a:buNone/>
              <a:defRPr/>
            </a:pPr>
            <a:r>
              <a:rPr lang="en-US" b="1" dirty="0">
                <a:solidFill>
                  <a:srgbClr val="000066"/>
                </a:solidFill>
                <a:latin typeface="Times New Roman" pitchFamily="18" charset="0"/>
                <a:cs typeface="Times New Roman" pitchFamily="18" charset="0"/>
              </a:rPr>
              <a:t>    Globular</a:t>
            </a:r>
            <a:r>
              <a:rPr lang="en-US" sz="2400" b="1" dirty="0">
                <a:solidFill>
                  <a:srgbClr val="000066"/>
                </a:solidFill>
                <a:latin typeface="Times New Roman" pitchFamily="18" charset="0"/>
                <a:cs typeface="Times New Roman" pitchFamily="18" charset="0"/>
              </a:rPr>
              <a:t> </a:t>
            </a:r>
            <a:r>
              <a:rPr lang="en-US" b="1" dirty="0">
                <a:solidFill>
                  <a:schemeClr val="accent2"/>
                </a:solidFill>
                <a:latin typeface="Times New Roman" pitchFamily="18" charset="0"/>
                <a:cs typeface="Times New Roman" pitchFamily="18" charset="0"/>
              </a:rPr>
              <a:t>Protein</a:t>
            </a:r>
            <a:endParaRPr lang="en-US" sz="2400" b="1" dirty="0">
              <a:solidFill>
                <a:srgbClr val="000066"/>
              </a:solidFill>
              <a:latin typeface="Times New Roman" pitchFamily="18" charset="0"/>
              <a:cs typeface="Times New Roman" pitchFamily="18" charset="0"/>
            </a:endParaRPr>
          </a:p>
          <a:p>
            <a:pPr marL="906780" lvl="1" indent="-609600">
              <a:lnSpc>
                <a:spcPct val="90000"/>
              </a:lnSpc>
              <a:buFont typeface="+mj-lt"/>
              <a:buAutoNum type="arabicPeriod"/>
              <a:defRPr/>
            </a:pPr>
            <a:r>
              <a:rPr lang="en-US" sz="2200" b="1" dirty="0">
                <a:solidFill>
                  <a:srgbClr val="000066"/>
                </a:solidFill>
                <a:latin typeface="Times New Roman" pitchFamily="18" charset="0"/>
                <a:cs typeface="Times New Roman" pitchFamily="18" charset="0"/>
              </a:rPr>
              <a:t>Polypeptide chains folded into spherical or globular form</a:t>
            </a:r>
          </a:p>
          <a:p>
            <a:pPr marL="906780" lvl="1" indent="-609600">
              <a:lnSpc>
                <a:spcPct val="90000"/>
              </a:lnSpc>
              <a:buFont typeface="+mj-lt"/>
              <a:buAutoNum type="arabicPeriod"/>
              <a:defRPr/>
            </a:pPr>
            <a:r>
              <a:rPr lang="en-US" sz="2200" b="1" dirty="0">
                <a:solidFill>
                  <a:srgbClr val="000066"/>
                </a:solidFill>
                <a:latin typeface="Times New Roman" pitchFamily="18" charset="0"/>
                <a:cs typeface="Times New Roman" pitchFamily="18" charset="0"/>
              </a:rPr>
              <a:t>Water soluble</a:t>
            </a:r>
          </a:p>
          <a:p>
            <a:pPr marL="906780" lvl="1" indent="-609600">
              <a:lnSpc>
                <a:spcPct val="90000"/>
              </a:lnSpc>
              <a:buFont typeface="+mj-lt"/>
              <a:buAutoNum type="arabicPeriod"/>
              <a:defRPr/>
            </a:pPr>
            <a:r>
              <a:rPr lang="en-US" sz="2200" b="1" dirty="0">
                <a:solidFill>
                  <a:srgbClr val="000066"/>
                </a:solidFill>
                <a:latin typeface="Times New Roman" pitchFamily="18" charset="0"/>
                <a:cs typeface="Times New Roman" pitchFamily="18" charset="0"/>
              </a:rPr>
              <a:t>Contain several types of secondary structure</a:t>
            </a:r>
          </a:p>
          <a:p>
            <a:pPr marL="906780" lvl="1" indent="-609600">
              <a:lnSpc>
                <a:spcPct val="90000"/>
              </a:lnSpc>
              <a:buFont typeface="+mj-lt"/>
              <a:buAutoNum type="arabicPeriod"/>
              <a:defRPr/>
            </a:pPr>
            <a:r>
              <a:rPr lang="en-US" sz="2200" b="1" dirty="0">
                <a:solidFill>
                  <a:srgbClr val="000066"/>
                </a:solidFill>
                <a:latin typeface="Times New Roman" pitchFamily="18" charset="0"/>
                <a:cs typeface="Times New Roman" pitchFamily="18" charset="0"/>
              </a:rPr>
              <a:t>Diverse functions</a:t>
            </a:r>
          </a:p>
          <a:p>
            <a:pPr marL="906780" lvl="1" indent="-609600">
              <a:lnSpc>
                <a:spcPct val="90000"/>
              </a:lnSpc>
              <a:buFont typeface="+mj-lt"/>
              <a:buAutoNum type="arabicPeriod"/>
              <a:defRPr/>
            </a:pPr>
            <a:r>
              <a:rPr lang="en-US" sz="2200" b="1" dirty="0">
                <a:solidFill>
                  <a:srgbClr val="000066"/>
                </a:solidFill>
                <a:latin typeface="Times New Roman" pitchFamily="18" charset="0"/>
                <a:cs typeface="Times New Roman" pitchFamily="18" charset="0"/>
              </a:rPr>
              <a:t> (enzymes,</a:t>
            </a:r>
            <a:r>
              <a:rPr lang="fr-FR" dirty="0"/>
              <a:t> </a:t>
            </a:r>
            <a:r>
              <a:rPr lang="fr-FR" b="1" dirty="0">
                <a:solidFill>
                  <a:srgbClr val="000066"/>
                </a:solidFill>
                <a:latin typeface="Times New Roman" pitchFamily="18" charset="0"/>
                <a:cs typeface="Times New Roman" pitchFamily="18" charset="0"/>
              </a:rPr>
              <a:t>, </a:t>
            </a:r>
            <a:r>
              <a:rPr lang="fr-FR" b="1" dirty="0" err="1">
                <a:solidFill>
                  <a:srgbClr val="000066"/>
                </a:solidFill>
                <a:latin typeface="Times New Roman" pitchFamily="18" charset="0"/>
                <a:cs typeface="Times New Roman" pitchFamily="18" charset="0"/>
              </a:rPr>
              <a:t>haemoglobin</a:t>
            </a:r>
            <a:r>
              <a:rPr lang="fr-FR" b="1" dirty="0">
                <a:solidFill>
                  <a:srgbClr val="000066"/>
                </a:solidFill>
                <a:latin typeface="Times New Roman" pitchFamily="18" charset="0"/>
                <a:cs typeface="Times New Roman" pitchFamily="18" charset="0"/>
              </a:rPr>
              <a:t>, </a:t>
            </a:r>
            <a:r>
              <a:rPr lang="fr-FR" b="1" dirty="0" err="1">
                <a:solidFill>
                  <a:srgbClr val="000066"/>
                </a:solidFill>
                <a:latin typeface="Times New Roman" pitchFamily="18" charset="0"/>
                <a:cs typeface="Times New Roman" pitchFamily="18" charset="0"/>
              </a:rPr>
              <a:t>immunoglobulins</a:t>
            </a:r>
            <a:r>
              <a:rPr lang="fr-FR" b="1" dirty="0">
                <a:solidFill>
                  <a:srgbClr val="000066"/>
                </a:solidFill>
                <a:latin typeface="Times New Roman" pitchFamily="18" charset="0"/>
                <a:cs typeface="Times New Roman" pitchFamily="18" charset="0"/>
              </a:rPr>
              <a:t>, membrane </a:t>
            </a:r>
            <a:r>
              <a:rPr lang="fr-FR" b="1" dirty="0" err="1">
                <a:solidFill>
                  <a:srgbClr val="000066"/>
                </a:solidFill>
                <a:latin typeface="Times New Roman" pitchFamily="18" charset="0"/>
                <a:cs typeface="Times New Roman" pitchFamily="18" charset="0"/>
              </a:rPr>
              <a:t>receptor</a:t>
            </a:r>
            <a:r>
              <a:rPr lang="fr-FR" b="1" dirty="0">
                <a:solidFill>
                  <a:srgbClr val="000066"/>
                </a:solidFill>
                <a:latin typeface="Times New Roman" pitchFamily="18" charset="0"/>
                <a:cs typeface="Times New Roman" pitchFamily="18" charset="0"/>
              </a:rPr>
              <a:t> sites</a:t>
            </a:r>
            <a:r>
              <a:rPr lang="en-US" b="1" dirty="0">
                <a:solidFill>
                  <a:srgbClr val="000066"/>
                </a:solidFill>
                <a:latin typeface="Times New Roman" pitchFamily="18" charset="0"/>
                <a:cs typeface="Times New Roman" pitchFamily="18" charset="0"/>
              </a:rPr>
              <a:t> regulatory proteins)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agesCAZL3VN0.jpg"/>
          <p:cNvPicPr>
            <a:picLocks noChangeAspect="1"/>
          </p:cNvPicPr>
          <p:nvPr/>
        </p:nvPicPr>
        <p:blipFill>
          <a:blip r:embed="rId3" cstate="print"/>
          <a:stretch>
            <a:fillRect/>
          </a:stretch>
        </p:blipFill>
        <p:spPr>
          <a:xfrm>
            <a:off x="1214414" y="1285860"/>
            <a:ext cx="5786477" cy="38576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683568" y="764704"/>
            <a:ext cx="6768752" cy="720080"/>
          </a:xfrm>
          <a:ln/>
        </p:spPr>
        <p:style>
          <a:lnRef idx="1">
            <a:schemeClr val="accent1"/>
          </a:lnRef>
          <a:fillRef idx="2">
            <a:schemeClr val="accent1"/>
          </a:fillRef>
          <a:effectRef idx="1">
            <a:schemeClr val="accent1"/>
          </a:effectRef>
          <a:fontRef idx="minor">
            <a:schemeClr val="dk1"/>
          </a:fontRef>
        </p:style>
        <p:txBody>
          <a:bodyPr>
            <a:normAutofit fontScale="90000"/>
          </a:bodyPr>
          <a:lstStyle/>
          <a:p>
            <a:br>
              <a:rPr lang="en-US" sz="3200" b="1" dirty="0"/>
            </a:br>
            <a:r>
              <a:rPr lang="en-US" sz="2700" b="1" dirty="0">
                <a:latin typeface="Times New Roman" pitchFamily="18" charset="0"/>
                <a:cs typeface="Times New Roman" pitchFamily="18" charset="0"/>
              </a:rPr>
              <a:t>Why knowing protein structure is important ????</a:t>
            </a:r>
          </a:p>
        </p:txBody>
      </p:sp>
      <p:sp>
        <p:nvSpPr>
          <p:cNvPr id="19461" name="Rectangle 5"/>
          <p:cNvSpPr>
            <a:spLocks noGrp="1" noChangeArrowheads="1"/>
          </p:cNvSpPr>
          <p:nvPr>
            <p:ph type="body" sz="half" idx="1"/>
          </p:nvPr>
        </p:nvSpPr>
        <p:spPr>
          <a:xfrm>
            <a:off x="611560" y="1628800"/>
            <a:ext cx="7848872" cy="4608512"/>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Low">
              <a:lnSpc>
                <a:spcPct val="90000"/>
              </a:lnSpc>
            </a:pPr>
            <a:endParaRPr lang="en-US" sz="2800" dirty="0">
              <a:latin typeface="Times New Roman" pitchFamily="18" charset="0"/>
              <a:cs typeface="Times New Roman" pitchFamily="18" charset="0"/>
            </a:endParaRPr>
          </a:p>
          <a:p>
            <a:pPr algn="justLow">
              <a:lnSpc>
                <a:spcPct val="90000"/>
              </a:lnSpc>
            </a:pPr>
            <a:r>
              <a:rPr lang="en-US" sz="2600" dirty="0">
                <a:latin typeface="Times New Roman" pitchFamily="18" charset="0"/>
                <a:cs typeface="Times New Roman" pitchFamily="18" charset="0"/>
              </a:rPr>
              <a:t>A protein’s function depends on its specific conformation.</a:t>
            </a:r>
          </a:p>
          <a:p>
            <a:pPr marL="68580" indent="0" algn="justLow">
              <a:lnSpc>
                <a:spcPct val="90000"/>
              </a:lnSpc>
              <a:buNone/>
            </a:pPr>
            <a:endParaRPr lang="en-US" sz="2600" dirty="0">
              <a:latin typeface="Times New Roman" pitchFamily="18" charset="0"/>
              <a:cs typeface="Times New Roman" pitchFamily="18" charset="0"/>
            </a:endParaRPr>
          </a:p>
          <a:p>
            <a:pPr algn="justLow">
              <a:lnSpc>
                <a:spcPct val="90000"/>
              </a:lnSpc>
            </a:pPr>
            <a:r>
              <a:rPr lang="en-US" sz="2600" dirty="0">
                <a:latin typeface="Times New Roman" pitchFamily="18" charset="0"/>
                <a:cs typeface="Times New Roman" pitchFamily="18" charset="0"/>
              </a:rPr>
              <a:t>In almost every case, the function depends on its ability to recognize and bind to some other molecule.</a:t>
            </a:r>
          </a:p>
          <a:p>
            <a:pPr marL="68580" indent="0" algn="justLow">
              <a:lnSpc>
                <a:spcPct val="90000"/>
              </a:lnSpc>
              <a:buNone/>
            </a:pPr>
            <a:endParaRPr lang="en-US" sz="2600" dirty="0">
              <a:latin typeface="Times New Roman" pitchFamily="18" charset="0"/>
              <a:cs typeface="Times New Roman" pitchFamily="18" charset="0"/>
            </a:endParaRPr>
          </a:p>
          <a:p>
            <a:pPr lvl="2" algn="justLow">
              <a:lnSpc>
                <a:spcPct val="90000"/>
              </a:lnSpc>
            </a:pPr>
            <a:r>
              <a:rPr lang="en-US" sz="2600" dirty="0">
                <a:latin typeface="Times New Roman" pitchFamily="18" charset="0"/>
                <a:cs typeface="Times New Roman" pitchFamily="18" charset="0"/>
              </a:rPr>
              <a:t>For example, antibodies bind to particular foreign substances that fit their binding sites.</a:t>
            </a:r>
          </a:p>
          <a:p>
            <a:pPr lvl="2" algn="justLow">
              <a:lnSpc>
                <a:spcPct val="90000"/>
              </a:lnSpc>
            </a:pPr>
            <a:r>
              <a:rPr lang="en-US" sz="2600" dirty="0">
                <a:latin typeface="Times New Roman" pitchFamily="18" charset="0"/>
                <a:cs typeface="Times New Roman" pitchFamily="18" charset="0"/>
              </a:rPr>
              <a:t>Enzyme recognize and bind to specific substrates, facilitating a chemical reaction. </a:t>
            </a:r>
          </a:p>
          <a:p>
            <a:pPr marL="685800" lvl="2" indent="0" algn="justLow">
              <a:lnSpc>
                <a:spcPct val="90000"/>
              </a:lnSpc>
              <a:buNone/>
            </a:pPr>
            <a:endParaRPr lang="en-US" sz="2600" dirty="0">
              <a:latin typeface="Times New Roman" pitchFamily="18" charset="0"/>
              <a:cs typeface="Times New Roman" pitchFamily="18" charset="0"/>
            </a:endParaRPr>
          </a:p>
          <a:p>
            <a:pPr algn="justLow">
              <a:lnSpc>
                <a:spcPct val="90000"/>
              </a:lnSpc>
            </a:pPr>
            <a:r>
              <a:rPr lang="en-US" sz="2600" dirty="0">
                <a:latin typeface="Times New Roman" pitchFamily="18" charset="0"/>
                <a:cs typeface="Times New Roman" pitchFamily="18" charset="0"/>
              </a:rPr>
              <a:t>A functional proteins consists of one or more polypeptides that have been precisely twisted, folded, and coiled into a unique shape. </a:t>
            </a:r>
          </a:p>
          <a:p>
            <a:pPr marL="68580" indent="0" algn="justLow">
              <a:lnSpc>
                <a:spcPct val="90000"/>
              </a:lnSpc>
              <a:buNone/>
            </a:pPr>
            <a:endParaRPr lang="en-US" sz="2600" dirty="0">
              <a:latin typeface="Times New Roman" pitchFamily="18" charset="0"/>
              <a:cs typeface="Times New Roman" pitchFamily="18" charset="0"/>
            </a:endParaRPr>
          </a:p>
          <a:p>
            <a:pPr algn="justLow">
              <a:lnSpc>
                <a:spcPct val="90000"/>
              </a:lnSpc>
            </a:pPr>
            <a:r>
              <a:rPr lang="en-US" sz="2600" dirty="0">
                <a:latin typeface="Times New Roman" pitchFamily="18" charset="0"/>
                <a:cs typeface="Times New Roman" pitchFamily="18" charset="0"/>
              </a:rPr>
              <a:t>It is the order of amino acids that determines what the three-dimensional conformation will be.</a:t>
            </a:r>
          </a:p>
          <a:p>
            <a:pPr lvl="1">
              <a:lnSpc>
                <a:spcPct val="90000"/>
              </a:lnSpc>
            </a:pPr>
            <a:endParaRPr lang="en-US" sz="2600" dirty="0">
              <a:latin typeface="Times New Roman" pitchFamily="18" charset="0"/>
              <a:cs typeface="Times New Roman" pitchFamily="18" charset="0"/>
            </a:endParaRPr>
          </a:p>
          <a:p>
            <a:pPr algn="justLow">
              <a:lnSpc>
                <a:spcPct val="90000"/>
              </a:lnSpc>
            </a:pPr>
            <a:endParaRPr lang="en-US" sz="2900" dirty="0">
              <a:latin typeface="Times New Roman" pitchFamily="18" charset="0"/>
              <a:cs typeface="Times New Roman" pitchFamily="18" charset="0"/>
            </a:endParaRPr>
          </a:p>
          <a:p>
            <a:pPr algn="justLow">
              <a:lnSpc>
                <a:spcPct val="90000"/>
              </a:lnSpc>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7104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09329" y="692696"/>
            <a:ext cx="6889576" cy="66632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Protein Structure</a:t>
            </a:r>
          </a:p>
        </p:txBody>
      </p:sp>
      <p:sp>
        <p:nvSpPr>
          <p:cNvPr id="17411" name="Rectangle 3"/>
          <p:cNvSpPr>
            <a:spLocks noChangeArrowheads="1"/>
          </p:cNvSpPr>
          <p:nvPr/>
        </p:nvSpPr>
        <p:spPr bwMode="auto">
          <a:xfrm>
            <a:off x="1066800" y="1698625"/>
            <a:ext cx="2743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20 Amino Acids</a:t>
            </a:r>
          </a:p>
        </p:txBody>
      </p:sp>
      <p:sp>
        <p:nvSpPr>
          <p:cNvPr id="17414" name="Rectangle 6"/>
          <p:cNvSpPr>
            <a:spLocks noChangeArrowheads="1"/>
          </p:cNvSpPr>
          <p:nvPr/>
        </p:nvSpPr>
        <p:spPr bwMode="auto">
          <a:xfrm>
            <a:off x="1066800" y="2375678"/>
            <a:ext cx="2743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Primary</a:t>
            </a:r>
          </a:p>
        </p:txBody>
      </p:sp>
      <p:sp>
        <p:nvSpPr>
          <p:cNvPr id="17415" name="Rectangle 7"/>
          <p:cNvSpPr>
            <a:spLocks noChangeArrowheads="1"/>
          </p:cNvSpPr>
          <p:nvPr/>
        </p:nvSpPr>
        <p:spPr bwMode="auto">
          <a:xfrm>
            <a:off x="1089025" y="3124200"/>
            <a:ext cx="2743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Secondary</a:t>
            </a:r>
          </a:p>
        </p:txBody>
      </p:sp>
      <p:sp>
        <p:nvSpPr>
          <p:cNvPr id="17416" name="Rectangle 8"/>
          <p:cNvSpPr>
            <a:spLocks noChangeArrowheads="1"/>
          </p:cNvSpPr>
          <p:nvPr/>
        </p:nvSpPr>
        <p:spPr bwMode="auto">
          <a:xfrm>
            <a:off x="1066800" y="3949246"/>
            <a:ext cx="2743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Tertiary</a:t>
            </a:r>
          </a:p>
        </p:txBody>
      </p:sp>
      <p:sp>
        <p:nvSpPr>
          <p:cNvPr id="17417" name="Rectangle 9"/>
          <p:cNvSpPr>
            <a:spLocks noChangeArrowheads="1"/>
          </p:cNvSpPr>
          <p:nvPr/>
        </p:nvSpPr>
        <p:spPr bwMode="auto">
          <a:xfrm>
            <a:off x="1066800" y="4727344"/>
            <a:ext cx="2743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Quaternary</a:t>
            </a:r>
          </a:p>
        </p:txBody>
      </p:sp>
      <p:sp>
        <p:nvSpPr>
          <p:cNvPr id="17418" name="Rectangle 10"/>
          <p:cNvSpPr>
            <a:spLocks noChangeArrowheads="1"/>
          </p:cNvSpPr>
          <p:nvPr/>
        </p:nvSpPr>
        <p:spPr bwMode="auto">
          <a:xfrm>
            <a:off x="1066800" y="5631269"/>
            <a:ext cx="2743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Denatured</a:t>
            </a:r>
          </a:p>
        </p:txBody>
      </p:sp>
      <p:sp>
        <p:nvSpPr>
          <p:cNvPr id="17419" name="Line 11"/>
          <p:cNvSpPr>
            <a:spLocks noChangeShapeType="1"/>
          </p:cNvSpPr>
          <p:nvPr/>
        </p:nvSpPr>
        <p:spPr bwMode="auto">
          <a:xfrm flipH="1">
            <a:off x="4295955" y="1737262"/>
            <a:ext cx="0" cy="12480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2"/>
          <p:cNvSpPr>
            <a:spLocks noChangeShapeType="1"/>
          </p:cNvSpPr>
          <p:nvPr/>
        </p:nvSpPr>
        <p:spPr bwMode="auto">
          <a:xfrm>
            <a:off x="4295955" y="3226278"/>
            <a:ext cx="0" cy="21106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Text Box 14"/>
          <p:cNvSpPr txBox="1">
            <a:spLocks noChangeArrowheads="1"/>
          </p:cNvSpPr>
          <p:nvPr/>
        </p:nvSpPr>
        <p:spPr bwMode="auto">
          <a:xfrm>
            <a:off x="4797706" y="1697127"/>
            <a:ext cx="19736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imes New Roman" pitchFamily="18" charset="0"/>
                <a:cs typeface="Times New Roman" pitchFamily="18" charset="0"/>
              </a:rPr>
              <a:t>Coded by the DNA</a:t>
            </a:r>
          </a:p>
        </p:txBody>
      </p:sp>
      <p:sp>
        <p:nvSpPr>
          <p:cNvPr id="17423" name="Text Box 15"/>
          <p:cNvSpPr txBox="1">
            <a:spLocks noChangeArrowheads="1"/>
          </p:cNvSpPr>
          <p:nvPr/>
        </p:nvSpPr>
        <p:spPr bwMode="auto">
          <a:xfrm>
            <a:off x="4419600" y="2985278"/>
            <a:ext cx="4191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0"/>
            <a:r>
              <a:rPr lang="en-US" dirty="0">
                <a:latin typeface="Times New Roman" pitchFamily="18" charset="0"/>
                <a:cs typeface="Times New Roman" pitchFamily="18" charset="0"/>
              </a:rPr>
              <a:t>Self assembly to a single (native) structure.  Depends on primary structure and solution conditions</a:t>
            </a:r>
          </a:p>
        </p:txBody>
      </p:sp>
      <p:sp>
        <p:nvSpPr>
          <p:cNvPr id="17424" name="Line 16"/>
          <p:cNvSpPr>
            <a:spLocks noChangeShapeType="1"/>
          </p:cNvSpPr>
          <p:nvPr/>
        </p:nvSpPr>
        <p:spPr bwMode="auto">
          <a:xfrm>
            <a:off x="4299945" y="5631269"/>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429124" y="3950254"/>
            <a:ext cx="3956763" cy="646331"/>
          </a:xfrm>
          <a:prstGeom prst="rect">
            <a:avLst/>
          </a:prstGeom>
          <a:noFill/>
        </p:spPr>
        <p:txBody>
          <a:bodyPr wrap="square" rtlCol="1">
            <a:spAutoFit/>
          </a:bodyPr>
          <a:lstStyle/>
          <a:p>
            <a:pPr algn="l" rtl="0"/>
            <a:r>
              <a:rPr lang="en-US" dirty="0">
                <a:latin typeface="Times New Roman" pitchFamily="18" charset="0"/>
                <a:cs typeface="Times New Roman" pitchFamily="18" charset="0"/>
              </a:rPr>
              <a:t>Organize the folding within a single polypeptide.</a:t>
            </a:r>
          </a:p>
        </p:txBody>
      </p:sp>
      <p:sp>
        <p:nvSpPr>
          <p:cNvPr id="4" name="TextBox 3"/>
          <p:cNvSpPr txBox="1"/>
          <p:nvPr/>
        </p:nvSpPr>
        <p:spPr>
          <a:xfrm>
            <a:off x="4429124" y="4690613"/>
            <a:ext cx="3956763" cy="646331"/>
          </a:xfrm>
          <a:prstGeom prst="rect">
            <a:avLst/>
          </a:prstGeom>
          <a:noFill/>
        </p:spPr>
        <p:txBody>
          <a:bodyPr wrap="square" rtlCol="1">
            <a:spAutoFit/>
          </a:bodyPr>
          <a:lstStyle/>
          <a:p>
            <a:pPr algn="l" rtl="0"/>
            <a:r>
              <a:rPr lang="en-US" dirty="0">
                <a:latin typeface="Times New Roman" pitchFamily="18" charset="0"/>
                <a:cs typeface="Times New Roman" pitchFamily="18" charset="0"/>
              </a:rPr>
              <a:t>Arises when two or more polypeptides join to form a protein</a:t>
            </a:r>
          </a:p>
        </p:txBody>
      </p:sp>
      <p:sp>
        <p:nvSpPr>
          <p:cNvPr id="6" name="TextBox 5"/>
          <p:cNvSpPr txBox="1"/>
          <p:nvPr/>
        </p:nvSpPr>
        <p:spPr>
          <a:xfrm>
            <a:off x="4740111" y="2375678"/>
            <a:ext cx="3168352" cy="369332"/>
          </a:xfrm>
          <a:prstGeom prst="rect">
            <a:avLst/>
          </a:prstGeom>
          <a:noFill/>
        </p:spPr>
        <p:txBody>
          <a:bodyPr wrap="square" rtlCol="1">
            <a:spAutoFit/>
          </a:bodyPr>
          <a:lstStyle/>
          <a:p>
            <a:pPr algn="l" rtl="0"/>
            <a:r>
              <a:rPr lang="en-US" dirty="0">
                <a:latin typeface="Times New Roman" pitchFamily="18" charset="0"/>
                <a:cs typeface="Times New Roman" pitchFamily="18" charset="0"/>
              </a:rPr>
              <a:t> linear sequence of amino acids </a:t>
            </a:r>
            <a:endParaRPr lang="en-US" dirty="0"/>
          </a:p>
        </p:txBody>
      </p:sp>
      <p:sp>
        <p:nvSpPr>
          <p:cNvPr id="7" name="TextBox 6"/>
          <p:cNvSpPr txBox="1"/>
          <p:nvPr/>
        </p:nvSpPr>
        <p:spPr>
          <a:xfrm>
            <a:off x="4429125" y="5733256"/>
            <a:ext cx="3509426" cy="369332"/>
          </a:xfrm>
          <a:prstGeom prst="rect">
            <a:avLst/>
          </a:prstGeom>
          <a:noFill/>
        </p:spPr>
        <p:txBody>
          <a:bodyPr wrap="square" rtlCol="1">
            <a:spAutoFit/>
          </a:bodyPr>
          <a:lstStyle/>
          <a:p>
            <a:pPr algn="l" rtl="0"/>
            <a:r>
              <a:rPr lang="en-US" dirty="0">
                <a:latin typeface="Times New Roman" pitchFamily="18" charset="0"/>
                <a:cs typeface="Times New Roman" pitchFamily="18" charset="0"/>
              </a:rPr>
              <a:t>Occurs with protein degradation </a:t>
            </a:r>
          </a:p>
        </p:txBody>
      </p:sp>
    </p:spTree>
    <p:extLst>
      <p:ext uri="{BB962C8B-B14F-4D97-AF65-F5344CB8AC3E}">
        <p14:creationId xmlns:p14="http://schemas.microsoft.com/office/powerpoint/2010/main" val="399620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08720"/>
            <a:ext cx="7024744" cy="79208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3600" b="1" dirty="0">
                <a:solidFill>
                  <a:schemeClr val="tx1"/>
                </a:solidFill>
                <a:latin typeface="Times New Roman" pitchFamily="18" charset="0"/>
                <a:cs typeface="Times New Roman" pitchFamily="18" charset="0"/>
              </a:rPr>
              <a:t>Levels of Protein Structure</a:t>
            </a:r>
            <a:endParaRPr lang="en-US" sz="36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081213"/>
            <a:ext cx="6768752" cy="3508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925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3144"/>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b="1" dirty="0">
                <a:solidFill>
                  <a:schemeClr val="tx1"/>
                </a:solidFill>
                <a:latin typeface="Times New Roman" pitchFamily="18" charset="0"/>
                <a:cs typeface="Times New Roman" pitchFamily="18" charset="0"/>
              </a:rPr>
              <a:t>1- PRIMARY STRUCTURE OF PROTEINS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43492" y="1916832"/>
            <a:ext cx="6984892" cy="3915797"/>
          </a:xfrm>
        </p:spPr>
        <p:style>
          <a:lnRef idx="2">
            <a:schemeClr val="accent1"/>
          </a:lnRef>
          <a:fillRef idx="1">
            <a:schemeClr val="lt1"/>
          </a:fillRef>
          <a:effectRef idx="0">
            <a:schemeClr val="accent1"/>
          </a:effectRef>
          <a:fontRef idx="minor">
            <a:schemeClr val="dk1"/>
          </a:fontRef>
        </p:style>
        <p:txBody>
          <a:bodyPr>
            <a:normAutofit/>
          </a:bodyPr>
          <a:lstStyle/>
          <a:p>
            <a:pPr algn="justLow"/>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The sequence of amino acids in a protein is called the primary structure of the protein.</a:t>
            </a:r>
          </a:p>
          <a:p>
            <a:pPr marL="68580" indent="0" algn="justLow">
              <a:buNone/>
            </a:pPr>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 Understanding the primary structure of proteins is important because many genetic diseases result in proteins with abnormal amino acid sequences, which cause improper folding and loss or impairment of normal function. </a:t>
            </a:r>
          </a:p>
        </p:txBody>
      </p:sp>
    </p:spTree>
    <p:extLst>
      <p:ext uri="{BB962C8B-B14F-4D97-AF65-F5344CB8AC3E}">
        <p14:creationId xmlns:p14="http://schemas.microsoft.com/office/powerpoint/2010/main" val="384925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648072"/>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b="1" dirty="0">
                <a:solidFill>
                  <a:schemeClr val="tx1"/>
                </a:solidFill>
                <a:latin typeface="Times New Roman" pitchFamily="18" charset="0"/>
                <a:cs typeface="Times New Roman" pitchFamily="18" charset="0"/>
              </a:rPr>
              <a:t>PRIMARY STRUCTURE OF PROTEINS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3"/>
          </p:nvPr>
        </p:nvSpPr>
        <p:spPr>
          <a:xfrm>
            <a:off x="899592" y="2132856"/>
            <a:ext cx="4536504" cy="4032448"/>
          </a:xfrm>
        </p:spPr>
        <p:style>
          <a:lnRef idx="2">
            <a:schemeClr val="accent1"/>
          </a:lnRef>
          <a:fillRef idx="1">
            <a:schemeClr val="lt1"/>
          </a:fillRef>
          <a:effectRef idx="0">
            <a:schemeClr val="accent1"/>
          </a:effectRef>
          <a:fontRef idx="minor">
            <a:schemeClr val="dk1"/>
          </a:fontRef>
        </p:style>
        <p:txBody>
          <a:bodyPr>
            <a:normAutofit/>
          </a:bodyPr>
          <a:lstStyle/>
          <a:p>
            <a:pPr algn="justLow"/>
            <a:r>
              <a:rPr lang="en-US" sz="2000" dirty="0">
                <a:latin typeface="Times New Roman" pitchFamily="18" charset="0"/>
                <a:cs typeface="Times New Roman" pitchFamily="18" charset="0"/>
              </a:rPr>
              <a:t>In proteins, amino acids are joined covalently by peptide bonds.</a:t>
            </a:r>
          </a:p>
          <a:p>
            <a:pPr marL="68580" indent="0" algn="justLow">
              <a:buNone/>
            </a:pPr>
            <a:endParaRPr lang="en-US" sz="2000" dirty="0">
              <a:latin typeface="Times New Roman" pitchFamily="18" charset="0"/>
              <a:cs typeface="Times New Roman" pitchFamily="18" charset="0"/>
            </a:endParaRPr>
          </a:p>
          <a:p>
            <a:pPr algn="justLow"/>
            <a:r>
              <a:rPr lang="en-US" sz="2000" dirty="0">
                <a:latin typeface="Times New Roman" pitchFamily="18" charset="0"/>
                <a:cs typeface="Times New Roman" pitchFamily="18" charset="0"/>
              </a:rPr>
              <a:t>Peptide bond are amide linkages between the α-carboxyl group of one amino acid and the α-amino group of another. </a:t>
            </a:r>
          </a:p>
          <a:p>
            <a:pPr marL="68580" indent="0" algn="justLow">
              <a:buNone/>
            </a:pPr>
            <a:endParaRPr lang="en-US" sz="2000" dirty="0">
              <a:latin typeface="Times New Roman" pitchFamily="18" charset="0"/>
              <a:cs typeface="Times New Roman" pitchFamily="18" charset="0"/>
            </a:endParaRPr>
          </a:p>
          <a:p>
            <a:pPr algn="justLow"/>
            <a:r>
              <a:rPr lang="en-US" sz="2000" dirty="0">
                <a:latin typeface="Times New Roman" pitchFamily="18" charset="0"/>
                <a:cs typeface="Times New Roman" pitchFamily="18" charset="0"/>
              </a:rPr>
              <a:t>For example, </a:t>
            </a:r>
            <a:r>
              <a:rPr lang="en-US" sz="2000" dirty="0" err="1">
                <a:latin typeface="Times New Roman" pitchFamily="18" charset="0"/>
                <a:cs typeface="Times New Roman" pitchFamily="18" charset="0"/>
              </a:rPr>
              <a:t>valine</a:t>
            </a:r>
            <a:r>
              <a:rPr lang="en-US" sz="2000" dirty="0">
                <a:latin typeface="Times New Roman" pitchFamily="18" charset="0"/>
                <a:cs typeface="Times New Roman" pitchFamily="18" charset="0"/>
              </a:rPr>
              <a:t> and alanine can form the dipeptide </a:t>
            </a:r>
            <a:r>
              <a:rPr lang="en-US" sz="2000" dirty="0" err="1">
                <a:latin typeface="Times New Roman" pitchFamily="18" charset="0"/>
                <a:cs typeface="Times New Roman" pitchFamily="18" charset="0"/>
              </a:rPr>
              <a:t>valylalanine</a:t>
            </a:r>
            <a:r>
              <a:rPr lang="en-US" sz="2000" dirty="0">
                <a:latin typeface="Times New Roman" pitchFamily="18" charset="0"/>
                <a:cs typeface="Times New Roman" pitchFamily="18" charset="0"/>
              </a:rPr>
              <a:t> through the formation of a peptide bond. </a:t>
            </a:r>
          </a:p>
        </p:txBody>
      </p:sp>
      <p:sp>
        <p:nvSpPr>
          <p:cNvPr id="4" name="Rectangle 3"/>
          <p:cNvSpPr/>
          <p:nvPr/>
        </p:nvSpPr>
        <p:spPr>
          <a:xfrm>
            <a:off x="1475656" y="1632193"/>
            <a:ext cx="20882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b="1" dirty="0">
                <a:latin typeface="Times New Roman" pitchFamily="18" charset="0"/>
                <a:cs typeface="Times New Roman" pitchFamily="18" charset="0"/>
              </a:rPr>
              <a:t>A. Peptide bond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204864"/>
            <a:ext cx="2808311" cy="388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268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576064"/>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b="1" dirty="0">
                <a:solidFill>
                  <a:schemeClr val="tx1"/>
                </a:solidFill>
                <a:latin typeface="Times New Roman" pitchFamily="18" charset="0"/>
                <a:cs typeface="Times New Roman" pitchFamily="18" charset="0"/>
              </a:rPr>
              <a:t>PRIMARY STRUCTURE OF PROTEINS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3"/>
          </p:nvPr>
        </p:nvSpPr>
        <p:spPr>
          <a:xfrm>
            <a:off x="899592" y="2060848"/>
            <a:ext cx="4464496" cy="4104456"/>
          </a:xfrm>
        </p:spPr>
        <p:style>
          <a:lnRef idx="2">
            <a:schemeClr val="accent1"/>
          </a:lnRef>
          <a:fillRef idx="1">
            <a:schemeClr val="lt1"/>
          </a:fillRef>
          <a:effectRef idx="0">
            <a:schemeClr val="accent1"/>
          </a:effectRef>
          <a:fontRef idx="minor">
            <a:schemeClr val="dk1"/>
          </a:fontRef>
        </p:style>
        <p:txBody>
          <a:bodyPr>
            <a:noAutofit/>
          </a:bodyPr>
          <a:lstStyle/>
          <a:p>
            <a:pPr marL="525780" indent="-457200" algn="justLow">
              <a:buFont typeface="+mj-lt"/>
              <a:buAutoNum type="arabicPeriod"/>
            </a:pPr>
            <a:endParaRPr lang="en-US" sz="1600" dirty="0">
              <a:latin typeface="Times New Roman" pitchFamily="18" charset="0"/>
              <a:cs typeface="Times New Roman" pitchFamily="18" charset="0"/>
            </a:endParaRPr>
          </a:p>
          <a:p>
            <a:pPr marL="525780" indent="-457200" algn="justLow">
              <a:buFont typeface="+mj-lt"/>
              <a:buAutoNum type="arabicPeriod"/>
            </a:pPr>
            <a:r>
              <a:rPr lang="en-US" sz="1600" dirty="0">
                <a:latin typeface="Times New Roman" pitchFamily="18" charset="0"/>
                <a:cs typeface="Times New Roman" pitchFamily="18" charset="0"/>
              </a:rPr>
              <a:t>The peptide bond has a partial double-bond character, that is, it is shorter than a single bond, and is </a:t>
            </a:r>
            <a:r>
              <a:rPr lang="en-US" sz="1600" b="1" dirty="0">
                <a:latin typeface="Times New Roman" pitchFamily="18" charset="0"/>
                <a:cs typeface="Times New Roman" pitchFamily="18" charset="0"/>
              </a:rPr>
              <a:t>rigid and planar . </a:t>
            </a:r>
          </a:p>
          <a:p>
            <a:pPr marL="525780" indent="-457200" algn="justLow">
              <a:buFont typeface="+mj-lt"/>
              <a:buAutoNum type="arabicPeriod"/>
            </a:pPr>
            <a:r>
              <a:rPr lang="en-US" sz="1600" dirty="0">
                <a:latin typeface="Times New Roman" pitchFamily="18" charset="0"/>
                <a:cs typeface="Times New Roman" pitchFamily="18" charset="0"/>
              </a:rPr>
              <a:t>The peptide bond is generally a </a:t>
            </a:r>
            <a:r>
              <a:rPr lang="en-US" sz="1600" b="1" dirty="0">
                <a:latin typeface="Times New Roman" pitchFamily="18" charset="0"/>
                <a:cs typeface="Times New Roman" pitchFamily="18" charset="0"/>
              </a:rPr>
              <a:t>trans</a:t>
            </a:r>
            <a:r>
              <a:rPr lang="en-US" sz="1600" dirty="0">
                <a:latin typeface="Times New Roman" pitchFamily="18" charset="0"/>
                <a:cs typeface="Times New Roman" pitchFamily="18" charset="0"/>
              </a:rPr>
              <a:t> bond (instead of </a:t>
            </a:r>
            <a:r>
              <a:rPr lang="en-US" sz="1600" dirty="0" err="1">
                <a:latin typeface="Times New Roman" pitchFamily="18" charset="0"/>
                <a:cs typeface="Times New Roman" pitchFamily="18" charset="0"/>
              </a:rPr>
              <a:t>cis</a:t>
            </a:r>
            <a:r>
              <a:rPr lang="en-US" sz="1600" dirty="0">
                <a:latin typeface="Times New Roman" pitchFamily="18" charset="0"/>
                <a:cs typeface="Times New Roman" pitchFamily="18" charset="0"/>
              </a:rPr>
              <a:t>) in large part because of steric interference of the R-groups when in the </a:t>
            </a:r>
            <a:r>
              <a:rPr lang="en-US" sz="1600" dirty="0" err="1">
                <a:latin typeface="Times New Roman" pitchFamily="18" charset="0"/>
                <a:cs typeface="Times New Roman" pitchFamily="18" charset="0"/>
              </a:rPr>
              <a:t>cis</a:t>
            </a:r>
            <a:r>
              <a:rPr lang="en-US" sz="1600" dirty="0">
                <a:latin typeface="Times New Roman" pitchFamily="18" charset="0"/>
                <a:cs typeface="Times New Roman" pitchFamily="18" charset="0"/>
              </a:rPr>
              <a:t> position.</a:t>
            </a:r>
          </a:p>
          <a:p>
            <a:pPr marL="525780" indent="-457200" algn="justLow">
              <a:buFont typeface="+mj-lt"/>
              <a:buAutoNum type="arabicPeriod"/>
            </a:pPr>
            <a:r>
              <a:rPr lang="en-US" sz="1600" dirty="0">
                <a:latin typeface="Times New Roman" pitchFamily="18" charset="0"/>
                <a:cs typeface="Times New Roman" pitchFamily="18" charset="0"/>
              </a:rPr>
              <a:t>Peptide bonds are </a:t>
            </a:r>
            <a:r>
              <a:rPr lang="en-US" sz="1600" b="1" dirty="0">
                <a:latin typeface="Times New Roman" pitchFamily="18" charset="0"/>
                <a:cs typeface="Times New Roman" pitchFamily="18" charset="0"/>
              </a:rPr>
              <a:t>not broken </a:t>
            </a:r>
            <a:r>
              <a:rPr lang="en-US" sz="1600" dirty="0">
                <a:latin typeface="Times New Roman" pitchFamily="18" charset="0"/>
                <a:cs typeface="Times New Roman" pitchFamily="18" charset="0"/>
              </a:rPr>
              <a:t>by conditions that denature proteins, such as </a:t>
            </a:r>
            <a:r>
              <a:rPr lang="en-US" sz="1600" b="1" dirty="0">
                <a:latin typeface="Times New Roman" pitchFamily="18" charset="0"/>
                <a:cs typeface="Times New Roman" pitchFamily="18" charset="0"/>
              </a:rPr>
              <a:t>heating &amp; high concentrations of urea.</a:t>
            </a:r>
          </a:p>
          <a:p>
            <a:pPr marL="525780" indent="-457200" algn="justLow">
              <a:buFont typeface="+mj-lt"/>
              <a:buAutoNum type="arabicPeriod"/>
            </a:pPr>
            <a:r>
              <a:rPr lang="en-US" sz="1600" dirty="0">
                <a:latin typeface="Times New Roman" pitchFamily="18" charset="0"/>
                <a:cs typeface="Times New Roman" pitchFamily="18" charset="0"/>
              </a:rPr>
              <a:t>Prolonged exposure to </a:t>
            </a:r>
            <a:r>
              <a:rPr lang="en-US" sz="1600" b="1" dirty="0">
                <a:latin typeface="Times New Roman" pitchFamily="18" charset="0"/>
                <a:cs typeface="Times New Roman" pitchFamily="18" charset="0"/>
              </a:rPr>
              <a:t>a strong acid or base at elevated temperatures</a:t>
            </a:r>
            <a:r>
              <a:rPr lang="en-US" sz="1600" dirty="0">
                <a:latin typeface="Times New Roman" pitchFamily="18" charset="0"/>
                <a:cs typeface="Times New Roman" pitchFamily="18" charset="0"/>
              </a:rPr>
              <a:t> is required to hydrolyze these bonds non </a:t>
            </a:r>
            <a:r>
              <a:rPr lang="en-US" sz="1600" dirty="0" err="1">
                <a:latin typeface="Times New Roman" pitchFamily="18" charset="0"/>
                <a:cs typeface="Times New Roman" pitchFamily="18" charset="0"/>
              </a:rPr>
              <a:t>enzymically</a:t>
            </a:r>
            <a:r>
              <a:rPr lang="en-US" sz="1600" dirty="0"/>
              <a:t>.</a:t>
            </a:r>
          </a:p>
        </p:txBody>
      </p:sp>
      <p:sp>
        <p:nvSpPr>
          <p:cNvPr id="4" name="Rectangle 3"/>
          <p:cNvSpPr/>
          <p:nvPr/>
        </p:nvSpPr>
        <p:spPr>
          <a:xfrm>
            <a:off x="1259632" y="1475492"/>
            <a:ext cx="461381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b="1" dirty="0">
                <a:latin typeface="Times New Roman" pitchFamily="18" charset="0"/>
                <a:cs typeface="Times New Roman" pitchFamily="18" charset="0"/>
              </a:rPr>
              <a:t>B. </a:t>
            </a:r>
            <a:r>
              <a:rPr lang="en-US" b="1" dirty="0"/>
              <a:t>Characteristics of the peptide bond:</a:t>
            </a:r>
            <a:endParaRPr lang="en-US"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060848"/>
            <a:ext cx="2952328"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285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882" y="692696"/>
            <a:ext cx="7024744" cy="50405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2800" b="1" dirty="0">
                <a:solidFill>
                  <a:schemeClr val="tx1"/>
                </a:solidFill>
                <a:latin typeface="Times New Roman" pitchFamily="18" charset="0"/>
                <a:cs typeface="Times New Roman" pitchFamily="18" charset="0"/>
              </a:rPr>
              <a:t>1- PRIMARY STRUCTURE OF PROTEINS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162594" y="1844824"/>
            <a:ext cx="6777317" cy="3115961"/>
          </a:xfrm>
        </p:spPr>
        <p:style>
          <a:lnRef idx="2">
            <a:schemeClr val="accent1"/>
          </a:lnRef>
          <a:fillRef idx="1">
            <a:schemeClr val="lt1"/>
          </a:fillRef>
          <a:effectRef idx="0">
            <a:schemeClr val="accent1"/>
          </a:effectRef>
          <a:fontRef idx="minor">
            <a:schemeClr val="dk1"/>
          </a:fontRef>
        </p:style>
        <p:txBody>
          <a:bodyPr>
            <a:noAutofit/>
          </a:bodyPr>
          <a:lstStyle/>
          <a:p>
            <a:pPr algn="justLow"/>
            <a:r>
              <a:rPr lang="en-US" sz="1400" dirty="0">
                <a:latin typeface="Times New Roman" pitchFamily="18" charset="0"/>
                <a:cs typeface="Times New Roman" pitchFamily="18" charset="0"/>
              </a:rPr>
              <a:t>By convention, the free amino end (N-terminal) of the peptide chain is written to the left and the free carboxyl end (C-terminal) to the right. Therefore, all amino acid sequences are read from the N- to the C-terminal end of the peptide. For example, in  the previous  figure the order of the amino acids is “</a:t>
            </a:r>
            <a:r>
              <a:rPr lang="en-US" sz="1400" dirty="0" err="1">
                <a:latin typeface="Times New Roman" pitchFamily="18" charset="0"/>
                <a:cs typeface="Times New Roman" pitchFamily="18" charset="0"/>
              </a:rPr>
              <a:t>valine</a:t>
            </a:r>
            <a:r>
              <a:rPr lang="en-US" sz="1400" dirty="0">
                <a:latin typeface="Times New Roman" pitchFamily="18" charset="0"/>
                <a:cs typeface="Times New Roman" pitchFamily="18" charset="0"/>
              </a:rPr>
              <a:t>, alanine.”</a:t>
            </a:r>
          </a:p>
          <a:p>
            <a:pPr algn="justLow"/>
            <a:r>
              <a:rPr lang="en-US" sz="1400" dirty="0">
                <a:latin typeface="Times New Roman" pitchFamily="18" charset="0"/>
                <a:cs typeface="Times New Roman" pitchFamily="18" charset="0"/>
              </a:rPr>
              <a:t>Linkage of many amino acids through peptide bonds results in an </a:t>
            </a:r>
            <a:r>
              <a:rPr lang="en-US" sz="1400" dirty="0" err="1">
                <a:latin typeface="Times New Roman" pitchFamily="18" charset="0"/>
                <a:cs typeface="Times New Roman" pitchFamily="18" charset="0"/>
              </a:rPr>
              <a:t>unbranched</a:t>
            </a:r>
            <a:r>
              <a:rPr lang="en-US" sz="1400" dirty="0">
                <a:latin typeface="Times New Roman" pitchFamily="18" charset="0"/>
                <a:cs typeface="Times New Roman" pitchFamily="18" charset="0"/>
              </a:rPr>
              <a:t> chain called a polypeptide.</a:t>
            </a:r>
          </a:p>
          <a:p>
            <a:pPr algn="justLow"/>
            <a:r>
              <a:rPr lang="en-US" sz="1400" dirty="0">
                <a:latin typeface="Times New Roman" pitchFamily="18" charset="0"/>
                <a:cs typeface="Times New Roman" pitchFamily="18" charset="0"/>
              </a:rPr>
              <a:t> Each component amino acid in a polypeptide is called a “residue” because it is the portion of the amino acid remaining after the atoms of water are lost in the formation of the peptide bond.</a:t>
            </a:r>
          </a:p>
          <a:p>
            <a:pPr algn="justLow"/>
            <a:r>
              <a:rPr lang="en-US" sz="1400" dirty="0">
                <a:latin typeface="Times New Roman" pitchFamily="18" charset="0"/>
                <a:cs typeface="Times New Roman" pitchFamily="18" charset="0"/>
              </a:rPr>
              <a:t> When a polypeptide is named, all amino acid residues have their suffixes (-</a:t>
            </a:r>
            <a:r>
              <a:rPr lang="en-US" sz="1400" dirty="0" err="1">
                <a:latin typeface="Times New Roman" pitchFamily="18" charset="0"/>
                <a:cs typeface="Times New Roman" pitchFamily="18" charset="0"/>
              </a:rPr>
              <a:t>ine</a:t>
            </a:r>
            <a:r>
              <a:rPr lang="en-US" sz="1400" dirty="0">
                <a:latin typeface="Times New Roman" pitchFamily="18" charset="0"/>
                <a:cs typeface="Times New Roman" pitchFamily="18" charset="0"/>
              </a:rPr>
              <a:t>, -an, -</a:t>
            </a:r>
            <a:r>
              <a:rPr lang="en-US" sz="1400" dirty="0" err="1">
                <a:latin typeface="Times New Roman" pitchFamily="18" charset="0"/>
                <a:cs typeface="Times New Roman" pitchFamily="18" charset="0"/>
              </a:rPr>
              <a:t>ic</a:t>
            </a:r>
            <a:r>
              <a:rPr lang="en-US" sz="1400" dirty="0">
                <a:latin typeface="Times New Roman" pitchFamily="18" charset="0"/>
                <a:cs typeface="Times New Roman" pitchFamily="18" charset="0"/>
              </a:rPr>
              <a:t>, or -ate) changed to -</a:t>
            </a:r>
            <a:r>
              <a:rPr lang="en-US" sz="1400" dirty="0" err="1">
                <a:latin typeface="Times New Roman" pitchFamily="18" charset="0"/>
                <a:cs typeface="Times New Roman" pitchFamily="18" charset="0"/>
              </a:rPr>
              <a:t>yl</a:t>
            </a:r>
            <a:r>
              <a:rPr lang="en-US" sz="1400" dirty="0">
                <a:latin typeface="Times New Roman" pitchFamily="18" charset="0"/>
                <a:cs typeface="Times New Roman" pitchFamily="18" charset="0"/>
              </a:rPr>
              <a:t>, with the exception of the C-terminal amino acid. For example, a </a:t>
            </a:r>
            <a:r>
              <a:rPr lang="en-US" sz="1400" dirty="0" err="1">
                <a:latin typeface="Times New Roman" pitchFamily="18" charset="0"/>
                <a:cs typeface="Times New Roman" pitchFamily="18" charset="0"/>
              </a:rPr>
              <a:t>tripeptide</a:t>
            </a:r>
            <a:r>
              <a:rPr lang="en-US" sz="1400" dirty="0">
                <a:latin typeface="Times New Roman" pitchFamily="18" charset="0"/>
                <a:cs typeface="Times New Roman" pitchFamily="18" charset="0"/>
              </a:rPr>
              <a:t> composed of an N-terminal </a:t>
            </a:r>
            <a:r>
              <a:rPr lang="en-US" sz="1400" dirty="0" err="1">
                <a:latin typeface="Times New Roman" pitchFamily="18" charset="0"/>
                <a:cs typeface="Times New Roman" pitchFamily="18" charset="0"/>
              </a:rPr>
              <a:t>valine</a:t>
            </a:r>
            <a:r>
              <a:rPr lang="en-US" sz="1400" dirty="0">
                <a:latin typeface="Times New Roman" pitchFamily="18" charset="0"/>
                <a:cs typeface="Times New Roman" pitchFamily="18" charset="0"/>
              </a:rPr>
              <a:t>, a glycine, and a C-terminal </a:t>
            </a:r>
            <a:r>
              <a:rPr lang="en-US" sz="1400" dirty="0" err="1">
                <a:latin typeface="Times New Roman" pitchFamily="18" charset="0"/>
                <a:cs typeface="Times New Roman" pitchFamily="18" charset="0"/>
              </a:rPr>
              <a:t>leucine</a:t>
            </a:r>
            <a:r>
              <a:rPr lang="en-US" sz="1400" dirty="0">
                <a:latin typeface="Times New Roman" pitchFamily="18" charset="0"/>
                <a:cs typeface="Times New Roman" pitchFamily="18" charset="0"/>
              </a:rPr>
              <a:t> is called </a:t>
            </a:r>
            <a:r>
              <a:rPr lang="en-US" sz="1400" dirty="0" err="1">
                <a:latin typeface="Times New Roman" pitchFamily="18" charset="0"/>
                <a:cs typeface="Times New Roman" pitchFamily="18" charset="0"/>
              </a:rPr>
              <a:t>valyl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glycyl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leucine</a:t>
            </a:r>
            <a:r>
              <a:rPr lang="en-US" sz="1400" dirty="0">
                <a:latin typeface="Times New Roman" pitchFamily="18" charset="0"/>
                <a:cs typeface="Times New Roman" pitchFamily="18" charset="0"/>
              </a:rPr>
              <a:t>.</a:t>
            </a:r>
          </a:p>
          <a:p>
            <a:pPr marL="68580" indent="0" algn="justLow">
              <a:buNone/>
            </a:pPr>
            <a:endParaRPr lang="en-US" sz="1600" dirty="0"/>
          </a:p>
          <a:p>
            <a:pPr marL="525780" indent="-457200" algn="justLow">
              <a:buFont typeface="+mj-lt"/>
              <a:buAutoNum type="arabicPeriod"/>
            </a:pPr>
            <a:r>
              <a:rPr lang="en-US" sz="1600" dirty="0"/>
              <a:t>.</a:t>
            </a:r>
          </a:p>
        </p:txBody>
      </p:sp>
      <p:sp>
        <p:nvSpPr>
          <p:cNvPr id="4" name="Rectangle 3"/>
          <p:cNvSpPr/>
          <p:nvPr/>
        </p:nvSpPr>
        <p:spPr>
          <a:xfrm>
            <a:off x="1283470" y="1290826"/>
            <a:ext cx="461381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b="1" dirty="0">
                <a:latin typeface="Times New Roman" pitchFamily="18" charset="0"/>
                <a:cs typeface="Times New Roman" pitchFamily="18" charset="0"/>
              </a:rPr>
              <a:t>C. </a:t>
            </a:r>
            <a:r>
              <a:rPr lang="en-US" b="1" dirty="0"/>
              <a:t>Naming the peptide:</a:t>
            </a:r>
            <a:endParaRPr lang="en-U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7" y="5063454"/>
            <a:ext cx="6768752" cy="1245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05202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3198</TotalTime>
  <Words>3217</Words>
  <Application>Microsoft Office PowerPoint</Application>
  <PresentationFormat>On-screen Show (4:3)</PresentationFormat>
  <Paragraphs>299</Paragraphs>
  <Slides>22</Slides>
  <Notes>22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Arial</vt:lpstr>
      <vt:lpstr>Calibri</vt:lpstr>
      <vt:lpstr>Century Gothic</vt:lpstr>
      <vt:lpstr>Comic Sans MS</vt:lpstr>
      <vt:lpstr>Garamond</vt:lpstr>
      <vt:lpstr>Symbol</vt:lpstr>
      <vt:lpstr>Tahoma</vt:lpstr>
      <vt:lpstr>Times New Roman</vt:lpstr>
      <vt:lpstr>Wingdings</vt:lpstr>
      <vt:lpstr>Wingdings 2</vt:lpstr>
      <vt:lpstr>Austin</vt:lpstr>
      <vt:lpstr>Photo Editor Photo</vt:lpstr>
      <vt:lpstr>Structure of protein </vt:lpstr>
      <vt:lpstr>Structure of Proteins</vt:lpstr>
      <vt:lpstr> Why knowing protein structure is important ????</vt:lpstr>
      <vt:lpstr>Protein Structure</vt:lpstr>
      <vt:lpstr>Levels of Protein Structure</vt:lpstr>
      <vt:lpstr>1- PRIMARY STRUCTURE OF PROTEINS</vt:lpstr>
      <vt:lpstr>PRIMARY STRUCTURE OF PROTEINS</vt:lpstr>
      <vt:lpstr>PRIMARY STRUCTURE OF PROTEINS</vt:lpstr>
      <vt:lpstr>1- PRIMARY STRUCTURE OF PROTEINS</vt:lpstr>
      <vt:lpstr>2- SECONDARY STRUCTURE OF PROTEINS</vt:lpstr>
      <vt:lpstr>2- SECONDARY STRUCTURE OF PROTEINS</vt:lpstr>
      <vt:lpstr>2- SECONDARY STRUCTURE OF PROTEINS</vt:lpstr>
      <vt:lpstr>PowerPoint Presentation</vt:lpstr>
      <vt:lpstr>3-TERTIARY STRUCTURE OF GLOBULAR PROTEINS</vt:lpstr>
      <vt:lpstr>3-TERTIARY STRUCTURE OF GLOBULAR PROTEINS</vt:lpstr>
      <vt:lpstr>4- QUATERNARY STRUCTURE OF PROTEINS</vt:lpstr>
      <vt:lpstr>QUATERNARY STRUCTURE </vt:lpstr>
      <vt:lpstr>PowerPoint Presentation</vt:lpstr>
      <vt:lpstr>PowerPoint Presentation</vt:lpstr>
      <vt:lpstr>PowerPoint Presentation</vt:lpstr>
      <vt:lpstr>Protein Classification</vt:lpstr>
      <vt:lpstr>PowerPoint Presentation</vt:lpstr>
    </vt:vector>
  </TitlesOfParts>
  <Company>isra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amino acids </dc:title>
  <dc:creator>D_fares</dc:creator>
  <cp:lastModifiedBy>Shaimaa</cp:lastModifiedBy>
  <cp:revision>312</cp:revision>
  <dcterms:created xsi:type="dcterms:W3CDTF">2016-09-22T08:49:46Z</dcterms:created>
  <dcterms:modified xsi:type="dcterms:W3CDTF">2023-10-14T19:13:20Z</dcterms:modified>
</cp:coreProperties>
</file>