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92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5" r:id="rId14"/>
    <p:sldId id="293" r:id="rId15"/>
    <p:sldId id="305" r:id="rId16"/>
    <p:sldId id="296" r:id="rId17"/>
    <p:sldId id="294" r:id="rId18"/>
    <p:sldId id="297" r:id="rId19"/>
    <p:sldId id="298" r:id="rId20"/>
    <p:sldId id="301" r:id="rId21"/>
    <p:sldId id="302" r:id="rId22"/>
    <p:sldId id="300" r:id="rId23"/>
    <p:sldId id="303" r:id="rId24"/>
    <p:sldId id="304" r:id="rId25"/>
    <p:sldId id="278" r:id="rId26"/>
    <p:sldId id="279" r:id="rId27"/>
    <p:sldId id="280" r:id="rId28"/>
    <p:sldId id="281" r:id="rId29"/>
    <p:sldId id="282" r:id="rId30"/>
    <p:sldId id="256" r:id="rId31"/>
    <p:sldId id="306" r:id="rId32"/>
    <p:sldId id="403" r:id="rId33"/>
    <p:sldId id="404" r:id="rId34"/>
    <p:sldId id="399" r:id="rId35"/>
    <p:sldId id="406" r:id="rId36"/>
    <p:sldId id="494" r:id="rId37"/>
    <p:sldId id="408" r:id="rId38"/>
    <p:sldId id="409" r:id="rId39"/>
    <p:sldId id="421" r:id="rId40"/>
    <p:sldId id="419" r:id="rId41"/>
    <p:sldId id="417" r:id="rId42"/>
    <p:sldId id="407" r:id="rId43"/>
    <p:sldId id="259" r:id="rId44"/>
    <p:sldId id="496" r:id="rId45"/>
    <p:sldId id="436" r:id="rId46"/>
    <p:sldId id="497" r:id="rId47"/>
    <p:sldId id="498" r:id="rId48"/>
    <p:sldId id="499" r:id="rId49"/>
    <p:sldId id="451" r:id="rId50"/>
    <p:sldId id="454" r:id="rId51"/>
    <p:sldId id="501" r:id="rId52"/>
    <p:sldId id="261" r:id="rId53"/>
    <p:sldId id="502" r:id="rId54"/>
    <p:sldId id="386" r:id="rId55"/>
  </p:sldIdLst>
  <p:sldSz cx="9144000" cy="6858000" type="screen4x3"/>
  <p:notesSz cx="6735763" cy="9869488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6420" autoAdjust="0"/>
  </p:normalViewPr>
  <p:slideViewPr>
    <p:cSldViewPr>
      <p:cViewPr varScale="1">
        <p:scale>
          <a:sx n="58" d="100"/>
          <a:sy n="58" d="100"/>
        </p:scale>
        <p:origin x="16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2ACACB-5600-4C93-86F9-F79D7256B68A}" type="datetime5">
              <a:rPr lang="en-US" smtClean="0"/>
              <a:pPr/>
              <a:t>28-Nov-23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5393D7-B1C1-426F-8EF6-12430151A7B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2BF2E08-0326-4227-8DAB-2C9139EEBC3D}" type="datetime5">
              <a:rPr lang="en-US" smtClean="0"/>
              <a:pPr/>
              <a:t>28-Nov-23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83202A-4D01-4807-A3BD-0E7AA04F3AA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6689-4DE9-4610-897E-22569B4C8DCA}" type="slidenum">
              <a:rPr lang="ar-IQ" smtClean="0"/>
              <a:pPr/>
              <a:t>1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CBAEED-6457-444A-9FA1-EA6005E759A5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7713"/>
            <a:ext cx="4913313" cy="3686175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DE806C-F33D-4868-B6BF-050935F94259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999B7-EDC4-49EB-8112-621A9DE8AC0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A484B1-B000-41DC-BBFC-8E9BB26DD61F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7713"/>
            <a:ext cx="4913313" cy="3686175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9420FE-F87B-4472-9792-FD6AB99925CC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7713"/>
            <a:ext cx="4913313" cy="3686175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F6B00BB-4556-4E28-88D8-368559D51849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Note: The carbons in sugars are numbered beginning</a:t>
            </a:r>
          </a:p>
          <a:p>
            <a:pPr algn="l" rtl="0"/>
            <a:r>
              <a:rPr lang="en-US" dirty="0"/>
              <a:t>at the end that contains the carbonyl carbon—that is, the </a:t>
            </a:r>
            <a:r>
              <a:rPr lang="en-US" dirty="0" err="1"/>
              <a:t>aldehyde</a:t>
            </a:r>
            <a:endParaRPr lang="en-US" dirty="0"/>
          </a:p>
          <a:p>
            <a:pPr algn="l" rtl="0"/>
            <a:r>
              <a:rPr lang="en-US" dirty="0" err="1"/>
              <a:t>OHowever</a:t>
            </a:r>
            <a:r>
              <a:rPr lang="en-US" dirty="0"/>
              <a:t>, </a:t>
            </a:r>
            <a:r>
              <a:rPr lang="en-US" dirty="0" err="1"/>
              <a:t>galactose</a:t>
            </a:r>
            <a:r>
              <a:rPr lang="en-US" dirty="0"/>
              <a:t> and mannose are NOT </a:t>
            </a:r>
            <a:r>
              <a:rPr lang="en-US" dirty="0" err="1"/>
              <a:t>epimers</a:t>
            </a:r>
            <a:r>
              <a:rPr lang="en-US" dirty="0"/>
              <a:t>—they differ in the position of –OH groups at two carbons (2 and 4) and are, therefore, defined only as isomers .r </a:t>
            </a:r>
            <a:r>
              <a:rPr lang="en-US" dirty="0" err="1"/>
              <a:t>keto</a:t>
            </a:r>
            <a:r>
              <a:rPr lang="en-US" dirty="0"/>
              <a:t> group (Figure 7.4).] 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202A-4D01-4807-A3BD-0E7AA04F3AA5}" type="slidenum">
              <a:rPr lang="ar-IQ" smtClean="0"/>
              <a:pPr/>
              <a:t>14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E264D4-47A6-4A78-AD4A-4905EC4F4908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42414C-B6A1-467C-A604-CBD7478DB628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IQ" sz="180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CDA66A-E9D1-4FA8-815C-4CCD007C9159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Note: The carbons in sugars are numbered beginning</a:t>
            </a:r>
          </a:p>
          <a:p>
            <a:pPr algn="l" rtl="0"/>
            <a:r>
              <a:rPr lang="en-US" dirty="0"/>
              <a:t>at the end that contains the carbonyl carbon—that is, the </a:t>
            </a:r>
            <a:r>
              <a:rPr lang="en-US" dirty="0" err="1"/>
              <a:t>aldehyde</a:t>
            </a:r>
            <a:endParaRPr lang="en-US" dirty="0"/>
          </a:p>
          <a:p>
            <a:pPr algn="l" rtl="0"/>
            <a:r>
              <a:rPr lang="en-US" dirty="0" err="1"/>
              <a:t>OHowever</a:t>
            </a:r>
            <a:r>
              <a:rPr lang="en-US" dirty="0"/>
              <a:t>, </a:t>
            </a:r>
            <a:r>
              <a:rPr lang="en-US" dirty="0" err="1"/>
              <a:t>galactose</a:t>
            </a:r>
            <a:r>
              <a:rPr lang="en-US" dirty="0"/>
              <a:t> and mannose are NOT </a:t>
            </a:r>
            <a:r>
              <a:rPr lang="en-US" dirty="0" err="1"/>
              <a:t>epimers</a:t>
            </a:r>
            <a:r>
              <a:rPr lang="en-US"/>
              <a:t>—they differ in the position of –OH groups at two carbons (2 and 4) and are, therefore, defined only as isomers .r </a:t>
            </a:r>
            <a:r>
              <a:rPr lang="en-US" dirty="0" err="1"/>
              <a:t>keto</a:t>
            </a:r>
            <a:r>
              <a:rPr lang="en-US" dirty="0"/>
              <a:t> group (Figure 7.4).] 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202A-4D01-4807-A3BD-0E7AA04F3AA5}" type="slidenum">
              <a:rPr lang="ar-IQ" smtClean="0"/>
              <a:pPr/>
              <a:t>16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5622B5-DAE4-4E8B-B023-23168FFA908F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Low" rtl="0"/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and L isomerism: The designation of a sugar isomer as the D form or of its mirror image as the L form is determined by its spatial relationship to the parent compound of the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carbohydrates, the three-carbon sugar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glycerose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glyceraldehyde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The L and D forms of this sugar, and of glucose, are shown in Figure 14–2. The orientation of the —H and — OH groups around the carbon atom adjacent to the terminal primary alcohol carbon (carbon 5 in glucose) determines whether the sugar belongs to the D or L series. When the — OH group on this carbon is on the right (as seen in Figure 14–2), the sugar is the D isomer; when it is on the left, it is the L isomer. Most of the naturally occurring</a:t>
            </a:r>
          </a:p>
          <a:p>
            <a:pPr algn="justLow" rtl="0"/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monosaccharides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D sugars, and the enzymes responsible for their metabolism are specific for this configuration.</a:t>
            </a:r>
          </a:p>
          <a:p>
            <a:pPr algn="justLow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presence of asymmetric carbon atoms also confers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optical activity on the compound. When a beam of plane-polarized light is passed through a solution of an optical isomer, it rotates either to the right, dextrorotatory (+), or to the left, levorotatory (–). The direction of rotation of polarized light is independent of the stereochemistry of the</a:t>
            </a:r>
          </a:p>
          <a:p>
            <a:pPr algn="justLow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sugar, so it may be designated D(–), D(+), L(–), or L(+). For example, the naturally occurring form of fructose is the D(–) isomer. In solution, glucose is dextrorotatory, and glucose solutions are sometimes known as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dextrose.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202A-4D01-4807-A3BD-0E7AA04F3AA5}" type="slidenum">
              <a:rPr lang="ar-IQ" smtClean="0"/>
              <a:pPr/>
              <a:t>17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C1F54CB-9CF3-4ED7-A60E-1D233783D889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202A-4D01-4807-A3BD-0E7AA04F3AA5}" type="slidenum">
              <a:rPr lang="ar-IQ" smtClean="0"/>
              <a:pPr/>
              <a:t>18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029130-ADE4-4A12-8D9E-050A7F41B3BC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Low" rtl="0"/>
            <a:r>
              <a:rPr lang="en-US" dirty="0"/>
              <a:t>Because the α and β forms are not mirror images, they are</a:t>
            </a:r>
          </a:p>
          <a:p>
            <a:pPr algn="justLow" rtl="0"/>
            <a:r>
              <a:rPr lang="en-US" dirty="0"/>
              <a:t>referred to as </a:t>
            </a:r>
            <a:r>
              <a:rPr lang="en-US" dirty="0" err="1"/>
              <a:t>diastereomers</a:t>
            </a:r>
            <a:r>
              <a:rPr lang="en-US" dirty="0"/>
              <a:t>.] 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202A-4D01-4807-A3BD-0E7AA04F3AA5}" type="slidenum">
              <a:rPr lang="ar-IQ" smtClean="0"/>
              <a:pPr/>
              <a:t>19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61264E-700F-4C7C-9350-C7096358EE2D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7713"/>
            <a:ext cx="4913313" cy="3686175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 typeface="Wingdings" pitchFamily="2" charset="2"/>
              <a:buChar char="v"/>
            </a:pPr>
            <a:r>
              <a:rPr lang="en-GB" sz="1200" b="1" dirty="0"/>
              <a:t>Hydrogen and Oxygen in Carbohydrates were found to be present in the same proportion as in water. (2:1).(E.g. Glucose C6H12O6 or C6 (H2O)6).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548B1F-3A16-48A5-AF31-D9C1B027C7E5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7713"/>
            <a:ext cx="4913313" cy="3686175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B31EC9-5ECF-467F-855A-91814229CD7E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7713"/>
            <a:ext cx="4913313" cy="3686175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05BDE3-AA98-4DEE-B871-E8C51EFB9C14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202A-4D01-4807-A3BD-0E7AA04F3AA5}" type="slidenum">
              <a:rPr lang="ar-IQ" smtClean="0"/>
              <a:pPr/>
              <a:t>22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3AF5A5-E1CB-498E-B130-2F28C72DA3A9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202A-4D01-4807-A3BD-0E7AA04F3AA5}" type="slidenum">
              <a:rPr lang="ar-IQ" smtClean="0"/>
              <a:pPr/>
              <a:t>23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596E20-E009-499D-ADA2-A88859F1002C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02D9A9-9148-436D-BA28-F3188698E434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IQ" sz="18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60924A-BF62-413A-980E-1569187465D4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708C5-6F61-4F26-AD5B-7F50A483332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D7053D8-5310-409E-8909-85AEB168BED9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708C5-6F61-4F26-AD5B-7F50A483332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B83A9B-B238-4D04-80FE-9F5059895BE7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B91B19-631F-4E98-91C1-CA44BC18583C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IQ" sz="18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EC89DE0-5495-4944-9E48-8D5103C0F243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0863D8-3D3D-4CDC-83FE-64ECB80D43E0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IQ" sz="18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E7A505-11F3-4015-85EF-674883297B2A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fld id="{CED6EDD3-01D3-4CC6-A484-3D3E990F8605}" type="slidenum">
              <a:rPr lang="en-US" altLang="en-US" sz="1200" smtClean="0"/>
              <a:pPr eaLnBrk="1" hangingPunct="1">
                <a:defRPr/>
              </a:pPr>
              <a:t>29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011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543" y="4688007"/>
            <a:ext cx="4942678" cy="4439557"/>
          </a:xfrm>
          <a:noFill/>
        </p:spPr>
        <p:txBody>
          <a:bodyPr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noProof="1">
                <a:solidFill>
                  <a:srgbClr val="000000"/>
                </a:solidFill>
              </a:rPr>
              <a:t>Figure 4.8: Glycogen and Starch Molecules Compared (Small Segments). </a:t>
            </a:r>
          </a:p>
          <a:p>
            <a:r>
              <a:rPr lang="en-US" altLang="en-US" noProof="1">
                <a:solidFill>
                  <a:srgbClr val="000000"/>
                </a:solidFill>
              </a:rPr>
              <a:t>These units would have to be magnified millions of times to appear at the size shown in this figure. For details of the chemical structures, see Appendix C.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CC00BCC-F1D9-4546-ADFD-2FE8506939D0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26E5-DD6B-46D9-BAA6-4DFCE61D1113}" type="slidenum">
              <a:rPr lang="ar-IQ" smtClean="0"/>
              <a:pPr/>
              <a:t>3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29B26A8-60AF-4C9C-9641-719A17396737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0C0705-22BA-4160-99F9-4873964C6968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105AC9E-453D-4E6C-B5E3-4111FF6B3271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661BBC-41F1-4EA0-8B32-4E751229FD8C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•Extremely important for brain health </a:t>
            </a:r>
          </a:p>
          <a:p>
            <a:pPr algn="l" rtl="0"/>
            <a:r>
              <a:rPr lang="en-US" dirty="0"/>
              <a:t>•Cell Communication </a:t>
            </a:r>
          </a:p>
          <a:p>
            <a:pPr algn="l" rtl="0"/>
            <a:r>
              <a:rPr lang="en-US" dirty="0"/>
              <a:t>–Inositol phospholipids translate extracellular signals into intracellular ones </a:t>
            </a:r>
          </a:p>
          <a:p>
            <a:pPr algn="l" rtl="0"/>
            <a:r>
              <a:rPr lang="en-US" dirty="0"/>
              <a:t>–</a:t>
            </a:r>
            <a:r>
              <a:rPr lang="en-US" dirty="0" err="1"/>
              <a:t>Sphingolipids</a:t>
            </a:r>
            <a:r>
              <a:rPr lang="en-US" dirty="0"/>
              <a:t> are involved in cell recognition and cell </a:t>
            </a:r>
            <a:r>
              <a:rPr lang="en-US" dirty="0" err="1"/>
              <a:t>signalling</a:t>
            </a:r>
            <a:r>
              <a:rPr lang="en-US" dirty="0"/>
              <a:t> cascades involved in apoptosis, proliferation, inflammation and differentiation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D41B630-03E3-4DF9-A12F-2E79E705C98F}" type="datetime1">
              <a:rPr lang="en-US" smtClean="0"/>
              <a:pPr/>
              <a:t>11/28/2023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28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7A39A9-A2AC-4099-8406-DD74DD4BCD2C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271C-C619-448B-B17F-34538643A11A}" type="slidenum">
              <a:rPr lang="ar-SA" smtClean="0"/>
              <a:pPr>
                <a:defRPr/>
              </a:pPr>
              <a:t>35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2E95D10-CCE2-4048-A5B0-0019476E8B04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271C-C619-448B-B17F-34538643A11A}" type="slidenum">
              <a:rPr lang="ar-SA" smtClean="0"/>
              <a:pPr>
                <a:defRPr/>
              </a:pPr>
              <a:t>36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CED1C2-2CB2-4AF5-AC4F-B70865FABC59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8E65068-06B9-429C-A791-980C6F6BC0BE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E848A50-20D4-4FB3-B280-321F508A30C4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6C36E-4A44-40A1-BA38-7F2CF97DA224}" type="slidenum">
              <a:rPr lang="ar-IQ" smtClean="0"/>
              <a:pPr/>
              <a:t>39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6C84B3-1DA5-4708-BC27-706466E5D070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6689-4DE9-4610-897E-22569B4C8DCA}" type="slidenum">
              <a:rPr lang="ar-IQ" smtClean="0"/>
              <a:pPr/>
              <a:t>4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935F1E2-AF34-442C-9FCF-6135E0E408DF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7E4DF8-B28C-405A-8AA4-6437B4BB8381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F51384-77D1-43B7-8A33-F5ABFEF6B467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271C-C619-448B-B17F-34538643A11A}" type="slidenum">
              <a:rPr lang="ar-SA" smtClean="0"/>
              <a:pPr>
                <a:defRPr/>
              </a:pPr>
              <a:t>42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F0460F8-6BB6-41E2-AFFE-55807B1308B3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40C6C5-2C55-44E7-B526-DFF847AAFA48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B33F8-14D0-484E-B6C2-5B2F43CE03B4}" type="slidenum">
              <a:rPr lang="ar-SA" smtClean="0"/>
              <a:pPr>
                <a:defRPr/>
              </a:pPr>
              <a:t>44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B3D3839-248C-4FA5-9ADD-215F8DB74B8C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001D2-6EB2-4DBA-B14E-021B5F650194}" type="slidenum">
              <a:rPr lang="ar-SA" smtClean="0"/>
              <a:pPr>
                <a:defRPr/>
              </a:pPr>
              <a:t>45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55D4D7-CD0C-4F2D-AEA9-245D029BC35B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BD32F37-F832-4DB6-8A74-4FA7553CE5D3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8A5C-03C0-43D4-90F7-CD1C7E249DE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3D569E0-65B8-49FA-B516-775DDF6BAE67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271C-C619-448B-B17F-34538643A11A}" type="slidenum">
              <a:rPr lang="ar-SA" smtClean="0"/>
              <a:pPr>
                <a:defRPr/>
              </a:pPr>
              <a:t>48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474358B-6DEA-4826-BD6C-216884ADAE4B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F1290-77A7-4B63-B549-4DE0507A8F88}" type="slidenum">
              <a:rPr lang="en-US"/>
              <a:pPr/>
              <a:t>49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22D61A6-55EC-43CB-A23C-F1280C81323A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7713"/>
            <a:ext cx="4913313" cy="3686175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B308D82-13A9-42B6-96C9-A8A7BB3C5BC7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8A5C-03C0-43D4-90F7-CD1C7E249DE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4C4B2B9-6CEE-4205-89BA-E3008B9D165B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2F11631-656E-4C5C-8C67-41084F3ACD63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172D1C-780C-426B-B7B3-A5DBE3712884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8A5C-03C0-43D4-90F7-CD1C7E249DE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B159A1-3191-4870-AF6B-4B258CB8BCC0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0313-98F2-42B0-B4D0-EDC7A8677A0E}" type="slidenum">
              <a:rPr lang="ar-IQ" smtClean="0"/>
              <a:pPr/>
              <a:t>54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3464BC1-BF26-463B-B327-B8A21B052676}" type="datetime1">
              <a:rPr lang="en-US" smtClean="0"/>
              <a:pPr/>
              <a:t>11/28/2023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708C5-6F61-4F26-AD5B-7F50A48333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BAA65A-E53D-4A81-ACFE-4E588CC52528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AE035-3E65-4F51-856E-C86E834CA4A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878BCEA-CF73-4BC2-8C34-ED56596FE128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AE035-3E65-4F51-856E-C86E834CA4A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EC37E9-FF97-4521-9EB6-9541B6ED55CA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7713"/>
            <a:ext cx="4913313" cy="3686175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399497-6533-4351-A62F-7068516065F5}" type="datetime5">
              <a:rPr lang="en-US" smtClean="0"/>
              <a:pPr/>
              <a:t>28-Nov-23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087-2D76-4604-872D-9E9700947D02}" type="datetimeFigureOut">
              <a:rPr lang="ar-IQ" smtClean="0"/>
              <a:pPr/>
              <a:t>16/05/1445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229-7C68-472E-846A-33FD7A9D4BB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087-2D76-4604-872D-9E9700947D02}" type="datetimeFigureOut">
              <a:rPr lang="ar-IQ" smtClean="0"/>
              <a:pPr/>
              <a:t>16/05/1445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229-7C68-472E-846A-33FD7A9D4BB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087-2D76-4604-872D-9E9700947D02}" type="datetimeFigureOut">
              <a:rPr lang="ar-IQ" smtClean="0"/>
              <a:pPr/>
              <a:t>16/05/1445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229-7C68-472E-846A-33FD7A9D4BB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EF392-C8E9-4F6F-9497-ED62743AAA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120985-F641-44F7-9AEF-6BDEAF509A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6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6CDB1E-FEBE-4CC7-B142-C13679AC9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9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062B5A-17C0-4727-B3DF-DD887B8966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85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F98C5E-6BE5-4E82-84DB-6058000E80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7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087-2D76-4604-872D-9E9700947D02}" type="datetimeFigureOut">
              <a:rPr lang="ar-IQ" smtClean="0"/>
              <a:pPr/>
              <a:t>16/05/1445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229-7C68-472E-846A-33FD7A9D4BB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087-2D76-4604-872D-9E9700947D02}" type="datetimeFigureOut">
              <a:rPr lang="ar-IQ" smtClean="0"/>
              <a:pPr/>
              <a:t>16/05/1445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229-7C68-472E-846A-33FD7A9D4BB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087-2D76-4604-872D-9E9700947D02}" type="datetimeFigureOut">
              <a:rPr lang="ar-IQ" smtClean="0"/>
              <a:pPr/>
              <a:t>16/05/1445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229-7C68-472E-846A-33FD7A9D4BB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087-2D76-4604-872D-9E9700947D02}" type="datetimeFigureOut">
              <a:rPr lang="ar-IQ" smtClean="0"/>
              <a:pPr/>
              <a:t>16/05/1445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229-7C68-472E-846A-33FD7A9D4BB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087-2D76-4604-872D-9E9700947D02}" type="datetimeFigureOut">
              <a:rPr lang="ar-IQ" smtClean="0"/>
              <a:pPr/>
              <a:t>16/05/1445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229-7C68-472E-846A-33FD7A9D4BB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087-2D76-4604-872D-9E9700947D02}" type="datetimeFigureOut">
              <a:rPr lang="ar-IQ" smtClean="0"/>
              <a:pPr/>
              <a:t>16/05/1445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229-7C68-472E-846A-33FD7A9D4BB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087-2D76-4604-872D-9E9700947D02}" type="datetimeFigureOut">
              <a:rPr lang="ar-IQ" smtClean="0"/>
              <a:pPr/>
              <a:t>16/05/1445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229-7C68-472E-846A-33FD7A9D4BB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087-2D76-4604-872D-9E9700947D02}" type="datetimeFigureOut">
              <a:rPr lang="ar-IQ" smtClean="0"/>
              <a:pPr/>
              <a:t>16/05/1445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D229-7C68-472E-846A-33FD7A9D4BB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8087-2D76-4604-872D-9E9700947D02}" type="datetimeFigureOut">
              <a:rPr lang="ar-IQ" smtClean="0"/>
              <a:pPr/>
              <a:t>16/05/1445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D229-7C68-472E-846A-33FD7A9D4BB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7.e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000108"/>
            <a:ext cx="7553348" cy="10001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dirty="0"/>
              <a:t>Introduction to Carbohydrates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0430" y="4857760"/>
            <a:ext cx="4692028" cy="50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Dr. </a:t>
            </a:r>
            <a:r>
              <a:rPr lang="en-US" dirty="0" err="1"/>
              <a:t>Shaimaa</a:t>
            </a:r>
            <a:r>
              <a:rPr lang="en-US" dirty="0"/>
              <a:t> </a:t>
            </a:r>
            <a:r>
              <a:rPr lang="en-US" dirty="0" err="1"/>
              <a:t>Munther</a:t>
            </a:r>
            <a:endParaRPr lang="ar-IQ" dirty="0"/>
          </a:p>
        </p:txBody>
      </p:sp>
      <p:pic>
        <p:nvPicPr>
          <p:cNvPr id="5" name="Picture 4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214554"/>
            <a:ext cx="6500858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855270" cy="100013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Monosaccharide classifications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357298"/>
            <a:ext cx="7572427" cy="81755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90000"/>
              </a:lnSpc>
              <a:spcBef>
                <a:spcPct val="1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Number of carbon atoms in the chain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929190" y="2428868"/>
            <a:ext cx="1527661" cy="25683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487" tIns="44450" rIns="90487" bIns="4445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   H     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</a:t>
            </a:r>
            <a:r>
              <a:rPr lang="en-US" sz="1600" b="1" dirty="0">
                <a:latin typeface="Helvetica" pitchFamily="34" charset="0"/>
              </a:rPr>
              <a:t>     </a:t>
            </a:r>
            <a:r>
              <a:rPr lang="en-US" sz="1000" b="1" dirty="0">
                <a:latin typeface="Helvetica" pitchFamily="34" charset="0"/>
              </a:rPr>
              <a:t> </a:t>
            </a:r>
            <a:r>
              <a:rPr lang="en-US" sz="1800" b="1" dirty="0">
                <a:latin typeface="Helvetica" pitchFamily="34" charset="0"/>
              </a:rPr>
              <a:t> 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   C=O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</a:t>
            </a:r>
            <a:r>
              <a:rPr lang="en-US" sz="1600" b="1" dirty="0">
                <a:latin typeface="Helvetica" pitchFamily="34" charset="0"/>
              </a:rPr>
              <a:t>   </a:t>
            </a:r>
            <a:r>
              <a:rPr lang="en-US" sz="800" b="1" dirty="0">
                <a:latin typeface="Helvetica" pitchFamily="34" charset="0"/>
              </a:rPr>
              <a:t>  </a:t>
            </a:r>
            <a:r>
              <a:rPr lang="en-US" sz="900" b="1" dirty="0">
                <a:latin typeface="Helvetica" pitchFamily="34" charset="0"/>
              </a:rPr>
              <a:t> </a:t>
            </a:r>
            <a:r>
              <a:rPr lang="en-US" sz="1800" b="1" dirty="0">
                <a:latin typeface="Helvetica" pitchFamily="34" charset="0"/>
              </a:rPr>
              <a:t>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H-C-OH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</a:t>
            </a:r>
            <a:r>
              <a:rPr lang="en-US" sz="1400" b="1" dirty="0">
                <a:latin typeface="Helvetica" pitchFamily="34" charset="0"/>
              </a:rPr>
              <a:t>     </a:t>
            </a:r>
            <a:r>
              <a:rPr lang="en-US" sz="1800" b="1" dirty="0">
                <a:latin typeface="Helvetica" pitchFamily="34" charset="0"/>
              </a:rPr>
              <a:t>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H-C-OH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</a:t>
            </a:r>
            <a:r>
              <a:rPr lang="en-US" sz="800" b="1" dirty="0">
                <a:latin typeface="Helvetica" pitchFamily="34" charset="0"/>
              </a:rPr>
              <a:t>  </a:t>
            </a:r>
            <a:r>
              <a:rPr lang="en-US" sz="1200" b="1" dirty="0">
                <a:latin typeface="Helvetica" pitchFamily="34" charset="0"/>
              </a:rPr>
              <a:t>  </a:t>
            </a:r>
            <a:r>
              <a:rPr lang="en-US" sz="1800" b="1" dirty="0">
                <a:latin typeface="Helvetica" pitchFamily="34" charset="0"/>
              </a:rPr>
              <a:t> 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H-C-OH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</a:t>
            </a:r>
            <a:r>
              <a:rPr lang="en-US" sz="1400" b="1" dirty="0">
                <a:latin typeface="Helvetica" pitchFamily="34" charset="0"/>
              </a:rPr>
              <a:t>     </a:t>
            </a:r>
            <a:r>
              <a:rPr lang="en-US" sz="1800" b="1" dirty="0">
                <a:latin typeface="Helvetica" pitchFamily="34" charset="0"/>
              </a:rPr>
              <a:t>  </a:t>
            </a:r>
            <a:r>
              <a:rPr lang="en-US" sz="1200" b="1" dirty="0">
                <a:latin typeface="Helvetica" pitchFamily="34" charset="0"/>
              </a:rPr>
              <a:t>  </a:t>
            </a:r>
            <a:r>
              <a:rPr lang="en-US" sz="1800" b="1" dirty="0">
                <a:latin typeface="Helvetica" pitchFamily="34" charset="0"/>
              </a:rPr>
              <a:t>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</a:t>
            </a:r>
            <a:r>
              <a:rPr lang="en-US" sz="1800" b="1" dirty="0">
                <a:latin typeface="Helvetica" pitchFamily="34" charset="0"/>
              </a:rPr>
              <a:t>    </a:t>
            </a:r>
            <a:r>
              <a:rPr lang="en-US" b="1" dirty="0">
                <a:latin typeface="Helvetica" pitchFamily="34" charset="0"/>
              </a:rPr>
              <a:t> CH</a:t>
            </a:r>
            <a:r>
              <a:rPr lang="en-US" sz="3200" b="1" baseline="-25000" dirty="0">
                <a:latin typeface="Helvetica" pitchFamily="34" charset="0"/>
              </a:rPr>
              <a:t>2</a:t>
            </a:r>
            <a:r>
              <a:rPr lang="en-US" b="1" dirty="0">
                <a:latin typeface="Helvetica" pitchFamily="34" charset="0"/>
              </a:rPr>
              <a:t>OH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786578" y="2428868"/>
            <a:ext cx="1655902" cy="30115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487" tIns="44450" rIns="90487" bIns="4445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     H     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    </a:t>
            </a:r>
            <a:r>
              <a:rPr lang="en-US" sz="700" b="1" dirty="0">
                <a:latin typeface="Helvetica" pitchFamily="34" charset="0"/>
              </a:rPr>
              <a:t> </a:t>
            </a:r>
            <a:r>
              <a:rPr lang="en-US" sz="1200" b="1" dirty="0">
                <a:latin typeface="Helvetica" pitchFamily="34" charset="0"/>
              </a:rPr>
              <a:t> </a:t>
            </a:r>
            <a:r>
              <a:rPr lang="en-US" sz="1800" b="1" dirty="0">
                <a:latin typeface="Helvetica" pitchFamily="34" charset="0"/>
              </a:rPr>
              <a:t>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     C=O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</a:t>
            </a:r>
            <a:r>
              <a:rPr lang="en-US" sz="1600" b="1" dirty="0">
                <a:latin typeface="Helvetica" pitchFamily="34" charset="0"/>
              </a:rPr>
              <a:t>  </a:t>
            </a:r>
            <a:r>
              <a:rPr lang="en-US" sz="900" b="1" dirty="0">
                <a:latin typeface="Helvetica" pitchFamily="34" charset="0"/>
              </a:rPr>
              <a:t>    </a:t>
            </a:r>
            <a:r>
              <a:rPr lang="en-US" sz="1800" b="1" dirty="0">
                <a:latin typeface="Helvetica" pitchFamily="34" charset="0"/>
              </a:rPr>
              <a:t> 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H- C- OH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 </a:t>
            </a:r>
            <a:r>
              <a:rPr lang="en-US" sz="1400" b="1" dirty="0">
                <a:latin typeface="Helvetica" pitchFamily="34" charset="0"/>
              </a:rPr>
              <a:t> </a:t>
            </a:r>
            <a:r>
              <a:rPr lang="en-US" sz="700" b="1" dirty="0">
                <a:latin typeface="Helvetica" pitchFamily="34" charset="0"/>
              </a:rPr>
              <a:t> </a:t>
            </a:r>
            <a:r>
              <a:rPr lang="en-US" sz="1400" b="1" dirty="0">
                <a:latin typeface="Helvetica" pitchFamily="34" charset="0"/>
              </a:rPr>
              <a:t> </a:t>
            </a:r>
            <a:r>
              <a:rPr lang="en-US" sz="1800" b="1" dirty="0">
                <a:latin typeface="Helvetica" pitchFamily="34" charset="0"/>
              </a:rPr>
              <a:t>  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H- C-OH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</a:t>
            </a:r>
            <a:r>
              <a:rPr lang="en-US" sz="1400" b="1" dirty="0">
                <a:latin typeface="Helvetica" pitchFamily="34" charset="0"/>
              </a:rPr>
              <a:t> </a:t>
            </a:r>
            <a:r>
              <a:rPr lang="en-US" sz="900" b="1" dirty="0">
                <a:latin typeface="Helvetica" pitchFamily="34" charset="0"/>
              </a:rPr>
              <a:t> </a:t>
            </a:r>
            <a:r>
              <a:rPr lang="en-US" sz="1200" b="1" dirty="0">
                <a:latin typeface="Helvetica" pitchFamily="34" charset="0"/>
              </a:rPr>
              <a:t> </a:t>
            </a:r>
            <a:r>
              <a:rPr lang="en-US" sz="1800" b="1" dirty="0">
                <a:latin typeface="Helvetica" pitchFamily="34" charset="0"/>
              </a:rPr>
              <a:t>   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H - C-OH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    </a:t>
            </a:r>
            <a:r>
              <a:rPr lang="en-US" sz="1400" b="1" dirty="0">
                <a:latin typeface="Helvetica" pitchFamily="34" charset="0"/>
              </a:rPr>
              <a:t> </a:t>
            </a:r>
            <a:r>
              <a:rPr lang="en-US" sz="900" b="1" dirty="0">
                <a:latin typeface="Helvetica" pitchFamily="34" charset="0"/>
              </a:rPr>
              <a:t>  </a:t>
            </a:r>
            <a:r>
              <a:rPr lang="en-US" sz="1800" b="1" dirty="0">
                <a:latin typeface="Helvetica" pitchFamily="34" charset="0"/>
              </a:rPr>
              <a:t>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 H-C-OH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    </a:t>
            </a:r>
            <a:r>
              <a:rPr lang="en-US" sz="1200" b="1" dirty="0">
                <a:latin typeface="Helvetica" pitchFamily="34" charset="0"/>
              </a:rPr>
              <a:t>   </a:t>
            </a:r>
            <a:r>
              <a:rPr lang="en-US" sz="1800" b="1" dirty="0">
                <a:latin typeface="Helvetica" pitchFamily="34" charset="0"/>
              </a:rPr>
              <a:t>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</a:t>
            </a:r>
            <a:r>
              <a:rPr lang="en-US" sz="1800" b="1" dirty="0">
                <a:latin typeface="Helvetica" pitchFamily="34" charset="0"/>
              </a:rPr>
              <a:t>   </a:t>
            </a:r>
            <a:r>
              <a:rPr lang="en-US" b="1" dirty="0">
                <a:latin typeface="Helvetica" pitchFamily="34" charset="0"/>
              </a:rPr>
              <a:t>     CH</a:t>
            </a:r>
            <a:r>
              <a:rPr lang="en-US" sz="3200" b="1" baseline="-25000" dirty="0">
                <a:latin typeface="Helvetica" pitchFamily="34" charset="0"/>
              </a:rPr>
              <a:t>2</a:t>
            </a:r>
            <a:r>
              <a:rPr lang="en-US" b="1" dirty="0">
                <a:latin typeface="Helvetica" pitchFamily="34" charset="0"/>
              </a:rPr>
              <a:t>OH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00364" y="2500306"/>
            <a:ext cx="1562927" cy="21251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487" tIns="44450" rIns="90487" bIns="4445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    H     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</a:t>
            </a:r>
            <a:r>
              <a:rPr lang="en-US" sz="1600" b="1" dirty="0">
                <a:latin typeface="Helvetica" pitchFamily="34" charset="0"/>
              </a:rPr>
              <a:t>  </a:t>
            </a:r>
            <a:r>
              <a:rPr lang="en-US" sz="1400" b="1" dirty="0">
                <a:latin typeface="Helvetica" pitchFamily="34" charset="0"/>
              </a:rPr>
              <a:t> </a:t>
            </a:r>
            <a:r>
              <a:rPr lang="en-US" sz="900" b="1" dirty="0">
                <a:latin typeface="Helvetica" pitchFamily="34" charset="0"/>
              </a:rPr>
              <a:t> </a:t>
            </a:r>
            <a:r>
              <a:rPr lang="en-US" sz="1600" b="1" dirty="0">
                <a:latin typeface="Helvetica" pitchFamily="34" charset="0"/>
              </a:rPr>
              <a:t>  </a:t>
            </a:r>
            <a:r>
              <a:rPr lang="en-US" sz="1800" b="1" dirty="0">
                <a:latin typeface="Helvetica" pitchFamily="34" charset="0"/>
              </a:rPr>
              <a:t> 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    C=O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</a:t>
            </a:r>
            <a:r>
              <a:rPr lang="en-US" sz="1600" b="1" dirty="0">
                <a:latin typeface="Helvetica" pitchFamily="34" charset="0"/>
              </a:rPr>
              <a:t> </a:t>
            </a:r>
            <a:r>
              <a:rPr lang="en-US" sz="1400" b="1" dirty="0">
                <a:latin typeface="Helvetica" pitchFamily="34" charset="0"/>
              </a:rPr>
              <a:t>  </a:t>
            </a:r>
            <a:r>
              <a:rPr lang="en-US" sz="700" b="1" dirty="0">
                <a:latin typeface="Helvetica" pitchFamily="34" charset="0"/>
              </a:rPr>
              <a:t> </a:t>
            </a:r>
            <a:r>
              <a:rPr lang="en-US" sz="1600" b="1" dirty="0">
                <a:latin typeface="Helvetica" pitchFamily="34" charset="0"/>
              </a:rPr>
              <a:t> </a:t>
            </a:r>
            <a:r>
              <a:rPr lang="en-US" sz="1800" b="1" dirty="0">
                <a:latin typeface="Helvetica" pitchFamily="34" charset="0"/>
              </a:rPr>
              <a:t> 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H-C-OH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</a:t>
            </a:r>
            <a:r>
              <a:rPr lang="en-US" sz="1600" b="1" dirty="0">
                <a:latin typeface="Helvetica" pitchFamily="34" charset="0"/>
              </a:rPr>
              <a:t>   </a:t>
            </a:r>
            <a:r>
              <a:rPr lang="en-US" sz="800" b="1" dirty="0">
                <a:latin typeface="Helvetica" pitchFamily="34" charset="0"/>
              </a:rPr>
              <a:t> </a:t>
            </a:r>
            <a:r>
              <a:rPr lang="en-US" sz="1600" b="1" dirty="0">
                <a:latin typeface="Helvetica" pitchFamily="34" charset="0"/>
              </a:rPr>
              <a:t>  </a:t>
            </a:r>
            <a:r>
              <a:rPr lang="en-US" sz="1800" b="1" dirty="0">
                <a:latin typeface="Helvetica" pitchFamily="34" charset="0"/>
              </a:rPr>
              <a:t>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H-C-OH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</a:t>
            </a:r>
            <a:r>
              <a:rPr lang="en-US" sz="1600" b="1" dirty="0">
                <a:latin typeface="Helvetica" pitchFamily="34" charset="0"/>
              </a:rPr>
              <a:t>  </a:t>
            </a:r>
            <a:r>
              <a:rPr lang="en-US" sz="1200" b="1" dirty="0">
                <a:latin typeface="Helvetica" pitchFamily="34" charset="0"/>
              </a:rPr>
              <a:t>   </a:t>
            </a:r>
            <a:r>
              <a:rPr lang="en-US" sz="1600" b="1" dirty="0">
                <a:latin typeface="Helvetica" pitchFamily="34" charset="0"/>
              </a:rPr>
              <a:t> </a:t>
            </a:r>
            <a:r>
              <a:rPr lang="en-US" sz="1200" b="1" dirty="0">
                <a:latin typeface="Helvetica" pitchFamily="34" charset="0"/>
              </a:rPr>
              <a:t>  </a:t>
            </a:r>
            <a:r>
              <a:rPr lang="en-US" sz="1800" b="1" dirty="0">
                <a:latin typeface="Helvetica" pitchFamily="34" charset="0"/>
              </a:rPr>
              <a:t>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</a:t>
            </a:r>
            <a:r>
              <a:rPr lang="en-US" sz="1800" b="1" dirty="0">
                <a:latin typeface="Helvetica" pitchFamily="34" charset="0"/>
              </a:rPr>
              <a:t> </a:t>
            </a:r>
            <a:r>
              <a:rPr lang="en-US" sz="1000" b="1" dirty="0">
                <a:latin typeface="Helvetica" pitchFamily="34" charset="0"/>
              </a:rPr>
              <a:t> </a:t>
            </a:r>
            <a:r>
              <a:rPr lang="en-US" sz="1800" b="1" dirty="0">
                <a:latin typeface="Helvetica" pitchFamily="34" charset="0"/>
              </a:rPr>
              <a:t> </a:t>
            </a:r>
            <a:r>
              <a:rPr lang="en-US" b="1" dirty="0">
                <a:latin typeface="Helvetica" pitchFamily="34" charset="0"/>
              </a:rPr>
              <a:t>   CH</a:t>
            </a:r>
            <a:r>
              <a:rPr lang="en-US" sz="3200" b="1" baseline="-25000" dirty="0">
                <a:latin typeface="Helvetica" pitchFamily="34" charset="0"/>
              </a:rPr>
              <a:t>2</a:t>
            </a:r>
            <a:r>
              <a:rPr lang="en-US" b="1" dirty="0">
                <a:latin typeface="Helvetica" pitchFamily="34" charset="0"/>
              </a:rPr>
              <a:t>OH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142976" y="2500306"/>
            <a:ext cx="1546897" cy="1681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487" tIns="44450" rIns="90487" bIns="4445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</a:t>
            </a:r>
            <a:r>
              <a:rPr lang="en-US" sz="1600" b="1" dirty="0">
                <a:latin typeface="Helvetica" pitchFamily="34" charset="0"/>
              </a:rPr>
              <a:t>  </a:t>
            </a:r>
            <a:r>
              <a:rPr lang="en-US" b="1" dirty="0">
                <a:latin typeface="Helvetica" pitchFamily="34" charset="0"/>
              </a:rPr>
              <a:t>     H     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</a:t>
            </a:r>
            <a:r>
              <a:rPr lang="en-US" sz="1600" b="1" dirty="0">
                <a:latin typeface="Helvetica" pitchFamily="34" charset="0"/>
              </a:rPr>
              <a:t>   </a:t>
            </a:r>
            <a:r>
              <a:rPr lang="en-US" sz="1000" b="1" dirty="0">
                <a:latin typeface="Helvetica" pitchFamily="34" charset="0"/>
              </a:rPr>
              <a:t> </a:t>
            </a:r>
            <a:r>
              <a:rPr lang="en-US" sz="1800" b="1" dirty="0">
                <a:latin typeface="Helvetica" pitchFamily="34" charset="0"/>
              </a:rPr>
              <a:t>  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    C=O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</a:t>
            </a:r>
            <a:r>
              <a:rPr lang="en-US" sz="1600" b="1" dirty="0">
                <a:latin typeface="Helvetica" pitchFamily="34" charset="0"/>
              </a:rPr>
              <a:t>  </a:t>
            </a:r>
            <a:r>
              <a:rPr lang="en-US" sz="800" b="1" dirty="0">
                <a:latin typeface="Helvetica" pitchFamily="34" charset="0"/>
              </a:rPr>
              <a:t> </a:t>
            </a:r>
            <a:r>
              <a:rPr lang="en-US" sz="1800" b="1" dirty="0">
                <a:latin typeface="Helvetica" pitchFamily="34" charset="0"/>
              </a:rPr>
              <a:t> 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1600" b="1" dirty="0">
                <a:latin typeface="Helvetica" pitchFamily="34" charset="0"/>
              </a:rPr>
              <a:t>    </a:t>
            </a:r>
            <a:r>
              <a:rPr lang="en-US" b="1" dirty="0">
                <a:latin typeface="Helvetica" pitchFamily="34" charset="0"/>
              </a:rPr>
              <a:t> H-C-OH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  </a:t>
            </a:r>
            <a:r>
              <a:rPr lang="en-US" sz="900" b="1" dirty="0">
                <a:latin typeface="Helvetica" pitchFamily="34" charset="0"/>
              </a:rPr>
              <a:t> </a:t>
            </a:r>
            <a:r>
              <a:rPr lang="en-US" sz="1800" b="1" dirty="0">
                <a:latin typeface="Helvetica" pitchFamily="34" charset="0"/>
              </a:rPr>
              <a:t> 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</a:t>
            </a:r>
            <a:r>
              <a:rPr lang="en-US" sz="2000" b="1" dirty="0">
                <a:latin typeface="Helvetica" pitchFamily="34" charset="0"/>
              </a:rPr>
              <a:t>   </a:t>
            </a:r>
            <a:r>
              <a:rPr lang="en-US" b="1" dirty="0">
                <a:latin typeface="Helvetica" pitchFamily="34" charset="0"/>
              </a:rPr>
              <a:t>    CH</a:t>
            </a:r>
            <a:r>
              <a:rPr lang="en-US" sz="3200" b="1" baseline="-25000" dirty="0">
                <a:latin typeface="Helvetica" pitchFamily="34" charset="0"/>
              </a:rPr>
              <a:t>2</a:t>
            </a:r>
            <a:r>
              <a:rPr lang="en-US" b="1" dirty="0">
                <a:latin typeface="Helvetica" pitchFamily="34" charset="0"/>
              </a:rPr>
              <a:t>OH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142976" y="5500702"/>
            <a:ext cx="7696208" cy="976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800" dirty="0"/>
              <a:t>  </a:t>
            </a:r>
            <a:r>
              <a:rPr lang="en-US" sz="2800" dirty="0" err="1"/>
              <a:t>Triose</a:t>
            </a:r>
            <a:r>
              <a:rPr lang="en-US" sz="2800" dirty="0"/>
              <a:t>           </a:t>
            </a:r>
            <a:r>
              <a:rPr lang="en-US" sz="2800" dirty="0" err="1"/>
              <a:t>Tetrose</a:t>
            </a:r>
            <a:r>
              <a:rPr lang="en-US" sz="2800" dirty="0"/>
              <a:t>           Pentose            </a:t>
            </a:r>
            <a:r>
              <a:rPr lang="en-US" sz="2800" dirty="0" err="1"/>
              <a:t>Hexose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 algn="l" rtl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/>
              <a:t> Can be either </a:t>
            </a:r>
            <a:r>
              <a:rPr lang="en-US" sz="2800" dirty="0" err="1"/>
              <a:t>aldose</a:t>
            </a:r>
            <a:r>
              <a:rPr lang="en-US" sz="2800" dirty="0"/>
              <a:t> or </a:t>
            </a:r>
            <a:r>
              <a:rPr lang="en-US" sz="2800" dirty="0" err="1"/>
              <a:t>ketose</a:t>
            </a:r>
            <a:r>
              <a:rPr lang="en-US" sz="2800" dirty="0"/>
              <a:t> sugar.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9808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xamples</a:t>
            </a:r>
            <a:r>
              <a:rPr lang="en-GB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GB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Monosaccharides</a:t>
            </a:r>
            <a:endParaRPr lang="en-GB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00034" y="1285860"/>
          <a:ext cx="8186766" cy="5188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8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r>
                        <a:rPr lang="en-GB" sz="24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of carbon atoms</a:t>
                      </a:r>
                      <a:endParaRPr lang="en-GB" sz="24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latin typeface="Times New Roman" pitchFamily="18" charset="0"/>
                          <a:cs typeface="Times New Roman" pitchFamily="18" charset="0"/>
                        </a:rPr>
                        <a:t>Aldo</a:t>
                      </a:r>
                      <a:endParaRPr lang="en-GB" sz="24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 err="1">
                          <a:latin typeface="Times New Roman" pitchFamily="18" charset="0"/>
                          <a:cs typeface="Times New Roman" pitchFamily="18" charset="0"/>
                        </a:rPr>
                        <a:t>keto</a:t>
                      </a:r>
                      <a:endParaRPr lang="en-GB" sz="24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3c </a:t>
                      </a:r>
                      <a:r>
                        <a:rPr lang="en-GB" sz="2400" dirty="0" err="1">
                          <a:latin typeface="Times New Roman" pitchFamily="18" charset="0"/>
                          <a:cs typeface="Times New Roman" pitchFamily="18" charset="0"/>
                        </a:rPr>
                        <a:t>trioses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 err="1">
                          <a:latin typeface="Times New Roman" pitchFamily="18" charset="0"/>
                          <a:cs typeface="Times New Roman" pitchFamily="18" charset="0"/>
                        </a:rPr>
                        <a:t>Glyceraldehyde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 err="1">
                          <a:latin typeface="Times New Roman" pitchFamily="18" charset="0"/>
                          <a:cs typeface="Times New Roman" pitchFamily="18" charset="0"/>
                        </a:rPr>
                        <a:t>Dihydroxyacetone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4c</a:t>
                      </a:r>
                      <a:r>
                        <a:rPr lang="en-GB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tetroses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 err="1">
                          <a:latin typeface="Times New Roman" pitchFamily="18" charset="0"/>
                          <a:cs typeface="Times New Roman" pitchFamily="18" charset="0"/>
                        </a:rPr>
                        <a:t>Erythrose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 err="1">
                          <a:latin typeface="Times New Roman" pitchFamily="18" charset="0"/>
                          <a:cs typeface="Times New Roman" pitchFamily="18" charset="0"/>
                        </a:rPr>
                        <a:t>Erythrulose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5c </a:t>
                      </a:r>
                      <a:r>
                        <a:rPr lang="en-GB" sz="2400" dirty="0" err="1">
                          <a:latin typeface="Times New Roman" pitchFamily="18" charset="0"/>
                          <a:cs typeface="Times New Roman" pitchFamily="18" charset="0"/>
                        </a:rPr>
                        <a:t>pentoses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Ribose,</a:t>
                      </a:r>
                      <a:r>
                        <a:rPr lang="en-GB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Xylose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 err="1">
                          <a:latin typeface="Times New Roman" pitchFamily="18" charset="0"/>
                          <a:cs typeface="Times New Roman" pitchFamily="18" charset="0"/>
                        </a:rPr>
                        <a:t>Ribulose</a:t>
                      </a:r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GB" sz="2400" dirty="0" err="1">
                          <a:latin typeface="Times New Roman" pitchFamily="18" charset="0"/>
                          <a:cs typeface="Times New Roman" pitchFamily="18" charset="0"/>
                        </a:rPr>
                        <a:t>Xylullose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s6c </a:t>
                      </a:r>
                      <a:r>
                        <a:rPr lang="en-GB" sz="2400" dirty="0" err="1">
                          <a:latin typeface="Times New Roman" pitchFamily="18" charset="0"/>
                          <a:cs typeface="Times New Roman" pitchFamily="18" charset="0"/>
                        </a:rPr>
                        <a:t>hexose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Glucose, </a:t>
                      </a:r>
                      <a:r>
                        <a:rPr lang="en-GB" sz="2400" dirty="0" err="1">
                          <a:latin typeface="Times New Roman" pitchFamily="18" charset="0"/>
                          <a:cs typeface="Times New Roman" pitchFamily="18" charset="0"/>
                        </a:rPr>
                        <a:t>Galactose</a:t>
                      </a:r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, Mannose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Fructose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002"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7c heptoses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400" b="1" dirty="0">
                          <a:latin typeface="Times New Roman" pitchFamily="18" charset="0"/>
                          <a:cs typeface="Times New Roman" pitchFamily="18" charset="0"/>
                        </a:rPr>
                        <a:t>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 err="1">
                          <a:latin typeface="Times New Roman" pitchFamily="18" charset="0"/>
                          <a:cs typeface="Times New Roman" pitchFamily="18" charset="0"/>
                        </a:rPr>
                        <a:t>Psedheptulose</a:t>
                      </a:r>
                      <a:endParaRPr lang="en-GB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D-glucose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71612"/>
            <a:ext cx="6429420" cy="48768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Low" rtl="0">
              <a:lnSpc>
                <a:spcPct val="90000"/>
              </a:lnSpc>
              <a:spcBef>
                <a:spcPct val="10000"/>
              </a:spcBef>
              <a:buClr>
                <a:srgbClr val="3365FB"/>
              </a:buClr>
              <a:buSzPct val="125000"/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Glucose is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aldohexose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sugar.</a:t>
            </a:r>
          </a:p>
          <a:p>
            <a:pPr algn="justLow" rt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90000"/>
              </a:lnSpc>
              <a:spcBef>
                <a:spcPct val="10000"/>
              </a:spcBef>
              <a:buClr>
                <a:srgbClr val="3365FB"/>
              </a:buClr>
              <a:buSzPct val="125000"/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Common names include dextrose, grape sugar, blood sugar.</a:t>
            </a:r>
          </a:p>
          <a:p>
            <a:pPr algn="justLow" rt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90000"/>
              </a:lnSpc>
              <a:spcBef>
                <a:spcPct val="10000"/>
              </a:spcBef>
              <a:buClr>
                <a:srgbClr val="3365FB"/>
              </a:buClr>
              <a:buSzPct val="125000"/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Most important sugar in our diet.</a:t>
            </a:r>
          </a:p>
          <a:p>
            <a:pPr algn="justLow" rt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90000"/>
              </a:lnSpc>
              <a:spcBef>
                <a:spcPct val="10000"/>
              </a:spcBef>
              <a:buClr>
                <a:srgbClr val="3365FB"/>
              </a:buClr>
              <a:buSzPct val="125000"/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Most abundant organic compound found in nature.</a:t>
            </a:r>
          </a:p>
          <a:p>
            <a:pPr algn="justLow" rt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90000"/>
              </a:lnSpc>
              <a:spcBef>
                <a:spcPct val="10000"/>
              </a:spcBef>
              <a:buClr>
                <a:srgbClr val="3365FB"/>
              </a:buClr>
              <a:buSzPct val="125000"/>
              <a:buFontTx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Level of fasting blood glucose         ( 65-110 mg/ dl)</a:t>
            </a:r>
          </a:p>
        </p:txBody>
      </p:sp>
      <p:pic>
        <p:nvPicPr>
          <p:cNvPr id="41" name="Picture 40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2071678"/>
            <a:ext cx="1628775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357166"/>
            <a:ext cx="7498080" cy="93978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D-Fructose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Another common sugar.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It is a ketohexose.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Sweetest of all sugars.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572264" y="2285992"/>
            <a:ext cx="1534073" cy="26340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 </a:t>
            </a:r>
            <a:r>
              <a:rPr lang="en-US" sz="2000" b="1" dirty="0">
                <a:latin typeface="Helvetica" pitchFamily="34" charset="0"/>
              </a:rPr>
              <a:t> </a:t>
            </a:r>
            <a:r>
              <a:rPr lang="en-US" b="1" dirty="0">
                <a:latin typeface="Helvetica" pitchFamily="34" charset="0"/>
              </a:rPr>
              <a:t>CH</a:t>
            </a:r>
            <a:r>
              <a:rPr lang="en-US" sz="3200" b="1" baseline="-25000" dirty="0">
                <a:latin typeface="Helvetica" pitchFamily="34" charset="0"/>
              </a:rPr>
              <a:t>2</a:t>
            </a:r>
            <a:r>
              <a:rPr lang="en-US" b="1" dirty="0">
                <a:latin typeface="Helvetica" pitchFamily="34" charset="0"/>
              </a:rPr>
              <a:t>OH 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    </a:t>
            </a:r>
            <a:r>
              <a:rPr lang="en-US" sz="1000" b="1" dirty="0">
                <a:latin typeface="Helvetica" pitchFamily="34" charset="0"/>
              </a:rPr>
              <a:t> </a:t>
            </a:r>
            <a:r>
              <a:rPr lang="en-US" sz="1800" b="1" dirty="0">
                <a:latin typeface="Helvetica" pitchFamily="34" charset="0"/>
              </a:rPr>
              <a:t>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 </a:t>
            </a:r>
            <a:r>
              <a:rPr lang="en-US" sz="2000" b="1" dirty="0">
                <a:latin typeface="Helvetica" pitchFamily="34" charset="0"/>
              </a:rPr>
              <a:t> </a:t>
            </a:r>
            <a:r>
              <a:rPr lang="en-US" b="1" dirty="0">
                <a:latin typeface="Helvetica" pitchFamily="34" charset="0"/>
              </a:rPr>
              <a:t>C=O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  </a:t>
            </a:r>
            <a:r>
              <a:rPr lang="en-US" sz="900" b="1" dirty="0">
                <a:latin typeface="Helvetica" pitchFamily="34" charset="0"/>
              </a:rPr>
              <a:t> </a:t>
            </a:r>
            <a:r>
              <a:rPr lang="en-US" sz="1800" b="1" dirty="0">
                <a:latin typeface="Helvetica" pitchFamily="34" charset="0"/>
              </a:rPr>
              <a:t>   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HO-C-H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     </a:t>
            </a:r>
            <a:r>
              <a:rPr lang="en-US" sz="900" b="1" dirty="0">
                <a:latin typeface="Helvetica" pitchFamily="34" charset="0"/>
              </a:rPr>
              <a:t> </a:t>
            </a:r>
            <a:r>
              <a:rPr lang="en-US" sz="1800" b="1" dirty="0">
                <a:latin typeface="Helvetica" pitchFamily="34" charset="0"/>
              </a:rPr>
              <a:t>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</a:t>
            </a:r>
            <a:r>
              <a:rPr lang="en-US" b="1" dirty="0">
                <a:latin typeface="Helvetica" pitchFamily="34" charset="0"/>
              </a:rPr>
              <a:t> H-C-OH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   </a:t>
            </a:r>
            <a:r>
              <a:rPr lang="en-US" sz="1200" b="1" dirty="0">
                <a:latin typeface="Helvetica" pitchFamily="34" charset="0"/>
              </a:rPr>
              <a:t> </a:t>
            </a:r>
            <a:r>
              <a:rPr lang="en-US" sz="900" b="1" dirty="0">
                <a:latin typeface="Helvetica" pitchFamily="34" charset="0"/>
              </a:rPr>
              <a:t> </a:t>
            </a:r>
            <a:r>
              <a:rPr lang="en-US" sz="1400" b="1" dirty="0">
                <a:latin typeface="Helvetica" pitchFamily="34" charset="0"/>
              </a:rPr>
              <a:t>  </a:t>
            </a:r>
            <a:r>
              <a:rPr lang="en-US" sz="1800" b="1" dirty="0">
                <a:latin typeface="Helvetica" pitchFamily="34" charset="0"/>
              </a:rPr>
              <a:t>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</a:t>
            </a:r>
            <a:r>
              <a:rPr lang="en-US" b="1" dirty="0">
                <a:latin typeface="Helvetica" pitchFamily="34" charset="0"/>
              </a:rPr>
              <a:t>H-C-OH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Helvetica" pitchFamily="34" charset="0"/>
              </a:rPr>
              <a:t>        </a:t>
            </a:r>
            <a:r>
              <a:rPr lang="en-US" sz="1200" b="1" dirty="0">
                <a:latin typeface="Helvetica" pitchFamily="34" charset="0"/>
              </a:rPr>
              <a:t> </a:t>
            </a:r>
            <a:r>
              <a:rPr lang="en-US" sz="800" b="1" dirty="0">
                <a:latin typeface="Helvetica" pitchFamily="34" charset="0"/>
              </a:rPr>
              <a:t>  </a:t>
            </a:r>
            <a:r>
              <a:rPr lang="en-US" sz="1800" b="1" dirty="0">
                <a:latin typeface="Helvetica" pitchFamily="34" charset="0"/>
              </a:rPr>
              <a:t> |</a:t>
            </a:r>
            <a:endParaRPr lang="en-US" b="1" dirty="0">
              <a:latin typeface="Helvetica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>
                <a:latin typeface="Helvetica" pitchFamily="34" charset="0"/>
              </a:rPr>
              <a:t>     </a:t>
            </a:r>
            <a:r>
              <a:rPr lang="en-US" sz="2000" b="1" dirty="0">
                <a:latin typeface="Helvetica" pitchFamily="34" charset="0"/>
              </a:rPr>
              <a:t> </a:t>
            </a:r>
            <a:r>
              <a:rPr lang="en-US" sz="1600" b="1" dirty="0">
                <a:latin typeface="Helvetica" pitchFamily="34" charset="0"/>
              </a:rPr>
              <a:t>  </a:t>
            </a:r>
            <a:r>
              <a:rPr lang="en-US" b="1" dirty="0">
                <a:latin typeface="Helvetica" pitchFamily="34" charset="0"/>
              </a:rPr>
              <a:t>CH</a:t>
            </a:r>
            <a:r>
              <a:rPr lang="en-US" sz="3200" b="1" baseline="-25000" dirty="0">
                <a:latin typeface="Helvetica" pitchFamily="34" charset="0"/>
              </a:rPr>
              <a:t>2</a:t>
            </a:r>
            <a:r>
              <a:rPr lang="en-US" b="1" dirty="0">
                <a:latin typeface="Helvetica" pitchFamily="34" charset="0"/>
              </a:rPr>
              <a:t>OH</a:t>
            </a:r>
          </a:p>
        </p:txBody>
      </p:sp>
      <p:pic>
        <p:nvPicPr>
          <p:cNvPr id="5" name="Picture 4" descr="images (4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000240"/>
            <a:ext cx="1657350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Isomers and </a:t>
            </a:r>
            <a:r>
              <a:rPr lang="en-US" b="1" dirty="0" err="1"/>
              <a:t>Epimers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72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/>
            <a:endParaRPr lang="en-US" b="1" u="sng" dirty="0"/>
          </a:p>
          <a:p>
            <a:pPr algn="l" rtl="0"/>
            <a:r>
              <a:rPr lang="en-US" b="1" u="sng" dirty="0"/>
              <a:t>Isomers:</a:t>
            </a:r>
          </a:p>
          <a:p>
            <a:pPr algn="justLow" rtl="0">
              <a:buNone/>
            </a:pPr>
            <a:r>
              <a:rPr lang="en-US" dirty="0"/>
              <a:t>     Compounds that have the same chemical formula but have different structures are called isomers. For example:</a:t>
            </a:r>
          </a:p>
          <a:p>
            <a:pPr algn="justLow" rtl="0">
              <a:buNone/>
            </a:pPr>
            <a:r>
              <a:rPr lang="en-US" dirty="0"/>
              <a:t> </a:t>
            </a:r>
          </a:p>
          <a:p>
            <a:pPr lvl="1" algn="justLow" rtl="0"/>
            <a:r>
              <a:rPr lang="en-US" dirty="0"/>
              <a:t>fructose, glucose, mannose, and </a:t>
            </a:r>
            <a:r>
              <a:rPr lang="en-US" dirty="0" err="1"/>
              <a:t>galactose</a:t>
            </a:r>
            <a:r>
              <a:rPr lang="en-US" dirty="0"/>
              <a:t> are all isomers of each other, having the same chemical formula, C6H12O6. </a:t>
            </a:r>
          </a:p>
          <a:p>
            <a:pPr lvl="1" algn="justLow" rtl="0">
              <a:buNone/>
            </a:pPr>
            <a:endParaRPr lang="en-US" dirty="0"/>
          </a:p>
          <a:p>
            <a:pPr algn="justLow" rtl="0"/>
            <a:r>
              <a:rPr lang="en-US" b="1" u="sng" dirty="0" err="1"/>
              <a:t>Epimers</a:t>
            </a:r>
            <a:r>
              <a:rPr lang="en-US" b="1" u="sng" dirty="0"/>
              <a:t>:</a:t>
            </a:r>
            <a:r>
              <a:rPr lang="en-US" dirty="0"/>
              <a:t> </a:t>
            </a:r>
          </a:p>
          <a:p>
            <a:pPr algn="justLow" rtl="0">
              <a:buNone/>
            </a:pPr>
            <a:r>
              <a:rPr lang="en-US" dirty="0"/>
              <a:t>     Carbohydrate isomers that differ in configuration around only one specific carbon atom (with the exception of the carbonyl carbon) are defined as </a:t>
            </a:r>
            <a:r>
              <a:rPr lang="en-US" dirty="0" err="1"/>
              <a:t>epimers</a:t>
            </a:r>
            <a:r>
              <a:rPr lang="en-US" dirty="0"/>
              <a:t> of each other. Example: </a:t>
            </a:r>
          </a:p>
          <a:p>
            <a:pPr algn="justLow" rtl="0">
              <a:buNone/>
            </a:pPr>
            <a:endParaRPr lang="en-US" dirty="0"/>
          </a:p>
          <a:p>
            <a:pPr lvl="1" algn="justLow" rtl="0"/>
            <a:r>
              <a:rPr lang="en-US" dirty="0"/>
              <a:t>Glucose and </a:t>
            </a:r>
            <a:r>
              <a:rPr lang="en-US" dirty="0" err="1"/>
              <a:t>galactose</a:t>
            </a:r>
            <a:r>
              <a:rPr lang="en-US" dirty="0"/>
              <a:t> are C-4 </a:t>
            </a:r>
            <a:r>
              <a:rPr lang="en-US" dirty="0" err="1"/>
              <a:t>epimers</a:t>
            </a:r>
            <a:r>
              <a:rPr lang="en-US" dirty="0"/>
              <a:t> </a:t>
            </a:r>
            <a:r>
              <a:rPr lang="en-US" sz="1900" dirty="0"/>
              <a:t>(</a:t>
            </a:r>
            <a:r>
              <a:rPr lang="en-US" sz="2300" dirty="0"/>
              <a:t>their structures differ only in the position of the –OH group at carbon 4).</a:t>
            </a:r>
          </a:p>
          <a:p>
            <a:pPr lvl="1" algn="justLow" rtl="0"/>
            <a:r>
              <a:rPr lang="en-US" dirty="0"/>
              <a:t>Glucose and mannose are C-2 </a:t>
            </a:r>
            <a:r>
              <a:rPr lang="en-US" dirty="0" err="1"/>
              <a:t>epimers</a:t>
            </a:r>
            <a:r>
              <a:rPr lang="en-US" dirty="0"/>
              <a:t>. </a:t>
            </a:r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8356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Straight Chain Structure of Typical Monosaccharide (Glucose) </a:t>
            </a:r>
          </a:p>
        </p:txBody>
      </p:sp>
      <p:pic>
        <p:nvPicPr>
          <p:cNvPr id="3686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49400"/>
            <a:ext cx="3186113" cy="492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500298" y="1643050"/>
            <a:ext cx="5713413" cy="762000"/>
            <a:chOff x="1584" y="1008"/>
            <a:chExt cx="3599" cy="480"/>
          </a:xfrm>
        </p:grpSpPr>
        <p:sp>
          <p:nvSpPr>
            <p:cNvPr id="36880" name="Text Box 13"/>
            <p:cNvSpPr txBox="1">
              <a:spLocks noChangeArrowheads="1"/>
            </p:cNvSpPr>
            <p:nvPr/>
          </p:nvSpPr>
          <p:spPr bwMode="auto">
            <a:xfrm>
              <a:off x="2880" y="1008"/>
              <a:ext cx="2303" cy="2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rtl="0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Anomeric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Carbon</a:t>
              </a:r>
            </a:p>
          </p:txBody>
        </p:sp>
        <p:sp>
          <p:nvSpPr>
            <p:cNvPr id="36881" name="Line 20"/>
            <p:cNvSpPr>
              <a:spLocks noChangeShapeType="1"/>
            </p:cNvSpPr>
            <p:nvPr/>
          </p:nvSpPr>
          <p:spPr bwMode="auto">
            <a:xfrm flipH="1">
              <a:off x="1584" y="1296"/>
              <a:ext cx="1296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ar-IQ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285984" y="3000374"/>
            <a:ext cx="6013450" cy="1428751"/>
            <a:chOff x="1395" y="1827"/>
            <a:chExt cx="3788" cy="900"/>
          </a:xfrm>
        </p:grpSpPr>
        <p:sp>
          <p:nvSpPr>
            <p:cNvPr id="36876" name="Text Box 14"/>
            <p:cNvSpPr txBox="1">
              <a:spLocks noChangeArrowheads="1"/>
            </p:cNvSpPr>
            <p:nvPr/>
          </p:nvSpPr>
          <p:spPr bwMode="auto">
            <a:xfrm>
              <a:off x="2880" y="1827"/>
              <a:ext cx="2303" cy="3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rtl="0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Epimeric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Carbons</a:t>
              </a:r>
            </a:p>
          </p:txBody>
        </p:sp>
        <p:sp>
          <p:nvSpPr>
            <p:cNvPr id="36877" name="Line 22"/>
            <p:cNvSpPr>
              <a:spLocks noChangeShapeType="1"/>
            </p:cNvSpPr>
            <p:nvPr/>
          </p:nvSpPr>
          <p:spPr bwMode="auto">
            <a:xfrm flipH="1" flipV="1">
              <a:off x="1395" y="2097"/>
              <a:ext cx="1485" cy="9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ar-IQ"/>
            </a:p>
          </p:txBody>
        </p:sp>
        <p:sp>
          <p:nvSpPr>
            <p:cNvPr id="36878" name="Line 23"/>
            <p:cNvSpPr>
              <a:spLocks noChangeShapeType="1"/>
            </p:cNvSpPr>
            <p:nvPr/>
          </p:nvSpPr>
          <p:spPr bwMode="auto">
            <a:xfrm flipH="1">
              <a:off x="1395" y="2187"/>
              <a:ext cx="1485" cy="27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ar-IQ"/>
            </a:p>
          </p:txBody>
        </p:sp>
        <p:sp>
          <p:nvSpPr>
            <p:cNvPr id="36879" name="Line 25"/>
            <p:cNvSpPr>
              <a:spLocks noChangeShapeType="1"/>
            </p:cNvSpPr>
            <p:nvPr/>
          </p:nvSpPr>
          <p:spPr bwMode="auto">
            <a:xfrm flipH="1">
              <a:off x="1485" y="2187"/>
              <a:ext cx="1305" cy="5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ar-IQ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85984" y="4286256"/>
            <a:ext cx="6019800" cy="928694"/>
            <a:chOff x="1440" y="2880"/>
            <a:chExt cx="3792" cy="936"/>
          </a:xfrm>
        </p:grpSpPr>
        <p:sp>
          <p:nvSpPr>
            <p:cNvPr id="36874" name="Text Box 15"/>
            <p:cNvSpPr txBox="1">
              <a:spLocks noChangeArrowheads="1"/>
            </p:cNvSpPr>
            <p:nvPr/>
          </p:nvSpPr>
          <p:spPr bwMode="auto">
            <a:xfrm>
              <a:off x="2929" y="2880"/>
              <a:ext cx="2303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rtl="0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Penultimate Carbon</a:t>
              </a:r>
            </a:p>
          </p:txBody>
        </p:sp>
        <p:sp>
          <p:nvSpPr>
            <p:cNvPr id="36875" name="Line 27"/>
            <p:cNvSpPr>
              <a:spLocks noChangeShapeType="1"/>
            </p:cNvSpPr>
            <p:nvPr/>
          </p:nvSpPr>
          <p:spPr bwMode="auto">
            <a:xfrm flipH="1">
              <a:off x="1440" y="3456"/>
              <a:ext cx="1530" cy="3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ar-IQ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214544" y="5500705"/>
            <a:ext cx="6429421" cy="800100"/>
            <a:chOff x="1431" y="3420"/>
            <a:chExt cx="3797" cy="504"/>
          </a:xfrm>
        </p:grpSpPr>
        <p:sp>
          <p:nvSpPr>
            <p:cNvPr id="36872" name="Text Box 16"/>
            <p:cNvSpPr txBox="1">
              <a:spLocks noChangeArrowheads="1"/>
            </p:cNvSpPr>
            <p:nvPr/>
          </p:nvSpPr>
          <p:spPr bwMode="auto">
            <a:xfrm>
              <a:off x="2925" y="3420"/>
              <a:ext cx="2303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rtl="0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Terminal Alcohol Carbon</a:t>
              </a:r>
            </a:p>
          </p:txBody>
        </p:sp>
        <p:sp>
          <p:nvSpPr>
            <p:cNvPr id="36873" name="Line 29"/>
            <p:cNvSpPr>
              <a:spLocks noChangeShapeType="1"/>
            </p:cNvSpPr>
            <p:nvPr/>
          </p:nvSpPr>
          <p:spPr bwMode="auto">
            <a:xfrm flipH="1">
              <a:off x="1431" y="3780"/>
              <a:ext cx="1485" cy="14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ar-IQ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500726" cy="6429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 err="1"/>
              <a:t>Enantiomers</a:t>
            </a:r>
            <a:br>
              <a:rPr lang="en-US" b="1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25717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Low" rtl="0">
              <a:buNone/>
            </a:pPr>
            <a:endParaRPr lang="en-US" b="1" dirty="0"/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 special type of isomerism is found in the pairs of structures that are mirror images of each other.</a:t>
            </a: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These mirror images are called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enantiomers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the two members of the pair are designated as a D- and an L-sugar .</a:t>
            </a: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vast majority of the sugars in humans are D-sugars.</a:t>
            </a: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 isomeric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form, the –OH group on the asymmetric carbon (a carbon linked to four different atoms or groups) farthest from the carbonyl carbon is on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whereas in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L-isomer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is on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left. 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00504"/>
            <a:ext cx="3000396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 descr="gluco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596" y="4071942"/>
            <a:ext cx="4846735" cy="2571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571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3600" b="1" dirty="0" err="1"/>
              <a:t>Cyclization</a:t>
            </a:r>
            <a:r>
              <a:rPr lang="en-US" sz="3600" b="1" dirty="0"/>
              <a:t> of </a:t>
            </a:r>
            <a:r>
              <a:rPr lang="en-US" sz="3600" b="1" dirty="0" err="1"/>
              <a:t>Monosaccharides</a:t>
            </a:r>
            <a:br>
              <a:rPr lang="en-US" b="1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27146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 rtl="0"/>
            <a:endParaRPr lang="en-US" dirty="0"/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Less than 1% of each of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 five or more carbons exists in the open-chain (acyclic) form. </a:t>
            </a:r>
          </a:p>
          <a:p>
            <a:pPr algn="just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Rather, they are predominantly found in a ring (cyclic) form, in which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aldehyde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group has reacted with an alcohol group on the same sugar, making the carbonyl carbon (carbon 1 for 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aldose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or carbon 2 for 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ketose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asymmetric.</a:t>
            </a:r>
          </a:p>
          <a:p>
            <a:pPr algn="just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Note:</a:t>
            </a:r>
          </a:p>
          <a:p>
            <a:pPr algn="justLow" rt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Pyranose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refers to a six-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membered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ring consisting of five carbons and one oxygen, for example,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glucopyranose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whereas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furanose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denotes a five-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membered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ring with four carbons and one oxygen</a:t>
            </a:r>
            <a:r>
              <a:rPr lang="en-US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8286808" cy="2838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br>
              <a:rPr lang="en-US" b="1" dirty="0"/>
            </a:br>
            <a:r>
              <a:rPr lang="en-US" sz="4000" b="1" dirty="0" err="1"/>
              <a:t>Anomeric</a:t>
            </a:r>
            <a:r>
              <a:rPr lang="en-US" sz="4000" b="1" dirty="0"/>
              <a:t> carbon: </a:t>
            </a:r>
            <a:r>
              <a:rPr lang="en-US" sz="4000" b="1" dirty="0" err="1"/>
              <a:t>Cyclization</a:t>
            </a:r>
            <a:r>
              <a:rPr lang="en-US" sz="4000" b="1" dirty="0"/>
              <a:t> creates an </a:t>
            </a:r>
            <a:r>
              <a:rPr lang="en-US" sz="4000" b="1" dirty="0" err="1"/>
              <a:t>anomeric</a:t>
            </a:r>
            <a:r>
              <a:rPr lang="en-US" sz="4000" b="1" dirty="0"/>
              <a:t> carbon </a:t>
            </a:r>
            <a:br>
              <a:rPr lang="en-US" b="1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72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 rtl="0"/>
            <a:r>
              <a:rPr lang="en-US" dirty="0" err="1"/>
              <a:t>Anomeric</a:t>
            </a:r>
            <a:r>
              <a:rPr lang="en-US" dirty="0"/>
              <a:t> carbon: </a:t>
            </a:r>
            <a:r>
              <a:rPr lang="en-US" dirty="0" err="1"/>
              <a:t>Cyclization</a:t>
            </a:r>
            <a:r>
              <a:rPr lang="en-US" dirty="0"/>
              <a:t> creates an </a:t>
            </a:r>
            <a:r>
              <a:rPr lang="en-US" dirty="0" err="1"/>
              <a:t>anomeric</a:t>
            </a:r>
            <a:r>
              <a:rPr lang="en-US" dirty="0"/>
              <a:t> carbon (the former carbonyl carbon), generating the α and β configurations of the sugar, for example, </a:t>
            </a:r>
            <a:r>
              <a:rPr lang="el-GR" dirty="0"/>
              <a:t>α-</a:t>
            </a:r>
            <a:r>
              <a:rPr lang="en-US" dirty="0"/>
              <a:t>D-</a:t>
            </a:r>
            <a:r>
              <a:rPr lang="en-US" dirty="0" err="1"/>
              <a:t>glucopyranose</a:t>
            </a:r>
            <a:r>
              <a:rPr lang="en-US" dirty="0"/>
              <a:t> and </a:t>
            </a:r>
            <a:r>
              <a:rPr lang="el-GR" dirty="0"/>
              <a:t>β-</a:t>
            </a:r>
            <a:r>
              <a:rPr lang="en-US" dirty="0"/>
              <a:t>D-</a:t>
            </a:r>
            <a:r>
              <a:rPr lang="en-US" dirty="0" err="1"/>
              <a:t>glucopryanose</a:t>
            </a:r>
            <a:r>
              <a:rPr lang="en-US" dirty="0"/>
              <a:t>.</a:t>
            </a:r>
          </a:p>
          <a:p>
            <a:pPr algn="just" rtl="0"/>
            <a:r>
              <a:rPr lang="en-US" dirty="0"/>
              <a:t>These two sugars are both glucose but are </a:t>
            </a:r>
            <a:r>
              <a:rPr lang="en-US" dirty="0" err="1"/>
              <a:t>anomers</a:t>
            </a:r>
            <a:r>
              <a:rPr lang="en-US" dirty="0"/>
              <a:t> of each other. </a:t>
            </a:r>
          </a:p>
          <a:p>
            <a:pPr algn="just" rtl="0">
              <a:buNone/>
            </a:pPr>
            <a:endParaRPr lang="en-US" dirty="0"/>
          </a:p>
          <a:p>
            <a:pPr algn="just" rtl="0">
              <a:buNone/>
            </a:pPr>
            <a:r>
              <a:rPr lang="en-US" b="1" u="sng" dirty="0"/>
              <a:t>Note: </a:t>
            </a:r>
          </a:p>
          <a:p>
            <a:pPr algn="just" rtl="0">
              <a:buNone/>
            </a:pPr>
            <a:r>
              <a:rPr lang="en-US" dirty="0"/>
              <a:t>      In the α configuration, the OH on the </a:t>
            </a:r>
            <a:r>
              <a:rPr lang="en-US" dirty="0" err="1"/>
              <a:t>anomeric</a:t>
            </a:r>
            <a:r>
              <a:rPr lang="en-US" dirty="0"/>
              <a:t> C projects to the same side as the ring in a modified Fischer projection formula and is trans to the CH2OH group in a Haworth projection formula.</a:t>
            </a:r>
          </a:p>
          <a:p>
            <a:pPr algn="just" rtl="0"/>
            <a:r>
              <a:rPr lang="en-US" dirty="0"/>
              <a:t>Enzymes are able to distinguish between these two structures and use one or the other preferentially. For example, glycogen is synthesized from α-D-</a:t>
            </a:r>
            <a:r>
              <a:rPr lang="en-US" dirty="0" err="1"/>
              <a:t>glucopyranose</a:t>
            </a:r>
            <a:r>
              <a:rPr lang="en-US" dirty="0"/>
              <a:t>, whereas cellulose is synthesized from β-D-</a:t>
            </a:r>
            <a:r>
              <a:rPr lang="en-US" dirty="0" err="1"/>
              <a:t>glucopyranose</a:t>
            </a:r>
            <a:r>
              <a:rPr lang="en-US" dirty="0"/>
              <a:t>.</a:t>
            </a:r>
          </a:p>
          <a:p>
            <a:pPr algn="just" rtl="0"/>
            <a:r>
              <a:rPr lang="en-US" dirty="0"/>
              <a:t>The cyclic α and β </a:t>
            </a:r>
            <a:r>
              <a:rPr lang="en-US" dirty="0" err="1"/>
              <a:t>anomers</a:t>
            </a:r>
            <a:r>
              <a:rPr lang="en-US" dirty="0"/>
              <a:t> of a sugar in solution are in equilibrium with each other, and can be spontaneously </a:t>
            </a:r>
            <a:r>
              <a:rPr lang="en-US" dirty="0" err="1"/>
              <a:t>interconverted</a:t>
            </a:r>
            <a:r>
              <a:rPr lang="en-US" dirty="0"/>
              <a:t> (a process called </a:t>
            </a:r>
            <a:r>
              <a:rPr lang="en-US" dirty="0" err="1"/>
              <a:t>mutarotation</a:t>
            </a:r>
            <a:r>
              <a:rPr lang="en-US" dirty="0"/>
              <a:t>).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Carbohydrates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643050"/>
            <a:ext cx="8362216" cy="460535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Low" rtl="0"/>
            <a:endParaRPr lang="en-US" dirty="0"/>
          </a:p>
          <a:p>
            <a:pPr algn="justLow" rtl="0"/>
            <a:r>
              <a:rPr lang="en-US" dirty="0">
                <a:cs typeface="+mj-cs"/>
              </a:rPr>
              <a:t>Carbohydrates are the most abundant organic molecules in nature.</a:t>
            </a:r>
          </a:p>
          <a:p>
            <a:pPr algn="justLow" rtl="0">
              <a:buNone/>
            </a:pPr>
            <a:endParaRPr lang="en-US" dirty="0">
              <a:cs typeface="+mj-cs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+mj-cs"/>
              </a:rPr>
              <a:t>Organic compounds containing C, H and O.</a:t>
            </a:r>
          </a:p>
          <a:p>
            <a:pPr algn="justLow" rtl="0"/>
            <a:endParaRPr lang="en-US" dirty="0">
              <a:cs typeface="+mj-cs"/>
            </a:endParaRPr>
          </a:p>
          <a:p>
            <a:pPr algn="justLow" rtl="0"/>
            <a:r>
              <a:rPr lang="en-US" dirty="0">
                <a:cs typeface="+mj-cs"/>
              </a:rPr>
              <a:t>The empiric formula for many of the simpler carbohydrates is (CH2O)n, hence the name “hydrate of carbon.”</a:t>
            </a:r>
            <a:endParaRPr lang="en-US" dirty="0">
              <a:latin typeface="Times New Roman" pitchFamily="18" charset="0"/>
              <a:cs typeface="+mj-cs"/>
            </a:endParaRPr>
          </a:p>
          <a:p>
            <a:pPr algn="justLow" rt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74638"/>
            <a:ext cx="8290778" cy="86834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Cyclization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of D-glucose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Fischer vs. Haworth projections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357950" y="1285860"/>
            <a:ext cx="2221761" cy="459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487" tIns="44450" rIns="90487" bIns="44450">
            <a:spAutoFit/>
          </a:bodyPr>
          <a:lstStyle/>
          <a:p>
            <a:pPr algn="l" rtl="0"/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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-D - glucose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497638" y="3929066"/>
            <a:ext cx="2281073" cy="459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487" tIns="44450" rIns="90487" bIns="44450">
            <a:spAutoFit/>
          </a:bodyPr>
          <a:lstStyle/>
          <a:p>
            <a:pPr algn="l" rtl="0"/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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- D - glucose</a:t>
            </a:r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1071538" y="1500174"/>
            <a:ext cx="6554788" cy="5191125"/>
            <a:chOff x="242" y="877"/>
            <a:chExt cx="4129" cy="3270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2222" y="877"/>
              <a:ext cx="2061" cy="1482"/>
              <a:chOff x="2222" y="877"/>
              <a:chExt cx="2061" cy="1482"/>
            </a:xfrm>
          </p:grpSpPr>
          <p:sp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>
                <a:off x="2251" y="1090"/>
                <a:ext cx="26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H</a:t>
                </a: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>
                <a:off x="2222" y="1777"/>
                <a:ext cx="41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OH</a:t>
                </a:r>
              </a:p>
            </p:txBody>
          </p:sp>
          <p:sp>
            <p:nvSpPr>
              <p:cNvPr id="29703" name="Line 7"/>
              <p:cNvSpPr>
                <a:spLocks noChangeShapeType="1"/>
              </p:cNvSpPr>
              <p:nvPr/>
            </p:nvSpPr>
            <p:spPr bwMode="auto">
              <a:xfrm flipH="1">
                <a:off x="2363" y="1252"/>
                <a:ext cx="464" cy="3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04" name="Line 8"/>
              <p:cNvSpPr>
                <a:spLocks noChangeShapeType="1"/>
              </p:cNvSpPr>
              <p:nvPr/>
            </p:nvSpPr>
            <p:spPr bwMode="auto">
              <a:xfrm flipH="1" flipV="1">
                <a:off x="2363" y="1560"/>
                <a:ext cx="440" cy="31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05" name="Freeform 9"/>
              <p:cNvSpPr>
                <a:spLocks/>
              </p:cNvSpPr>
              <p:nvPr/>
            </p:nvSpPr>
            <p:spPr bwMode="auto">
              <a:xfrm>
                <a:off x="2363" y="1560"/>
                <a:ext cx="445" cy="343"/>
              </a:xfrm>
              <a:custGeom>
                <a:avLst/>
                <a:gdLst/>
                <a:ahLst/>
                <a:cxnLst>
                  <a:cxn ang="0">
                    <a:pos x="432" y="265"/>
                  </a:cxn>
                  <a:cxn ang="0">
                    <a:pos x="444" y="310"/>
                  </a:cxn>
                  <a:cxn ang="0">
                    <a:pos x="432" y="34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432" y="265"/>
                  </a:cxn>
                </a:cxnLst>
                <a:rect l="0" t="0" r="r" b="b"/>
                <a:pathLst>
                  <a:path w="445" h="343">
                    <a:moveTo>
                      <a:pt x="432" y="265"/>
                    </a:moveTo>
                    <a:lnTo>
                      <a:pt x="444" y="310"/>
                    </a:lnTo>
                    <a:lnTo>
                      <a:pt x="432" y="34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32" y="265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9706" name="Line 10"/>
              <p:cNvSpPr>
                <a:spLocks noChangeShapeType="1"/>
              </p:cNvSpPr>
              <p:nvPr/>
            </p:nvSpPr>
            <p:spPr bwMode="auto">
              <a:xfrm flipH="1">
                <a:off x="2815" y="1881"/>
                <a:ext cx="68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auto">
              <a:xfrm>
                <a:off x="2815" y="1853"/>
                <a:ext cx="690" cy="49"/>
              </a:xfrm>
              <a:custGeom>
                <a:avLst/>
                <a:gdLst/>
                <a:ahLst/>
                <a:cxnLst>
                  <a:cxn ang="0">
                    <a:pos x="689" y="0"/>
                  </a:cxn>
                  <a:cxn ang="0">
                    <a:pos x="689" y="25"/>
                  </a:cxn>
                  <a:cxn ang="0">
                    <a:pos x="689" y="48"/>
                  </a:cxn>
                  <a:cxn ang="0">
                    <a:pos x="0" y="48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689" y="0"/>
                  </a:cxn>
                </a:cxnLst>
                <a:rect l="0" t="0" r="r" b="b"/>
                <a:pathLst>
                  <a:path w="690" h="49">
                    <a:moveTo>
                      <a:pt x="689" y="0"/>
                    </a:moveTo>
                    <a:lnTo>
                      <a:pt x="689" y="25"/>
                    </a:lnTo>
                    <a:lnTo>
                      <a:pt x="689" y="48"/>
                    </a:lnTo>
                    <a:lnTo>
                      <a:pt x="0" y="48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689" y="0"/>
                    </a:lnTo>
                  </a:path>
                </a:pathLst>
              </a:custGeom>
              <a:solidFill>
                <a:srgbClr val="000000"/>
              </a:solidFill>
              <a:ln w="508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9708" name="Line 12"/>
              <p:cNvSpPr>
                <a:spLocks noChangeShapeType="1"/>
              </p:cNvSpPr>
              <p:nvPr/>
            </p:nvSpPr>
            <p:spPr bwMode="auto">
              <a:xfrm flipH="1">
                <a:off x="3524" y="1568"/>
                <a:ext cx="440" cy="30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auto">
              <a:xfrm>
                <a:off x="3512" y="1560"/>
                <a:ext cx="457" cy="343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456" y="0"/>
                  </a:cxn>
                  <a:cxn ang="0">
                    <a:pos x="456" y="12"/>
                  </a:cxn>
                  <a:cxn ang="0">
                    <a:pos x="12" y="342"/>
                  </a:cxn>
                  <a:cxn ang="0">
                    <a:pos x="0" y="310"/>
                  </a:cxn>
                  <a:cxn ang="0">
                    <a:pos x="12" y="265"/>
                  </a:cxn>
                  <a:cxn ang="0">
                    <a:pos x="444" y="0"/>
                  </a:cxn>
                </a:cxnLst>
                <a:rect l="0" t="0" r="r" b="b"/>
                <a:pathLst>
                  <a:path w="457" h="343">
                    <a:moveTo>
                      <a:pt x="444" y="0"/>
                    </a:moveTo>
                    <a:lnTo>
                      <a:pt x="456" y="0"/>
                    </a:lnTo>
                    <a:lnTo>
                      <a:pt x="456" y="12"/>
                    </a:lnTo>
                    <a:lnTo>
                      <a:pt x="12" y="342"/>
                    </a:lnTo>
                    <a:lnTo>
                      <a:pt x="0" y="310"/>
                    </a:lnTo>
                    <a:lnTo>
                      <a:pt x="12" y="265"/>
                    </a:lnTo>
                    <a:lnTo>
                      <a:pt x="44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9710" name="Line 14"/>
              <p:cNvSpPr>
                <a:spLocks noChangeShapeType="1"/>
              </p:cNvSpPr>
              <p:nvPr/>
            </p:nvSpPr>
            <p:spPr bwMode="auto">
              <a:xfrm flipH="1" flipV="1">
                <a:off x="3585" y="1289"/>
                <a:ext cx="403" cy="28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>
                <a:off x="2819" y="1248"/>
                <a:ext cx="59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 flipV="1">
                <a:off x="2371" y="1334"/>
                <a:ext cx="0" cy="22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>
                <a:off x="2371" y="1568"/>
                <a:ext cx="0" cy="2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 flipV="1">
                <a:off x="3984" y="1334"/>
                <a:ext cx="0" cy="22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15" name="Line 19"/>
              <p:cNvSpPr>
                <a:spLocks noChangeShapeType="1"/>
              </p:cNvSpPr>
              <p:nvPr/>
            </p:nvSpPr>
            <p:spPr bwMode="auto">
              <a:xfrm>
                <a:off x="3984" y="1568"/>
                <a:ext cx="0" cy="1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16" name="Line 20"/>
              <p:cNvSpPr>
                <a:spLocks noChangeShapeType="1"/>
              </p:cNvSpPr>
              <p:nvPr/>
            </p:nvSpPr>
            <p:spPr bwMode="auto">
              <a:xfrm flipV="1">
                <a:off x="3520" y="1662"/>
                <a:ext cx="0" cy="21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17" name="Line 21"/>
              <p:cNvSpPr>
                <a:spLocks noChangeShapeType="1"/>
              </p:cNvSpPr>
              <p:nvPr/>
            </p:nvSpPr>
            <p:spPr bwMode="auto">
              <a:xfrm>
                <a:off x="3520" y="1885"/>
                <a:ext cx="0" cy="1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18" name="Line 22"/>
              <p:cNvSpPr>
                <a:spLocks noChangeShapeType="1"/>
              </p:cNvSpPr>
              <p:nvPr/>
            </p:nvSpPr>
            <p:spPr bwMode="auto">
              <a:xfrm>
                <a:off x="2823" y="1885"/>
                <a:ext cx="0" cy="2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19" name="Line 23"/>
              <p:cNvSpPr>
                <a:spLocks noChangeShapeType="1"/>
              </p:cNvSpPr>
              <p:nvPr/>
            </p:nvSpPr>
            <p:spPr bwMode="auto">
              <a:xfrm flipV="1">
                <a:off x="2823" y="1685"/>
                <a:ext cx="0" cy="19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20" name="Line 24"/>
              <p:cNvSpPr>
                <a:spLocks noChangeShapeType="1"/>
              </p:cNvSpPr>
              <p:nvPr/>
            </p:nvSpPr>
            <p:spPr bwMode="auto">
              <a:xfrm flipV="1">
                <a:off x="2823" y="1101"/>
                <a:ext cx="1" cy="14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21" name="Line 25"/>
              <p:cNvSpPr>
                <a:spLocks noChangeShapeType="1"/>
              </p:cNvSpPr>
              <p:nvPr/>
            </p:nvSpPr>
            <p:spPr bwMode="auto">
              <a:xfrm>
                <a:off x="2823" y="1252"/>
                <a:ext cx="1" cy="10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22" name="Rectangle 26"/>
              <p:cNvSpPr>
                <a:spLocks noChangeArrowheads="1"/>
              </p:cNvSpPr>
              <p:nvPr/>
            </p:nvSpPr>
            <p:spPr bwMode="auto">
              <a:xfrm>
                <a:off x="3383" y="1101"/>
                <a:ext cx="27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O</a:t>
                </a:r>
              </a:p>
            </p:txBody>
          </p:sp>
          <p:sp>
            <p:nvSpPr>
              <p:cNvPr id="29723" name="Rectangle 27"/>
              <p:cNvSpPr>
                <a:spLocks noChangeArrowheads="1"/>
              </p:cNvSpPr>
              <p:nvPr/>
            </p:nvSpPr>
            <p:spPr bwMode="auto">
              <a:xfrm>
                <a:off x="3853" y="1111"/>
                <a:ext cx="26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H</a:t>
                </a:r>
              </a:p>
            </p:txBody>
          </p:sp>
          <p:sp>
            <p:nvSpPr>
              <p:cNvPr id="29724" name="Rectangle 28"/>
              <p:cNvSpPr>
                <a:spLocks noChangeArrowheads="1"/>
              </p:cNvSpPr>
              <p:nvPr/>
            </p:nvSpPr>
            <p:spPr bwMode="auto">
              <a:xfrm>
                <a:off x="3873" y="1724"/>
                <a:ext cx="410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elvetica" pitchFamily="34" charset="0"/>
                  </a:rPr>
                  <a:t>OH</a:t>
                </a:r>
              </a:p>
            </p:txBody>
          </p:sp>
          <p:sp>
            <p:nvSpPr>
              <p:cNvPr id="29725" name="Rectangle 29"/>
              <p:cNvSpPr>
                <a:spLocks noChangeArrowheads="1"/>
              </p:cNvSpPr>
              <p:nvPr/>
            </p:nvSpPr>
            <p:spPr bwMode="auto">
              <a:xfrm>
                <a:off x="3395" y="1426"/>
                <a:ext cx="26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H</a:t>
                </a:r>
              </a:p>
            </p:txBody>
          </p:sp>
          <p:sp>
            <p:nvSpPr>
              <p:cNvPr id="29726" name="Rectangle 30"/>
              <p:cNvSpPr>
                <a:spLocks noChangeArrowheads="1"/>
              </p:cNvSpPr>
              <p:nvPr/>
            </p:nvSpPr>
            <p:spPr bwMode="auto">
              <a:xfrm>
                <a:off x="3396" y="2041"/>
                <a:ext cx="410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OH</a:t>
                </a:r>
              </a:p>
            </p:txBody>
          </p:sp>
          <p:sp>
            <p:nvSpPr>
              <p:cNvPr id="29727" name="Rectangle 31"/>
              <p:cNvSpPr>
                <a:spLocks noChangeArrowheads="1"/>
              </p:cNvSpPr>
              <p:nvPr/>
            </p:nvSpPr>
            <p:spPr bwMode="auto">
              <a:xfrm>
                <a:off x="2697" y="2065"/>
                <a:ext cx="26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H</a:t>
                </a:r>
              </a:p>
            </p:txBody>
          </p:sp>
          <p:sp>
            <p:nvSpPr>
              <p:cNvPr id="29728" name="Rectangle 32"/>
              <p:cNvSpPr>
                <a:spLocks noChangeArrowheads="1"/>
              </p:cNvSpPr>
              <p:nvPr/>
            </p:nvSpPr>
            <p:spPr bwMode="auto">
              <a:xfrm>
                <a:off x="2627" y="1507"/>
                <a:ext cx="410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  <a:latin typeface="Helvetica" pitchFamily="34" charset="0"/>
                  </a:rPr>
                  <a:t>OH</a:t>
                </a:r>
              </a:p>
            </p:txBody>
          </p:sp>
          <p:sp>
            <p:nvSpPr>
              <p:cNvPr id="29729" name="Rectangle 33"/>
              <p:cNvSpPr>
                <a:spLocks noChangeArrowheads="1"/>
              </p:cNvSpPr>
              <p:nvPr/>
            </p:nvSpPr>
            <p:spPr bwMode="auto">
              <a:xfrm>
                <a:off x="2695" y="877"/>
                <a:ext cx="400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CH</a:t>
                </a:r>
              </a:p>
            </p:txBody>
          </p:sp>
          <p:sp>
            <p:nvSpPr>
              <p:cNvPr id="29730" name="Rectangle 34"/>
              <p:cNvSpPr>
                <a:spLocks noChangeArrowheads="1"/>
              </p:cNvSpPr>
              <p:nvPr/>
            </p:nvSpPr>
            <p:spPr bwMode="auto">
              <a:xfrm>
                <a:off x="2934" y="962"/>
                <a:ext cx="242" cy="2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rgbClr val="000000"/>
                    </a:solidFill>
                    <a:latin typeface="Helvetica" pitchFamily="34" charset="0"/>
                  </a:rPr>
                  <a:t> 2</a:t>
                </a:r>
              </a:p>
            </p:txBody>
          </p:sp>
          <p:sp>
            <p:nvSpPr>
              <p:cNvPr id="29731" name="Rectangle 35"/>
              <p:cNvSpPr>
                <a:spLocks noChangeArrowheads="1"/>
              </p:cNvSpPr>
              <p:nvPr/>
            </p:nvSpPr>
            <p:spPr bwMode="auto">
              <a:xfrm>
                <a:off x="2942" y="877"/>
                <a:ext cx="463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  <a:latin typeface="Helvetica" pitchFamily="34" charset="0"/>
                  </a:rPr>
                  <a:t> OH</a:t>
                </a:r>
              </a:p>
            </p:txBody>
          </p:sp>
          <p:sp>
            <p:nvSpPr>
              <p:cNvPr id="29732" name="Rectangle 36"/>
              <p:cNvSpPr>
                <a:spLocks noChangeArrowheads="1"/>
              </p:cNvSpPr>
              <p:nvPr/>
            </p:nvSpPr>
            <p:spPr bwMode="auto">
              <a:xfrm>
                <a:off x="2719" y="1326"/>
                <a:ext cx="226" cy="2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rgbClr val="000000"/>
                    </a:solidFill>
                    <a:latin typeface="Helvetica" pitchFamily="34" charset="0"/>
                  </a:rPr>
                  <a:t>H</a:t>
                </a:r>
              </a:p>
            </p:txBody>
          </p:sp>
        </p:grpSp>
        <p:grpSp>
          <p:nvGrpSpPr>
            <p:cNvPr id="4" name="Group 74"/>
            <p:cNvGrpSpPr>
              <a:grpSpLocks/>
            </p:cNvGrpSpPr>
            <p:nvPr/>
          </p:nvGrpSpPr>
          <p:grpSpPr bwMode="auto">
            <a:xfrm>
              <a:off x="242" y="1504"/>
              <a:ext cx="1218" cy="1963"/>
              <a:chOff x="242" y="1504"/>
              <a:chExt cx="1218" cy="1963"/>
            </a:xfrm>
          </p:grpSpPr>
          <p:sp>
            <p:nvSpPr>
              <p:cNvPr id="29734" name="Line 38"/>
              <p:cNvSpPr>
                <a:spLocks noChangeShapeType="1"/>
              </p:cNvSpPr>
              <p:nvPr/>
            </p:nvSpPr>
            <p:spPr bwMode="auto">
              <a:xfrm>
                <a:off x="806" y="2232"/>
                <a:ext cx="0" cy="11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35" name="Line 39"/>
              <p:cNvSpPr>
                <a:spLocks noChangeShapeType="1"/>
              </p:cNvSpPr>
              <p:nvPr/>
            </p:nvSpPr>
            <p:spPr bwMode="auto">
              <a:xfrm>
                <a:off x="806" y="2525"/>
                <a:ext cx="0" cy="1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36" name="Line 40"/>
              <p:cNvSpPr>
                <a:spLocks noChangeShapeType="1"/>
              </p:cNvSpPr>
              <p:nvPr/>
            </p:nvSpPr>
            <p:spPr bwMode="auto">
              <a:xfrm>
                <a:off x="806" y="2808"/>
                <a:ext cx="0" cy="11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37" name="Line 41"/>
              <p:cNvSpPr>
                <a:spLocks noChangeShapeType="1"/>
              </p:cNvSpPr>
              <p:nvPr/>
            </p:nvSpPr>
            <p:spPr bwMode="auto">
              <a:xfrm flipV="1">
                <a:off x="806" y="1941"/>
                <a:ext cx="0" cy="11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38" name="Line 42"/>
              <p:cNvSpPr>
                <a:spLocks noChangeShapeType="1"/>
              </p:cNvSpPr>
              <p:nvPr/>
            </p:nvSpPr>
            <p:spPr bwMode="auto">
              <a:xfrm>
                <a:off x="806" y="3102"/>
                <a:ext cx="0" cy="1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39" name="Line 43"/>
              <p:cNvSpPr>
                <a:spLocks noChangeShapeType="1"/>
              </p:cNvSpPr>
              <p:nvPr/>
            </p:nvSpPr>
            <p:spPr bwMode="auto">
              <a:xfrm>
                <a:off x="888" y="3007"/>
                <a:ext cx="13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40" name="Line 44"/>
              <p:cNvSpPr>
                <a:spLocks noChangeShapeType="1"/>
              </p:cNvSpPr>
              <p:nvPr/>
            </p:nvSpPr>
            <p:spPr bwMode="auto">
              <a:xfrm>
                <a:off x="888" y="2725"/>
                <a:ext cx="13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41" name="Line 45"/>
              <p:cNvSpPr>
                <a:spLocks noChangeShapeType="1"/>
              </p:cNvSpPr>
              <p:nvPr/>
            </p:nvSpPr>
            <p:spPr bwMode="auto">
              <a:xfrm>
                <a:off x="888" y="2431"/>
                <a:ext cx="14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42" name="Line 46"/>
              <p:cNvSpPr>
                <a:spLocks noChangeShapeType="1"/>
              </p:cNvSpPr>
              <p:nvPr/>
            </p:nvSpPr>
            <p:spPr bwMode="auto">
              <a:xfrm>
                <a:off x="888" y="2149"/>
                <a:ext cx="13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43" name="Line 47"/>
              <p:cNvSpPr>
                <a:spLocks noChangeShapeType="1"/>
              </p:cNvSpPr>
              <p:nvPr/>
            </p:nvSpPr>
            <p:spPr bwMode="auto">
              <a:xfrm flipH="1">
                <a:off x="566" y="2149"/>
                <a:ext cx="15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44" name="Line 48"/>
              <p:cNvSpPr>
                <a:spLocks noChangeShapeType="1"/>
              </p:cNvSpPr>
              <p:nvPr/>
            </p:nvSpPr>
            <p:spPr bwMode="auto">
              <a:xfrm flipH="1">
                <a:off x="578" y="2431"/>
                <a:ext cx="1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45" name="Line 49"/>
              <p:cNvSpPr>
                <a:spLocks noChangeShapeType="1"/>
              </p:cNvSpPr>
              <p:nvPr/>
            </p:nvSpPr>
            <p:spPr bwMode="auto">
              <a:xfrm flipH="1">
                <a:off x="566" y="2725"/>
                <a:ext cx="15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46" name="Line 50"/>
              <p:cNvSpPr>
                <a:spLocks noChangeShapeType="1"/>
              </p:cNvSpPr>
              <p:nvPr/>
            </p:nvSpPr>
            <p:spPr bwMode="auto">
              <a:xfrm flipH="1">
                <a:off x="578" y="3007"/>
                <a:ext cx="1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grpSp>
            <p:nvGrpSpPr>
              <p:cNvPr id="5" name="Group 53"/>
              <p:cNvGrpSpPr>
                <a:grpSpLocks/>
              </p:cNvGrpSpPr>
              <p:nvPr/>
            </p:nvGrpSpPr>
            <p:grpSpPr bwMode="auto">
              <a:xfrm>
                <a:off x="855" y="1704"/>
                <a:ext cx="118" cy="114"/>
                <a:chOff x="855" y="1704"/>
                <a:chExt cx="118" cy="114"/>
              </a:xfrm>
            </p:grpSpPr>
            <p:sp>
              <p:nvSpPr>
                <p:cNvPr id="29747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855" y="1704"/>
                  <a:ext cx="94" cy="9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974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892" y="1727"/>
                  <a:ext cx="81" cy="9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</p:grpSp>
          <p:sp>
            <p:nvSpPr>
              <p:cNvPr id="29750" name="Line 54"/>
              <p:cNvSpPr>
                <a:spLocks noChangeShapeType="1"/>
              </p:cNvSpPr>
              <p:nvPr/>
            </p:nvSpPr>
            <p:spPr bwMode="auto">
              <a:xfrm flipH="1" flipV="1">
                <a:off x="603" y="1749"/>
                <a:ext cx="134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751" name="Rectangle 55"/>
              <p:cNvSpPr>
                <a:spLocks noChangeArrowheads="1"/>
              </p:cNvSpPr>
              <p:nvPr/>
            </p:nvSpPr>
            <p:spPr bwMode="auto">
              <a:xfrm>
                <a:off x="682" y="2001"/>
                <a:ext cx="26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C</a:t>
                </a:r>
              </a:p>
            </p:txBody>
          </p:sp>
          <p:sp>
            <p:nvSpPr>
              <p:cNvPr id="29752" name="Rectangle 56"/>
              <p:cNvSpPr>
                <a:spLocks noChangeArrowheads="1"/>
              </p:cNvSpPr>
              <p:nvPr/>
            </p:nvSpPr>
            <p:spPr bwMode="auto">
              <a:xfrm>
                <a:off x="682" y="2284"/>
                <a:ext cx="26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C</a:t>
                </a:r>
              </a:p>
            </p:txBody>
          </p:sp>
          <p:sp>
            <p:nvSpPr>
              <p:cNvPr id="29753" name="Rectangle 57"/>
              <p:cNvSpPr>
                <a:spLocks noChangeArrowheads="1"/>
              </p:cNvSpPr>
              <p:nvPr/>
            </p:nvSpPr>
            <p:spPr bwMode="auto">
              <a:xfrm>
                <a:off x="682" y="2577"/>
                <a:ext cx="26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  <a:latin typeface="Helvetica" pitchFamily="34" charset="0"/>
                  </a:rPr>
                  <a:t>C</a:t>
                </a:r>
              </a:p>
            </p:txBody>
          </p:sp>
          <p:sp>
            <p:nvSpPr>
              <p:cNvPr id="29754" name="Rectangle 58"/>
              <p:cNvSpPr>
                <a:spLocks noChangeArrowheads="1"/>
              </p:cNvSpPr>
              <p:nvPr/>
            </p:nvSpPr>
            <p:spPr bwMode="auto">
              <a:xfrm>
                <a:off x="682" y="2860"/>
                <a:ext cx="26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C</a:t>
                </a:r>
              </a:p>
            </p:txBody>
          </p:sp>
          <p:sp>
            <p:nvSpPr>
              <p:cNvPr id="29755" name="Rectangle 59"/>
              <p:cNvSpPr>
                <a:spLocks noChangeArrowheads="1"/>
              </p:cNvSpPr>
              <p:nvPr/>
            </p:nvSpPr>
            <p:spPr bwMode="auto">
              <a:xfrm>
                <a:off x="682" y="1708"/>
                <a:ext cx="26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C</a:t>
                </a:r>
              </a:p>
            </p:txBody>
          </p:sp>
          <p:grpSp>
            <p:nvGrpSpPr>
              <p:cNvPr id="6" name="Group 63"/>
              <p:cNvGrpSpPr>
                <a:grpSpLocks/>
              </p:cNvGrpSpPr>
              <p:nvPr/>
            </p:nvGrpSpPr>
            <p:grpSpPr bwMode="auto">
              <a:xfrm>
                <a:off x="682" y="3154"/>
                <a:ext cx="778" cy="313"/>
                <a:chOff x="682" y="3154"/>
                <a:chExt cx="778" cy="313"/>
              </a:xfrm>
            </p:grpSpPr>
            <p:sp>
              <p:nvSpPr>
                <p:cNvPr id="29756" name="Rectangle 60"/>
                <p:cNvSpPr>
                  <a:spLocks noChangeArrowheads="1"/>
                </p:cNvSpPr>
                <p:nvPr/>
              </p:nvSpPr>
              <p:spPr bwMode="auto">
                <a:xfrm>
                  <a:off x="682" y="3154"/>
                  <a:ext cx="400" cy="29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Helvetica" pitchFamily="34" charset="0"/>
                    </a:rPr>
                    <a:t>CH</a:t>
                  </a:r>
                </a:p>
              </p:txBody>
            </p:sp>
            <p:sp>
              <p:nvSpPr>
                <p:cNvPr id="29757" name="Rectangle 61"/>
                <p:cNvSpPr>
                  <a:spLocks noChangeArrowheads="1"/>
                </p:cNvSpPr>
                <p:nvPr/>
              </p:nvSpPr>
              <p:spPr bwMode="auto">
                <a:xfrm>
                  <a:off x="929" y="3230"/>
                  <a:ext cx="242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800" b="1">
                      <a:solidFill>
                        <a:srgbClr val="000000"/>
                      </a:solidFill>
                      <a:latin typeface="Helvetica" pitchFamily="34" charset="0"/>
                    </a:rPr>
                    <a:t> 2</a:t>
                  </a:r>
                </a:p>
              </p:txBody>
            </p:sp>
            <p:sp>
              <p:nvSpPr>
                <p:cNvPr id="29758" name="Rectangle 62"/>
                <p:cNvSpPr>
                  <a:spLocks noChangeArrowheads="1"/>
                </p:cNvSpPr>
                <p:nvPr/>
              </p:nvSpPr>
              <p:spPr bwMode="auto">
                <a:xfrm>
                  <a:off x="997" y="3154"/>
                  <a:ext cx="463" cy="29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Helvetica" pitchFamily="34" charset="0"/>
                    </a:rPr>
                    <a:t> OH</a:t>
                  </a:r>
                </a:p>
              </p:txBody>
            </p:sp>
          </p:grpSp>
          <p:sp>
            <p:nvSpPr>
              <p:cNvPr id="29760" name="Rectangle 64"/>
              <p:cNvSpPr>
                <a:spLocks noChangeArrowheads="1"/>
              </p:cNvSpPr>
              <p:nvPr/>
            </p:nvSpPr>
            <p:spPr bwMode="auto">
              <a:xfrm>
                <a:off x="987" y="2860"/>
                <a:ext cx="410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OH</a:t>
                </a:r>
              </a:p>
            </p:txBody>
          </p:sp>
          <p:sp>
            <p:nvSpPr>
              <p:cNvPr id="29761" name="Rectangle 65"/>
              <p:cNvSpPr>
                <a:spLocks noChangeArrowheads="1"/>
              </p:cNvSpPr>
              <p:nvPr/>
            </p:nvSpPr>
            <p:spPr bwMode="auto">
              <a:xfrm>
                <a:off x="987" y="2577"/>
                <a:ext cx="410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OH</a:t>
                </a:r>
              </a:p>
            </p:txBody>
          </p:sp>
          <p:sp>
            <p:nvSpPr>
              <p:cNvPr id="29762" name="Rectangle 66"/>
              <p:cNvSpPr>
                <a:spLocks noChangeArrowheads="1"/>
              </p:cNvSpPr>
              <p:nvPr/>
            </p:nvSpPr>
            <p:spPr bwMode="auto">
              <a:xfrm>
                <a:off x="1000" y="2284"/>
                <a:ext cx="26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H</a:t>
                </a:r>
              </a:p>
            </p:txBody>
          </p:sp>
          <p:sp>
            <p:nvSpPr>
              <p:cNvPr id="29763" name="Rectangle 67"/>
              <p:cNvSpPr>
                <a:spLocks noChangeArrowheads="1"/>
              </p:cNvSpPr>
              <p:nvPr/>
            </p:nvSpPr>
            <p:spPr bwMode="auto">
              <a:xfrm>
                <a:off x="987" y="2001"/>
                <a:ext cx="410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  <a:latin typeface="Helvetica" pitchFamily="34" charset="0"/>
                  </a:rPr>
                  <a:t>OH</a:t>
                </a:r>
              </a:p>
            </p:txBody>
          </p:sp>
          <p:sp>
            <p:nvSpPr>
              <p:cNvPr id="29764" name="Rectangle 68"/>
              <p:cNvSpPr>
                <a:spLocks noChangeArrowheads="1"/>
              </p:cNvSpPr>
              <p:nvPr/>
            </p:nvSpPr>
            <p:spPr bwMode="auto">
              <a:xfrm>
                <a:off x="376" y="2001"/>
                <a:ext cx="26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H</a:t>
                </a:r>
              </a:p>
            </p:txBody>
          </p:sp>
          <p:sp>
            <p:nvSpPr>
              <p:cNvPr id="29765" name="Rectangle 69"/>
              <p:cNvSpPr>
                <a:spLocks noChangeArrowheads="1"/>
              </p:cNvSpPr>
              <p:nvPr/>
            </p:nvSpPr>
            <p:spPr bwMode="auto">
              <a:xfrm>
                <a:off x="242" y="2284"/>
                <a:ext cx="410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HO</a:t>
                </a:r>
              </a:p>
            </p:txBody>
          </p:sp>
          <p:sp>
            <p:nvSpPr>
              <p:cNvPr id="29766" name="Rectangle 70"/>
              <p:cNvSpPr>
                <a:spLocks noChangeArrowheads="1"/>
              </p:cNvSpPr>
              <p:nvPr/>
            </p:nvSpPr>
            <p:spPr bwMode="auto">
              <a:xfrm>
                <a:off x="376" y="2577"/>
                <a:ext cx="26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H</a:t>
                </a:r>
              </a:p>
            </p:txBody>
          </p:sp>
          <p:sp>
            <p:nvSpPr>
              <p:cNvPr id="29767" name="Rectangle 71"/>
              <p:cNvSpPr>
                <a:spLocks noChangeArrowheads="1"/>
              </p:cNvSpPr>
              <p:nvPr/>
            </p:nvSpPr>
            <p:spPr bwMode="auto">
              <a:xfrm>
                <a:off x="242" y="2860"/>
                <a:ext cx="420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   H</a:t>
                </a:r>
              </a:p>
            </p:txBody>
          </p:sp>
          <p:sp>
            <p:nvSpPr>
              <p:cNvPr id="29768" name="Rectangle 72"/>
              <p:cNvSpPr>
                <a:spLocks noChangeArrowheads="1"/>
              </p:cNvSpPr>
              <p:nvPr/>
            </p:nvSpPr>
            <p:spPr bwMode="auto">
              <a:xfrm>
                <a:off x="890" y="1504"/>
                <a:ext cx="27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O</a:t>
                </a:r>
              </a:p>
            </p:txBody>
          </p:sp>
          <p:sp>
            <p:nvSpPr>
              <p:cNvPr id="29769" name="Rectangle 73"/>
              <p:cNvSpPr>
                <a:spLocks noChangeArrowheads="1"/>
              </p:cNvSpPr>
              <p:nvPr/>
            </p:nvSpPr>
            <p:spPr bwMode="auto">
              <a:xfrm>
                <a:off x="413" y="1572"/>
                <a:ext cx="261" cy="2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Helvetica" pitchFamily="34" charset="0"/>
                  </a:rPr>
                  <a:t>H</a:t>
                </a:r>
              </a:p>
            </p:txBody>
          </p:sp>
        </p:grpSp>
        <p:sp>
          <p:nvSpPr>
            <p:cNvPr id="29771" name="Line 75"/>
            <p:cNvSpPr>
              <a:spLocks noChangeShapeType="1"/>
            </p:cNvSpPr>
            <p:nvPr/>
          </p:nvSpPr>
          <p:spPr bwMode="auto">
            <a:xfrm flipH="1">
              <a:off x="2451" y="3015"/>
              <a:ext cx="464" cy="3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72" name="Line 76"/>
            <p:cNvSpPr>
              <a:spLocks noChangeShapeType="1"/>
            </p:cNvSpPr>
            <p:nvPr/>
          </p:nvSpPr>
          <p:spPr bwMode="auto">
            <a:xfrm flipH="1" flipV="1">
              <a:off x="2451" y="3323"/>
              <a:ext cx="440" cy="31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73" name="Freeform 77"/>
            <p:cNvSpPr>
              <a:spLocks/>
            </p:cNvSpPr>
            <p:nvPr/>
          </p:nvSpPr>
          <p:spPr bwMode="auto">
            <a:xfrm>
              <a:off x="2451" y="3329"/>
              <a:ext cx="457" cy="353"/>
            </a:xfrm>
            <a:custGeom>
              <a:avLst/>
              <a:gdLst/>
              <a:ahLst/>
              <a:cxnLst>
                <a:cxn ang="0">
                  <a:pos x="444" y="273"/>
                </a:cxn>
                <a:cxn ang="0">
                  <a:pos x="456" y="318"/>
                </a:cxn>
                <a:cxn ang="0">
                  <a:pos x="444" y="35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444" y="273"/>
                </a:cxn>
              </a:cxnLst>
              <a:rect l="0" t="0" r="r" b="b"/>
              <a:pathLst>
                <a:path w="457" h="353">
                  <a:moveTo>
                    <a:pt x="444" y="273"/>
                  </a:moveTo>
                  <a:lnTo>
                    <a:pt x="456" y="318"/>
                  </a:lnTo>
                  <a:lnTo>
                    <a:pt x="444" y="35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444" y="273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29774" name="Line 78"/>
            <p:cNvSpPr>
              <a:spLocks noChangeShapeType="1"/>
            </p:cNvSpPr>
            <p:nvPr/>
          </p:nvSpPr>
          <p:spPr bwMode="auto">
            <a:xfrm flipH="1">
              <a:off x="2903" y="3643"/>
              <a:ext cx="6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75" name="Freeform 79"/>
            <p:cNvSpPr>
              <a:spLocks/>
            </p:cNvSpPr>
            <p:nvPr/>
          </p:nvSpPr>
          <p:spPr bwMode="auto">
            <a:xfrm>
              <a:off x="2923" y="3617"/>
              <a:ext cx="670" cy="65"/>
            </a:xfrm>
            <a:custGeom>
              <a:avLst/>
              <a:gdLst/>
              <a:ahLst/>
              <a:cxnLst>
                <a:cxn ang="0">
                  <a:pos x="669" y="0"/>
                </a:cxn>
                <a:cxn ang="0">
                  <a:pos x="669" y="31"/>
                </a:cxn>
                <a:cxn ang="0">
                  <a:pos x="669" y="64"/>
                </a:cxn>
                <a:cxn ang="0">
                  <a:pos x="0" y="64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669" y="0"/>
                </a:cxn>
              </a:cxnLst>
              <a:rect l="0" t="0" r="r" b="b"/>
              <a:pathLst>
                <a:path w="670" h="65">
                  <a:moveTo>
                    <a:pt x="669" y="0"/>
                  </a:moveTo>
                  <a:lnTo>
                    <a:pt x="669" y="31"/>
                  </a:lnTo>
                  <a:lnTo>
                    <a:pt x="669" y="64"/>
                  </a:lnTo>
                  <a:lnTo>
                    <a:pt x="0" y="6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669" y="0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29776" name="Line 80"/>
            <p:cNvSpPr>
              <a:spLocks noChangeShapeType="1"/>
            </p:cNvSpPr>
            <p:nvPr/>
          </p:nvSpPr>
          <p:spPr bwMode="auto">
            <a:xfrm flipH="1">
              <a:off x="3612" y="3331"/>
              <a:ext cx="440" cy="30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77" name="Freeform 81"/>
            <p:cNvSpPr>
              <a:spLocks/>
            </p:cNvSpPr>
            <p:nvPr/>
          </p:nvSpPr>
          <p:spPr bwMode="auto">
            <a:xfrm>
              <a:off x="3600" y="3323"/>
              <a:ext cx="457" cy="343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456" y="0"/>
                </a:cxn>
                <a:cxn ang="0">
                  <a:pos x="456" y="11"/>
                </a:cxn>
                <a:cxn ang="0">
                  <a:pos x="12" y="342"/>
                </a:cxn>
                <a:cxn ang="0">
                  <a:pos x="0" y="309"/>
                </a:cxn>
                <a:cxn ang="0">
                  <a:pos x="12" y="265"/>
                </a:cxn>
                <a:cxn ang="0">
                  <a:pos x="444" y="0"/>
                </a:cxn>
              </a:cxnLst>
              <a:rect l="0" t="0" r="r" b="b"/>
              <a:pathLst>
                <a:path w="457" h="343">
                  <a:moveTo>
                    <a:pt x="444" y="0"/>
                  </a:moveTo>
                  <a:lnTo>
                    <a:pt x="456" y="0"/>
                  </a:lnTo>
                  <a:lnTo>
                    <a:pt x="456" y="11"/>
                  </a:lnTo>
                  <a:lnTo>
                    <a:pt x="12" y="342"/>
                  </a:lnTo>
                  <a:lnTo>
                    <a:pt x="0" y="309"/>
                  </a:lnTo>
                  <a:lnTo>
                    <a:pt x="12" y="265"/>
                  </a:lnTo>
                  <a:lnTo>
                    <a:pt x="444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29778" name="Line 82"/>
            <p:cNvSpPr>
              <a:spLocks noChangeShapeType="1"/>
            </p:cNvSpPr>
            <p:nvPr/>
          </p:nvSpPr>
          <p:spPr bwMode="auto">
            <a:xfrm flipH="1" flipV="1">
              <a:off x="3673" y="3052"/>
              <a:ext cx="403" cy="2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79" name="Line 83"/>
            <p:cNvSpPr>
              <a:spLocks noChangeShapeType="1"/>
            </p:cNvSpPr>
            <p:nvPr/>
          </p:nvSpPr>
          <p:spPr bwMode="auto">
            <a:xfrm>
              <a:off x="2907" y="3011"/>
              <a:ext cx="59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80" name="Line 84"/>
            <p:cNvSpPr>
              <a:spLocks noChangeShapeType="1"/>
            </p:cNvSpPr>
            <p:nvPr/>
          </p:nvSpPr>
          <p:spPr bwMode="auto">
            <a:xfrm flipV="1">
              <a:off x="2459" y="3097"/>
              <a:ext cx="0" cy="2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81" name="Line 85"/>
            <p:cNvSpPr>
              <a:spLocks noChangeShapeType="1"/>
            </p:cNvSpPr>
            <p:nvPr/>
          </p:nvSpPr>
          <p:spPr bwMode="auto">
            <a:xfrm>
              <a:off x="2459" y="3331"/>
              <a:ext cx="0" cy="2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82" name="Line 86"/>
            <p:cNvSpPr>
              <a:spLocks noChangeShapeType="1"/>
            </p:cNvSpPr>
            <p:nvPr/>
          </p:nvSpPr>
          <p:spPr bwMode="auto">
            <a:xfrm flipV="1">
              <a:off x="4072" y="3108"/>
              <a:ext cx="0" cy="2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83" name="Line 87"/>
            <p:cNvSpPr>
              <a:spLocks noChangeShapeType="1"/>
            </p:cNvSpPr>
            <p:nvPr/>
          </p:nvSpPr>
          <p:spPr bwMode="auto">
            <a:xfrm>
              <a:off x="4072" y="3331"/>
              <a:ext cx="0" cy="1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84" name="Line 88"/>
            <p:cNvSpPr>
              <a:spLocks noChangeShapeType="1"/>
            </p:cNvSpPr>
            <p:nvPr/>
          </p:nvSpPr>
          <p:spPr bwMode="auto">
            <a:xfrm flipV="1">
              <a:off x="3608" y="3425"/>
              <a:ext cx="0" cy="21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85" name="Line 89"/>
            <p:cNvSpPr>
              <a:spLocks noChangeShapeType="1"/>
            </p:cNvSpPr>
            <p:nvPr/>
          </p:nvSpPr>
          <p:spPr bwMode="auto">
            <a:xfrm>
              <a:off x="3608" y="3647"/>
              <a:ext cx="0" cy="27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86" name="Line 90"/>
            <p:cNvSpPr>
              <a:spLocks noChangeShapeType="1"/>
            </p:cNvSpPr>
            <p:nvPr/>
          </p:nvSpPr>
          <p:spPr bwMode="auto">
            <a:xfrm>
              <a:off x="2911" y="3647"/>
              <a:ext cx="0" cy="2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87" name="Line 91"/>
            <p:cNvSpPr>
              <a:spLocks noChangeShapeType="1"/>
            </p:cNvSpPr>
            <p:nvPr/>
          </p:nvSpPr>
          <p:spPr bwMode="auto">
            <a:xfrm flipV="1">
              <a:off x="2911" y="3447"/>
              <a:ext cx="0" cy="19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88" name="Line 92"/>
            <p:cNvSpPr>
              <a:spLocks noChangeShapeType="1"/>
            </p:cNvSpPr>
            <p:nvPr/>
          </p:nvSpPr>
          <p:spPr bwMode="auto">
            <a:xfrm flipV="1">
              <a:off x="2911" y="2826"/>
              <a:ext cx="0" cy="1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89" name="Line 93"/>
            <p:cNvSpPr>
              <a:spLocks noChangeShapeType="1"/>
            </p:cNvSpPr>
            <p:nvPr/>
          </p:nvSpPr>
          <p:spPr bwMode="auto">
            <a:xfrm>
              <a:off x="2911" y="3015"/>
              <a:ext cx="1" cy="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9790" name="Rectangle 94"/>
            <p:cNvSpPr>
              <a:spLocks noChangeArrowheads="1"/>
            </p:cNvSpPr>
            <p:nvPr/>
          </p:nvSpPr>
          <p:spPr bwMode="auto">
            <a:xfrm>
              <a:off x="3471" y="2863"/>
              <a:ext cx="27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Helvetica" pitchFamily="34" charset="0"/>
                </a:rPr>
                <a:t>O</a:t>
              </a:r>
            </a:p>
          </p:txBody>
        </p:sp>
        <p:sp>
          <p:nvSpPr>
            <p:cNvPr id="29791" name="Rectangle 95"/>
            <p:cNvSpPr>
              <a:spLocks noChangeArrowheads="1"/>
            </p:cNvSpPr>
            <p:nvPr/>
          </p:nvSpPr>
          <p:spPr bwMode="auto">
            <a:xfrm>
              <a:off x="2335" y="2883"/>
              <a:ext cx="26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</a:p>
          </p:txBody>
        </p:sp>
        <p:sp>
          <p:nvSpPr>
            <p:cNvPr id="29792" name="Rectangle 96"/>
            <p:cNvSpPr>
              <a:spLocks noChangeArrowheads="1"/>
            </p:cNvSpPr>
            <p:nvPr/>
          </p:nvSpPr>
          <p:spPr bwMode="auto">
            <a:xfrm>
              <a:off x="2267" y="3532"/>
              <a:ext cx="410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Helvetica" pitchFamily="34" charset="0"/>
                </a:rPr>
                <a:t>OH</a:t>
              </a:r>
            </a:p>
          </p:txBody>
        </p:sp>
        <p:sp>
          <p:nvSpPr>
            <p:cNvPr id="29793" name="Rectangle 97"/>
            <p:cNvSpPr>
              <a:spLocks noChangeArrowheads="1"/>
            </p:cNvSpPr>
            <p:nvPr/>
          </p:nvSpPr>
          <p:spPr bwMode="auto">
            <a:xfrm>
              <a:off x="3961" y="2873"/>
              <a:ext cx="410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OH</a:t>
              </a:r>
            </a:p>
          </p:txBody>
        </p:sp>
        <p:sp>
          <p:nvSpPr>
            <p:cNvPr id="29794" name="Rectangle 98"/>
            <p:cNvSpPr>
              <a:spLocks noChangeArrowheads="1"/>
            </p:cNvSpPr>
            <p:nvPr/>
          </p:nvSpPr>
          <p:spPr bwMode="auto">
            <a:xfrm>
              <a:off x="3973" y="3512"/>
              <a:ext cx="26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</a:p>
          </p:txBody>
        </p:sp>
        <p:sp>
          <p:nvSpPr>
            <p:cNvPr id="29795" name="Rectangle 99"/>
            <p:cNvSpPr>
              <a:spLocks noChangeArrowheads="1"/>
            </p:cNvSpPr>
            <p:nvPr/>
          </p:nvSpPr>
          <p:spPr bwMode="auto">
            <a:xfrm>
              <a:off x="3496" y="3201"/>
              <a:ext cx="26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</a:p>
          </p:txBody>
        </p:sp>
        <p:sp>
          <p:nvSpPr>
            <p:cNvPr id="29796" name="Rectangle 100"/>
            <p:cNvSpPr>
              <a:spLocks noChangeArrowheads="1"/>
            </p:cNvSpPr>
            <p:nvPr/>
          </p:nvSpPr>
          <p:spPr bwMode="auto">
            <a:xfrm>
              <a:off x="2763" y="3817"/>
              <a:ext cx="250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</a:p>
          </p:txBody>
        </p:sp>
        <p:sp>
          <p:nvSpPr>
            <p:cNvPr id="29797" name="Rectangle 101"/>
            <p:cNvSpPr>
              <a:spLocks noChangeArrowheads="1"/>
            </p:cNvSpPr>
            <p:nvPr/>
          </p:nvSpPr>
          <p:spPr bwMode="auto">
            <a:xfrm>
              <a:off x="2717" y="3217"/>
              <a:ext cx="410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Helvetica" pitchFamily="34" charset="0"/>
                </a:rPr>
                <a:t>OH</a:t>
              </a:r>
            </a:p>
          </p:txBody>
        </p:sp>
        <p:sp>
          <p:nvSpPr>
            <p:cNvPr id="29798" name="Rectangle 102"/>
            <p:cNvSpPr>
              <a:spLocks noChangeArrowheads="1"/>
            </p:cNvSpPr>
            <p:nvPr/>
          </p:nvSpPr>
          <p:spPr bwMode="auto">
            <a:xfrm>
              <a:off x="2781" y="2603"/>
              <a:ext cx="400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Helvetica" pitchFamily="34" charset="0"/>
                </a:rPr>
                <a:t>CH</a:t>
              </a:r>
            </a:p>
          </p:txBody>
        </p:sp>
        <p:sp>
          <p:nvSpPr>
            <p:cNvPr id="29799" name="Rectangle 103"/>
            <p:cNvSpPr>
              <a:spLocks noChangeArrowheads="1"/>
            </p:cNvSpPr>
            <p:nvPr/>
          </p:nvSpPr>
          <p:spPr bwMode="auto">
            <a:xfrm>
              <a:off x="3028" y="2680"/>
              <a:ext cx="242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Helvetica" pitchFamily="34" charset="0"/>
                </a:rPr>
                <a:t> 2</a:t>
              </a:r>
            </a:p>
          </p:txBody>
        </p:sp>
        <p:sp>
          <p:nvSpPr>
            <p:cNvPr id="29800" name="Rectangle 104"/>
            <p:cNvSpPr>
              <a:spLocks noChangeArrowheads="1"/>
            </p:cNvSpPr>
            <p:nvPr/>
          </p:nvSpPr>
          <p:spPr bwMode="auto">
            <a:xfrm>
              <a:off x="3112" y="2603"/>
              <a:ext cx="463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Helvetica" pitchFamily="34" charset="0"/>
                </a:rPr>
                <a:t> OH</a:t>
              </a:r>
            </a:p>
          </p:txBody>
        </p:sp>
        <p:sp>
          <p:nvSpPr>
            <p:cNvPr id="29801" name="Rectangle 105"/>
            <p:cNvSpPr>
              <a:spLocks noChangeArrowheads="1"/>
            </p:cNvSpPr>
            <p:nvPr/>
          </p:nvSpPr>
          <p:spPr bwMode="auto">
            <a:xfrm>
              <a:off x="2807" y="3078"/>
              <a:ext cx="22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</a:p>
          </p:txBody>
        </p:sp>
        <p:sp>
          <p:nvSpPr>
            <p:cNvPr id="29802" name="Rectangle 106"/>
            <p:cNvSpPr>
              <a:spLocks noChangeArrowheads="1"/>
            </p:cNvSpPr>
            <p:nvPr/>
          </p:nvSpPr>
          <p:spPr bwMode="auto">
            <a:xfrm>
              <a:off x="3478" y="3853"/>
              <a:ext cx="410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Helvetica" pitchFamily="34" charset="0"/>
                </a:rPr>
                <a:t>OH</a:t>
              </a:r>
            </a:p>
          </p:txBody>
        </p:sp>
        <p:grpSp>
          <p:nvGrpSpPr>
            <p:cNvPr id="7" name="Group 115"/>
            <p:cNvGrpSpPr>
              <a:grpSpLocks/>
            </p:cNvGrpSpPr>
            <p:nvPr/>
          </p:nvGrpSpPr>
          <p:grpSpPr bwMode="auto">
            <a:xfrm>
              <a:off x="1608" y="2065"/>
              <a:ext cx="548" cy="1024"/>
              <a:chOff x="1608" y="2065"/>
              <a:chExt cx="548" cy="1024"/>
            </a:xfrm>
          </p:grpSpPr>
          <p:sp>
            <p:nvSpPr>
              <p:cNvPr id="29803" name="Line 107"/>
              <p:cNvSpPr>
                <a:spLocks noChangeShapeType="1"/>
              </p:cNvSpPr>
              <p:nvPr/>
            </p:nvSpPr>
            <p:spPr bwMode="auto">
              <a:xfrm>
                <a:off x="1656" y="2697"/>
                <a:ext cx="500" cy="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804" name="Line 108"/>
              <p:cNvSpPr>
                <a:spLocks noChangeShapeType="1"/>
              </p:cNvSpPr>
              <p:nvPr/>
            </p:nvSpPr>
            <p:spPr bwMode="auto">
              <a:xfrm>
                <a:off x="1608" y="2769"/>
                <a:ext cx="500" cy="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805" name="Line 109"/>
              <p:cNvSpPr>
                <a:spLocks noChangeShapeType="1"/>
              </p:cNvSpPr>
              <p:nvPr/>
            </p:nvSpPr>
            <p:spPr bwMode="auto">
              <a:xfrm>
                <a:off x="1608" y="2781"/>
                <a:ext cx="68" cy="1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806" name="Line 110"/>
              <p:cNvSpPr>
                <a:spLocks noChangeShapeType="1"/>
              </p:cNvSpPr>
              <p:nvPr/>
            </p:nvSpPr>
            <p:spPr bwMode="auto">
              <a:xfrm>
                <a:off x="2088" y="2877"/>
                <a:ext cx="68" cy="1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807" name="Line 111"/>
              <p:cNvSpPr>
                <a:spLocks noChangeShapeType="1"/>
              </p:cNvSpPr>
              <p:nvPr/>
            </p:nvSpPr>
            <p:spPr bwMode="auto">
              <a:xfrm flipV="1">
                <a:off x="1608" y="2065"/>
                <a:ext cx="50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808" name="Line 112"/>
              <p:cNvSpPr>
                <a:spLocks noChangeShapeType="1"/>
              </p:cNvSpPr>
              <p:nvPr/>
            </p:nvSpPr>
            <p:spPr bwMode="auto">
              <a:xfrm flipV="1">
                <a:off x="1656" y="2137"/>
                <a:ext cx="50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809" name="Line 113"/>
              <p:cNvSpPr>
                <a:spLocks noChangeShapeType="1"/>
              </p:cNvSpPr>
              <p:nvPr/>
            </p:nvSpPr>
            <p:spPr bwMode="auto">
              <a:xfrm flipV="1">
                <a:off x="2088" y="2149"/>
                <a:ext cx="68" cy="1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9810" name="Line 114"/>
              <p:cNvSpPr>
                <a:spLocks noChangeShapeType="1"/>
              </p:cNvSpPr>
              <p:nvPr/>
            </p:nvSpPr>
            <p:spPr bwMode="auto">
              <a:xfrm flipV="1">
                <a:off x="1620" y="2245"/>
                <a:ext cx="68" cy="1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</p:grpSp>
      <p:pic>
        <p:nvPicPr>
          <p:cNvPr id="155" name="Picture 154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143116"/>
            <a:ext cx="1628775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74638"/>
            <a:ext cx="7500990" cy="101122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/>
              <a:t>Cyclization</a:t>
            </a:r>
            <a:r>
              <a:rPr lang="en-US" dirty="0"/>
              <a:t> of D-fructose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83325" y="2886075"/>
            <a:ext cx="0" cy="285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4949825" y="2886075"/>
            <a:ext cx="0" cy="285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283325" y="3176588"/>
            <a:ext cx="0" cy="273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4949825" y="3176588"/>
            <a:ext cx="0" cy="319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4524375" y="2436813"/>
            <a:ext cx="1588" cy="690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7"/>
              </a:cxn>
              <a:cxn ang="0">
                <a:pos x="0" y="434"/>
              </a:cxn>
            </a:cxnLst>
            <a:rect l="0" t="0" r="r" b="b"/>
            <a:pathLst>
              <a:path w="1" h="435">
                <a:moveTo>
                  <a:pt x="0" y="0"/>
                </a:moveTo>
                <a:lnTo>
                  <a:pt x="0" y="207"/>
                </a:lnTo>
                <a:lnTo>
                  <a:pt x="0" y="4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6702425" y="2406650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6702425" y="2771775"/>
            <a:ext cx="0" cy="409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949825" y="3176588"/>
            <a:ext cx="13065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>
            <a:off x="4943475" y="3140075"/>
            <a:ext cx="1322388" cy="104775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0" y="33"/>
              </a:cxn>
              <a:cxn ang="0">
                <a:pos x="0" y="0"/>
              </a:cxn>
              <a:cxn ang="0">
                <a:pos x="832" y="0"/>
              </a:cxn>
              <a:cxn ang="0">
                <a:pos x="832" y="33"/>
              </a:cxn>
              <a:cxn ang="0">
                <a:pos x="832" y="65"/>
              </a:cxn>
              <a:cxn ang="0">
                <a:pos x="0" y="65"/>
              </a:cxn>
            </a:cxnLst>
            <a:rect l="0" t="0" r="r" b="b"/>
            <a:pathLst>
              <a:path w="833" h="66">
                <a:moveTo>
                  <a:pt x="0" y="65"/>
                </a:moveTo>
                <a:lnTo>
                  <a:pt x="0" y="33"/>
                </a:lnTo>
                <a:lnTo>
                  <a:pt x="0" y="0"/>
                </a:lnTo>
                <a:lnTo>
                  <a:pt x="832" y="0"/>
                </a:lnTo>
                <a:lnTo>
                  <a:pt x="832" y="33"/>
                </a:lnTo>
                <a:lnTo>
                  <a:pt x="832" y="65"/>
                </a:lnTo>
                <a:lnTo>
                  <a:pt x="0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4530725" y="2771775"/>
            <a:ext cx="392113" cy="406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58" name="Freeform 14"/>
          <p:cNvSpPr>
            <a:spLocks/>
          </p:cNvSpPr>
          <p:nvPr/>
        </p:nvSpPr>
        <p:spPr bwMode="auto">
          <a:xfrm>
            <a:off x="4524375" y="2765425"/>
            <a:ext cx="430213" cy="48736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0"/>
              </a:cxn>
              <a:cxn ang="0">
                <a:pos x="261" y="227"/>
              </a:cxn>
              <a:cxn ang="0">
                <a:pos x="270" y="266"/>
              </a:cxn>
              <a:cxn ang="0">
                <a:pos x="261" y="306"/>
              </a:cxn>
              <a:cxn ang="0">
                <a:pos x="10" y="0"/>
              </a:cxn>
            </a:cxnLst>
            <a:rect l="0" t="0" r="r" b="b"/>
            <a:pathLst>
              <a:path w="271" h="307">
                <a:moveTo>
                  <a:pt x="10" y="0"/>
                </a:moveTo>
                <a:lnTo>
                  <a:pt x="0" y="0"/>
                </a:lnTo>
                <a:lnTo>
                  <a:pt x="261" y="227"/>
                </a:lnTo>
                <a:lnTo>
                  <a:pt x="270" y="266"/>
                </a:lnTo>
                <a:lnTo>
                  <a:pt x="261" y="306"/>
                </a:lnTo>
                <a:lnTo>
                  <a:pt x="1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4530725" y="2503488"/>
            <a:ext cx="947738" cy="268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5729288" y="2509838"/>
            <a:ext cx="962025" cy="255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6291263" y="2771775"/>
            <a:ext cx="388937" cy="406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62" name="Freeform 18"/>
          <p:cNvSpPr>
            <a:spLocks/>
          </p:cNvSpPr>
          <p:nvPr/>
        </p:nvSpPr>
        <p:spPr bwMode="auto">
          <a:xfrm>
            <a:off x="6276975" y="2765425"/>
            <a:ext cx="407988" cy="454025"/>
          </a:xfrm>
          <a:custGeom>
            <a:avLst/>
            <a:gdLst/>
            <a:ahLst/>
            <a:cxnLst>
              <a:cxn ang="0">
                <a:pos x="246" y="0"/>
              </a:cxn>
              <a:cxn ang="0">
                <a:pos x="256" y="0"/>
              </a:cxn>
              <a:cxn ang="0">
                <a:pos x="256" y="10"/>
              </a:cxn>
              <a:cxn ang="0">
                <a:pos x="9" y="285"/>
              </a:cxn>
              <a:cxn ang="0">
                <a:pos x="0" y="248"/>
              </a:cxn>
              <a:cxn ang="0">
                <a:pos x="9" y="211"/>
              </a:cxn>
              <a:cxn ang="0">
                <a:pos x="246" y="0"/>
              </a:cxn>
            </a:cxnLst>
            <a:rect l="0" t="0" r="r" b="b"/>
            <a:pathLst>
              <a:path w="257" h="286">
                <a:moveTo>
                  <a:pt x="246" y="0"/>
                </a:moveTo>
                <a:lnTo>
                  <a:pt x="256" y="0"/>
                </a:lnTo>
                <a:lnTo>
                  <a:pt x="256" y="10"/>
                </a:lnTo>
                <a:lnTo>
                  <a:pt x="9" y="285"/>
                </a:lnTo>
                <a:lnTo>
                  <a:pt x="0" y="248"/>
                </a:lnTo>
                <a:lnTo>
                  <a:pt x="9" y="211"/>
                </a:lnTo>
                <a:lnTo>
                  <a:pt x="246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4359275" y="2087563"/>
            <a:ext cx="6350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CH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738688" y="2216150"/>
            <a:ext cx="384175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Helvetica" pitchFamily="34" charset="0"/>
              </a:rPr>
              <a:t> 2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4867275" y="2087563"/>
            <a:ext cx="735013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 OH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5437188" y="2238375"/>
            <a:ext cx="430212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O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6524625" y="3132138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OH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6530975" y="2057400"/>
            <a:ext cx="12398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CH</a:t>
            </a:r>
            <a:r>
              <a:rPr lang="en-US" sz="3200" b="1" baseline="-25000">
                <a:solidFill>
                  <a:srgbClr val="000000"/>
                </a:solidFill>
                <a:latin typeface="Helvetica" pitchFamily="34" charset="0"/>
              </a:rPr>
              <a:t>2</a:t>
            </a:r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OH</a:t>
            </a: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4325938" y="3057525"/>
            <a:ext cx="414337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H</a:t>
            </a: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4764088" y="3430588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OH</a:t>
            </a: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6088063" y="3389313"/>
            <a:ext cx="414337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H</a:t>
            </a: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4764088" y="2536825"/>
            <a:ext cx="414337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H</a:t>
            </a: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6000760" y="2571744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" pitchFamily="34" charset="0"/>
              </a:rPr>
              <a:t>OH</a:t>
            </a: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4767263" y="6043613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OH</a:t>
            </a:r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V="1">
            <a:off x="6323013" y="5505450"/>
            <a:ext cx="0" cy="285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 flipV="1">
            <a:off x="4976813" y="5505450"/>
            <a:ext cx="0" cy="285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6323013" y="5795963"/>
            <a:ext cx="0" cy="273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4976813" y="5795963"/>
            <a:ext cx="0" cy="319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79" name="Freeform 35"/>
          <p:cNvSpPr>
            <a:spLocks/>
          </p:cNvSpPr>
          <p:nvPr/>
        </p:nvSpPr>
        <p:spPr bwMode="auto">
          <a:xfrm>
            <a:off x="4565650" y="5056188"/>
            <a:ext cx="1588" cy="690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7"/>
              </a:cxn>
              <a:cxn ang="0">
                <a:pos x="0" y="434"/>
              </a:cxn>
            </a:cxnLst>
            <a:rect l="0" t="0" r="r" b="b"/>
            <a:pathLst>
              <a:path w="1" h="435">
                <a:moveTo>
                  <a:pt x="0" y="0"/>
                </a:moveTo>
                <a:lnTo>
                  <a:pt x="0" y="207"/>
                </a:lnTo>
                <a:lnTo>
                  <a:pt x="0" y="4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V="1">
            <a:off x="6742113" y="5026025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6742113" y="5391150"/>
            <a:ext cx="0" cy="409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4991100" y="5795963"/>
            <a:ext cx="129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83" name="Freeform 39"/>
          <p:cNvSpPr>
            <a:spLocks/>
          </p:cNvSpPr>
          <p:nvPr/>
        </p:nvSpPr>
        <p:spPr bwMode="auto">
          <a:xfrm>
            <a:off x="4970463" y="5759450"/>
            <a:ext cx="1335087" cy="115888"/>
          </a:xfrm>
          <a:custGeom>
            <a:avLst/>
            <a:gdLst/>
            <a:ahLst/>
            <a:cxnLst>
              <a:cxn ang="0">
                <a:pos x="9" y="72"/>
              </a:cxn>
              <a:cxn ang="0">
                <a:pos x="0" y="36"/>
              </a:cxn>
              <a:cxn ang="0">
                <a:pos x="9" y="0"/>
              </a:cxn>
              <a:cxn ang="0">
                <a:pos x="831" y="0"/>
              </a:cxn>
              <a:cxn ang="0">
                <a:pos x="840" y="36"/>
              </a:cxn>
              <a:cxn ang="0">
                <a:pos x="831" y="72"/>
              </a:cxn>
              <a:cxn ang="0">
                <a:pos x="9" y="72"/>
              </a:cxn>
            </a:cxnLst>
            <a:rect l="0" t="0" r="r" b="b"/>
            <a:pathLst>
              <a:path w="841" h="73">
                <a:moveTo>
                  <a:pt x="9" y="72"/>
                </a:moveTo>
                <a:lnTo>
                  <a:pt x="0" y="36"/>
                </a:lnTo>
                <a:lnTo>
                  <a:pt x="9" y="0"/>
                </a:lnTo>
                <a:lnTo>
                  <a:pt x="831" y="0"/>
                </a:lnTo>
                <a:lnTo>
                  <a:pt x="840" y="36"/>
                </a:lnTo>
                <a:lnTo>
                  <a:pt x="831" y="72"/>
                </a:lnTo>
                <a:lnTo>
                  <a:pt x="9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>
            <a:off x="4572000" y="5391150"/>
            <a:ext cx="390525" cy="406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85" name="Freeform 41"/>
          <p:cNvSpPr>
            <a:spLocks/>
          </p:cNvSpPr>
          <p:nvPr/>
        </p:nvSpPr>
        <p:spPr bwMode="auto">
          <a:xfrm>
            <a:off x="4565650" y="5384800"/>
            <a:ext cx="433388" cy="515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72" y="240"/>
              </a:cxn>
              <a:cxn ang="0">
                <a:pos x="272" y="282"/>
              </a:cxn>
              <a:cxn ang="0">
                <a:pos x="272" y="324"/>
              </a:cxn>
              <a:cxn ang="0">
                <a:pos x="0" y="0"/>
              </a:cxn>
            </a:cxnLst>
            <a:rect l="0" t="0" r="r" b="b"/>
            <a:pathLst>
              <a:path w="273" h="325">
                <a:moveTo>
                  <a:pt x="0" y="0"/>
                </a:moveTo>
                <a:lnTo>
                  <a:pt x="0" y="0"/>
                </a:lnTo>
                <a:lnTo>
                  <a:pt x="272" y="240"/>
                </a:lnTo>
                <a:lnTo>
                  <a:pt x="272" y="282"/>
                </a:lnTo>
                <a:lnTo>
                  <a:pt x="272" y="32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flipV="1">
            <a:off x="4572000" y="5122863"/>
            <a:ext cx="947738" cy="268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>
            <a:off x="5768975" y="5129213"/>
            <a:ext cx="962025" cy="255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 flipH="1">
            <a:off x="6316663" y="5391150"/>
            <a:ext cx="404812" cy="406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789" name="Freeform 45"/>
          <p:cNvSpPr>
            <a:spLocks/>
          </p:cNvSpPr>
          <p:nvPr/>
        </p:nvSpPr>
        <p:spPr bwMode="auto">
          <a:xfrm>
            <a:off x="6300788" y="5384800"/>
            <a:ext cx="423862" cy="498475"/>
          </a:xfrm>
          <a:custGeom>
            <a:avLst/>
            <a:gdLst/>
            <a:ahLst/>
            <a:cxnLst>
              <a:cxn ang="0">
                <a:pos x="257" y="0"/>
              </a:cxn>
              <a:cxn ang="0">
                <a:pos x="266" y="0"/>
              </a:cxn>
              <a:cxn ang="0">
                <a:pos x="257" y="11"/>
              </a:cxn>
              <a:cxn ang="0">
                <a:pos x="0" y="313"/>
              </a:cxn>
              <a:cxn ang="0">
                <a:pos x="0" y="272"/>
              </a:cxn>
              <a:cxn ang="0">
                <a:pos x="0" y="232"/>
              </a:cxn>
              <a:cxn ang="0">
                <a:pos x="257" y="0"/>
              </a:cxn>
            </a:cxnLst>
            <a:rect l="0" t="0" r="r" b="b"/>
            <a:pathLst>
              <a:path w="267" h="314">
                <a:moveTo>
                  <a:pt x="257" y="0"/>
                </a:moveTo>
                <a:lnTo>
                  <a:pt x="266" y="0"/>
                </a:lnTo>
                <a:lnTo>
                  <a:pt x="257" y="11"/>
                </a:lnTo>
                <a:lnTo>
                  <a:pt x="0" y="313"/>
                </a:lnTo>
                <a:lnTo>
                  <a:pt x="0" y="272"/>
                </a:lnTo>
                <a:lnTo>
                  <a:pt x="0" y="232"/>
                </a:lnTo>
                <a:lnTo>
                  <a:pt x="257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31790" name="Rectangle 46"/>
          <p:cNvSpPr>
            <a:spLocks noChangeArrowheads="1"/>
          </p:cNvSpPr>
          <p:nvPr/>
        </p:nvSpPr>
        <p:spPr bwMode="auto">
          <a:xfrm>
            <a:off x="4386263" y="4706938"/>
            <a:ext cx="6350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CH</a:t>
            </a:r>
          </a:p>
        </p:txBody>
      </p:sp>
      <p:sp>
        <p:nvSpPr>
          <p:cNvPr id="31791" name="Rectangle 47"/>
          <p:cNvSpPr>
            <a:spLocks noChangeArrowheads="1"/>
          </p:cNvSpPr>
          <p:nvPr/>
        </p:nvSpPr>
        <p:spPr bwMode="auto">
          <a:xfrm>
            <a:off x="4756150" y="4835525"/>
            <a:ext cx="384175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Helvetica" pitchFamily="34" charset="0"/>
              </a:rPr>
              <a:t> 2</a:t>
            </a:r>
          </a:p>
        </p:txBody>
      </p:sp>
      <p:sp>
        <p:nvSpPr>
          <p:cNvPr id="31792" name="Rectangle 48"/>
          <p:cNvSpPr>
            <a:spLocks noChangeArrowheads="1"/>
          </p:cNvSpPr>
          <p:nvPr/>
        </p:nvSpPr>
        <p:spPr bwMode="auto">
          <a:xfrm>
            <a:off x="4883150" y="4716463"/>
            <a:ext cx="735013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 OH</a:t>
            </a:r>
          </a:p>
        </p:txBody>
      </p:sp>
      <p:sp>
        <p:nvSpPr>
          <p:cNvPr id="31793" name="Rectangle 49"/>
          <p:cNvSpPr>
            <a:spLocks noChangeArrowheads="1"/>
          </p:cNvSpPr>
          <p:nvPr/>
        </p:nvSpPr>
        <p:spPr bwMode="auto">
          <a:xfrm>
            <a:off x="5478463" y="4857750"/>
            <a:ext cx="430212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O</a:t>
            </a:r>
          </a:p>
        </p:txBody>
      </p:sp>
      <p:sp>
        <p:nvSpPr>
          <p:cNvPr id="31794" name="Rectangle 50"/>
          <p:cNvSpPr>
            <a:spLocks noChangeArrowheads="1"/>
          </p:cNvSpPr>
          <p:nvPr/>
        </p:nvSpPr>
        <p:spPr bwMode="auto">
          <a:xfrm>
            <a:off x="6556375" y="5710238"/>
            <a:ext cx="12398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CH</a:t>
            </a:r>
            <a:r>
              <a:rPr lang="en-US" sz="3200" b="1" baseline="-25000">
                <a:solidFill>
                  <a:srgbClr val="000000"/>
                </a:solidFill>
                <a:latin typeface="Helvetica" pitchFamily="34" charset="0"/>
              </a:rPr>
              <a:t>2</a:t>
            </a:r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OH</a:t>
            </a:r>
          </a:p>
        </p:txBody>
      </p: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6556375" y="4676775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OH</a:t>
            </a:r>
          </a:p>
        </p:txBody>
      </p:sp>
      <p:sp>
        <p:nvSpPr>
          <p:cNvPr id="31796" name="Rectangle 52"/>
          <p:cNvSpPr>
            <a:spLocks noChangeArrowheads="1"/>
          </p:cNvSpPr>
          <p:nvPr/>
        </p:nvSpPr>
        <p:spPr bwMode="auto">
          <a:xfrm>
            <a:off x="4368800" y="5659438"/>
            <a:ext cx="4143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H</a:t>
            </a:r>
          </a:p>
        </p:txBody>
      </p:sp>
      <p:sp>
        <p:nvSpPr>
          <p:cNvPr id="31797" name="Rectangle 53"/>
          <p:cNvSpPr>
            <a:spLocks noChangeArrowheads="1"/>
          </p:cNvSpPr>
          <p:nvPr/>
        </p:nvSpPr>
        <p:spPr bwMode="auto">
          <a:xfrm>
            <a:off x="6127750" y="6016625"/>
            <a:ext cx="4143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H</a:t>
            </a:r>
          </a:p>
        </p:txBody>
      </p:sp>
      <p:sp>
        <p:nvSpPr>
          <p:cNvPr id="31798" name="Rectangle 54"/>
          <p:cNvSpPr>
            <a:spLocks noChangeArrowheads="1"/>
          </p:cNvSpPr>
          <p:nvPr/>
        </p:nvSpPr>
        <p:spPr bwMode="auto">
          <a:xfrm>
            <a:off x="4779963" y="5156200"/>
            <a:ext cx="414337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H</a:t>
            </a:r>
          </a:p>
        </p:txBody>
      </p:sp>
      <p:sp>
        <p:nvSpPr>
          <p:cNvPr id="31799" name="Rectangle 55"/>
          <p:cNvSpPr>
            <a:spLocks noChangeArrowheads="1"/>
          </p:cNvSpPr>
          <p:nvPr/>
        </p:nvSpPr>
        <p:spPr bwMode="auto">
          <a:xfrm>
            <a:off x="6000760" y="5143512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" pitchFamily="34" charset="0"/>
              </a:rPr>
              <a:t>OH</a:t>
            </a:r>
          </a:p>
        </p:txBody>
      </p:sp>
      <p:sp>
        <p:nvSpPr>
          <p:cNvPr id="31800" name="Line 56"/>
          <p:cNvSpPr>
            <a:spLocks noChangeShapeType="1"/>
          </p:cNvSpPr>
          <p:nvPr/>
        </p:nvSpPr>
        <p:spPr bwMode="auto">
          <a:xfrm flipH="1">
            <a:off x="1506538" y="3138488"/>
            <a:ext cx="1587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801" name="Line 57"/>
          <p:cNvSpPr>
            <a:spLocks noChangeShapeType="1"/>
          </p:cNvSpPr>
          <p:nvPr/>
        </p:nvSpPr>
        <p:spPr bwMode="auto">
          <a:xfrm flipH="1">
            <a:off x="1506538" y="3587750"/>
            <a:ext cx="1587" cy="147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802" name="Line 58"/>
          <p:cNvSpPr>
            <a:spLocks noChangeShapeType="1"/>
          </p:cNvSpPr>
          <p:nvPr/>
        </p:nvSpPr>
        <p:spPr bwMode="auto">
          <a:xfrm flipH="1">
            <a:off x="1506538" y="4037013"/>
            <a:ext cx="1587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803" name="Line 59"/>
          <p:cNvSpPr>
            <a:spLocks noChangeShapeType="1"/>
          </p:cNvSpPr>
          <p:nvPr/>
        </p:nvSpPr>
        <p:spPr bwMode="auto">
          <a:xfrm flipH="1">
            <a:off x="1506538" y="4486275"/>
            <a:ext cx="1587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804" name="Line 60"/>
          <p:cNvSpPr>
            <a:spLocks noChangeShapeType="1"/>
          </p:cNvSpPr>
          <p:nvPr/>
        </p:nvSpPr>
        <p:spPr bwMode="auto">
          <a:xfrm flipH="1">
            <a:off x="1506538" y="4935538"/>
            <a:ext cx="1587" cy="138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647825" y="3438525"/>
            <a:ext cx="207963" cy="49213"/>
            <a:chOff x="1038" y="2166"/>
            <a:chExt cx="131" cy="31"/>
          </a:xfrm>
        </p:grpSpPr>
        <p:sp>
          <p:nvSpPr>
            <p:cNvPr id="31805" name="Line 61"/>
            <p:cNvSpPr>
              <a:spLocks noChangeShapeType="1"/>
            </p:cNvSpPr>
            <p:nvPr/>
          </p:nvSpPr>
          <p:spPr bwMode="auto">
            <a:xfrm>
              <a:off x="1038" y="2166"/>
              <a:ext cx="1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1806" name="Line 62"/>
            <p:cNvSpPr>
              <a:spLocks noChangeShapeType="1"/>
            </p:cNvSpPr>
            <p:nvPr/>
          </p:nvSpPr>
          <p:spPr bwMode="auto">
            <a:xfrm>
              <a:off x="1038" y="2197"/>
              <a:ext cx="1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31808" name="Line 64"/>
          <p:cNvSpPr>
            <a:spLocks noChangeShapeType="1"/>
          </p:cNvSpPr>
          <p:nvPr/>
        </p:nvSpPr>
        <p:spPr bwMode="auto">
          <a:xfrm flipV="1">
            <a:off x="1624013" y="3916363"/>
            <a:ext cx="21748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809" name="Line 65"/>
          <p:cNvSpPr>
            <a:spLocks noChangeShapeType="1"/>
          </p:cNvSpPr>
          <p:nvPr/>
        </p:nvSpPr>
        <p:spPr bwMode="auto">
          <a:xfrm flipV="1">
            <a:off x="1649413" y="4365625"/>
            <a:ext cx="19208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810" name="Line 66"/>
          <p:cNvSpPr>
            <a:spLocks noChangeShapeType="1"/>
          </p:cNvSpPr>
          <p:nvPr/>
        </p:nvSpPr>
        <p:spPr bwMode="auto">
          <a:xfrm flipV="1">
            <a:off x="1657350" y="4814888"/>
            <a:ext cx="1841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811" name="Line 67"/>
          <p:cNvSpPr>
            <a:spLocks noChangeShapeType="1"/>
          </p:cNvSpPr>
          <p:nvPr/>
        </p:nvSpPr>
        <p:spPr bwMode="auto">
          <a:xfrm flipH="1">
            <a:off x="1219200" y="4814888"/>
            <a:ext cx="1793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812" name="Line 68"/>
          <p:cNvSpPr>
            <a:spLocks noChangeShapeType="1"/>
          </p:cNvSpPr>
          <p:nvPr/>
        </p:nvSpPr>
        <p:spPr bwMode="auto">
          <a:xfrm flipH="1">
            <a:off x="1219200" y="4365625"/>
            <a:ext cx="1793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813" name="Line 69"/>
          <p:cNvSpPr>
            <a:spLocks noChangeShapeType="1"/>
          </p:cNvSpPr>
          <p:nvPr/>
        </p:nvSpPr>
        <p:spPr bwMode="auto">
          <a:xfrm flipH="1">
            <a:off x="1227138" y="3916363"/>
            <a:ext cx="1714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1814" name="Rectangle 70"/>
          <p:cNvSpPr>
            <a:spLocks noChangeArrowheads="1"/>
          </p:cNvSpPr>
          <p:nvPr/>
        </p:nvSpPr>
        <p:spPr bwMode="auto">
          <a:xfrm>
            <a:off x="1336675" y="2782888"/>
            <a:ext cx="6350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CH</a:t>
            </a:r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1712913" y="2889250"/>
            <a:ext cx="4048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Helvetica" pitchFamily="34" charset="0"/>
              </a:rPr>
              <a:t> 2</a:t>
            </a:r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1871663" y="2763838"/>
            <a:ext cx="735012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 OH</a:t>
            </a:r>
          </a:p>
        </p:txBody>
      </p:sp>
      <p:sp>
        <p:nvSpPr>
          <p:cNvPr id="31817" name="Rectangle 73"/>
          <p:cNvSpPr>
            <a:spLocks noChangeArrowheads="1"/>
          </p:cNvSpPr>
          <p:nvPr/>
        </p:nvSpPr>
        <p:spPr bwMode="auto">
          <a:xfrm>
            <a:off x="1336675" y="3232150"/>
            <a:ext cx="4143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C</a:t>
            </a:r>
          </a:p>
        </p:txBody>
      </p:sp>
      <p:sp>
        <p:nvSpPr>
          <p:cNvPr id="31818" name="Rectangle 74"/>
          <p:cNvSpPr>
            <a:spLocks noChangeArrowheads="1"/>
          </p:cNvSpPr>
          <p:nvPr/>
        </p:nvSpPr>
        <p:spPr bwMode="auto">
          <a:xfrm>
            <a:off x="1336675" y="3681413"/>
            <a:ext cx="4143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C</a:t>
            </a:r>
          </a:p>
        </p:txBody>
      </p:sp>
      <p:sp>
        <p:nvSpPr>
          <p:cNvPr id="31819" name="Rectangle 75"/>
          <p:cNvSpPr>
            <a:spLocks noChangeArrowheads="1"/>
          </p:cNvSpPr>
          <p:nvPr/>
        </p:nvSpPr>
        <p:spPr bwMode="auto">
          <a:xfrm>
            <a:off x="1336675" y="4130675"/>
            <a:ext cx="4143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C</a:t>
            </a:r>
          </a:p>
        </p:txBody>
      </p:sp>
      <p:sp>
        <p:nvSpPr>
          <p:cNvPr id="31820" name="Rectangle 76"/>
          <p:cNvSpPr>
            <a:spLocks noChangeArrowheads="1"/>
          </p:cNvSpPr>
          <p:nvPr/>
        </p:nvSpPr>
        <p:spPr bwMode="auto">
          <a:xfrm>
            <a:off x="1336675" y="4579938"/>
            <a:ext cx="4143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C</a:t>
            </a:r>
          </a:p>
        </p:txBody>
      </p:sp>
      <p:sp>
        <p:nvSpPr>
          <p:cNvPr id="31821" name="Rectangle 77"/>
          <p:cNvSpPr>
            <a:spLocks noChangeArrowheads="1"/>
          </p:cNvSpPr>
          <p:nvPr/>
        </p:nvSpPr>
        <p:spPr bwMode="auto">
          <a:xfrm>
            <a:off x="1336675" y="5029200"/>
            <a:ext cx="6350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CH</a:t>
            </a:r>
          </a:p>
        </p:txBody>
      </p:sp>
      <p:sp>
        <p:nvSpPr>
          <p:cNvPr id="31822" name="Rectangle 78"/>
          <p:cNvSpPr>
            <a:spLocks noChangeArrowheads="1"/>
          </p:cNvSpPr>
          <p:nvPr/>
        </p:nvSpPr>
        <p:spPr bwMode="auto">
          <a:xfrm>
            <a:off x="1731963" y="5157788"/>
            <a:ext cx="384175" cy="37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Helvetica" pitchFamily="34" charset="0"/>
              </a:rPr>
              <a:t> 2</a:t>
            </a:r>
          </a:p>
        </p:txBody>
      </p:sp>
      <p:sp>
        <p:nvSpPr>
          <p:cNvPr id="31823" name="Rectangle 79"/>
          <p:cNvSpPr>
            <a:spLocks noChangeArrowheads="1"/>
          </p:cNvSpPr>
          <p:nvPr/>
        </p:nvSpPr>
        <p:spPr bwMode="auto">
          <a:xfrm>
            <a:off x="1901825" y="5029200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OH</a:t>
            </a:r>
          </a:p>
        </p:txBody>
      </p:sp>
      <p:sp>
        <p:nvSpPr>
          <p:cNvPr id="31824" name="Rectangle 80"/>
          <p:cNvSpPr>
            <a:spLocks noChangeArrowheads="1"/>
          </p:cNvSpPr>
          <p:nvPr/>
        </p:nvSpPr>
        <p:spPr bwMode="auto">
          <a:xfrm>
            <a:off x="1785938" y="3232150"/>
            <a:ext cx="430212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O</a:t>
            </a:r>
          </a:p>
        </p:txBody>
      </p:sp>
      <p:sp>
        <p:nvSpPr>
          <p:cNvPr id="31825" name="Rectangle 81"/>
          <p:cNvSpPr>
            <a:spLocks noChangeArrowheads="1"/>
          </p:cNvSpPr>
          <p:nvPr/>
        </p:nvSpPr>
        <p:spPr bwMode="auto">
          <a:xfrm>
            <a:off x="1785938" y="3681413"/>
            <a:ext cx="414337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H</a:t>
            </a:r>
          </a:p>
        </p:txBody>
      </p:sp>
      <p:sp>
        <p:nvSpPr>
          <p:cNvPr id="31826" name="Rectangle 82"/>
          <p:cNvSpPr>
            <a:spLocks noChangeArrowheads="1"/>
          </p:cNvSpPr>
          <p:nvPr/>
        </p:nvSpPr>
        <p:spPr bwMode="auto">
          <a:xfrm>
            <a:off x="1785938" y="4130675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OH</a:t>
            </a:r>
          </a:p>
        </p:txBody>
      </p:sp>
      <p:sp>
        <p:nvSpPr>
          <p:cNvPr id="31827" name="Rectangle 83"/>
          <p:cNvSpPr>
            <a:spLocks noChangeArrowheads="1"/>
          </p:cNvSpPr>
          <p:nvPr/>
        </p:nvSpPr>
        <p:spPr bwMode="auto">
          <a:xfrm>
            <a:off x="1785938" y="4579938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OH</a:t>
            </a:r>
          </a:p>
        </p:txBody>
      </p:sp>
      <p:sp>
        <p:nvSpPr>
          <p:cNvPr id="31828" name="Rectangle 84"/>
          <p:cNvSpPr>
            <a:spLocks noChangeArrowheads="1"/>
          </p:cNvSpPr>
          <p:nvPr/>
        </p:nvSpPr>
        <p:spPr bwMode="auto">
          <a:xfrm>
            <a:off x="876300" y="4598988"/>
            <a:ext cx="4143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H</a:t>
            </a:r>
          </a:p>
        </p:txBody>
      </p:sp>
      <p:sp>
        <p:nvSpPr>
          <p:cNvPr id="31829" name="Rectangle 85"/>
          <p:cNvSpPr>
            <a:spLocks noChangeArrowheads="1"/>
          </p:cNvSpPr>
          <p:nvPr/>
        </p:nvSpPr>
        <p:spPr bwMode="auto">
          <a:xfrm>
            <a:off x="887413" y="4130675"/>
            <a:ext cx="414337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H</a:t>
            </a:r>
          </a:p>
        </p:txBody>
      </p:sp>
      <p:sp>
        <p:nvSpPr>
          <p:cNvPr id="31830" name="Rectangle 86"/>
          <p:cNvSpPr>
            <a:spLocks noChangeArrowheads="1"/>
          </p:cNvSpPr>
          <p:nvPr/>
        </p:nvSpPr>
        <p:spPr bwMode="auto">
          <a:xfrm>
            <a:off x="723900" y="3681413"/>
            <a:ext cx="650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HO</a:t>
            </a:r>
          </a:p>
        </p:txBody>
      </p: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3079750" y="3524250"/>
            <a:ext cx="869950" cy="1625600"/>
            <a:chOff x="1940" y="2220"/>
            <a:chExt cx="548" cy="1024"/>
          </a:xfrm>
        </p:grpSpPr>
        <p:sp>
          <p:nvSpPr>
            <p:cNvPr id="31833" name="Line 89"/>
            <p:cNvSpPr>
              <a:spLocks noChangeShapeType="1"/>
            </p:cNvSpPr>
            <p:nvPr/>
          </p:nvSpPr>
          <p:spPr bwMode="auto">
            <a:xfrm>
              <a:off x="1988" y="2852"/>
              <a:ext cx="50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1834" name="Line 90"/>
            <p:cNvSpPr>
              <a:spLocks noChangeShapeType="1"/>
            </p:cNvSpPr>
            <p:nvPr/>
          </p:nvSpPr>
          <p:spPr bwMode="auto">
            <a:xfrm>
              <a:off x="1940" y="2924"/>
              <a:ext cx="50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1835" name="Line 91"/>
            <p:cNvSpPr>
              <a:spLocks noChangeShapeType="1"/>
            </p:cNvSpPr>
            <p:nvPr/>
          </p:nvSpPr>
          <p:spPr bwMode="auto">
            <a:xfrm>
              <a:off x="1940" y="2936"/>
              <a:ext cx="68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1836" name="Line 92"/>
            <p:cNvSpPr>
              <a:spLocks noChangeShapeType="1"/>
            </p:cNvSpPr>
            <p:nvPr/>
          </p:nvSpPr>
          <p:spPr bwMode="auto">
            <a:xfrm>
              <a:off x="2420" y="3032"/>
              <a:ext cx="68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1837" name="Line 93"/>
            <p:cNvSpPr>
              <a:spLocks noChangeShapeType="1"/>
            </p:cNvSpPr>
            <p:nvPr/>
          </p:nvSpPr>
          <p:spPr bwMode="auto">
            <a:xfrm flipV="1">
              <a:off x="1940" y="2220"/>
              <a:ext cx="50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1838" name="Line 94"/>
            <p:cNvSpPr>
              <a:spLocks noChangeShapeType="1"/>
            </p:cNvSpPr>
            <p:nvPr/>
          </p:nvSpPr>
          <p:spPr bwMode="auto">
            <a:xfrm flipV="1">
              <a:off x="1988" y="2292"/>
              <a:ext cx="50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1839" name="Line 95"/>
            <p:cNvSpPr>
              <a:spLocks noChangeShapeType="1"/>
            </p:cNvSpPr>
            <p:nvPr/>
          </p:nvSpPr>
          <p:spPr bwMode="auto">
            <a:xfrm flipV="1">
              <a:off x="2420" y="2304"/>
              <a:ext cx="68" cy="1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1840" name="Line 96"/>
            <p:cNvSpPr>
              <a:spLocks noChangeShapeType="1"/>
            </p:cNvSpPr>
            <p:nvPr/>
          </p:nvSpPr>
          <p:spPr bwMode="auto">
            <a:xfrm flipV="1">
              <a:off x="1952" y="2400"/>
              <a:ext cx="68" cy="1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  <p:pic>
        <p:nvPicPr>
          <p:cNvPr id="97" name="Picture 96" descr="images (4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214554"/>
            <a:ext cx="1657350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6429388" y="1500174"/>
            <a:ext cx="2502495" cy="459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algn="l" rtl="0"/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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- D - fructose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6497638" y="3929066"/>
            <a:ext cx="2432080" cy="459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algn="l" rtl="0"/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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- D - fructose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 rtl="0"/>
            <a:br>
              <a:rPr lang="en-US" b="1" dirty="0"/>
            </a:br>
            <a:r>
              <a:rPr lang="en-US" b="1" dirty="0"/>
              <a:t>Joining of </a:t>
            </a:r>
            <a:r>
              <a:rPr lang="en-US" b="1" dirty="0" err="1"/>
              <a:t>Monosaccharides</a:t>
            </a:r>
            <a:br>
              <a:rPr lang="en-US" b="1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Low" rtl="0"/>
            <a:r>
              <a:rPr lang="en-US" dirty="0" err="1"/>
              <a:t>Monosaccharides</a:t>
            </a:r>
            <a:r>
              <a:rPr lang="en-US" dirty="0"/>
              <a:t> can be joined to form disaccharides,</a:t>
            </a:r>
          </a:p>
          <a:p>
            <a:pPr algn="justLow" rtl="0">
              <a:buNone/>
            </a:pPr>
            <a:r>
              <a:rPr lang="en-US" dirty="0"/>
              <a:t>      oligosaccharides, and polysaccharides.</a:t>
            </a:r>
          </a:p>
          <a:p>
            <a:pPr algn="justLow" rtl="0">
              <a:buNone/>
            </a:pPr>
            <a:endParaRPr lang="en-US" dirty="0"/>
          </a:p>
          <a:p>
            <a:pPr algn="justLow" rtl="0"/>
            <a:r>
              <a:rPr lang="en-US" dirty="0"/>
              <a:t>The bonds that link sugars are called </a:t>
            </a:r>
            <a:r>
              <a:rPr lang="en-US" dirty="0" err="1"/>
              <a:t>glycosidic</a:t>
            </a:r>
            <a:r>
              <a:rPr lang="en-US" dirty="0"/>
              <a:t> bonds. These are formed by enzymes known as </a:t>
            </a:r>
            <a:r>
              <a:rPr lang="en-US" dirty="0" err="1"/>
              <a:t>glycosyltransferases</a:t>
            </a:r>
            <a:r>
              <a:rPr lang="en-US" dirty="0"/>
              <a:t> that use nucleotide sugars such as UDP-glucose as substrates.</a:t>
            </a:r>
          </a:p>
          <a:p>
            <a:pPr algn="justLow" rtl="0"/>
            <a:endParaRPr lang="en-US" b="1" dirty="0"/>
          </a:p>
          <a:p>
            <a:pPr algn="justLow" rtl="0"/>
            <a:r>
              <a:rPr lang="en-US" dirty="0"/>
              <a:t>Naming </a:t>
            </a:r>
            <a:r>
              <a:rPr lang="en-US" dirty="0" err="1"/>
              <a:t>glycosidic</a:t>
            </a:r>
            <a:r>
              <a:rPr lang="en-US" dirty="0"/>
              <a:t> bonds: </a:t>
            </a:r>
            <a:r>
              <a:rPr lang="en-US" dirty="0" err="1"/>
              <a:t>Glycosidic</a:t>
            </a:r>
            <a:r>
              <a:rPr lang="en-US" dirty="0"/>
              <a:t> bonds between sugars are named according to the numbers of the connected carbons, and with regard to the position of the </a:t>
            </a:r>
            <a:r>
              <a:rPr lang="en-US" b="1" dirty="0" err="1"/>
              <a:t>anomeric</a:t>
            </a:r>
            <a:r>
              <a:rPr lang="en-US" b="1" dirty="0"/>
              <a:t> hydroxyl group </a:t>
            </a:r>
            <a:r>
              <a:rPr lang="en-US" dirty="0"/>
              <a:t>of the sugar involved in the bond.</a:t>
            </a:r>
          </a:p>
          <a:p>
            <a:pPr algn="justLow" rtl="0">
              <a:buNone/>
            </a:pPr>
            <a:r>
              <a:rPr lang="en-US" dirty="0"/>
              <a:t> </a:t>
            </a:r>
          </a:p>
          <a:p>
            <a:pPr algn="justLow" rtl="0"/>
            <a:r>
              <a:rPr lang="en-US" b="1" dirty="0"/>
              <a:t>If this </a:t>
            </a:r>
            <a:r>
              <a:rPr lang="en-US" b="1" dirty="0" err="1"/>
              <a:t>anomeric</a:t>
            </a:r>
            <a:r>
              <a:rPr lang="en-US" b="1" dirty="0"/>
              <a:t> hydroxyl is in the α configuration, the linkage is an  α-bond. If it is in the β configuration, the linkage is a β-bond.</a:t>
            </a:r>
          </a:p>
          <a:p>
            <a:pPr algn="justLow" rtl="0">
              <a:buNone/>
            </a:pPr>
            <a:r>
              <a:rPr lang="en-US" b="1" dirty="0"/>
              <a:t> </a:t>
            </a:r>
          </a:p>
          <a:p>
            <a:pPr algn="justLow" rtl="0"/>
            <a:r>
              <a:rPr lang="en-US" dirty="0"/>
              <a:t>Lactose, for example, is synthesized by forming a </a:t>
            </a:r>
            <a:r>
              <a:rPr lang="en-US" dirty="0" err="1"/>
              <a:t>glycosidic</a:t>
            </a:r>
            <a:r>
              <a:rPr lang="en-US" dirty="0"/>
              <a:t> bond between carbon 1 of β-</a:t>
            </a:r>
            <a:r>
              <a:rPr lang="en-US" dirty="0" err="1"/>
              <a:t>galactose</a:t>
            </a:r>
            <a:r>
              <a:rPr lang="en-US" dirty="0"/>
              <a:t> and carbon 4 of glucose. The linkage is, therefore, a β(1→4) </a:t>
            </a:r>
            <a:r>
              <a:rPr lang="en-US" dirty="0" err="1"/>
              <a:t>glycosidic</a:t>
            </a:r>
            <a:r>
              <a:rPr lang="en-US" dirty="0"/>
              <a:t> bond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290"/>
            <a:ext cx="2500298" cy="185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Glycosidic</a:t>
            </a:r>
            <a:r>
              <a:rPr lang="en-US" dirty="0"/>
              <a:t> Bonds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14488"/>
            <a:ext cx="6215105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500042"/>
            <a:ext cx="6392882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</a:rPr>
              <a:t>Disaccharides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600200"/>
            <a:ext cx="7429552" cy="48736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spcAft>
                <a:spcPct val="20000"/>
              </a:spcAf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spcAft>
                <a:spcPct val="2000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Two Joined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examples:  </a:t>
            </a:r>
          </a:p>
          <a:p>
            <a:pPr lvl="2" algn="l" rtl="0">
              <a:spcAft>
                <a:spcPct val="200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Sucrose: Glucose + Fructose</a:t>
            </a:r>
          </a:p>
          <a:p>
            <a:pPr lvl="2" algn="l" rtl="0">
              <a:spcAft>
                <a:spcPct val="200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Maltose: Glucose + Glucose</a:t>
            </a:r>
          </a:p>
          <a:p>
            <a:pPr lvl="2" algn="l" rtl="0">
              <a:spcAft>
                <a:spcPct val="200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Lactose: Glucose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Galactose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WINDOWS\Application Data\Microsoft\Media Catalog\monosacchs formed to disacchs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2976" y="1142960"/>
            <a:ext cx="7620054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4810" y="2571744"/>
            <a:ext cx="185738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1600" dirty="0"/>
              <a:t>2 glucose molecules</a:t>
            </a:r>
            <a:endParaRPr lang="ar-IQ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5786454"/>
            <a:ext cx="2000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/>
              <a:t> glucose +</a:t>
            </a:r>
            <a:r>
              <a:rPr lang="en-US" dirty="0" err="1"/>
              <a:t>galactose</a:t>
            </a:r>
            <a:endParaRPr lang="ar-IQ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4214818"/>
            <a:ext cx="19288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/>
              <a:t> </a:t>
            </a:r>
            <a:r>
              <a:rPr lang="en-US" sz="1600" dirty="0"/>
              <a:t>glucose + fructose </a:t>
            </a:r>
            <a:endParaRPr lang="ar-IQ" dirty="0"/>
          </a:p>
        </p:txBody>
      </p:sp>
      <p:sp>
        <p:nvSpPr>
          <p:cNvPr id="9" name="Rectangle 8"/>
          <p:cNvSpPr/>
          <p:nvPr/>
        </p:nvSpPr>
        <p:spPr>
          <a:xfrm>
            <a:off x="1913879" y="357166"/>
            <a:ext cx="589776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The Most Important Disaccharides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5" descr="C:\WINDOWS\Application Data\Microsoft\Media Catalog\disacch-syn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571480"/>
            <a:ext cx="8429684" cy="5794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609600"/>
            <a:ext cx="6750072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</a:rPr>
              <a:t>Oligosaccharides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571612"/>
            <a:ext cx="7467600" cy="48736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lnSpc>
                <a:spcPct val="150000"/>
              </a:lnSpc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</a:rPr>
              <a:t>Composed of:</a:t>
            </a:r>
          </a:p>
          <a:p>
            <a:pPr lvl="1" algn="justLow" rtl="0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</a:rPr>
              <a:t> Three to ten monosaccharide units.</a:t>
            </a:r>
          </a:p>
          <a:p>
            <a:pPr lvl="1" algn="justLow" rtl="0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</a:rPr>
              <a:t> E.g. </a:t>
            </a:r>
            <a:r>
              <a:rPr lang="en-US" sz="3600" dirty="0" err="1">
                <a:latin typeface="Times New Roman" pitchFamily="18" charset="0"/>
              </a:rPr>
              <a:t>Fructooligosaccharides</a:t>
            </a:r>
            <a:r>
              <a:rPr lang="en-US" sz="3600" dirty="0">
                <a:latin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609600"/>
            <a:ext cx="7072362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</a:rPr>
              <a:t>Polysaccharides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65200" y="1714488"/>
            <a:ext cx="7678766" cy="45910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lnSpc>
                <a:spcPct val="120000"/>
              </a:lnSpc>
              <a:spcAft>
                <a:spcPct val="20000"/>
              </a:spcAft>
            </a:pPr>
            <a:r>
              <a:rPr lang="en-US" sz="3600" dirty="0">
                <a:latin typeface="Times New Roman" pitchFamily="18" charset="0"/>
              </a:rPr>
              <a:t> Larger than ten monosaccharide units.</a:t>
            </a:r>
          </a:p>
          <a:p>
            <a:pPr algn="justLow" rtl="0">
              <a:lnSpc>
                <a:spcPct val="120000"/>
              </a:lnSpc>
              <a:spcAft>
                <a:spcPct val="20000"/>
              </a:spcAft>
            </a:pPr>
            <a:r>
              <a:rPr lang="en-US" sz="3600" dirty="0">
                <a:latin typeface="Times New Roman" pitchFamily="18" charset="0"/>
              </a:rPr>
              <a:t>Can reach many thousands of units.</a:t>
            </a:r>
          </a:p>
          <a:p>
            <a:pPr algn="justLow" rtl="0">
              <a:lnSpc>
                <a:spcPct val="120000"/>
              </a:lnSpc>
              <a:spcAft>
                <a:spcPct val="20000"/>
              </a:spcAft>
            </a:pPr>
            <a:r>
              <a:rPr lang="en-US" sz="3600" dirty="0">
                <a:latin typeface="Times New Roman" pitchFamily="18" charset="0"/>
              </a:rPr>
              <a:t>Examples:</a:t>
            </a:r>
          </a:p>
          <a:p>
            <a:pPr lvl="1" algn="l" rtl="0"/>
            <a:r>
              <a:rPr lang="en-US" altLang="en-US" dirty="0"/>
              <a:t>Glycogen</a:t>
            </a:r>
          </a:p>
          <a:p>
            <a:pPr lvl="1" algn="l" rtl="0"/>
            <a:r>
              <a:rPr lang="en-US" altLang="en-US" dirty="0"/>
              <a:t> Starch</a:t>
            </a:r>
          </a:p>
          <a:p>
            <a:pPr lvl="1" algn="l" rtl="0"/>
            <a:r>
              <a:rPr lang="en-US" altLang="en-US" dirty="0"/>
              <a:t> </a:t>
            </a:r>
            <a:r>
              <a:rPr lang="en-US" altLang="en-US" dirty="0" err="1"/>
              <a:t>Fibres</a:t>
            </a:r>
            <a:r>
              <a:rPr lang="en-US" altLang="en-US" dirty="0"/>
              <a:t> ( Cellulose)</a:t>
            </a:r>
          </a:p>
          <a:p>
            <a:pPr algn="justLow" rtl="0">
              <a:lnSpc>
                <a:spcPct val="120000"/>
              </a:lnSpc>
              <a:spcAft>
                <a:spcPct val="20000"/>
              </a:spcAft>
            </a:pPr>
            <a:endParaRPr 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4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8515313" cy="6029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5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927975" y="6584950"/>
            <a:ext cx="12160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/>
            <a:r>
              <a:rPr lang="en-US" altLang="en-US" sz="1200" b="1"/>
              <a:t>Fig. 4-8, p. 101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976664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Carbohydrates functions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72" y="1412776"/>
            <a:ext cx="7960968" cy="48356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Carbohydrates serve as energy source.</a:t>
            </a:r>
          </a:p>
          <a:p>
            <a:pPr marL="82296" indent="0" algn="justLow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Ribose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deoxyribose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sugars form part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RNA and DNA. </a:t>
            </a:r>
          </a:p>
          <a:p>
            <a:pPr marL="82296" indent="0" algn="justLow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Polysaccharides are structural elements in the cell .</a:t>
            </a:r>
          </a:p>
          <a:p>
            <a:pPr marL="82296" indent="0" algn="justLow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Carbohydrates are linked to many proteins and lipids, forming different molecular classes are the proteoglycans, the glycoproteins and the glycolipids.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65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714357"/>
            <a:ext cx="7772400" cy="13573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0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Lipids  of </a:t>
            </a:r>
            <a:b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Physiologic Significance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4678" y="4929198"/>
            <a:ext cx="5614982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0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Dr.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Shaimaa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Munther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t="1678" r="52020" b="48671"/>
          <a:stretch>
            <a:fillRect/>
          </a:stretch>
        </p:blipFill>
        <p:spPr bwMode="auto">
          <a:xfrm>
            <a:off x="642910" y="2357430"/>
            <a:ext cx="3511550" cy="2449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59831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dirty="0">
                <a:latin typeface="Times New Roman" pitchFamily="18" charset="0"/>
                <a:cs typeface="Times New Roman" pitchFamily="18" charset="0"/>
              </a:rPr>
              <a:t>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dirty="0"/>
          </a:p>
          <a:p>
            <a:pPr algn="justLow"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Lipids are a heterogeneous group of compounds including fats, oils, steroids, waxes, and related compounds, that are insoluble in water, but soluble in an organic solvent (e.g., ether, benzene, acetone, chloroform)</a:t>
            </a:r>
          </a:p>
          <a:p>
            <a:pPr algn="justLow" rtl="0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“lipid” composed mainly from C, H, O </a:t>
            </a:r>
          </a:p>
          <a:p>
            <a:pPr algn="justLow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 The main feature, in all lipids, is the large number of carbon-hydrogen bonds which makes them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non-polar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5282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Function of Lipids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l" rtl="0">
              <a:buNone/>
            </a:pPr>
            <a:endParaRPr lang="en-US" dirty="0"/>
          </a:p>
          <a:p>
            <a:pPr marL="514350" indent="-514350" algn="l" rtl="0">
              <a:buNone/>
            </a:pPr>
            <a:r>
              <a:rPr lang="en-US" sz="3800" dirty="0"/>
              <a:t>1. Energy Stores </a:t>
            </a:r>
          </a:p>
          <a:p>
            <a:pPr algn="l" rtl="0">
              <a:buNone/>
            </a:pPr>
            <a:r>
              <a:rPr lang="en-US" sz="3800" dirty="0"/>
              <a:t>      Triglycerides act as energy reserves. The majority of triglycerides are stored in adipose tissue, in </a:t>
            </a:r>
            <a:r>
              <a:rPr lang="en-US" sz="3800" dirty="0" err="1"/>
              <a:t>adipocytes</a:t>
            </a:r>
            <a:r>
              <a:rPr lang="en-US" sz="3800" dirty="0"/>
              <a:t> (fat cells) </a:t>
            </a:r>
          </a:p>
          <a:p>
            <a:pPr algn="l" rtl="0">
              <a:buNone/>
            </a:pPr>
            <a:r>
              <a:rPr lang="en-US" sz="3800" dirty="0"/>
              <a:t>2.  Sources of energy </a:t>
            </a:r>
          </a:p>
          <a:p>
            <a:pPr algn="l" rtl="0">
              <a:buNone/>
            </a:pPr>
            <a:r>
              <a:rPr lang="en-US" sz="3800" dirty="0"/>
              <a:t>      Fatty acids are released from triglycerides are broken down in the mitochondria and used in the production of energy. </a:t>
            </a:r>
          </a:p>
          <a:p>
            <a:pPr algn="l" rtl="0">
              <a:buNone/>
            </a:pPr>
            <a:r>
              <a:rPr lang="en-US" sz="3800" dirty="0"/>
              <a:t>3.  Insulation </a:t>
            </a:r>
          </a:p>
          <a:p>
            <a:pPr algn="l" rtl="0">
              <a:buNone/>
            </a:pPr>
            <a:r>
              <a:rPr lang="en-US" sz="3800" dirty="0"/>
              <a:t>      Subcutaneous adipose tissue is important in the maintenance of body temperature </a:t>
            </a:r>
          </a:p>
          <a:p>
            <a:pPr algn="l" rtl="0">
              <a:buNone/>
            </a:pPr>
            <a:r>
              <a:rPr lang="en-US" sz="3800" dirty="0"/>
              <a:t>3.  Absorption </a:t>
            </a:r>
          </a:p>
          <a:p>
            <a:pPr algn="l" rtl="0">
              <a:buNone/>
            </a:pPr>
            <a:r>
              <a:rPr lang="en-US" sz="3800" dirty="0"/>
              <a:t>      Phospholipids help to emulsify fats and increase absorption of fats and fat-soluble nutrients (e.g. sterols, vitamins) </a:t>
            </a:r>
          </a:p>
          <a:p>
            <a:pPr algn="l" rtl="0">
              <a:buNone/>
            </a:pPr>
            <a:r>
              <a:rPr lang="en-US" sz="3800" dirty="0"/>
              <a:t>4.  Local hormones </a:t>
            </a:r>
          </a:p>
          <a:p>
            <a:pPr algn="justLow" rtl="0">
              <a:buNone/>
            </a:pPr>
            <a:r>
              <a:rPr lang="en-US" sz="3800" dirty="0"/>
              <a:t>      Membrane phospholipids can be converted into hormone-like substances called ‘</a:t>
            </a:r>
            <a:r>
              <a:rPr lang="en-US" sz="3800" b="1" dirty="0"/>
              <a:t>eicosanoids’ </a:t>
            </a:r>
            <a:r>
              <a:rPr lang="en-US" sz="3800" dirty="0"/>
              <a:t>which control smooth muscle contraction, blood clotting and immune cell stimulation </a:t>
            </a:r>
          </a:p>
          <a:p>
            <a:pPr algn="l" rtl="0"/>
            <a:endParaRPr lang="en-US" sz="3800" dirty="0"/>
          </a:p>
          <a:p>
            <a:pPr algn="l" rtl="0"/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860791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dirty="0"/>
              <a:t>Function of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5.  Structural element of cell membrane </a:t>
            </a:r>
          </a:p>
          <a:p>
            <a:pPr algn="l" rtl="0">
              <a:buNone/>
            </a:pPr>
            <a:r>
              <a:rPr lang="en-US" dirty="0"/>
              <a:t>       Phospholipids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6. </a:t>
            </a:r>
            <a:r>
              <a:rPr lang="en-US" dirty="0" err="1"/>
              <a:t>Metobolic</a:t>
            </a:r>
            <a:r>
              <a:rPr lang="en-US" dirty="0"/>
              <a:t> Functions: </a:t>
            </a:r>
          </a:p>
          <a:p>
            <a:pPr algn="l" rtl="0">
              <a:buNone/>
            </a:pPr>
            <a:r>
              <a:rPr lang="en-US" dirty="0"/>
              <a:t>   Cholesterol is </a:t>
            </a:r>
            <a:r>
              <a:rPr lang="en-US" dirty="0" err="1"/>
              <a:t>metabolised</a:t>
            </a:r>
            <a:r>
              <a:rPr lang="en-US" dirty="0"/>
              <a:t> to: </a:t>
            </a:r>
          </a:p>
          <a:p>
            <a:pPr algn="l" rtl="0">
              <a:buNone/>
            </a:pPr>
            <a:r>
              <a:rPr lang="en-US" dirty="0"/>
              <a:t>      •Sex Hormones - reproduction </a:t>
            </a:r>
          </a:p>
          <a:p>
            <a:pPr algn="l" rtl="0">
              <a:buNone/>
            </a:pPr>
            <a:r>
              <a:rPr lang="en-US" dirty="0"/>
              <a:t>      •Corticosteroids – stress response </a:t>
            </a:r>
          </a:p>
          <a:p>
            <a:pPr algn="l" rtl="0">
              <a:buNone/>
            </a:pPr>
            <a:r>
              <a:rPr lang="en-US" dirty="0"/>
              <a:t>      •</a:t>
            </a:r>
            <a:r>
              <a:rPr lang="en-US" dirty="0" err="1"/>
              <a:t>Mineralcorticoids</a:t>
            </a:r>
            <a:r>
              <a:rPr lang="en-US" dirty="0"/>
              <a:t> – blood pressure regulation 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7. Bile Acids – digestive health </a:t>
            </a:r>
          </a:p>
          <a:p>
            <a:pPr algn="l" rtl="0">
              <a:buNone/>
            </a:pPr>
            <a:r>
              <a:rPr lang="en-US" dirty="0"/>
              <a:t>     </a:t>
            </a:r>
          </a:p>
          <a:p>
            <a:pPr algn="l" rtl="0">
              <a:buNone/>
            </a:pPr>
            <a:r>
              <a:rPr lang="en-US" dirty="0"/>
              <a:t>8. Vitamin D ( the immune </a:t>
            </a:r>
            <a:r>
              <a:rPr lang="en-US" dirty="0" err="1"/>
              <a:t>modulater</a:t>
            </a:r>
            <a:r>
              <a:rPr lang="en-US" dirty="0"/>
              <a:t> ) with other </a:t>
            </a:r>
            <a:r>
              <a:rPr lang="en-US" sz="3300" dirty="0"/>
              <a:t>fat-soluble vitamins and essential fatty acids are contained in the fat of natural foods </a:t>
            </a:r>
          </a:p>
        </p:txBody>
      </p:sp>
    </p:spTree>
    <p:extLst>
      <p:ext uri="{BB962C8B-B14F-4D97-AF65-F5344CB8AC3E}">
        <p14:creationId xmlns:p14="http://schemas.microsoft.com/office/powerpoint/2010/main" val="2649758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Lipids Classification</a:t>
            </a:r>
            <a:endParaRPr lang="ar-IQ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Low" rtl="0">
              <a:buNone/>
            </a:pP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Lipids can be classified into:</a:t>
            </a:r>
          </a:p>
          <a:p>
            <a:pPr algn="justLow" rtl="0">
              <a:buNone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1. Simple lipids: Esters of fatty acids with various alcohols.</a:t>
            </a:r>
          </a:p>
          <a:p>
            <a:pPr algn="justLow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1.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Fats.</a:t>
            </a:r>
          </a:p>
          <a:p>
            <a:pPr algn="justLow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2.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Waxes.</a:t>
            </a:r>
          </a:p>
          <a:p>
            <a:pPr algn="justLow" rtl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2. Complex lipids: Esters of fatty acids containing groups in addition to an alcohol and a fatty acid.</a:t>
            </a:r>
          </a:p>
          <a:p>
            <a:pPr algn="justLow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1.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Phospholipids.</a:t>
            </a:r>
          </a:p>
          <a:p>
            <a:pPr algn="justLow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Glycolipids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glycosphingolipids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Low" rtl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Other complex lipids: </a:t>
            </a:r>
          </a:p>
          <a:p>
            <a:pPr algn="l" rtl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Sulfolipids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2.  Amino lipids.</a:t>
            </a:r>
          </a:p>
          <a:p>
            <a:pPr algn="l" rtl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3. Lipoproteins.</a:t>
            </a:r>
          </a:p>
          <a:p>
            <a:pPr algn="justLow" rtl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Low" rtl="0">
              <a:buNone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4. Precursor and derived lipids:</a:t>
            </a:r>
          </a:p>
          <a:p>
            <a:pPr marL="514350" indent="-514350" algn="justLow" rtl="0">
              <a:buNone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These include fatty acids, glycerol, steroids, other alcohols, fatty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aldehydes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bodies , hydrocarbons, lipid-soluble vitamins, and hormones.</a:t>
            </a:r>
          </a:p>
          <a:p>
            <a:pPr algn="justLow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Low" rtl="0">
              <a:buNone/>
            </a:pPr>
            <a:r>
              <a:rPr lang="en-US" sz="3800" b="1" u="sng" dirty="0">
                <a:latin typeface="Times New Roman" pitchFamily="18" charset="0"/>
                <a:cs typeface="Times New Roman" pitchFamily="18" charset="0"/>
              </a:rPr>
              <a:t>Note :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Because they are uncharged,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acylglycerols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glycerides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), cholesterol, and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cholesteryl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esters are termed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neutral lipids.</a:t>
            </a:r>
            <a:endParaRPr lang="ar-IQ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239000" cy="7143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Classification Scheme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1625" y="1142984"/>
            <a:ext cx="8504238" cy="51816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rtl="0" eaLnBrk="1" hangingPunct="1">
              <a:buFont typeface="Wingdings 2" pitchFamily="18" charset="2"/>
              <a:buNone/>
            </a:pPr>
            <a:r>
              <a:rPr lang="en-US" dirty="0"/>
              <a:t>Lipids</a:t>
            </a:r>
          </a:p>
        </p:txBody>
      </p:sp>
      <p:sp>
        <p:nvSpPr>
          <p:cNvPr id="11268" name="Content Placeholder 2"/>
          <p:cNvSpPr txBox="1">
            <a:spLocks/>
          </p:cNvSpPr>
          <p:nvPr/>
        </p:nvSpPr>
        <p:spPr bwMode="auto">
          <a:xfrm>
            <a:off x="-304800" y="14478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endParaRPr lang="ar-SA" sz="2700">
              <a:latin typeface="Georg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2057400"/>
            <a:ext cx="655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954088" y="2324100"/>
            <a:ext cx="531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505701" y="2324100"/>
            <a:ext cx="5334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227513" y="2171700"/>
            <a:ext cx="6873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Box 21"/>
          <p:cNvSpPr txBox="1">
            <a:spLocks noChangeArrowheads="1"/>
          </p:cNvSpPr>
          <p:nvPr/>
        </p:nvSpPr>
        <p:spPr bwMode="auto">
          <a:xfrm>
            <a:off x="685800" y="2590800"/>
            <a:ext cx="2133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/>
            <a:r>
              <a:rPr lang="en-US" dirty="0"/>
              <a:t>   </a:t>
            </a:r>
            <a:r>
              <a:rPr lang="en-US" b="1" dirty="0"/>
              <a:t> Simple</a:t>
            </a:r>
          </a:p>
          <a:p>
            <a:pPr marL="342900" indent="-342900" algn="l" rtl="0">
              <a:buFontTx/>
              <a:buAutoNum type="arabicPeriod"/>
            </a:pPr>
            <a:r>
              <a:rPr lang="en-US" dirty="0"/>
              <a:t>Wax esters</a:t>
            </a:r>
          </a:p>
          <a:p>
            <a:pPr marL="342900" indent="-342900" algn="l" rtl="0">
              <a:buFontTx/>
              <a:buAutoNum type="arabicPeriod"/>
            </a:pPr>
            <a:r>
              <a:rPr lang="en-US" dirty="0" err="1"/>
              <a:t>Triacylglycerol</a:t>
            </a:r>
            <a:endParaRPr lang="en-US" dirty="0"/>
          </a:p>
        </p:txBody>
      </p:sp>
      <p:sp>
        <p:nvSpPr>
          <p:cNvPr id="11274" name="TextBox 22"/>
          <p:cNvSpPr txBox="1">
            <a:spLocks noChangeArrowheads="1"/>
          </p:cNvSpPr>
          <p:nvPr/>
        </p:nvSpPr>
        <p:spPr bwMode="auto">
          <a:xfrm>
            <a:off x="3962400" y="2514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Georgia" pitchFamily="18" charset="0"/>
              </a:rPr>
              <a:t>Complex</a:t>
            </a:r>
            <a:endParaRPr lang="ar-SA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1275" name="TextBox 23"/>
          <p:cNvSpPr txBox="1">
            <a:spLocks noChangeArrowheads="1"/>
          </p:cNvSpPr>
          <p:nvPr/>
        </p:nvSpPr>
        <p:spPr bwMode="auto">
          <a:xfrm>
            <a:off x="6705600" y="2514600"/>
            <a:ext cx="2438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/>
            <a:r>
              <a:rPr lang="en-US" b="1" dirty="0"/>
              <a:t>          Derived</a:t>
            </a:r>
          </a:p>
          <a:p>
            <a:pPr marL="342900" indent="-342900" algn="l" rtl="0">
              <a:buFontTx/>
              <a:buAutoNum type="arabicPeriod"/>
            </a:pPr>
            <a:r>
              <a:rPr lang="en-US" dirty="0"/>
              <a:t>Fatty acids</a:t>
            </a:r>
          </a:p>
          <a:p>
            <a:pPr marL="342900" indent="-342900" algn="l" rtl="0">
              <a:buFontTx/>
              <a:buAutoNum type="arabicPeriod"/>
            </a:pPr>
            <a:r>
              <a:rPr lang="en-US" dirty="0"/>
              <a:t>Sterols</a:t>
            </a:r>
          </a:p>
          <a:p>
            <a:pPr marL="342900" indent="-342900" algn="l" rtl="0">
              <a:buFontTx/>
              <a:buAutoNum type="arabicPeriod"/>
            </a:pPr>
            <a:r>
              <a:rPr lang="en-US" dirty="0" err="1"/>
              <a:t>Diglycerides</a:t>
            </a:r>
            <a:endParaRPr lang="en-US" dirty="0"/>
          </a:p>
          <a:p>
            <a:pPr marL="342900" indent="-342900" algn="l" rtl="0">
              <a:buFontTx/>
              <a:buAutoNum type="arabicPeriod"/>
            </a:pPr>
            <a:r>
              <a:rPr lang="en-US" dirty="0" err="1"/>
              <a:t>monoglycerides</a:t>
            </a:r>
            <a:endParaRPr lang="en-US" dirty="0"/>
          </a:p>
        </p:txBody>
      </p:sp>
      <p:cxnSp>
        <p:nvCxnSpPr>
          <p:cNvPr id="26" name="Straight Connector 25"/>
          <p:cNvCxnSpPr>
            <a:stCxn id="11274" idx="2"/>
            <a:endCxn id="11274" idx="2"/>
          </p:cNvCxnSpPr>
          <p:nvPr/>
        </p:nvCxnSpPr>
        <p:spPr>
          <a:xfrm rot="5400000">
            <a:off x="4648200" y="2884488"/>
            <a:ext cx="15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438648" y="2990848"/>
            <a:ext cx="2667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76600" y="3124200"/>
            <a:ext cx="2438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124201" y="3276600"/>
            <a:ext cx="304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562601" y="3276600"/>
            <a:ext cx="304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1" name="TextBox 53"/>
          <p:cNvSpPr txBox="1">
            <a:spLocks noChangeArrowheads="1"/>
          </p:cNvSpPr>
          <p:nvPr/>
        </p:nvSpPr>
        <p:spPr bwMode="auto">
          <a:xfrm>
            <a:off x="2643174" y="3429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>
                <a:latin typeface="Georgia" pitchFamily="18" charset="0"/>
              </a:rPr>
              <a:t>Phospholipids</a:t>
            </a:r>
            <a:endParaRPr lang="ar-SA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1282" name="TextBox 54"/>
          <p:cNvSpPr txBox="1">
            <a:spLocks noChangeArrowheads="1"/>
          </p:cNvSpPr>
          <p:nvPr/>
        </p:nvSpPr>
        <p:spPr bwMode="auto">
          <a:xfrm>
            <a:off x="4643438" y="3500438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>
                <a:latin typeface="Georgia" pitchFamily="18" charset="0"/>
              </a:rPr>
              <a:t>  </a:t>
            </a:r>
            <a:r>
              <a:rPr lang="en-US" dirty="0" err="1">
                <a:latin typeface="Georgia" pitchFamily="18" charset="0"/>
              </a:rPr>
              <a:t>Glycolipids</a:t>
            </a:r>
            <a:endParaRPr lang="en-US" dirty="0">
              <a:latin typeface="Georgia" pitchFamily="18" charset="0"/>
            </a:endParaRPr>
          </a:p>
          <a:p>
            <a:pPr algn="l" rtl="0"/>
            <a:r>
              <a:rPr lang="en-US" dirty="0">
                <a:latin typeface="Georgia" pitchFamily="18" charset="0"/>
              </a:rPr>
              <a:t>1.Cerebrosides</a:t>
            </a:r>
          </a:p>
          <a:p>
            <a:pPr algn="l" rtl="0"/>
            <a:r>
              <a:rPr lang="en-US" dirty="0">
                <a:latin typeface="Georgia" pitchFamily="18" charset="0"/>
              </a:rPr>
              <a:t>2.Gangliosides</a:t>
            </a:r>
            <a:endParaRPr lang="ar-SA" dirty="0">
              <a:latin typeface="Georgia" pitchFamily="18" charset="0"/>
              <a:cs typeface="Times New Roman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2743201" y="4343400"/>
            <a:ext cx="1066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295400" y="4876800"/>
            <a:ext cx="640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5" name="TextBox 60"/>
          <p:cNvSpPr txBox="1">
            <a:spLocks noChangeArrowheads="1"/>
          </p:cNvSpPr>
          <p:nvPr/>
        </p:nvSpPr>
        <p:spPr bwMode="auto">
          <a:xfrm>
            <a:off x="381000" y="5029200"/>
            <a:ext cx="396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 err="1">
                <a:latin typeface="Georgia" pitchFamily="18" charset="0"/>
              </a:rPr>
              <a:t>Glycerophospholipids</a:t>
            </a:r>
            <a:endParaRPr lang="en-US" dirty="0">
              <a:latin typeface="Georgia" pitchFamily="18" charset="0"/>
            </a:endParaRPr>
          </a:p>
          <a:p>
            <a:pPr algn="l" rtl="0"/>
            <a:r>
              <a:rPr lang="en-US" dirty="0">
                <a:latin typeface="Georgia" pitchFamily="18" charset="0"/>
              </a:rPr>
              <a:t>1.Phosphatidylcholine (PC)</a:t>
            </a:r>
          </a:p>
          <a:p>
            <a:pPr algn="l" rtl="0"/>
            <a:r>
              <a:rPr lang="en-US" dirty="0">
                <a:latin typeface="Georgia" pitchFamily="18" charset="0"/>
              </a:rPr>
              <a:t>2.Phosphatidylethanolamine (PE)</a:t>
            </a:r>
          </a:p>
          <a:p>
            <a:pPr algn="l" rtl="0"/>
            <a:r>
              <a:rPr lang="en-US" dirty="0">
                <a:latin typeface="Georgia" pitchFamily="18" charset="0"/>
              </a:rPr>
              <a:t>3.Phosphatidylinositol (PI)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1181101" y="49911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7581901" y="49911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8" name="TextBox 65"/>
          <p:cNvSpPr txBox="1">
            <a:spLocks noChangeArrowheads="1"/>
          </p:cNvSpPr>
          <p:nvPr/>
        </p:nvSpPr>
        <p:spPr bwMode="auto">
          <a:xfrm>
            <a:off x="6172200" y="5105400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>
                <a:latin typeface="Georgia" pitchFamily="18" charset="0"/>
              </a:rPr>
              <a:t>           </a:t>
            </a:r>
            <a:r>
              <a:rPr lang="en-US" dirty="0" err="1">
                <a:latin typeface="Georgia" pitchFamily="18" charset="0"/>
              </a:rPr>
              <a:t>Sphingolipids</a:t>
            </a:r>
            <a:endParaRPr lang="en-US" dirty="0">
              <a:latin typeface="Georgia" pitchFamily="18" charset="0"/>
            </a:endParaRPr>
          </a:p>
          <a:p>
            <a:pPr algn="l" rtl="0"/>
            <a:r>
              <a:rPr lang="en-US" dirty="0">
                <a:latin typeface="Georgia" pitchFamily="18" charset="0"/>
              </a:rPr>
              <a:t>           1.Ceramides</a:t>
            </a:r>
          </a:p>
          <a:p>
            <a:pPr algn="l" rtl="0"/>
            <a:r>
              <a:rPr lang="en-US" dirty="0">
                <a:latin typeface="Georgia" pitchFamily="18" charset="0"/>
              </a:rPr>
              <a:t>           2.Sphingomyelin</a:t>
            </a:r>
            <a:endParaRPr lang="ar-SA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01014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Biological Classification Of Lipids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 eaLnBrk="1" hangingPunct="1">
              <a:buFont typeface="Wingdings 2" pitchFamily="18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 rtl="0" eaLnBrk="1" hangingPunct="1">
              <a:buFont typeface="Wingdings 2" pitchFamily="18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Based on there Biological functions Lipids can be classified into:</a:t>
            </a:r>
          </a:p>
          <a:p>
            <a:pPr algn="just" rtl="0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Storage Lipids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rtl="0" eaLnBrk="1" hangingPunct="1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The principle stored form of energy example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Triglycerols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Structural Lipids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rtl="0" eaLnBrk="1" hangingPunct="1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The major structural elements of biological Membranes example: Phospholipids and its derivatives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b="0" i="0" u="none" strike="noStrike" baseline="0" dirty="0"/>
              <a:t>Fatty Acids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8186766" cy="29003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>
              <a:buNone/>
            </a:pPr>
            <a:endParaRPr lang="en-US" dirty="0"/>
          </a:p>
          <a:p>
            <a:pPr algn="justLow" rtl="0"/>
            <a:r>
              <a:rPr lang="en-US" dirty="0"/>
              <a:t>Common building block for most lipids </a:t>
            </a:r>
          </a:p>
          <a:p>
            <a:pPr algn="justLow" rtl="0"/>
            <a:r>
              <a:rPr lang="en-US" dirty="0"/>
              <a:t>Long-chain carboxylic acids </a:t>
            </a:r>
          </a:p>
          <a:p>
            <a:pPr algn="justLow" rtl="0"/>
            <a:r>
              <a:rPr lang="en-US" dirty="0"/>
              <a:t>Made up of carbon, hydrogen, oxygen </a:t>
            </a:r>
          </a:p>
          <a:p>
            <a:pPr algn="justLow" rtl="0">
              <a:buNone/>
            </a:pPr>
            <a:r>
              <a:rPr lang="en-US" dirty="0"/>
              <a:t>            –  Mostly carbon &amp; hydrogen atoms </a:t>
            </a:r>
          </a:p>
          <a:p>
            <a:pPr algn="justLow" rtl="0">
              <a:buNone/>
            </a:pPr>
            <a:r>
              <a:rPr lang="en-US" dirty="0"/>
              <a:t>            –  Usually have an even number of carbons </a:t>
            </a:r>
          </a:p>
          <a:p>
            <a:pPr algn="justLow" rtl="0"/>
            <a:r>
              <a:rPr lang="en-US" dirty="0"/>
              <a:t>Fatty acids occur in the body mainly as esters in natural fats and oils, but are found in the </a:t>
            </a:r>
            <a:r>
              <a:rPr lang="en-US" dirty="0" err="1"/>
              <a:t>unesterified</a:t>
            </a:r>
            <a:r>
              <a:rPr lang="en-US" dirty="0"/>
              <a:t> form as </a:t>
            </a:r>
            <a:r>
              <a:rPr lang="en-US" b="1" dirty="0"/>
              <a:t>free fatty acids, a transport form in the plasma.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286256"/>
            <a:ext cx="4143404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86255"/>
            <a:ext cx="2714644" cy="2143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398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dirty="0"/>
              <a:t>Fatty Acid 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72452" cy="225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 rtl="0">
              <a:buNone/>
            </a:pPr>
            <a:endParaRPr lang="en-US" dirty="0"/>
          </a:p>
          <a:p>
            <a:pPr algn="justLow" rtl="0"/>
            <a:r>
              <a:rPr lang="en-US" dirty="0"/>
              <a:t>A fatty acid may be characterized as saturated, unsaturated, monounsaturated, polyunsaturated or trans fatty acid. </a:t>
            </a:r>
          </a:p>
          <a:p>
            <a:pPr algn="justLow" rtl="0"/>
            <a:r>
              <a:rPr lang="en-US" dirty="0"/>
              <a:t>This is determined by its chemical bonds and structure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143380"/>
            <a:ext cx="4000528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143380"/>
            <a:ext cx="4214842" cy="2200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48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fig05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68438"/>
            <a:ext cx="8558242" cy="4779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52400" y="457200"/>
            <a:ext cx="8774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i="1">
                <a:solidFill>
                  <a:schemeClr val="tx2"/>
                </a:solidFill>
                <a:latin typeface="Verdana" pitchFamily="34" charset="0"/>
              </a:rPr>
              <a:t>Cis</a:t>
            </a:r>
            <a:r>
              <a:rPr lang="en-US" sz="3600">
                <a:solidFill>
                  <a:schemeClr val="tx2"/>
                </a:solidFill>
                <a:latin typeface="Verdana" pitchFamily="34" charset="0"/>
              </a:rPr>
              <a:t>- and </a:t>
            </a:r>
            <a:r>
              <a:rPr lang="en-US" sz="3600" i="1">
                <a:solidFill>
                  <a:schemeClr val="tx2"/>
                </a:solidFill>
                <a:latin typeface="Verdana" pitchFamily="34" charset="0"/>
              </a:rPr>
              <a:t>Trans</a:t>
            </a:r>
            <a:r>
              <a:rPr lang="en-US" sz="3600">
                <a:solidFill>
                  <a:schemeClr val="tx2"/>
                </a:solidFill>
                <a:latin typeface="Verdana" pitchFamily="34" charset="0"/>
              </a:rPr>
              <a:t>-Fatty Acids Compared</a:t>
            </a:r>
            <a:endParaRPr lang="en-US" sz="4400">
              <a:solidFill>
                <a:schemeClr val="tx2"/>
              </a:solidFill>
              <a:latin typeface="Tim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Carbohydrates Classified based on:</a:t>
            </a:r>
          </a:p>
          <a:p>
            <a:pPr algn="justLow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6686" lvl="1" indent="-514350" algn="justLow" rtl="0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SzPct val="125000"/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Number of sugar units </a:t>
            </a:r>
          </a:p>
          <a:p>
            <a:pPr marL="916686" lvl="1" indent="-514350" algn="justLow" rtl="0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SzPct val="125000"/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Size of base carbon chain</a:t>
            </a:r>
          </a:p>
          <a:p>
            <a:pPr marL="916686" lvl="1" indent="-514350" algn="justLow" rtl="0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SzPct val="125000"/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Location of C=O group</a:t>
            </a:r>
          </a:p>
          <a:p>
            <a:pPr marL="916686" lvl="1" indent="-514350" algn="justLow" rtl="0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SzPct val="125000"/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Stereochemistry</a:t>
            </a:r>
          </a:p>
          <a:p>
            <a:endParaRPr lang="ar-IQ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Carbohydrates Classification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Fatty acids may occur as saturated , monounsaturated or polyunsaturated 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643050"/>
            <a:ext cx="7215238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Essential fatty acids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fatty acids are dietary essentials in humans because of our inability to synthesize them: </a:t>
            </a:r>
          </a:p>
          <a:p>
            <a:pPr marL="857250" lvl="1" indent="-457200" algn="justLow" rtl="0">
              <a:buFont typeface="+mj-lt"/>
              <a:buAutoNum type="arabicPeriod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linoleic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which is the precursor of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ω-6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arachidonic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the substrate for prostaglandin synthesis </a:t>
            </a:r>
          </a:p>
          <a:p>
            <a:pPr marL="857250" lvl="1" indent="-457200" algn="justLow" rtl="0">
              <a:buFont typeface="+mj-lt"/>
              <a:buAutoNum type="arabicPeriod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linolenic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the precursor of other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ω-3 fatty acids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important for growth and development. </a:t>
            </a:r>
          </a:p>
          <a:p>
            <a:pPr algn="justLow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Plants provide us with the essential fatty acids. [Note: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Arachidonic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 becomes essential if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linoleic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 is deficient in the diet.]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00100" y="320040"/>
            <a:ext cx="7143800" cy="8229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Storage Lipids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0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Low" rtl="0" eaLnBrk="1" hangingPunct="1">
              <a:buFont typeface="Wingdings 2" pitchFamily="18" charset="2"/>
              <a:buNone/>
            </a:pPr>
            <a:r>
              <a:rPr lang="en-US" dirty="0"/>
              <a:t>    </a:t>
            </a:r>
          </a:p>
          <a:p>
            <a:pPr algn="justLow" rtl="0" eaLnBrk="1" hangingPunct="1">
              <a:buFont typeface="Wingdings 2" pitchFamily="18" charset="2"/>
              <a:buNone/>
            </a:pPr>
            <a:r>
              <a:rPr lang="en-US" dirty="0"/>
              <a:t>  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Storage Lipids include fats and oils, and wax.</a:t>
            </a:r>
          </a:p>
          <a:p>
            <a:pPr algn="justLow" rtl="0" eaLnBrk="1" hangingPunct="1">
              <a:buFont typeface="Wingdings 2" pitchFamily="18" charset="2"/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Low" rtl="0">
              <a:buFont typeface="+mj-lt"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Fats and oils:</a:t>
            </a:r>
          </a:p>
          <a:p>
            <a:pPr marL="914400" lvl="1" indent="-514350" algn="justLow" rtl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Esters of fatty acids with glycerol, composed of 3 fatty acids each in ester linkage with a single glycerol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Triacylglycerols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14400" lvl="1" indent="-514350" algn="justLow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Oils are fats in the liquid state</a:t>
            </a:r>
          </a:p>
          <a:p>
            <a:pPr algn="justLow" rtl="0" eaLnBrk="1" hangingPunct="1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Low" rtl="0" eaLnBrk="1" hangingPunct="1">
              <a:buFont typeface="Wingdings 2" pitchFamily="18" charset="2"/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Low" rtl="0" eaLnBrk="1" hangingPunct="1">
              <a:buAutoNum type="arabicPeriod" startAt="2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Waxes:</a:t>
            </a:r>
          </a:p>
          <a:p>
            <a:pPr marL="914400" lvl="1" indent="-514350" algn="l" rtl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esters of long-chain(C14-C36) saturated and unsaturated fatty acids with long chain (C16-C30) monohydric alcohols</a:t>
            </a:r>
          </a:p>
          <a:p>
            <a:pPr eaLnBrk="1" hangingPunct="1"/>
            <a:endParaRPr lang="en-US" dirty="0"/>
          </a:p>
          <a:p>
            <a:pPr eaLnBrk="1" hangingPunct="1">
              <a:buFont typeface="Wingdings 2" pitchFamily="18" charset="2"/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dirty="0" err="1"/>
              <a:t>Triglycerols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4423"/>
            <a:ext cx="8258204" cy="25717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>
              <a:buNone/>
            </a:pPr>
            <a:endParaRPr lang="en-US" dirty="0"/>
          </a:p>
          <a:p>
            <a:pPr algn="justLow" rtl="0">
              <a:buFont typeface="Wingdings 2" pitchFamily="18" charset="2"/>
              <a:buChar char=""/>
            </a:pPr>
            <a:r>
              <a:rPr lang="en-US" dirty="0" err="1"/>
              <a:t>Triglycerol</a:t>
            </a:r>
            <a:r>
              <a:rPr lang="en-US" dirty="0"/>
              <a:t> (Triglyceride) is an ester of glycerol with three fatty acids.  </a:t>
            </a:r>
          </a:p>
          <a:p>
            <a:pPr algn="justLow" rtl="0">
              <a:buFont typeface="Wingdings 2" pitchFamily="18" charset="2"/>
              <a:buChar char=""/>
            </a:pPr>
            <a:r>
              <a:rPr lang="en-US" dirty="0"/>
              <a:t>Its also called neutral fat.</a:t>
            </a:r>
          </a:p>
          <a:p>
            <a:pPr algn="justLow" rtl="0">
              <a:buFont typeface="Wingdings 2" pitchFamily="18" charset="2"/>
              <a:buChar char=""/>
            </a:pPr>
            <a:r>
              <a:rPr lang="en-US" dirty="0"/>
              <a:t>They are stored in </a:t>
            </a:r>
            <a:r>
              <a:rPr lang="en-US" dirty="0" err="1"/>
              <a:t>adipocytes</a:t>
            </a:r>
            <a:r>
              <a:rPr lang="en-US" dirty="0"/>
              <a:t> in animals</a:t>
            </a:r>
          </a:p>
          <a:p>
            <a:pPr algn="justLow" rtl="0">
              <a:buFont typeface="Wingdings 2" pitchFamily="18" charset="2"/>
              <a:buChar char=""/>
            </a:pPr>
            <a:r>
              <a:rPr lang="en-US" dirty="0"/>
              <a:t>A mammal contains 5% to 25% or more of its body weight as lipids, 90% are TAG</a:t>
            </a:r>
            <a:r>
              <a:rPr lang="en-US" b="1" dirty="0"/>
              <a:t> </a:t>
            </a:r>
          </a:p>
          <a:p>
            <a:pPr algn="justLow" rtl="0">
              <a:buFont typeface="Wingdings 2" pitchFamily="18" charset="2"/>
              <a:buChar char=""/>
            </a:pPr>
            <a:r>
              <a:rPr lang="en-US" dirty="0"/>
              <a:t>TAGs are non polar, hydrophobic molecules, essentially insoluble in water</a:t>
            </a:r>
            <a:endParaRPr lang="ar-SA" dirty="0"/>
          </a:p>
        </p:txBody>
      </p:sp>
      <p:pic>
        <p:nvPicPr>
          <p:cNvPr id="6" name="Picture 4" descr="tlc1f18UN03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8143932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970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239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Structure of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Triacylglyceride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3" name="Content Placeholder 3" descr="triacylglycerol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1928802"/>
            <a:ext cx="4071966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Content Placeholder 8" descr="v2-183a.gif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857752" y="1928802"/>
            <a:ext cx="3786214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239000" cy="5937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Lipids as structural elements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914400"/>
            <a:ext cx="8224838" cy="5943600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dirty="0"/>
              <a:t>1- Phospholipids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14348" y="1785927"/>
            <a:ext cx="7758138" cy="7858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/>
              <a:t> </a:t>
            </a:r>
          </a:p>
          <a:p>
            <a:pPr algn="l" rtl="0"/>
            <a:r>
              <a:rPr lang="en-US" dirty="0"/>
              <a:t>Phospholipids   includes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glycerophospholipids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Sphingolipids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857760"/>
            <a:ext cx="2143140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857496"/>
            <a:ext cx="2108213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28" y="3500438"/>
            <a:ext cx="2513734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43"/>
          <p:cNvPicPr>
            <a:picLocks noChangeAspect="1" noChangeArrowheads="1"/>
          </p:cNvPicPr>
          <p:nvPr/>
        </p:nvPicPr>
        <p:blipFill>
          <a:blip r:embed="rId6" cstate="print"/>
          <a:srcRect b="7140"/>
          <a:stretch>
            <a:fillRect/>
          </a:stretch>
        </p:blipFill>
        <p:spPr bwMode="auto">
          <a:xfrm>
            <a:off x="3357554" y="3500438"/>
            <a:ext cx="2500330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761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819150" y="4572000"/>
            <a:ext cx="1524000" cy="381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047750" y="2705100"/>
            <a:ext cx="838200" cy="381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72132" y="4286256"/>
          <a:ext cx="3246432" cy="1785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icture" r:id="rId4" imgW="2286000" imgH="1257480" progId="Word.Picture.8">
                  <p:embed/>
                </p:oleObj>
              </mc:Choice>
              <mc:Fallback>
                <p:oleObj name="Picture" r:id="rId4" imgW="2286000" imgH="1257480" progId="Word.Picture.8">
                  <p:embed/>
                  <p:pic>
                    <p:nvPicPr>
                      <p:cNvPr id="45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4286256"/>
                        <a:ext cx="3246432" cy="1785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572132" y="1643050"/>
          <a:ext cx="3216318" cy="214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icture" r:id="rId6" imgW="2400480" imgH="1600200" progId="Word.Picture.8">
                  <p:embed/>
                </p:oleObj>
              </mc:Choice>
              <mc:Fallback>
                <p:oleObj name="Picture" r:id="rId6" imgW="2400480" imgH="1600200" progId="Word.Picture.8">
                  <p:embed/>
                  <p:pic>
                    <p:nvPicPr>
                      <p:cNvPr id="450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1643050"/>
                        <a:ext cx="3216318" cy="214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142984"/>
            <a:ext cx="5143536" cy="55721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justLow" rtl="0">
              <a:spcBef>
                <a:spcPct val="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Glycerophospholipids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formed from 2 Fatty Acids and a phosphate group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esterified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with glycerol </a:t>
            </a:r>
          </a:p>
          <a:p>
            <a:pPr algn="justLow" rtl="0"/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Act as ‘biological detergents’ and stabilizers</a:t>
            </a:r>
          </a:p>
          <a:p>
            <a:pPr algn="justLow" rtl="0"/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Mainly present with cell membrane </a:t>
            </a:r>
          </a:p>
          <a:p>
            <a:pPr algn="l" rtl="0"/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Each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glycerophospholipid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includes:</a:t>
            </a:r>
          </a:p>
          <a:p>
            <a:pPr marL="0" indent="0" algn="justLow" rtl="0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-342900" algn="justLow" rtl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 polar region: </a:t>
            </a:r>
          </a:p>
          <a:p>
            <a:pPr marL="857250" lvl="2" indent="-342900" algn="justLow" rtl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Glycerol</a:t>
            </a:r>
          </a:p>
          <a:p>
            <a:pPr marL="857250" lvl="2" indent="-342900" algn="justLow" rtl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Carbonyl O of fatty acids, </a:t>
            </a:r>
          </a:p>
          <a:p>
            <a:pPr marL="857250" lvl="2" indent="-342900" algn="justLow" rtl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Pi </a:t>
            </a:r>
          </a:p>
          <a:p>
            <a:pPr marL="857250" lvl="2" indent="-342900" algn="justLow" rtl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The  polar head group (X)</a:t>
            </a:r>
          </a:p>
          <a:p>
            <a:pPr marL="457200" lvl="1" indent="-342900" algn="justLow" rtl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-342900" algn="justLow" rtl="0">
              <a:spcBef>
                <a:spcPct val="0"/>
              </a:spcBef>
              <a:spcAft>
                <a:spcPct val="7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 non-polar region: </a:t>
            </a:r>
          </a:p>
          <a:p>
            <a:pPr marL="857250" lvl="2" indent="-342900" algn="justLow" rtl="0">
              <a:spcBef>
                <a:spcPct val="0"/>
              </a:spcBef>
              <a:spcAft>
                <a:spcPct val="7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The hydrocarbon tails of fatty acids (R1, R2). 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/>
              <a:t>A-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Glycero</a:t>
            </a:r>
            <a:r>
              <a:rPr lang="en-US" dirty="0" err="1"/>
              <a:t>phospholipids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653334" cy="6857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 General structure of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Glycerophospholipid</a:t>
            </a:r>
            <a:endParaRPr lang="ar-S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48" y="1357298"/>
            <a:ext cx="7510490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786322"/>
            <a:ext cx="8077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Low" rtl="0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type of fatty acid that connects to L-glycerol phosphate 3 Phosphate are specific for different organisms, different tissues of the same organisms, and different glycerophospholipids in the same cells and tissues.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28596" y="928670"/>
            <a:ext cx="8215370" cy="29289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457200" indent="-457200" algn="justLow" rtl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 rtl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Sphingolipids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are derivatives of the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lipid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sphingosine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which has a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long hydrocarbon tail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and a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polar domain that includes an amino group. </a:t>
            </a:r>
          </a:p>
          <a:p>
            <a:pPr marL="457200" indent="-457200" algn="justLow" rtl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 rtl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Sphingosine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may be reversibly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phosphorylated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to produce the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signal molecule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sphingosine-1-phosphate.</a:t>
            </a:r>
          </a:p>
          <a:p>
            <a:pPr marL="457200" indent="-457200" algn="justLow" rtl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Low" rtl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Other derivatives of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sphingosine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are commonly found as constituents of biological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membranesand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nerveous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system  e.g. </a:t>
            </a:r>
            <a:r>
              <a:rPr lang="en-US" sz="3600" b="1" dirty="0" err="1">
                <a:solidFill>
                  <a:schemeClr val="tx1"/>
                </a:solidFill>
              </a:rPr>
              <a:t>Ceramide</a:t>
            </a:r>
            <a:r>
              <a:rPr lang="en-US" sz="3600" b="1" dirty="0">
                <a:solidFill>
                  <a:schemeClr val="tx1"/>
                </a:solidFill>
              </a:rPr>
              <a:t> &amp; </a:t>
            </a:r>
            <a:r>
              <a:rPr lang="en-US" sz="3600" b="1" dirty="0" err="1">
                <a:solidFill>
                  <a:schemeClr val="tx1"/>
                </a:solidFill>
              </a:rPr>
              <a:t>Sphingomyelin</a:t>
            </a:r>
            <a:endParaRPr lang="ar-IQ" sz="3600" dirty="0">
              <a:solidFill>
                <a:schemeClr val="tx1"/>
              </a:solidFill>
            </a:endParaRPr>
          </a:p>
          <a:p>
            <a:pPr marL="457200" indent="-457200" algn="justLow" rtl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endParaRPr lang="ar-IQ" sz="3600" dirty="0"/>
          </a:p>
          <a:p>
            <a:pPr marL="457200" indent="-457200" algn="justLow" rtl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4282" y="3929066"/>
          <a:ext cx="2105953" cy="256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icture" r:id="rId4" imgW="1428840" imgH="1714680" progId="Word.Picture.8">
                  <p:embed/>
                </p:oleObj>
              </mc:Choice>
              <mc:Fallback>
                <p:oleObj name="Picture" r:id="rId4" imgW="1428840" imgH="1714680" progId="Word.Picture.8">
                  <p:embed/>
                  <p:pic>
                    <p:nvPicPr>
                      <p:cNvPr id="46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929066"/>
                        <a:ext cx="2105953" cy="2562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ar-IQ"/>
          </a:p>
        </p:txBody>
      </p:sp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2357422" y="3929066"/>
          <a:ext cx="2000232" cy="258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icture" r:id="rId6" imgW="1486471" imgH="2225902" progId="Word.Picture.8">
                  <p:embed/>
                </p:oleObj>
              </mc:Choice>
              <mc:Fallback>
                <p:oleObj name="Picture" r:id="rId6" imgW="1486471" imgH="2225902" progId="Word.Picture.8">
                  <p:embed/>
                  <p:pic>
                    <p:nvPicPr>
                      <p:cNvPr id="460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3929066"/>
                        <a:ext cx="2000232" cy="2586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000232" y="214291"/>
            <a:ext cx="550072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Sphingolipids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929066"/>
          <a:ext cx="2055185" cy="2538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icture" r:id="rId8" imgW="1428840" imgH="1714680" progId="Word.Picture.8">
                  <p:embed/>
                </p:oleObj>
              </mc:Choice>
              <mc:Fallback>
                <p:oleObj name="Picture" r:id="rId8" imgW="1428840" imgH="1714680" progId="Word.Picture.8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929066"/>
                        <a:ext cx="2055185" cy="2538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572264" y="3929066"/>
          <a:ext cx="2191839" cy="25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icture" r:id="rId10" imgW="2516717" imgH="2227852" progId="Word.Picture.8">
                  <p:embed/>
                </p:oleObj>
              </mc:Choice>
              <mc:Fallback>
                <p:oleObj name="Picture" r:id="rId10" imgW="2516717" imgH="2227852" progId="Word.Picture.8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3929066"/>
                        <a:ext cx="2191839" cy="2571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498080" cy="101122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Types of Carbohydrates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71612"/>
            <a:ext cx="8433654" cy="4676788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Low" rtl="0">
              <a:lnSpc>
                <a:spcPct val="90000"/>
              </a:lnSpc>
              <a:spcBef>
                <a:spcPct val="1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Classifications based 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number of sugar units in total chain.</a:t>
            </a:r>
          </a:p>
          <a:p>
            <a:pPr algn="justLow" rtl="0"/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: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Single sugar unit</a:t>
            </a:r>
          </a:p>
          <a:p>
            <a:pPr algn="justLow" rtl="0"/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Disaccharides</a:t>
            </a:r>
            <a:r>
              <a:rPr lang="en-US" dirty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Two sugar units</a:t>
            </a:r>
          </a:p>
          <a:p>
            <a:pPr algn="justLow" rtl="0"/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Oligosaccharides: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3 to 10 sugar units</a:t>
            </a:r>
          </a:p>
          <a:p>
            <a:pPr algn="justLow" rtl="0"/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Polysaccharides: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More than 10 units</a:t>
            </a:r>
          </a:p>
          <a:p>
            <a:pPr algn="justLow" rtl="0"/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Chaining relies on ‘bridging’ of oxygen atoms 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glycoside bonds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19150" y="4929198"/>
            <a:ext cx="8324850" cy="35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Aft>
                <a:spcPct val="20000"/>
              </a:spcAft>
            </a:pPr>
            <a:endParaRPr lang="en-US" dirty="0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ar-IQ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571472" y="1500174"/>
            <a:ext cx="8143932" cy="518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0"/>
            <a:r>
              <a:rPr lang="en-US" dirty="0"/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Glycolipids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widely distributed in every tissue of the body, particularly in nervous tissue such as brain. </a:t>
            </a:r>
          </a:p>
          <a:p>
            <a:pPr algn="justLow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The major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glycolipids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found in animal tissues are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glycosphingolipids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e.g.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cerebroside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&amp;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gangliosides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Cerebroside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sphingolipid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ceramide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with a 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monosaccharide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such as glucose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galactose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 polar head group.</a:t>
            </a:r>
          </a:p>
          <a:p>
            <a:pPr algn="justLow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95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Ganglioside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ceramide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a polar head group that is a complex oligosaccharide, including the acidic sugar derivative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sialic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neuraminic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acid)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dirty="0"/>
              <a:t>2- </a:t>
            </a:r>
            <a:r>
              <a:rPr lang="en-US" dirty="0" err="1"/>
              <a:t>Glycolipids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5070247" cy="2728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5072098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15074" y="1714488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Cerebroside</a:t>
            </a:r>
            <a:endParaRPr lang="ar-IQ" dirty="0"/>
          </a:p>
        </p:txBody>
      </p:sp>
      <p:sp>
        <p:nvSpPr>
          <p:cNvPr id="7" name="TextBox 6"/>
          <p:cNvSpPr txBox="1"/>
          <p:nvPr/>
        </p:nvSpPr>
        <p:spPr>
          <a:xfrm>
            <a:off x="6286512" y="4500570"/>
            <a:ext cx="21431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Ganglioside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IQ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ar-IQ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Cholesterol a Type of Sterol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5929354" cy="5143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Low" rtl="0"/>
            <a:r>
              <a:rPr lang="en-US" sz="2400" dirty="0"/>
              <a:t>Cholesterol is an essential component of cell membranes modulating their fluidity, and, in specialized tissues, cholesterol is a precursor of bile acids, steroid hormones, and vitamin D.</a:t>
            </a:r>
          </a:p>
          <a:p>
            <a:pPr algn="justLow" rtl="0"/>
            <a:endParaRPr lang="en-US" sz="2400" dirty="0"/>
          </a:p>
          <a:p>
            <a:pPr algn="justLow" rtl="0"/>
            <a:r>
              <a:rPr lang="en-US" sz="2400" dirty="0"/>
              <a:t>Cholesterol is a very hydrophobic compound. It consists of four fused hydrocarbon rings (A-D) called the “steroid nucleus”), and it has an eight-carbon, branched hydrocarbon chain attached to carbon 17 of the D ring. Ring A has a hydroxyl group at carbon 3, and ring B has a double bond between carbon 5 and carbon 6.</a:t>
            </a:r>
          </a:p>
          <a:p>
            <a:pPr algn="l" rtl="0"/>
            <a:endParaRPr lang="en-US" sz="2400" dirty="0"/>
          </a:p>
          <a:p>
            <a:pPr algn="justLow" rtl="0"/>
            <a:r>
              <a:rPr lang="en-US" sz="2400" dirty="0"/>
              <a:t>Found only in animals</a:t>
            </a:r>
          </a:p>
          <a:p>
            <a:pPr algn="justLow"/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142984"/>
            <a:ext cx="250033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95986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786314" y="1571612"/>
          <a:ext cx="4109525" cy="365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icture" r:id="rId4" imgW="2400480" imgH="1486080" progId="Word.Picture.8">
                  <p:embed/>
                </p:oleObj>
              </mc:Choice>
              <mc:Fallback>
                <p:oleObj name="Picture" r:id="rId4" imgW="2400480" imgH="1486080" progId="Word.Picture.8">
                  <p:embed/>
                  <p:pic>
                    <p:nvPicPr>
                      <p:cNvPr id="51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571612"/>
                        <a:ext cx="4109525" cy="3659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ar-IQ"/>
          </a:p>
        </p:txBody>
      </p:sp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857224" y="285729"/>
          <a:ext cx="3612206" cy="314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icture" r:id="rId6" imgW="2053476" imgH="1996809" progId="Word.Picture.8">
                  <p:embed/>
                </p:oleObj>
              </mc:Choice>
              <mc:Fallback>
                <p:oleObj name="Picture" r:id="rId6" imgW="2053476" imgH="1996809" progId="Word.Picture.8">
                  <p:embed/>
                  <p:pic>
                    <p:nvPicPr>
                      <p:cNvPr id="512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85729"/>
                        <a:ext cx="3612206" cy="3143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594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3714752"/>
            <a:ext cx="3429024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CAAVV51F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28662" y="642918"/>
            <a:ext cx="7358114" cy="52864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 descr="C:\WINDOWS\Application Data\Microsoft\Media Catalog\cho-classif-summ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214290"/>
            <a:ext cx="8643998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71670" y="500042"/>
            <a:ext cx="785818" cy="17145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Rectangle 5"/>
          <p:cNvSpPr/>
          <p:nvPr/>
        </p:nvSpPr>
        <p:spPr>
          <a:xfrm>
            <a:off x="3571868" y="500042"/>
            <a:ext cx="4643470" cy="5715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TextBox 6"/>
          <p:cNvSpPr txBox="1"/>
          <p:nvPr/>
        </p:nvSpPr>
        <p:spPr>
          <a:xfrm>
            <a:off x="4519334" y="5034660"/>
            <a:ext cx="36960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(Cellulose)</a:t>
            </a:r>
          </a:p>
          <a:p>
            <a:pPr algn="l" rtl="0"/>
            <a:endParaRPr lang="ar-IQ" dirty="0"/>
          </a:p>
        </p:txBody>
      </p:sp>
      <p:sp>
        <p:nvSpPr>
          <p:cNvPr id="8" name="Rectangle 7"/>
          <p:cNvSpPr/>
          <p:nvPr/>
        </p:nvSpPr>
        <p:spPr>
          <a:xfrm>
            <a:off x="3714744" y="5357826"/>
            <a:ext cx="242889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500042"/>
            <a:ext cx="2428892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67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MONOSACCHARIDES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8181980" cy="5116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 eaLnBrk="1" hangingPunct="1">
              <a:spcBef>
                <a:spcPct val="0"/>
              </a:spcBef>
            </a:pPr>
            <a:endParaRPr lang="en-US" sz="3000" dirty="0">
              <a:latin typeface="Times New Roman" pitchFamily="18" charset="0"/>
            </a:endParaRPr>
          </a:p>
          <a:p>
            <a:pPr algn="justLow" rtl="0" eaLnBrk="1" hangingPunct="1">
              <a:spcBef>
                <a:spcPct val="0"/>
              </a:spcBef>
            </a:pPr>
            <a:r>
              <a:rPr lang="en-US" sz="3000" dirty="0" err="1">
                <a:latin typeface="Times New Roman" pitchFamily="18" charset="0"/>
              </a:rPr>
              <a:t>Monosaccharides</a:t>
            </a:r>
            <a:r>
              <a:rPr lang="en-US" sz="3000" dirty="0">
                <a:latin typeface="Times New Roman" pitchFamily="18" charset="0"/>
              </a:rPr>
              <a:t> are those carbohydrates which can not be hydrolyzed further into more simple carbohydrates.</a:t>
            </a:r>
          </a:p>
          <a:p>
            <a:pPr algn="justLow" rtl="0" eaLnBrk="1" hangingPunct="1">
              <a:spcBef>
                <a:spcPct val="0"/>
              </a:spcBef>
              <a:buNone/>
            </a:pPr>
            <a:endParaRPr lang="en-US" sz="3000" dirty="0">
              <a:latin typeface="Times New Roman" pitchFamily="18" charset="0"/>
            </a:endParaRPr>
          </a:p>
          <a:p>
            <a:pPr algn="justLow" rtl="0" eaLnBrk="1" hangingPunct="1">
              <a:spcBef>
                <a:spcPct val="0"/>
              </a:spcBef>
            </a:pPr>
            <a:r>
              <a:rPr lang="en-US" sz="3000" dirty="0">
                <a:latin typeface="Times New Roman" pitchFamily="18" charset="0"/>
              </a:rPr>
              <a:t>Thus, they are the Simplest form of Carbohydrates.</a:t>
            </a:r>
          </a:p>
          <a:p>
            <a:pPr algn="justLow" rtl="0" eaLnBrk="1" hangingPunct="1">
              <a:spcBef>
                <a:spcPct val="0"/>
              </a:spcBef>
              <a:buNone/>
            </a:pPr>
            <a:endParaRPr lang="en-US" sz="3000" dirty="0">
              <a:latin typeface="Times New Roman" pitchFamily="18" charset="0"/>
            </a:endParaRPr>
          </a:p>
          <a:p>
            <a:pPr algn="justLow" eaLnBrk="1" hangingPunct="1">
              <a:lnSpc>
                <a:spcPct val="150000"/>
              </a:lnSpc>
            </a:pP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04800"/>
            <a:ext cx="842968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further classified on the basis of: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643050"/>
            <a:ext cx="8001056" cy="45291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 algn="l" rtl="0"/>
            <a:r>
              <a:rPr lang="en-US" sz="3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Aldehyde</a:t>
            </a:r>
            <a:r>
              <a:rPr lang="en-US" sz="3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0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sz="3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2" algn="l" rtl="0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Aldomonosaccharides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Aldoses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2" algn="l" rtl="0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Ketomonosaccharides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(Ketoses).</a:t>
            </a:r>
          </a:p>
          <a:p>
            <a:pPr lvl="1" algn="l" rtl="0" eaLnBrk="1" hangingPunct="1"/>
            <a:r>
              <a:rPr lang="en-US" sz="3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Carbon Chain Length.</a:t>
            </a:r>
          </a:p>
          <a:p>
            <a:pPr lvl="2" algn="l" rtl="0" eaLnBrk="1" hangingPunct="1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Trioses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l" rtl="0" eaLnBrk="1" hangingPunct="1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Tetroses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l" rtl="0" eaLnBrk="1" hangingPunct="1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Pentoses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l" rtl="0" eaLnBrk="1" hangingPunct="1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Hexoses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l" rtl="0" eaLnBrk="1" hangingPunct="1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Heptoses.</a:t>
            </a:r>
          </a:p>
          <a:p>
            <a:pPr lvl="2" algn="l" rtl="0" eaLnBrk="1" hangingPunct="1">
              <a:buNone/>
            </a:pPr>
            <a:endParaRPr lang="en-US" sz="3000" b="1" dirty="0"/>
          </a:p>
        </p:txBody>
      </p:sp>
    </p:spTree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926708" cy="71438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Classification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142984"/>
            <a:ext cx="7858180" cy="142876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l" rtl="0">
              <a:lnSpc>
                <a:spcPct val="90000"/>
              </a:lnSpc>
              <a:spcBef>
                <a:spcPct val="1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10000"/>
              </a:spcBef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The first classification</a:t>
            </a:r>
            <a:r>
              <a:rPr lang="en-GB" sz="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is Based on location of </a:t>
            </a:r>
            <a:r>
              <a:rPr lang="en-GB" sz="6000" dirty="0">
                <a:latin typeface="Times New Roman" pitchFamily="18" charset="0"/>
                <a:cs typeface="Times New Roman" pitchFamily="18" charset="0"/>
              </a:rPr>
              <a:t>functional group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lnSpc>
                <a:spcPct val="90000"/>
              </a:lnSpc>
              <a:spcBef>
                <a:spcPct val="10000"/>
              </a:spcBef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10000"/>
              </a:spcBef>
            </a:pPr>
            <a:r>
              <a:rPr lang="en-GB" sz="6000" dirty="0">
                <a:latin typeface="Times New Roman" pitchFamily="18" charset="0"/>
                <a:cs typeface="Times New Roman" pitchFamily="18" charset="0"/>
              </a:rPr>
              <a:t>The functional group is the carbonyl group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C=O </a:t>
            </a:r>
            <a:r>
              <a:rPr lang="en-GB" sz="6000" dirty="0">
                <a:latin typeface="Times New Roman" pitchFamily="18" charset="0"/>
                <a:cs typeface="Times New Roman" pitchFamily="18" charset="0"/>
              </a:rPr>
              <a:t>which may be either </a:t>
            </a:r>
          </a:p>
          <a:p>
            <a:pPr algn="l" rtl="0">
              <a:lnSpc>
                <a:spcPct val="90000"/>
              </a:lnSpc>
              <a:spcBef>
                <a:spcPct val="10000"/>
              </a:spcBef>
            </a:pPr>
            <a:endParaRPr lang="en-US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142976" y="2571744"/>
            <a:ext cx="7072362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 rtl="0"/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Aldose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                </a:t>
            </a: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Ketose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Aldehyde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C=O	  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C=O</a:t>
            </a:r>
          </a:p>
        </p:txBody>
      </p:sp>
      <p:pic>
        <p:nvPicPr>
          <p:cNvPr id="9" name="Picture 8" descr="images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643314"/>
            <a:ext cx="5715040" cy="2928958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3278</Words>
  <Application>Microsoft Office PowerPoint</Application>
  <PresentationFormat>On-screen Show (4:3)</PresentationFormat>
  <Paragraphs>606</Paragraphs>
  <Slides>54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Calibri</vt:lpstr>
      <vt:lpstr>Georgia</vt:lpstr>
      <vt:lpstr>Helvetica</vt:lpstr>
      <vt:lpstr>Symbol</vt:lpstr>
      <vt:lpstr>Times</vt:lpstr>
      <vt:lpstr>Times New Roman</vt:lpstr>
      <vt:lpstr>Verdana</vt:lpstr>
      <vt:lpstr>Wingdings</vt:lpstr>
      <vt:lpstr>Wingdings 2</vt:lpstr>
      <vt:lpstr>Office Theme</vt:lpstr>
      <vt:lpstr>Picture</vt:lpstr>
      <vt:lpstr>Introduction to Carbohydrates</vt:lpstr>
      <vt:lpstr>Carbohydrates</vt:lpstr>
      <vt:lpstr>Carbohydrates functions</vt:lpstr>
      <vt:lpstr>Carbohydrates Classification</vt:lpstr>
      <vt:lpstr>Types of Carbohydrates</vt:lpstr>
      <vt:lpstr>PowerPoint Presentation</vt:lpstr>
      <vt:lpstr>MONOSACCHARIDES</vt:lpstr>
      <vt:lpstr>Monosaccharides are further classified on the basis of:</vt:lpstr>
      <vt:lpstr>Monosaccharides Classification </vt:lpstr>
      <vt:lpstr>Monosaccharide classifications</vt:lpstr>
      <vt:lpstr>Examples of Monosaccharides</vt:lpstr>
      <vt:lpstr>D-glucose</vt:lpstr>
      <vt:lpstr>D-Fructose</vt:lpstr>
      <vt:lpstr>Isomers and Epimers</vt:lpstr>
      <vt:lpstr>Straight Chain Structure of Typical Monosaccharide (Glucose) </vt:lpstr>
      <vt:lpstr>PowerPoint Presentation</vt:lpstr>
      <vt:lpstr> Enantiomers </vt:lpstr>
      <vt:lpstr> Cyclization of Monosaccharides </vt:lpstr>
      <vt:lpstr> Anomeric carbon: Cyclization creates an anomeric carbon  </vt:lpstr>
      <vt:lpstr>Cyclization of D-glucose Fischer vs. Haworth projections</vt:lpstr>
      <vt:lpstr>Cyclization of D-fructose</vt:lpstr>
      <vt:lpstr> Joining of Monosaccharides </vt:lpstr>
      <vt:lpstr>Glycosidic Bonds</vt:lpstr>
      <vt:lpstr>Disaccharides</vt:lpstr>
      <vt:lpstr>PowerPoint Presentation</vt:lpstr>
      <vt:lpstr>PowerPoint Presentation</vt:lpstr>
      <vt:lpstr>Oligosaccharides</vt:lpstr>
      <vt:lpstr>Polysaccharides</vt:lpstr>
      <vt:lpstr>PowerPoint Presentation</vt:lpstr>
      <vt:lpstr>Lipids  of  Physiologic Significance</vt:lpstr>
      <vt:lpstr>Lipids</vt:lpstr>
      <vt:lpstr>Function of Lipids </vt:lpstr>
      <vt:lpstr>Function of Lipids</vt:lpstr>
      <vt:lpstr>Lipids Classification</vt:lpstr>
      <vt:lpstr>Classification Scheme</vt:lpstr>
      <vt:lpstr>Biological Classification Of Lipids</vt:lpstr>
      <vt:lpstr>Fatty Acids </vt:lpstr>
      <vt:lpstr>Fatty Acid Characteristics </vt:lpstr>
      <vt:lpstr>PowerPoint Presentation</vt:lpstr>
      <vt:lpstr>Fatty acids may occur as saturated , monounsaturated or polyunsaturated </vt:lpstr>
      <vt:lpstr>Essential fatty acids</vt:lpstr>
      <vt:lpstr>Storage Lipids</vt:lpstr>
      <vt:lpstr>Triglycerols</vt:lpstr>
      <vt:lpstr>Structure of Triacylglyceride</vt:lpstr>
      <vt:lpstr>Lipids as structural elements</vt:lpstr>
      <vt:lpstr>1- Phospholipids</vt:lpstr>
      <vt:lpstr>A- Glycerophospholipids</vt:lpstr>
      <vt:lpstr>   General structure of Glycerophospholipid</vt:lpstr>
      <vt:lpstr>PowerPoint Presentation</vt:lpstr>
      <vt:lpstr>2- Glycolipids</vt:lpstr>
      <vt:lpstr>PowerPoint Presentation</vt:lpstr>
      <vt:lpstr> Cholesterol a Type of Sterol Lipids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shosho</dc:creator>
  <cp:lastModifiedBy>Shaimaa</cp:lastModifiedBy>
  <cp:revision>55</cp:revision>
  <dcterms:created xsi:type="dcterms:W3CDTF">2016-12-03T11:34:45Z</dcterms:created>
  <dcterms:modified xsi:type="dcterms:W3CDTF">2023-11-27T21:58:07Z</dcterms:modified>
</cp:coreProperties>
</file>