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65" r:id="rId2"/>
    <p:sldId id="407" r:id="rId3"/>
    <p:sldId id="406" r:id="rId4"/>
    <p:sldId id="327" r:id="rId5"/>
    <p:sldId id="328" r:id="rId6"/>
    <p:sldId id="329" r:id="rId7"/>
    <p:sldId id="330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5274"/>
    <a:srgbClr val="4D7AA3"/>
    <a:srgbClr val="6696A4"/>
    <a:srgbClr val="85A6A6"/>
    <a:srgbClr val="90B7F3"/>
    <a:srgbClr val="9D669B"/>
    <a:srgbClr val="679EEF"/>
    <a:srgbClr val="1095BE"/>
    <a:srgbClr val="583400"/>
    <a:srgbClr val="8A5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32" autoAdjust="0"/>
    <p:restoredTop sz="99246" autoAdjust="0"/>
  </p:normalViewPr>
  <p:slideViewPr>
    <p:cSldViewPr>
      <p:cViewPr varScale="1">
        <p:scale>
          <a:sx n="46" d="100"/>
          <a:sy n="46" d="100"/>
        </p:scale>
        <p:origin x="123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10"/>
    </p:cViewPr>
  </p:sorterViewPr>
  <p:notesViewPr>
    <p:cSldViewPr>
      <p:cViewPr varScale="1">
        <p:scale>
          <a:sx n="62" d="100"/>
          <a:sy n="62" d="100"/>
        </p:scale>
        <p:origin x="-1404" y="-78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DF5F34C-3153-4C35-9A1D-F73435AC2186}" type="slidenum">
              <a:rPr lang="id-ID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id-ID" noProof="0"/>
              <a:t>Click to edit Master text styles</a:t>
            </a:r>
          </a:p>
          <a:p>
            <a:pPr lvl="1"/>
            <a:r>
              <a:rPr lang="id-ID" noProof="0"/>
              <a:t>Second level</a:t>
            </a:r>
          </a:p>
          <a:p>
            <a:pPr lvl="2"/>
            <a:r>
              <a:rPr lang="id-ID" noProof="0"/>
              <a:t>Third level</a:t>
            </a:r>
          </a:p>
          <a:p>
            <a:pPr lvl="3"/>
            <a:r>
              <a:rPr lang="id-ID" noProof="0"/>
              <a:t>Fourth level</a:t>
            </a:r>
          </a:p>
          <a:p>
            <a:pPr lvl="4"/>
            <a:r>
              <a:rPr lang="id-ID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C4D1DD-AC31-4CE4-9051-66F2CE8C0A38}" type="slidenum">
              <a:rPr lang="id-ID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6FDEA9-29B0-4000-9A8A-EA5137E778F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41" name="Rectangle 17"/>
          <p:cNvSpPr>
            <a:spLocks noChangeArrowheads="1"/>
          </p:cNvSpPr>
          <p:nvPr userDrawn="1"/>
        </p:nvSpPr>
        <p:spPr bwMode="auto">
          <a:xfrm>
            <a:off x="0" y="233363"/>
            <a:ext cx="9144000" cy="539750"/>
          </a:xfrm>
          <a:prstGeom prst="rect">
            <a:avLst/>
          </a:prstGeom>
          <a:solidFill>
            <a:srgbClr val="4D7AA3"/>
          </a:solidFill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id-ID" sz="3600"/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0" y="0"/>
            <a:ext cx="3130550" cy="233363"/>
          </a:xfrm>
          <a:prstGeom prst="rect">
            <a:avLst/>
          </a:prstGeom>
          <a:solidFill>
            <a:srgbClr val="85A6A6"/>
          </a:solidFill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l">
              <a:defRPr/>
            </a:pPr>
            <a:endParaRPr lang="id-ID" sz="1400"/>
          </a:p>
        </p:txBody>
      </p:sp>
      <p:sp>
        <p:nvSpPr>
          <p:cNvPr id="1040" name="Rectangle 16"/>
          <p:cNvSpPr>
            <a:spLocks noChangeArrowheads="1"/>
          </p:cNvSpPr>
          <p:nvPr userDrawn="1"/>
        </p:nvSpPr>
        <p:spPr bwMode="auto">
          <a:xfrm>
            <a:off x="3130550" y="0"/>
            <a:ext cx="6010275" cy="233363"/>
          </a:xfrm>
          <a:prstGeom prst="rect">
            <a:avLst/>
          </a:prstGeom>
          <a:solidFill>
            <a:srgbClr val="6696A4"/>
          </a:solidFill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id-ID" sz="1400"/>
          </a:p>
        </p:txBody>
      </p:sp>
      <p:sp>
        <p:nvSpPr>
          <p:cNvPr id="1043" name="Rectangle 19"/>
          <p:cNvSpPr>
            <a:spLocks noChangeArrowheads="1"/>
          </p:cNvSpPr>
          <p:nvPr userDrawn="1"/>
        </p:nvSpPr>
        <p:spPr bwMode="auto">
          <a:xfrm>
            <a:off x="0" y="6624638"/>
            <a:ext cx="3041650" cy="233362"/>
          </a:xfrm>
          <a:prstGeom prst="rect">
            <a:avLst/>
          </a:prstGeom>
          <a:solidFill>
            <a:srgbClr val="6696A4"/>
          </a:solidFill>
          <a:ln w="9525" algn="ctr">
            <a:noFill/>
            <a:miter lim="800000"/>
          </a:ln>
          <a:effectLst/>
        </p:spPr>
        <p:txBody>
          <a:bodyPr wrap="none" anchor="ctr" anchorCtr="1"/>
          <a:lstStyle/>
          <a:p>
            <a:pPr algn="ctr">
              <a:defRPr/>
            </a:pPr>
            <a:r>
              <a:rPr lang="en-US" sz="1400" dirty="0"/>
              <a:t>President University</a:t>
            </a:r>
          </a:p>
        </p:txBody>
      </p:sp>
      <p:sp>
        <p:nvSpPr>
          <p:cNvPr id="1044" name="Rectangle 20"/>
          <p:cNvSpPr>
            <a:spLocks noChangeArrowheads="1"/>
          </p:cNvSpPr>
          <p:nvPr userDrawn="1"/>
        </p:nvSpPr>
        <p:spPr bwMode="auto">
          <a:xfrm>
            <a:off x="3041650" y="6624638"/>
            <a:ext cx="3076575" cy="233362"/>
          </a:xfrm>
          <a:prstGeom prst="rect">
            <a:avLst/>
          </a:prstGeom>
          <a:solidFill>
            <a:srgbClr val="4D7AA3"/>
          </a:solidFill>
          <a:ln w="9525" algn="ctr">
            <a:noFill/>
            <a:miter lim="800000"/>
          </a:ln>
          <a:effectLst/>
        </p:spPr>
        <p:txBody>
          <a:bodyPr wrap="none" anchor="ctr" anchorCtr="1"/>
          <a:lstStyle/>
          <a:p>
            <a:pPr algn="ctr">
              <a:defRPr/>
            </a:pPr>
            <a:r>
              <a:rPr lang="en-US" sz="1400"/>
              <a:t>Erwin Sitompul</a:t>
            </a:r>
          </a:p>
        </p:txBody>
      </p:sp>
      <p:sp>
        <p:nvSpPr>
          <p:cNvPr id="1045" name="Rectangle 21"/>
          <p:cNvSpPr>
            <a:spLocks noChangeArrowheads="1"/>
          </p:cNvSpPr>
          <p:nvPr userDrawn="1"/>
        </p:nvSpPr>
        <p:spPr bwMode="auto">
          <a:xfrm>
            <a:off x="6102350" y="6624638"/>
            <a:ext cx="3041650" cy="233362"/>
          </a:xfrm>
          <a:prstGeom prst="rect">
            <a:avLst/>
          </a:prstGeom>
          <a:solidFill>
            <a:srgbClr val="85A6A6"/>
          </a:solidFill>
          <a:ln w="9525" algn="ctr">
            <a:noFill/>
            <a:miter lim="800000"/>
          </a:ln>
          <a:effectLst/>
        </p:spPr>
        <p:txBody>
          <a:bodyPr wrap="none" anchor="ctr" anchorCtr="1"/>
          <a:lstStyle/>
          <a:p>
            <a:pPr algn="ctr">
              <a:defRPr/>
            </a:pPr>
            <a:r>
              <a:rPr lang="en-US" sz="1400" dirty="0"/>
              <a:t>FCS 2/</a:t>
            </a:r>
            <a:fld id="{CC248301-8274-445C-AA6A-E24AEEAE8840}" type="slidenum">
              <a:rPr lang="en-US" sz="1400" dirty="0"/>
              <a:t>‹#›</a:t>
            </a:fld>
            <a:endParaRPr lang="en-US" sz="1400" dirty="0"/>
          </a:p>
        </p:txBody>
      </p:sp>
      <p:pic>
        <p:nvPicPr>
          <p:cNvPr id="14345" name="Picture 34" descr="45277351686s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200" y="6084888"/>
            <a:ext cx="4000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1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2.wmf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19.wmf"/><Relationship Id="rId18" Type="http://schemas.openxmlformats.org/officeDocument/2006/relationships/image" Target="../media/image7.png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8.bin"/><Relationship Id="rId15" Type="http://schemas.openxmlformats.org/officeDocument/2006/relationships/image" Target="../media/image20.wmf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470" y="2145505"/>
            <a:ext cx="8229600" cy="582613"/>
          </a:xfrm>
        </p:spPr>
        <p:txBody>
          <a:bodyPr/>
          <a:lstStyle/>
          <a:p>
            <a:r>
              <a:rPr lang="en-US" dirty="0"/>
              <a:t>Fundamental of Control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" y="3759119"/>
            <a:ext cx="9184005" cy="1016635"/>
          </a:xfrm>
        </p:spPr>
        <p:txBody>
          <a:bodyPr/>
          <a:lstStyle/>
          <a:p>
            <a:r>
              <a:rPr lang="en-US" sz="4000" dirty="0">
                <a:solidFill>
                  <a:srgbClr val="FF0000"/>
                </a:solidFill>
              </a:rPr>
              <a:t>Time Response Analysis Lecure-6</a:t>
            </a:r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1DCDD4-E2DF-4268-BCF1-9C06FDAEE08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490" y="771588"/>
            <a:ext cx="1269942" cy="1552763"/>
          </a:xfrm>
          <a:prstGeom prst="rect">
            <a:avLst/>
          </a:prstGeom>
        </p:spPr>
      </p:pic>
      <p:pic>
        <p:nvPicPr>
          <p:cNvPr id="7" name="صورة 4">
            <a:extLst>
              <a:ext uri="{FF2B5EF4-FFF2-40B4-BE49-F238E27FC236}">
                <a16:creationId xmlns:a16="http://schemas.microsoft.com/office/drawing/2014/main" id="{60966DF0-4A37-4B9A-9758-35C043C5434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68" y="832454"/>
            <a:ext cx="1035082" cy="13130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404BEDD-8A72-4912-A59A-1A07D3BD614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526" y="5835583"/>
            <a:ext cx="738995" cy="8420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265"/>
            <a:ext cx="8229600" cy="582613"/>
          </a:xfrm>
        </p:spPr>
        <p:txBody>
          <a:bodyPr/>
          <a:lstStyle/>
          <a:p>
            <a:r>
              <a:rPr lang="en-US"/>
              <a:t> </a:t>
            </a:r>
            <a:br>
              <a:rPr lang="en-US"/>
            </a:br>
            <a:r>
              <a:rPr lang="en-US" dirty="0">
                <a:sym typeface="+mn-ea"/>
              </a:rPr>
              <a:t>Time Response Analysis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" y="773430"/>
            <a:ext cx="9184005" cy="3262630"/>
          </a:xfrm>
        </p:spPr>
        <p:txBody>
          <a:bodyPr/>
          <a:lstStyle/>
          <a:p>
            <a:pPr algn="l"/>
            <a:r>
              <a:rPr lang="en-US" dirty="0">
                <a:sym typeface="+mn-ea"/>
              </a:rPr>
              <a:t>1- First step in </a:t>
            </a:r>
            <a:r>
              <a:rPr lang="en-US" dirty="0" err="1">
                <a:sym typeface="+mn-ea"/>
              </a:rPr>
              <a:t>analysing</a:t>
            </a:r>
            <a:r>
              <a:rPr lang="en-US" dirty="0">
                <a:sym typeface="+mn-ea"/>
              </a:rPr>
              <a:t> any control systems is to derive its mathematical model.</a:t>
            </a:r>
            <a:endParaRPr lang="en-US" dirty="0"/>
          </a:p>
          <a:p>
            <a:r>
              <a:rPr lang="en-US" dirty="0">
                <a:sym typeface="+mn-ea"/>
              </a:rPr>
              <a:t>2- In analyzing and designing any control system we must have a basis of performance comparison with different control systems</a:t>
            </a:r>
          </a:p>
          <a:p>
            <a:pPr algn="l"/>
            <a:r>
              <a:rPr lang="en-US" dirty="0">
                <a:sym typeface="+mn-ea"/>
              </a:rPr>
              <a:t>3- This  basis  may be setup by specifying particular test input signals and by comparing the responses of various control systems to these input signals.</a:t>
            </a:r>
          </a:p>
          <a:p>
            <a:pPr algn="l"/>
            <a:r>
              <a:rPr lang="en-US" dirty="0">
                <a:sym typeface="+mn-ea"/>
              </a:rPr>
              <a:t>4- System is  effected by changing the input  test signal  or its initial conditions.</a:t>
            </a:r>
            <a:endParaRPr lang="en-US" sz="4000" dirty="0">
              <a:sym typeface="+mn-ea"/>
            </a:endParaRPr>
          </a:p>
          <a:p>
            <a:pPr algn="l"/>
            <a:r>
              <a:rPr lang="en-US" sz="4000" dirty="0">
                <a:sym typeface="+mn-ea"/>
              </a:rPr>
              <a:t>5- </a:t>
            </a:r>
            <a:endParaRPr lang="en-US" sz="4000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4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660" y="6078220"/>
            <a:ext cx="511810" cy="51181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265"/>
            <a:ext cx="8229600" cy="582613"/>
          </a:xfrm>
        </p:spPr>
        <p:txBody>
          <a:bodyPr/>
          <a:lstStyle/>
          <a:p>
            <a:r>
              <a:rPr lang="en-US"/>
              <a:t> </a:t>
            </a:r>
            <a:br>
              <a:rPr lang="en-US"/>
            </a:br>
            <a:r>
              <a:rPr lang="en-US" dirty="0">
                <a:sym typeface="+mn-ea"/>
              </a:rPr>
              <a:t>Time Response Analysis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510" y="908720"/>
            <a:ext cx="9184005" cy="3262630"/>
          </a:xfrm>
        </p:spPr>
        <p:txBody>
          <a:bodyPr/>
          <a:lstStyle/>
          <a:p>
            <a:pPr algn="l"/>
            <a:r>
              <a:rPr lang="en-US" dirty="0">
                <a:sym typeface="+mn-ea"/>
              </a:rPr>
              <a:t>5- Typical test signals which commonly used in testing are of the type of: -Step functions           - Ramp function  - Impulse functions and   Sinusoidal functions.</a:t>
            </a:r>
          </a:p>
          <a:p>
            <a:pPr algn="l"/>
            <a:r>
              <a:rPr lang="en-US" dirty="0">
                <a:sym typeface="+mn-ea"/>
              </a:rPr>
              <a:t>6- Time response analysis can be performed only for stable systems.</a:t>
            </a:r>
          </a:p>
          <a:p>
            <a:pPr algn="l"/>
            <a:r>
              <a:rPr lang="en-US" dirty="0">
                <a:sym typeface="+mn-ea"/>
              </a:rPr>
              <a:t>7- Time response of any system consists from Transient response and steady- state response.</a:t>
            </a:r>
          </a:p>
          <a:p>
            <a:pPr algn="l"/>
            <a:r>
              <a:rPr lang="en-US" dirty="0">
                <a:sym typeface="+mn-ea"/>
              </a:rPr>
              <a:t>8- Stability and steady state error are the most important characteristics in any control system.</a:t>
            </a:r>
          </a:p>
          <a:p>
            <a:pPr algn="l"/>
            <a:endParaRPr lang="en-US" sz="4000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</a:t>
            </a:r>
            <a:r>
              <a:rPr lang="id-ID"/>
              <a:t>Pole and Zero</a:t>
            </a:r>
            <a:endParaRPr lang="en-US"/>
          </a:p>
        </p:txBody>
      </p:sp>
      <p:pic>
        <p:nvPicPr>
          <p:cNvPr id="131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160208"/>
            <a:ext cx="5562600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0" y="840660"/>
            <a:ext cx="8261350" cy="3631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65430" indent="-265430" algn="l" eaLnBrk="0" hangingPunct="0">
              <a:lnSpc>
                <a:spcPct val="80000"/>
              </a:lnSpc>
              <a:spcBef>
                <a:spcPct val="40000"/>
              </a:spcBef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id-ID" sz="2200" dirty="0">
                <a:solidFill>
                  <a:schemeClr val="tx1"/>
                </a:solidFill>
              </a:rPr>
              <a:t>Consider the transfer function </a:t>
            </a:r>
            <a:r>
              <a:rPr lang="id-ID" sz="2200" i="1" dirty="0">
                <a:solidFill>
                  <a:schemeClr val="tx1"/>
                </a:solidFill>
              </a:rPr>
              <a:t>F</a:t>
            </a:r>
            <a:r>
              <a:rPr lang="id-ID" sz="2200" dirty="0">
                <a:solidFill>
                  <a:schemeClr val="tx1"/>
                </a:solidFill>
              </a:rPr>
              <a:t>(</a:t>
            </a:r>
            <a:r>
              <a:rPr lang="id-ID" sz="2200" i="1" dirty="0">
                <a:solidFill>
                  <a:schemeClr val="tx1"/>
                </a:solidFill>
              </a:rPr>
              <a:t>s</a:t>
            </a:r>
            <a:r>
              <a:rPr lang="id-ID" sz="2200" dirty="0">
                <a:solidFill>
                  <a:schemeClr val="tx1"/>
                </a:solidFill>
              </a:rPr>
              <a:t>):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0" y="3429000"/>
            <a:ext cx="5562600" cy="3631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65430" indent="-265430" algn="l" eaLnBrk="0" hangingPunct="0">
              <a:lnSpc>
                <a:spcPct val="80000"/>
              </a:lnSpc>
              <a:spcBef>
                <a:spcPct val="40000"/>
              </a:spcBef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id-ID" sz="2200" dirty="0">
                <a:solidFill>
                  <a:schemeClr val="tx1"/>
                </a:solidFill>
              </a:rPr>
              <a:t>The system response is given by: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31078" name="Rectangle 6"/>
          <p:cNvSpPr>
            <a:spLocks noGrp="1" noChangeArrowheads="1"/>
          </p:cNvSpPr>
          <p:nvPr>
            <p:ph sz="half" idx="2"/>
          </p:nvPr>
        </p:nvSpPr>
        <p:spPr bwMode="auto">
          <a:xfrm>
            <a:off x="179705" y="4864735"/>
            <a:ext cx="8507095" cy="1263015"/>
          </a:xfr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265430" indent="-265430">
              <a:lnSpc>
                <a:spcPct val="80000"/>
              </a:lnSpc>
              <a:spcBef>
                <a:spcPct val="30000"/>
              </a:spcBef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en-US" sz="2200" dirty="0">
                <a:latin typeface="+mj-lt"/>
              </a:rPr>
              <a:t>The </a:t>
            </a:r>
            <a:r>
              <a:rPr lang="id-ID" sz="2200" b="1" dirty="0">
                <a:latin typeface="+mj-lt"/>
              </a:rPr>
              <a:t>poles</a:t>
            </a:r>
            <a:r>
              <a:rPr lang="id-ID" sz="2200" dirty="0">
                <a:latin typeface="+mj-lt"/>
              </a:rPr>
              <a:t> are the values of </a:t>
            </a:r>
            <a:r>
              <a:rPr lang="id-ID" sz="2200" i="1" dirty="0">
                <a:latin typeface="+mj-lt"/>
              </a:rPr>
              <a:t>s</a:t>
            </a:r>
            <a:r>
              <a:rPr lang="id-ID" sz="2200" dirty="0">
                <a:latin typeface="+mj-lt"/>
              </a:rPr>
              <a:t> for which the denominator </a:t>
            </a:r>
            <a:r>
              <a:rPr lang="id-ID" sz="2200" i="1" dirty="0">
                <a:latin typeface="+mj-lt"/>
              </a:rPr>
              <a:t>A</a:t>
            </a:r>
            <a:r>
              <a:rPr lang="id-ID" sz="2200" dirty="0">
                <a:latin typeface="+mj-lt"/>
              </a:rPr>
              <a:t>(</a:t>
            </a:r>
            <a:r>
              <a:rPr lang="id-ID" sz="2200" i="1" dirty="0">
                <a:latin typeface="+mj-lt"/>
              </a:rPr>
              <a:t>s</a:t>
            </a:r>
            <a:r>
              <a:rPr lang="id-ID" sz="2200" dirty="0">
                <a:latin typeface="+mj-lt"/>
              </a:rPr>
              <a:t>) = 0</a:t>
            </a:r>
            <a:r>
              <a:rPr lang="en-US" sz="2200" dirty="0">
                <a:latin typeface="+mj-lt"/>
              </a:rPr>
              <a:t>.</a:t>
            </a:r>
          </a:p>
          <a:p>
            <a:pPr marL="265430" indent="-265430">
              <a:lnSpc>
                <a:spcPct val="80000"/>
              </a:lnSpc>
              <a:spcBef>
                <a:spcPct val="30000"/>
              </a:spcBef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id-ID" sz="2200" dirty="0">
                <a:latin typeface="+mj-lt"/>
              </a:rPr>
              <a:t>The </a:t>
            </a:r>
            <a:r>
              <a:rPr lang="id-ID" sz="2200" b="1" dirty="0">
                <a:latin typeface="+mj-lt"/>
              </a:rPr>
              <a:t>zeros</a:t>
            </a:r>
            <a:r>
              <a:rPr lang="id-ID" sz="2200" dirty="0">
                <a:latin typeface="+mj-lt"/>
              </a:rPr>
              <a:t> are the values of </a:t>
            </a:r>
            <a:r>
              <a:rPr lang="id-ID" sz="2200" i="1" dirty="0">
                <a:latin typeface="+mj-lt"/>
              </a:rPr>
              <a:t>s</a:t>
            </a:r>
            <a:r>
              <a:rPr lang="id-ID" sz="2200" dirty="0">
                <a:latin typeface="+mj-lt"/>
              </a:rPr>
              <a:t> for which the numerator  </a:t>
            </a:r>
            <a:r>
              <a:rPr lang="id-ID" sz="2200" i="1" dirty="0">
                <a:latin typeface="+mj-lt"/>
              </a:rPr>
              <a:t>B</a:t>
            </a:r>
            <a:r>
              <a:rPr lang="id-ID" sz="2200" dirty="0">
                <a:latin typeface="+mj-lt"/>
              </a:rPr>
              <a:t>(</a:t>
            </a:r>
            <a:r>
              <a:rPr lang="id-ID" sz="2200" i="1" dirty="0">
                <a:latin typeface="+mj-lt"/>
              </a:rPr>
              <a:t>s</a:t>
            </a:r>
            <a:r>
              <a:rPr lang="id-ID" sz="2200" dirty="0">
                <a:latin typeface="+mj-lt"/>
              </a:rPr>
              <a:t>) = 0</a:t>
            </a:r>
            <a:r>
              <a:rPr lang="en-US" sz="2200" dirty="0">
                <a:latin typeface="+mj-lt"/>
              </a:rPr>
              <a:t>.</a:t>
            </a:r>
          </a:p>
        </p:txBody>
      </p:sp>
      <p:graphicFrame>
        <p:nvGraphicFramePr>
          <p:cNvPr id="131079" name="Object 2"/>
          <p:cNvGraphicFramePr>
            <a:graphicFrameLocks noChangeAspect="1"/>
          </p:cNvGraphicFramePr>
          <p:nvPr/>
        </p:nvGraphicFramePr>
        <p:xfrm>
          <a:off x="1447800" y="2338388"/>
          <a:ext cx="168275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7" name="Equation" r:id="rId4" imgW="800100" imgH="419100" progId="Equation.DSMT4">
                  <p:embed/>
                </p:oleObj>
              </mc:Choice>
              <mc:Fallback>
                <p:oleObj name="Equation" r:id="rId4" imgW="8001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338388"/>
                        <a:ext cx="1682750" cy="884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0" name="Object 3"/>
          <p:cNvGraphicFramePr>
            <a:graphicFrameLocks noChangeAspect="1"/>
          </p:cNvGraphicFramePr>
          <p:nvPr/>
        </p:nvGraphicFramePr>
        <p:xfrm>
          <a:off x="685800" y="3745991"/>
          <a:ext cx="381476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8" name="Equation" r:id="rId6" imgW="1816100" imgH="419100" progId="Equation.DSMT4">
                  <p:embed/>
                </p:oleObj>
              </mc:Choice>
              <mc:Fallback>
                <p:oleObj name="Equation" r:id="rId6" imgW="18161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745991"/>
                        <a:ext cx="3814763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3348355" y="2338388"/>
          <a:ext cx="2028825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9" name="Equation" r:id="rId8" imgW="965200" imgH="419100" progId="Equation.DSMT4">
                  <p:embed/>
                </p:oleObj>
              </mc:Choice>
              <mc:Fallback>
                <p:oleObj name="Equation" r:id="rId8" imgW="965200" imgH="419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355" y="2338388"/>
                        <a:ext cx="2028825" cy="884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4"/>
          <p:cNvGrpSpPr/>
          <p:nvPr/>
        </p:nvGrpSpPr>
        <p:grpSpPr bwMode="auto">
          <a:xfrm>
            <a:off x="5594350" y="2184401"/>
            <a:ext cx="3244850" cy="1200535"/>
            <a:chOff x="4859592" y="2184230"/>
            <a:chExt cx="3244644" cy="1201323"/>
          </a:xfrm>
        </p:grpSpPr>
        <p:sp>
          <p:nvSpPr>
            <p:cNvPr id="8203" name="Text Box 29"/>
            <p:cNvSpPr txBox="1">
              <a:spLocks noChangeArrowheads="1"/>
            </p:cNvSpPr>
            <p:nvPr/>
          </p:nvSpPr>
          <p:spPr bwMode="auto">
            <a:xfrm>
              <a:off x="4859592" y="2184230"/>
              <a:ext cx="3200400" cy="5851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80000"/>
                </a:lnSpc>
              </a:pPr>
              <a:r>
                <a:rPr lang="en-US" sz="2000" b="1" dirty="0">
                  <a:solidFill>
                    <a:srgbClr val="305274"/>
                  </a:solidFill>
                </a:rPr>
                <a:t>Numerator polynomial</a:t>
              </a:r>
            </a:p>
          </p:txBody>
        </p:sp>
        <p:sp>
          <p:nvSpPr>
            <p:cNvPr id="8204" name="Text Box 29"/>
            <p:cNvSpPr txBox="1">
              <a:spLocks noChangeArrowheads="1"/>
            </p:cNvSpPr>
            <p:nvPr/>
          </p:nvSpPr>
          <p:spPr bwMode="auto">
            <a:xfrm>
              <a:off x="4903836" y="2800394"/>
              <a:ext cx="3200400" cy="5851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80000"/>
                </a:lnSpc>
              </a:pPr>
              <a:r>
                <a:rPr lang="en-US" sz="2000" b="1" dirty="0">
                  <a:solidFill>
                    <a:srgbClr val="305274"/>
                  </a:solidFill>
                </a:rPr>
                <a:t>Denominator polynomial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4877054" y="2775171"/>
              <a:ext cx="3200197" cy="0"/>
            </a:xfrm>
            <a:prstGeom prst="line">
              <a:avLst/>
            </a:prstGeom>
            <a:ln w="38100">
              <a:solidFill>
                <a:srgbClr val="4D7AA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1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1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6" grpId="0" build="p"/>
      <p:bldP spid="131077" grpId="0" build="p"/>
      <p:bldP spid="13107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33680"/>
            <a:ext cx="8229600" cy="582613"/>
          </a:xfrm>
        </p:spPr>
        <p:txBody>
          <a:bodyPr/>
          <a:lstStyle/>
          <a:p>
            <a:r>
              <a:rPr lang="id-ID"/>
              <a:t>Effect of Pole Locations</a:t>
            </a:r>
            <a:endParaRPr lang="en-US"/>
          </a:p>
        </p:txBody>
      </p:sp>
      <p:graphicFrame>
        <p:nvGraphicFramePr>
          <p:cNvPr id="132100" name="Object 2"/>
          <p:cNvGraphicFramePr>
            <a:graphicFrameLocks noChangeAspect="1"/>
          </p:cNvGraphicFramePr>
          <p:nvPr/>
        </p:nvGraphicFramePr>
        <p:xfrm>
          <a:off x="701675" y="1223963"/>
          <a:ext cx="274955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1" name="Equation" r:id="rId3" imgW="1308100" imgH="419100" progId="Equation.DSMT4">
                  <p:embed/>
                </p:oleObj>
              </mc:Choice>
              <mc:Fallback>
                <p:oleObj name="Equation" r:id="rId3" imgW="13081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1223963"/>
                        <a:ext cx="274955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0" y="2665774"/>
            <a:ext cx="9144000" cy="3631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65430" indent="-265430" algn="l" eaLnBrk="0" hangingPunct="0">
              <a:lnSpc>
                <a:spcPct val="80000"/>
              </a:lnSpc>
              <a:spcBef>
                <a:spcPct val="40000"/>
              </a:spcBef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id-ID" sz="2200" dirty="0">
                <a:solidFill>
                  <a:schemeClr val="tx1"/>
                </a:solidFill>
              </a:rPr>
              <a:t>The impulse response will be an exponential function:</a:t>
            </a:r>
            <a:endParaRPr 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132102" name="Object 3"/>
          <p:cNvGraphicFramePr>
            <a:graphicFrameLocks noChangeAspect="1"/>
          </p:cNvGraphicFramePr>
          <p:nvPr/>
        </p:nvGraphicFramePr>
        <p:xfrm>
          <a:off x="700088" y="2984500"/>
          <a:ext cx="20034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2" name="Equation" r:id="rId5" imgW="951865" imgH="228600" progId="Equation.DSMT4">
                  <p:embed/>
                </p:oleObj>
              </mc:Choice>
              <mc:Fallback>
                <p:oleObj name="Equation" r:id="rId5" imgW="951865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8" y="2984500"/>
                        <a:ext cx="20034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3" name="Object 4"/>
          <p:cNvGraphicFramePr>
            <a:graphicFrameLocks noChangeAspect="1"/>
          </p:cNvGraphicFramePr>
          <p:nvPr/>
        </p:nvGraphicFramePr>
        <p:xfrm>
          <a:off x="4003675" y="1222375"/>
          <a:ext cx="272415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3" name="Equation" r:id="rId7" imgW="1295400" imgH="393700" progId="Equation.DSMT4">
                  <p:embed/>
                </p:oleObj>
              </mc:Choice>
              <mc:Fallback>
                <p:oleObj name="Equation" r:id="rId7" imgW="12954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675" y="1222375"/>
                        <a:ext cx="2724150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104" name="Rectangle 8"/>
          <p:cNvSpPr>
            <a:spLocks noGrp="1" noChangeArrowheads="1"/>
          </p:cNvSpPr>
          <p:nvPr>
            <p:ph sz="half" idx="2"/>
          </p:nvPr>
        </p:nvSpPr>
        <p:spPr bwMode="auto">
          <a:xfrm>
            <a:off x="291465" y="4013200"/>
            <a:ext cx="8395335" cy="2114550"/>
          </a:xfr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265430" indent="-265430">
              <a:lnSpc>
                <a:spcPct val="80000"/>
              </a:lnSpc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id-ID" sz="2200" dirty="0">
                <a:latin typeface="+mj-lt"/>
              </a:rPr>
              <a:t>When </a:t>
            </a:r>
            <a:r>
              <a:rPr lang="el-GR" sz="2400" i="1" dirty="0"/>
              <a:t>σ</a:t>
            </a:r>
            <a:r>
              <a:rPr lang="id-ID" sz="600" dirty="0">
                <a:latin typeface="+mj-lt"/>
              </a:rPr>
              <a:t> </a:t>
            </a:r>
            <a:r>
              <a:rPr lang="id-ID" sz="2200" dirty="0">
                <a:latin typeface="+mj-lt"/>
              </a:rPr>
              <a:t>&gt;</a:t>
            </a:r>
            <a:r>
              <a:rPr lang="id-ID" sz="600" dirty="0">
                <a:latin typeface="+mj-lt"/>
              </a:rPr>
              <a:t> </a:t>
            </a:r>
            <a:r>
              <a:rPr lang="id-ID" sz="2200" dirty="0">
                <a:latin typeface="+mj-lt"/>
              </a:rPr>
              <a:t>0, the pole is located at </a:t>
            </a:r>
            <a:r>
              <a:rPr lang="id-ID" sz="2200" i="1" dirty="0">
                <a:latin typeface="+mj-lt"/>
              </a:rPr>
              <a:t>s</a:t>
            </a:r>
            <a:r>
              <a:rPr lang="id-ID" sz="2200" dirty="0">
                <a:latin typeface="+mj-lt"/>
              </a:rPr>
              <a:t> &lt; 0</a:t>
            </a:r>
            <a:r>
              <a:rPr lang="en-US" sz="2200" dirty="0">
                <a:latin typeface="+mj-lt"/>
              </a:rPr>
              <a:t>,</a:t>
            </a:r>
            <a:endParaRPr lang="id-ID" sz="2200" dirty="0">
              <a:latin typeface="+mj-lt"/>
            </a:endParaRPr>
          </a:p>
          <a:p>
            <a:pPr marL="265430" indent="-265430">
              <a:lnSpc>
                <a:spcPct val="80000"/>
              </a:lnSpc>
              <a:buClr>
                <a:srgbClr val="6696A4"/>
              </a:buClr>
              <a:buNone/>
            </a:pPr>
            <a:r>
              <a:rPr lang="id-ID" sz="2200" dirty="0">
                <a:latin typeface="+mj-lt"/>
                <a:sym typeface="Wingdings" panose="05000000000000000000" pitchFamily="2" charset="2"/>
              </a:rPr>
              <a:t>	 </a:t>
            </a:r>
            <a:r>
              <a:rPr lang="id-ID" sz="2200" dirty="0">
                <a:latin typeface="+mj-lt"/>
              </a:rPr>
              <a:t>The exponential expression </a:t>
            </a:r>
            <a:r>
              <a:rPr lang="id-ID" sz="2200" i="1" dirty="0">
                <a:latin typeface="+mj-lt"/>
              </a:rPr>
              <a:t>y</a:t>
            </a:r>
            <a:r>
              <a:rPr lang="id-ID" sz="2200" dirty="0">
                <a:latin typeface="+mj-lt"/>
              </a:rPr>
              <a:t>(</a:t>
            </a:r>
            <a:r>
              <a:rPr lang="id-ID" sz="2200" i="1" dirty="0">
                <a:latin typeface="+mj-lt"/>
              </a:rPr>
              <a:t>t</a:t>
            </a:r>
            <a:r>
              <a:rPr lang="id-ID" sz="2200" dirty="0">
                <a:latin typeface="+mj-lt"/>
              </a:rPr>
              <a:t>) decays</a:t>
            </a:r>
            <a:r>
              <a:rPr lang="en-US" sz="2200" dirty="0">
                <a:latin typeface="+mj-lt"/>
              </a:rPr>
              <a:t>.</a:t>
            </a:r>
            <a:endParaRPr lang="id-ID" sz="2200" dirty="0">
              <a:latin typeface="+mj-lt"/>
            </a:endParaRPr>
          </a:p>
          <a:p>
            <a:pPr marL="265430" indent="-265430">
              <a:lnSpc>
                <a:spcPct val="80000"/>
              </a:lnSpc>
              <a:buClr>
                <a:srgbClr val="6696A4"/>
              </a:buClr>
              <a:buNone/>
            </a:pPr>
            <a:r>
              <a:rPr lang="id-ID" sz="2200" dirty="0">
                <a:latin typeface="+mj-lt"/>
              </a:rPr>
              <a:t>	</a:t>
            </a:r>
            <a:r>
              <a:rPr lang="id-ID" sz="2200" dirty="0">
                <a:latin typeface="+mj-lt"/>
                <a:sym typeface="Wingdings" panose="05000000000000000000" pitchFamily="2" charset="2"/>
              </a:rPr>
              <a:t> I</a:t>
            </a:r>
            <a:r>
              <a:rPr lang="id-ID" sz="2200" dirty="0">
                <a:latin typeface="+mj-lt"/>
              </a:rPr>
              <a:t>mpulse response is </a:t>
            </a:r>
            <a:r>
              <a:rPr lang="id-ID" sz="2200" b="1" dirty="0">
                <a:latin typeface="+mj-lt"/>
              </a:rPr>
              <a:t>stable</a:t>
            </a:r>
            <a:r>
              <a:rPr lang="en-US" sz="2200" dirty="0">
                <a:latin typeface="+mj-lt"/>
              </a:rPr>
              <a:t>.</a:t>
            </a:r>
            <a:endParaRPr lang="id-ID" sz="2200" dirty="0">
              <a:latin typeface="+mj-lt"/>
            </a:endParaRPr>
          </a:p>
          <a:p>
            <a:pPr marL="265430" indent="-265430">
              <a:lnSpc>
                <a:spcPct val="50000"/>
              </a:lnSpc>
              <a:buClr>
                <a:srgbClr val="6696A4"/>
              </a:buClr>
              <a:buFont typeface="Wingdings" panose="05000000000000000000" pitchFamily="2" charset="2"/>
              <a:buChar char="n"/>
            </a:pPr>
            <a:endParaRPr lang="id-ID" sz="2200" b="1" dirty="0">
              <a:latin typeface="+mj-lt"/>
            </a:endParaRPr>
          </a:p>
          <a:p>
            <a:pPr marL="265430" indent="-265430">
              <a:lnSpc>
                <a:spcPct val="80000"/>
              </a:lnSpc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id-ID" sz="2200" dirty="0">
                <a:latin typeface="+mj-lt"/>
              </a:rPr>
              <a:t>When </a:t>
            </a:r>
            <a:r>
              <a:rPr lang="el-GR" sz="2000" i="1" dirty="0"/>
              <a:t>σ</a:t>
            </a:r>
            <a:r>
              <a:rPr lang="id-ID" sz="600" dirty="0">
                <a:latin typeface="+mj-lt"/>
              </a:rPr>
              <a:t> </a:t>
            </a:r>
            <a:r>
              <a:rPr lang="id-ID" sz="2200" dirty="0">
                <a:latin typeface="+mj-lt"/>
              </a:rPr>
              <a:t>&lt;</a:t>
            </a:r>
            <a:r>
              <a:rPr lang="id-ID" sz="600" dirty="0">
                <a:latin typeface="+mj-lt"/>
              </a:rPr>
              <a:t> </a:t>
            </a:r>
            <a:r>
              <a:rPr lang="id-ID" sz="2200" dirty="0">
                <a:latin typeface="+mj-lt"/>
              </a:rPr>
              <a:t>0, the pole is located at </a:t>
            </a:r>
            <a:r>
              <a:rPr lang="id-ID" sz="2200" i="1" dirty="0">
                <a:latin typeface="+mj-lt"/>
              </a:rPr>
              <a:t>s</a:t>
            </a:r>
            <a:r>
              <a:rPr lang="id-ID" sz="2200" dirty="0">
                <a:latin typeface="+mj-lt"/>
              </a:rPr>
              <a:t> &gt; 0</a:t>
            </a:r>
            <a:r>
              <a:rPr lang="en-US" sz="2200" dirty="0">
                <a:latin typeface="+mj-lt"/>
              </a:rPr>
              <a:t>,</a:t>
            </a:r>
            <a:endParaRPr lang="id-ID" sz="2200" dirty="0">
              <a:latin typeface="+mj-lt"/>
            </a:endParaRPr>
          </a:p>
          <a:p>
            <a:pPr marL="265430" indent="-265430">
              <a:lnSpc>
                <a:spcPct val="80000"/>
              </a:lnSpc>
              <a:buClr>
                <a:srgbClr val="6696A4"/>
              </a:buClr>
              <a:buNone/>
            </a:pPr>
            <a:r>
              <a:rPr lang="id-ID" sz="2200" dirty="0">
                <a:latin typeface="+mj-lt"/>
                <a:sym typeface="Wingdings" panose="05000000000000000000" pitchFamily="2" charset="2"/>
              </a:rPr>
              <a:t>	 </a:t>
            </a:r>
            <a:r>
              <a:rPr lang="id-ID" sz="2200" dirty="0">
                <a:latin typeface="+mj-lt"/>
              </a:rPr>
              <a:t>The exponential expression </a:t>
            </a:r>
            <a:r>
              <a:rPr lang="id-ID" sz="2200" i="1" dirty="0">
                <a:latin typeface="+mj-lt"/>
              </a:rPr>
              <a:t>y</a:t>
            </a:r>
            <a:r>
              <a:rPr lang="id-ID" sz="2200" dirty="0">
                <a:latin typeface="+mj-lt"/>
              </a:rPr>
              <a:t>(</a:t>
            </a:r>
            <a:r>
              <a:rPr lang="id-ID" sz="2200" i="1" dirty="0">
                <a:latin typeface="+mj-lt"/>
              </a:rPr>
              <a:t>t</a:t>
            </a:r>
            <a:r>
              <a:rPr lang="id-ID" sz="2200" dirty="0">
                <a:latin typeface="+mj-lt"/>
              </a:rPr>
              <a:t>) grows with time</a:t>
            </a:r>
            <a:r>
              <a:rPr lang="en-US" sz="2200" dirty="0">
                <a:latin typeface="+mj-lt"/>
              </a:rPr>
              <a:t>.</a:t>
            </a:r>
            <a:endParaRPr lang="id-ID" sz="2200" dirty="0">
              <a:latin typeface="+mj-lt"/>
            </a:endParaRPr>
          </a:p>
          <a:p>
            <a:pPr marL="265430" indent="-265430">
              <a:lnSpc>
                <a:spcPct val="80000"/>
              </a:lnSpc>
              <a:buClr>
                <a:srgbClr val="6696A4"/>
              </a:buClr>
              <a:buNone/>
            </a:pPr>
            <a:r>
              <a:rPr lang="id-ID" sz="2200" dirty="0">
                <a:latin typeface="+mj-lt"/>
              </a:rPr>
              <a:t>	</a:t>
            </a:r>
            <a:r>
              <a:rPr lang="id-ID" sz="2200" dirty="0">
                <a:latin typeface="+mj-lt"/>
                <a:sym typeface="Wingdings" panose="05000000000000000000" pitchFamily="2" charset="2"/>
              </a:rPr>
              <a:t> I</a:t>
            </a:r>
            <a:r>
              <a:rPr lang="id-ID" sz="2200" dirty="0">
                <a:latin typeface="+mj-lt"/>
              </a:rPr>
              <a:t>mpulse response is referred to as </a:t>
            </a:r>
            <a:r>
              <a:rPr lang="id-ID" sz="2200" b="1" dirty="0">
                <a:latin typeface="+mj-lt"/>
              </a:rPr>
              <a:t>unstable</a:t>
            </a:r>
            <a:r>
              <a:rPr lang="en-US" sz="2200" dirty="0">
                <a:latin typeface="+mj-lt"/>
              </a:rPr>
              <a:t>.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2390140" y="2154555"/>
            <a:ext cx="3276600" cy="5109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1700" b="1" dirty="0">
                <a:solidFill>
                  <a:srgbClr val="305274"/>
                </a:solidFill>
              </a:rPr>
              <a:t>A</a:t>
            </a:r>
            <a:r>
              <a:rPr lang="id-ID" sz="1700" b="1" dirty="0">
                <a:solidFill>
                  <a:srgbClr val="305274"/>
                </a:solidFill>
              </a:rPr>
              <a:t> form of first-order transfer function</a:t>
            </a:r>
            <a:endParaRPr lang="en-US" sz="1700" b="1" dirty="0">
              <a:solidFill>
                <a:srgbClr val="305274"/>
              </a:solidFill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561304" y="3206750"/>
            <a:ext cx="1219200" cy="3016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88900" indent="-88900" algn="l" eaLnBrk="0" hangingPunct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rgbClr val="305274"/>
                </a:solidFill>
              </a:rPr>
              <a:t>How?</a:t>
            </a: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0" y="840660"/>
            <a:ext cx="8261350" cy="3631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65430" indent="-265430" algn="l" eaLnBrk="0" hangingPunct="0">
              <a:lnSpc>
                <a:spcPct val="80000"/>
              </a:lnSpc>
              <a:spcBef>
                <a:spcPct val="40000"/>
              </a:spcBef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id-ID" sz="2200" dirty="0">
                <a:solidFill>
                  <a:schemeClr val="tx1"/>
                </a:solidFill>
              </a:rPr>
              <a:t>Consider the transfer function </a:t>
            </a:r>
            <a:r>
              <a:rPr lang="id-ID" sz="2200" i="1" dirty="0">
                <a:solidFill>
                  <a:schemeClr val="tx1"/>
                </a:solidFill>
              </a:rPr>
              <a:t>F</a:t>
            </a:r>
            <a:r>
              <a:rPr lang="id-ID" sz="2200" dirty="0">
                <a:solidFill>
                  <a:schemeClr val="tx1"/>
                </a:solidFill>
              </a:rPr>
              <a:t>(</a:t>
            </a:r>
            <a:r>
              <a:rPr lang="id-ID" sz="2200" i="1" dirty="0">
                <a:solidFill>
                  <a:schemeClr val="tx1"/>
                </a:solidFill>
              </a:rPr>
              <a:t>s</a:t>
            </a:r>
            <a:r>
              <a:rPr lang="id-ID" sz="2200" dirty="0">
                <a:solidFill>
                  <a:schemeClr val="tx1"/>
                </a:solidFill>
              </a:rPr>
              <a:t>):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9"/>
          <a:stretch>
            <a:fillRect/>
          </a:stretch>
        </p:blipFill>
        <p:spPr>
          <a:xfrm>
            <a:off x="0" y="6062345"/>
            <a:ext cx="509270" cy="50927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2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2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2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2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2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2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2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1" grpId="0" build="p"/>
      <p:bldP spid="132104" grpId="0" build="p" bldLvl="2"/>
      <p:bldP spid="132105" grpId="0"/>
      <p:bldP spid="10" grpId="0"/>
      <p:bldP spid="1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3186113" y="1890713"/>
            <a:ext cx="1219200" cy="3139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88900" indent="-88900" algn="l" eaLnBrk="0" hangingPunct="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800" b="1">
                <a:solidFill>
                  <a:schemeClr val="tx1"/>
                </a:solidFill>
              </a:rPr>
              <a:t>PFE</a:t>
            </a:r>
          </a:p>
        </p:txBody>
      </p:sp>
      <p:sp>
        <p:nvSpPr>
          <p:cNvPr id="10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Effect of Pole Locations</a:t>
            </a:r>
            <a:endParaRPr lang="en-US"/>
          </a:p>
        </p:txBody>
      </p:sp>
      <p:graphicFrame>
        <p:nvGraphicFramePr>
          <p:cNvPr id="133124" name="Object 2"/>
          <p:cNvGraphicFramePr>
            <a:graphicFrameLocks noChangeAspect="1"/>
          </p:cNvGraphicFramePr>
          <p:nvPr/>
        </p:nvGraphicFramePr>
        <p:xfrm>
          <a:off x="687388" y="1612900"/>
          <a:ext cx="240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7" name="Equation" r:id="rId3" imgW="1143000" imgH="393700" progId="Equation.DSMT4">
                  <p:embed/>
                </p:oleObj>
              </mc:Choice>
              <mc:Fallback>
                <p:oleObj name="Equation" r:id="rId3" imgW="11430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1612900"/>
                        <a:ext cx="240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5" name="Object 3"/>
          <p:cNvGraphicFramePr>
            <a:graphicFrameLocks noChangeAspect="1"/>
          </p:cNvGraphicFramePr>
          <p:nvPr/>
        </p:nvGraphicFramePr>
        <p:xfrm>
          <a:off x="674688" y="2750980"/>
          <a:ext cx="429260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8" name="Equation" r:id="rId5" imgW="2044700" imgH="431800" progId="Equation.DSMT4">
                  <p:embed/>
                </p:oleObj>
              </mc:Choice>
              <mc:Fallback>
                <p:oleObj name="Equation" r:id="rId5" imgW="2044700" imgH="431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2750980"/>
                        <a:ext cx="4292600" cy="90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6" name="Object 4"/>
          <p:cNvGraphicFramePr>
            <a:graphicFrameLocks noChangeAspect="1"/>
          </p:cNvGraphicFramePr>
          <p:nvPr/>
        </p:nvGraphicFramePr>
        <p:xfrm>
          <a:off x="687388" y="3657760"/>
          <a:ext cx="311943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9" name="Equation" r:id="rId7" imgW="1485900" imgH="292100" progId="Equation.DSMT4">
                  <p:embed/>
                </p:oleObj>
              </mc:Choice>
              <mc:Fallback>
                <p:oleObj name="Equation" r:id="rId7" imgW="1485900" imgH="29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3657760"/>
                        <a:ext cx="3119437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29" name="Rectangle 9"/>
          <p:cNvSpPr>
            <a:spLocks noGrp="1" noChangeArrowheads="1"/>
          </p:cNvSpPr>
          <p:nvPr>
            <p:ph sz="half" idx="2"/>
          </p:nvPr>
        </p:nvSpPr>
        <p:spPr bwMode="auto">
          <a:xfrm>
            <a:off x="497840" y="5026660"/>
            <a:ext cx="8686800" cy="1106170"/>
          </a:xfr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176530" indent="-17653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rgbClr val="305274"/>
              </a:buClr>
              <a:buFont typeface="Verdana" panose="020B0604030504040204" pitchFamily="34" charset="0"/>
              <a:buChar char="●"/>
            </a:pPr>
            <a:endParaRPr lang="id-ID" sz="1700" b="1" dirty="0">
              <a:solidFill>
                <a:srgbClr val="305274"/>
              </a:solidFill>
              <a:latin typeface="+mj-lt"/>
            </a:endParaRPr>
          </a:p>
          <a:p>
            <a:pPr marL="176530" indent="-17653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rgbClr val="305274"/>
              </a:buClr>
              <a:buFont typeface="Verdana" panose="020B0604030504040204" pitchFamily="34" charset="0"/>
              <a:buChar char="●"/>
            </a:pPr>
            <a:r>
              <a:rPr lang="id-ID" sz="1800" b="1" dirty="0">
                <a:solidFill>
                  <a:srgbClr val="305274"/>
                </a:solidFill>
                <a:latin typeface="+mj-lt"/>
              </a:rPr>
              <a:t>The terms </a:t>
            </a:r>
            <a:r>
              <a:rPr lang="id-ID" sz="1800" b="1" i="1" dirty="0">
                <a:solidFill>
                  <a:srgbClr val="305274"/>
                </a:solidFill>
                <a:latin typeface="+mj-lt"/>
              </a:rPr>
              <a:t>e</a:t>
            </a:r>
            <a:r>
              <a:rPr lang="en-US" sz="1800" b="1" baseline="30000" dirty="0">
                <a:solidFill>
                  <a:srgbClr val="305274"/>
                </a:solidFill>
                <a:latin typeface="+mj-lt"/>
              </a:rPr>
              <a:t>–</a:t>
            </a:r>
            <a:r>
              <a:rPr lang="id-ID" sz="1800" b="1" i="1" baseline="30000" dirty="0">
                <a:solidFill>
                  <a:srgbClr val="305274"/>
                </a:solidFill>
                <a:latin typeface="+mj-lt"/>
              </a:rPr>
              <a:t>t</a:t>
            </a:r>
            <a:r>
              <a:rPr lang="id-ID" sz="1800" b="1" dirty="0">
                <a:solidFill>
                  <a:srgbClr val="305274"/>
                </a:solidFill>
                <a:latin typeface="+mj-lt"/>
              </a:rPr>
              <a:t> and </a:t>
            </a:r>
            <a:r>
              <a:rPr lang="id-ID" sz="1800" b="1" i="1" dirty="0">
                <a:solidFill>
                  <a:srgbClr val="305274"/>
                </a:solidFill>
                <a:latin typeface="+mj-lt"/>
              </a:rPr>
              <a:t>e</a:t>
            </a:r>
            <a:r>
              <a:rPr lang="en-US" sz="1800" b="1" baseline="30000" dirty="0">
                <a:solidFill>
                  <a:srgbClr val="305274"/>
                </a:solidFill>
                <a:latin typeface="+mj-lt"/>
              </a:rPr>
              <a:t>–</a:t>
            </a:r>
            <a:r>
              <a:rPr lang="id-ID" sz="1800" b="1" baseline="30000" dirty="0">
                <a:solidFill>
                  <a:srgbClr val="305274"/>
                </a:solidFill>
                <a:latin typeface="+mj-lt"/>
              </a:rPr>
              <a:t>2</a:t>
            </a:r>
            <a:r>
              <a:rPr lang="id-ID" sz="1800" b="1" i="1" baseline="30000" dirty="0">
                <a:solidFill>
                  <a:srgbClr val="305274"/>
                </a:solidFill>
                <a:latin typeface="+mj-lt"/>
              </a:rPr>
              <a:t>t</a:t>
            </a:r>
            <a:r>
              <a:rPr lang="id-ID" sz="1800" b="1" dirty="0">
                <a:solidFill>
                  <a:srgbClr val="305274"/>
                </a:solidFill>
                <a:latin typeface="+mj-lt"/>
              </a:rPr>
              <a:t>, which are stable, are determined by the poles at </a:t>
            </a:r>
            <a:r>
              <a:rPr lang="id-ID" sz="1800" b="1" i="1" dirty="0">
                <a:solidFill>
                  <a:srgbClr val="305274"/>
                </a:solidFill>
                <a:latin typeface="+mj-lt"/>
              </a:rPr>
              <a:t>s </a:t>
            </a:r>
            <a:r>
              <a:rPr lang="id-ID" sz="1800" b="1" dirty="0">
                <a:solidFill>
                  <a:srgbClr val="305274"/>
                </a:solidFill>
                <a:latin typeface="+mj-lt"/>
              </a:rPr>
              <a:t>= </a:t>
            </a:r>
            <a:r>
              <a:rPr lang="en-US" sz="1800" b="1" dirty="0">
                <a:solidFill>
                  <a:srgbClr val="305274"/>
                </a:solidFill>
                <a:latin typeface="+mj-lt"/>
              </a:rPr>
              <a:t>–</a:t>
            </a:r>
            <a:r>
              <a:rPr lang="id-ID" sz="1800" b="1" dirty="0">
                <a:solidFill>
                  <a:srgbClr val="305274"/>
                </a:solidFill>
                <a:latin typeface="+mj-lt"/>
              </a:rPr>
              <a:t>1</a:t>
            </a:r>
            <a:r>
              <a:rPr lang="en-US" sz="1800" b="1" dirty="0">
                <a:solidFill>
                  <a:srgbClr val="305274"/>
                </a:solidFill>
                <a:latin typeface="+mj-lt"/>
              </a:rPr>
              <a:t> </a:t>
            </a:r>
            <a:r>
              <a:rPr lang="id-ID" sz="1800" b="1" dirty="0">
                <a:solidFill>
                  <a:srgbClr val="305274"/>
                </a:solidFill>
                <a:latin typeface="+mj-lt"/>
              </a:rPr>
              <a:t>and </a:t>
            </a:r>
            <a:r>
              <a:rPr lang="en-US" sz="1800" b="1" dirty="0">
                <a:solidFill>
                  <a:srgbClr val="305274"/>
                </a:solidFill>
                <a:latin typeface="+mj-lt"/>
              </a:rPr>
              <a:t>–</a:t>
            </a:r>
            <a:r>
              <a:rPr lang="id-ID" sz="1800" b="1" dirty="0">
                <a:solidFill>
                  <a:srgbClr val="305274"/>
                </a:solidFill>
                <a:latin typeface="+mj-lt"/>
              </a:rPr>
              <a:t>2</a:t>
            </a:r>
            <a:r>
              <a:rPr lang="en-US" sz="1800" b="1" dirty="0">
                <a:solidFill>
                  <a:srgbClr val="305274"/>
                </a:solidFill>
                <a:latin typeface="+mj-lt"/>
              </a:rPr>
              <a:t>. </a:t>
            </a:r>
            <a:r>
              <a:rPr lang="id-ID" sz="1800" b="1" dirty="0">
                <a:solidFill>
                  <a:srgbClr val="305274"/>
                </a:solidFill>
                <a:latin typeface="+mj-lt"/>
              </a:rPr>
              <a:t>This is true for more complicated cases as well</a:t>
            </a:r>
            <a:r>
              <a:rPr lang="en-US" sz="1800" b="1" dirty="0">
                <a:solidFill>
                  <a:srgbClr val="305274"/>
                </a:solidFill>
                <a:latin typeface="+mj-lt"/>
              </a:rPr>
              <a:t>.</a:t>
            </a:r>
            <a:endParaRPr lang="id-ID" sz="1800" b="1" dirty="0">
              <a:solidFill>
                <a:srgbClr val="305274"/>
              </a:solidFill>
              <a:latin typeface="+mj-lt"/>
            </a:endParaRPr>
          </a:p>
          <a:p>
            <a:pPr marL="176530" indent="-17653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rgbClr val="305274"/>
              </a:buClr>
              <a:buFont typeface="Verdana" panose="020B0604030504040204" pitchFamily="34" charset="0"/>
              <a:buChar char="●"/>
            </a:pPr>
            <a:r>
              <a:rPr lang="id-ID" sz="1800" b="1" dirty="0">
                <a:solidFill>
                  <a:srgbClr val="305274"/>
                </a:solidFill>
                <a:latin typeface="+mj-lt"/>
              </a:rPr>
              <a:t>In general, the response of a transfer function is determined by the locations of its poles</a:t>
            </a:r>
            <a:r>
              <a:rPr lang="en-US" sz="1800" b="1" dirty="0">
                <a:solidFill>
                  <a:srgbClr val="305274"/>
                </a:solidFill>
                <a:latin typeface="+mj-lt"/>
              </a:rPr>
              <a:t>.</a:t>
            </a:r>
          </a:p>
        </p:txBody>
      </p:sp>
      <p:grpSp>
        <p:nvGrpSpPr>
          <p:cNvPr id="2" name="Group 10"/>
          <p:cNvGrpSpPr/>
          <p:nvPr/>
        </p:nvGrpSpPr>
        <p:grpSpPr bwMode="auto">
          <a:xfrm>
            <a:off x="5584825" y="2095817"/>
            <a:ext cx="3738563" cy="3070226"/>
            <a:chOff x="3518" y="895"/>
            <a:chExt cx="2355" cy="1934"/>
          </a:xfrm>
        </p:grpSpPr>
        <p:graphicFrame>
          <p:nvGraphicFramePr>
            <p:cNvPr id="10247" name="Object 6"/>
            <p:cNvGraphicFramePr>
              <a:graphicFrameLocks noChangeAspect="1"/>
            </p:cNvGraphicFramePr>
            <p:nvPr/>
          </p:nvGraphicFramePr>
          <p:xfrm>
            <a:off x="4928" y="2600"/>
            <a:ext cx="784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10" name="Equation" r:id="rId9" imgW="698500" imgH="203200" progId="Equation.DSMT4">
                    <p:embed/>
                  </p:oleObj>
                </mc:Choice>
                <mc:Fallback>
                  <p:oleObj name="Equation" r:id="rId9" imgW="698500" imgH="2032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28" y="2600"/>
                          <a:ext cx="784" cy="229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0258" name="Picture 1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3518" y="895"/>
              <a:ext cx="2355" cy="1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10248" name="Object 7"/>
            <p:cNvGraphicFramePr>
              <a:graphicFrameLocks noChangeAspect="1"/>
            </p:cNvGraphicFramePr>
            <p:nvPr/>
          </p:nvGraphicFramePr>
          <p:xfrm>
            <a:off x="3518" y="1853"/>
            <a:ext cx="318" cy="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11" name="Equation" r:id="rId12" imgW="279400" imgH="203200" progId="Equation.DSMT4">
                    <p:embed/>
                  </p:oleObj>
                </mc:Choice>
                <mc:Fallback>
                  <p:oleObj name="Equation" r:id="rId12" imgW="279400" imgH="20320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8" y="1853"/>
                          <a:ext cx="318" cy="23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0" y="762000"/>
            <a:ext cx="9144000" cy="7694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Example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l" eaLnBrk="0" hangingPunct="0">
              <a:lnSpc>
                <a:spcPts val="2400"/>
              </a:lnSpc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Find the impulse response of </a:t>
            </a:r>
            <a:r>
              <a:rPr lang="en-US" sz="2200" i="1" dirty="0">
                <a:solidFill>
                  <a:schemeClr val="tx1"/>
                </a:solidFill>
              </a:rPr>
              <a:t>H</a:t>
            </a:r>
            <a:r>
              <a:rPr lang="en-US" sz="2200" dirty="0">
                <a:solidFill>
                  <a:schemeClr val="tx1"/>
                </a:solidFill>
              </a:rPr>
              <a:t>(</a:t>
            </a:r>
            <a:r>
              <a:rPr lang="en-US" sz="2200" i="1" dirty="0">
                <a:solidFill>
                  <a:schemeClr val="tx1"/>
                </a:solidFill>
              </a:rPr>
              <a:t>s</a:t>
            </a:r>
            <a:r>
              <a:rPr lang="en-US" sz="2200" dirty="0">
                <a:solidFill>
                  <a:schemeClr val="tx1"/>
                </a:solidFill>
              </a:rPr>
              <a:t>),</a:t>
            </a:r>
          </a:p>
        </p:txBody>
      </p:sp>
      <p:grpSp>
        <p:nvGrpSpPr>
          <p:cNvPr id="3" name="Group 18"/>
          <p:cNvGrpSpPr/>
          <p:nvPr/>
        </p:nvGrpSpPr>
        <p:grpSpPr bwMode="auto">
          <a:xfrm>
            <a:off x="3124200" y="1600200"/>
            <a:ext cx="2286000" cy="914400"/>
            <a:chOff x="3124200" y="1600200"/>
            <a:chExt cx="2286000" cy="914400"/>
          </a:xfrm>
        </p:grpSpPr>
        <p:sp>
          <p:nvSpPr>
            <p:cNvPr id="18" name="Rectangle 17"/>
            <p:cNvSpPr/>
            <p:nvPr/>
          </p:nvSpPr>
          <p:spPr>
            <a:xfrm>
              <a:off x="3124200" y="1600200"/>
              <a:ext cx="22860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aphicFrame>
          <p:nvGraphicFramePr>
            <p:cNvPr id="133127" name="Object 5"/>
            <p:cNvGraphicFramePr>
              <a:graphicFrameLocks noChangeAspect="1"/>
            </p:cNvGraphicFramePr>
            <p:nvPr/>
          </p:nvGraphicFramePr>
          <p:xfrm>
            <a:off x="3124200" y="1614488"/>
            <a:ext cx="1947863" cy="879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612" name="Equation" r:id="rId14" imgW="927100" imgH="419100" progId="Equation.DSMT4">
                    <p:embed/>
                  </p:oleObj>
                </mc:Choice>
                <mc:Fallback>
                  <p:oleObj name="Equation" r:id="rId14" imgW="927100" imgH="4191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4200" y="1614488"/>
                          <a:ext cx="1947863" cy="879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" name="Object 15"/>
          <p:cNvGraphicFramePr>
            <a:graphicFrameLocks noChangeAspect="1"/>
          </p:cNvGraphicFramePr>
          <p:nvPr/>
        </p:nvGraphicFramePr>
        <p:xfrm>
          <a:off x="5218430" y="1634808"/>
          <a:ext cx="1839913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3" name="Equation" r:id="rId16" imgW="875665" imgH="393700" progId="Equation.DSMT4">
                  <p:embed/>
                </p:oleObj>
              </mc:Choice>
              <mc:Fallback>
                <p:oleObj name="Equation" r:id="rId16" imgW="875665" imgH="3937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8430" y="1634808"/>
                        <a:ext cx="1839913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-22019" y="2584450"/>
            <a:ext cx="1304925" cy="0"/>
          </a:xfrm>
          <a:prstGeom prst="line">
            <a:avLst/>
          </a:prstGeom>
          <a:noFill/>
          <a:ln w="76200">
            <a:solidFill>
              <a:srgbClr val="85A6A6"/>
            </a:solidFill>
            <a:rou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4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18"/>
          <a:stretch>
            <a:fillRect/>
          </a:stretch>
        </p:blipFill>
        <p:spPr>
          <a:xfrm>
            <a:off x="-22225" y="6009640"/>
            <a:ext cx="520065" cy="5200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3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3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33129" grpId="0" uiExpand="1" build="p"/>
      <p:bldP spid="16" grpId="0" build="p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Effect of Pole Locations</a:t>
            </a:r>
            <a:endParaRPr lang="en-US"/>
          </a:p>
        </p:txBody>
      </p:sp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525" y="1291590"/>
            <a:ext cx="7410450" cy="461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0" y="815769"/>
            <a:ext cx="9144000" cy="634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40000"/>
              </a:spcBef>
            </a:pPr>
            <a:r>
              <a:rPr lang="id-ID" sz="2200" dirty="0">
                <a:solidFill>
                  <a:schemeClr val="tx1"/>
                </a:solidFill>
              </a:rPr>
              <a:t>Time function of impulse response assosiated with 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id-ID" sz="2200" dirty="0">
                <a:solidFill>
                  <a:schemeClr val="tx1"/>
                </a:solidFill>
              </a:rPr>
              <a:t>the pole location in </a:t>
            </a:r>
            <a:r>
              <a:rPr lang="id-ID" sz="2200" i="1" dirty="0">
                <a:solidFill>
                  <a:schemeClr val="tx1"/>
                </a:solidFill>
              </a:rPr>
              <a:t>s</a:t>
            </a:r>
            <a:r>
              <a:rPr lang="id-ID" sz="2200" dirty="0">
                <a:solidFill>
                  <a:schemeClr val="tx1"/>
                </a:solidFill>
              </a:rPr>
              <a:t>-plane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34149" name="Text Box 5"/>
          <p:cNvSpPr txBox="1">
            <a:spLocks noChangeArrowheads="1"/>
          </p:cNvSpPr>
          <p:nvPr/>
        </p:nvSpPr>
        <p:spPr bwMode="auto">
          <a:xfrm>
            <a:off x="152400" y="2743200"/>
            <a:ext cx="1143000" cy="4333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id-ID" sz="2800" b="1" dirty="0">
                <a:solidFill>
                  <a:srgbClr val="305274"/>
                </a:solidFill>
              </a:rPr>
              <a:t>LHP</a:t>
            </a:r>
            <a:endParaRPr lang="en-US" sz="2800" b="1" dirty="0">
              <a:solidFill>
                <a:srgbClr val="305274"/>
              </a:solidFill>
            </a:endParaRPr>
          </a:p>
        </p:txBody>
      </p:sp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8001000" y="2743200"/>
            <a:ext cx="1143000" cy="4333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id-ID" sz="2800" b="1">
                <a:solidFill>
                  <a:srgbClr val="305274"/>
                </a:solidFill>
              </a:rPr>
              <a:t>RHP</a:t>
            </a:r>
            <a:endParaRPr lang="en-US" sz="2800" b="1">
              <a:solidFill>
                <a:srgbClr val="305274"/>
              </a:solidFill>
            </a:endParaRPr>
          </a:p>
        </p:txBody>
      </p:sp>
      <p:sp>
        <p:nvSpPr>
          <p:cNvPr id="134151" name="Text Box 7"/>
          <p:cNvSpPr txBox="1">
            <a:spLocks noChangeArrowheads="1"/>
          </p:cNvSpPr>
          <p:nvPr/>
        </p:nvSpPr>
        <p:spPr bwMode="auto">
          <a:xfrm>
            <a:off x="3016250" y="5911275"/>
            <a:ext cx="3526298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80000"/>
              </a:lnSpc>
              <a:tabLst>
                <a:tab pos="452120" algn="l"/>
              </a:tabLst>
            </a:pPr>
            <a:r>
              <a:rPr lang="id-ID" sz="2000" b="1" dirty="0">
                <a:solidFill>
                  <a:srgbClr val="305274"/>
                </a:solidFill>
              </a:rPr>
              <a:t>LHP 	: left half-plane </a:t>
            </a:r>
          </a:p>
          <a:p>
            <a:pPr algn="l" eaLnBrk="0" hangingPunct="0">
              <a:lnSpc>
                <a:spcPct val="80000"/>
              </a:lnSpc>
              <a:tabLst>
                <a:tab pos="452120" algn="l"/>
              </a:tabLst>
            </a:pPr>
            <a:r>
              <a:rPr lang="id-ID" sz="2000" b="1" dirty="0">
                <a:solidFill>
                  <a:srgbClr val="305274"/>
                </a:solidFill>
              </a:rPr>
              <a:t>RHP	: right half-plane</a:t>
            </a:r>
            <a:endParaRPr lang="en-US" sz="2000" b="1" dirty="0">
              <a:solidFill>
                <a:srgbClr val="305274"/>
              </a:solidFill>
            </a:endParaRPr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2" name="Rectangles 1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4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-22225" y="6009640"/>
            <a:ext cx="520065" cy="5200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 build="p"/>
      <p:bldP spid="134149" grpId="0"/>
      <p:bldP spid="134150" grpId="0"/>
      <p:bldP spid="13415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engenalan Sistem Digital&amp;quot;&quot;/&gt;&lt;property id=&quot;20307&quot; value=&quot;256&quot;/&gt;&lt;/object&gt;&lt;object type=&quot;3&quot; unique_id=&quot;10206&quot;&gt;&lt;property id=&quot;20148&quot; value=&quot;5&quot;/&gt;&lt;property id=&quot;20300&quot; value=&quot;Slide 10 - &amp;quot;Referensi&amp;quot;&quot;/&gt;&lt;property id=&quot;20307&quot; value=&quot;266&quot;/&gt;&lt;/object&gt;&lt;object type=&quot;3&quot; unique_id=&quot;10207&quot;&gt;&lt;property id=&quot;20148&quot; value=&quot;5&quot;/&gt;&lt;property id=&quot;20300&quot; value=&quot;Slide 2 - &amp;quot;Analog vs Digital&amp;quot;&quot;/&gt;&lt;property id=&quot;20307&quot; value=&quot;267&quot;/&gt;&lt;/object&gt;&lt;object type=&quot;3&quot; unique_id=&quot;10208&quot;&gt;&lt;property id=&quot;20148&quot; value=&quot;5&quot;/&gt;&lt;property id=&quot;20300&quot; value=&quot;Slide 5 - &amp;quot;Diagram Voltmeter Analog&amp;quot;&quot;/&gt;&lt;property id=&quot;20307&quot; value=&quot;268&quot;/&gt;&lt;/object&gt;&lt;object type=&quot;3&quot; unique_id=&quot;10209&quot;&gt;&lt;property id=&quot;20148&quot; value=&quot;5&quot;/&gt;&lt;property id=&quot;20300&quot; value=&quot;Slide 3 - &amp;quot;Voltmeter Analog vs Voltmeter Digital&amp;quot;&quot;/&gt;&lt;property id=&quot;20307&quot; value=&quot;269&quot;/&gt;&lt;/object&gt;&lt;object type=&quot;3&quot; unique_id=&quot;10210&quot;&gt;&lt;property id=&quot;20148&quot; value=&quot;5&quot;/&gt;&lt;property id=&quot;20300&quot; value=&quot;Slide 4 - &amp;quot;Spektrum Kontinu vs Spektrum Diskrit&amp;quot;&quot;/&gt;&lt;property id=&quot;20307&quot; value=&quot;270&quot;/&gt;&lt;/object&gt;&lt;object type=&quot;3&quot; unique_id=&quot;10211&quot;&gt;&lt;property id=&quot;20148&quot; value=&quot;5&quot;/&gt;&lt;property id=&quot;20300&quot; value=&quot;Slide 6 - &amp;quot;Diagram Voltmeter Digital&amp;quot;&quot;/&gt;&lt;property id=&quot;20307&quot; value=&quot;271&quot;/&gt;&lt;/object&gt;&lt;object type=&quot;3&quot; unique_id=&quot;10212&quot;&gt;&lt;property id=&quot;20148&quot; value=&quot;5&quot;/&gt;&lt;property id=&quot;20300&quot; value=&quot;Slide 7 - &amp;quot;Aplikasi Rangkaian Digital&amp;quot;&quot;/&gt;&lt;property id=&quot;20307&quot; value=&quot;272&quot;/&gt;&lt;/object&gt;&lt;object type=&quot;3&quot; unique_id=&quot;10213&quot;&gt;&lt;property id=&quot;20148&quot; value=&quot;5&quot;/&gt;&lt;property id=&quot;20300&quot; value=&quot;Slide 8 - &amp;quot;Apa Alasan Memilih Digital?&amp;quot;&quot;/&gt;&lt;property id=&quot;20307&quot; value=&quot;273&quot;/&gt;&lt;/object&gt;&lt;object type=&quot;3&quot; unique_id=&quot;10214&quot;&gt;&lt;property id=&quot;20148&quot; value=&quot;5&quot;/&gt;&lt;property id=&quot;20300&quot; value=&quot;Slide 9 - &amp;quot;Alasan Analog Masih Bertahan &amp;quot;&quot;/&gt;&lt;property id=&quot;20307&quot; value=&quot;274&quot;/&gt;&lt;/object&gt;&lt;/object&gt;&lt;/object&gt;&lt;/database&gt;"/>
</p:tagLst>
</file>

<file path=ppt/theme/theme1.xml><?xml version="1.0" encoding="utf-8"?>
<a:theme xmlns:a="http://schemas.openxmlformats.org/drawingml/2006/main" name="Blue Wav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439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SimSun</vt:lpstr>
      <vt:lpstr>Arial</vt:lpstr>
      <vt:lpstr>Verdana</vt:lpstr>
      <vt:lpstr>Wingdings</vt:lpstr>
      <vt:lpstr>Blue Waves</vt:lpstr>
      <vt:lpstr>Equation</vt:lpstr>
      <vt:lpstr>Fundamental of Control Engineering</vt:lpstr>
      <vt:lpstr>  Time Response Analysis   </vt:lpstr>
      <vt:lpstr>  Time Response Analysis   </vt:lpstr>
      <vt:lpstr>Definition of Pole and Zero</vt:lpstr>
      <vt:lpstr>Effect of Pole Locations</vt:lpstr>
      <vt:lpstr>Effect of Pole Locations</vt:lpstr>
      <vt:lpstr>Effect of Pole Locations</vt:lpstr>
    </vt:vector>
  </TitlesOfParts>
  <Company>Universitas Bina Nusantara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osamah awad</cp:lastModifiedBy>
  <cp:revision>1617</cp:revision>
  <dcterms:created xsi:type="dcterms:W3CDTF">2009-05-04T03:18:00Z</dcterms:created>
  <dcterms:modified xsi:type="dcterms:W3CDTF">2023-12-14T07:28:11Z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