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58" r:id="rId4"/>
    <p:sldId id="259" r:id="rId5"/>
    <p:sldId id="260" r:id="rId6"/>
    <p:sldId id="261" r:id="rId7"/>
    <p:sldId id="262" r:id="rId8"/>
    <p:sldId id="263" r:id="rId9"/>
    <p:sldId id="265" r:id="rId10"/>
    <p:sldId id="266" r:id="rId11"/>
    <p:sldId id="267" r:id="rId12"/>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1B8ABB09-4A1D-463E-8065-109CC2B7EFAA}" type="datetimeFigureOut">
              <a:rPr lang="ar-SA" smtClean="0"/>
              <a:t>12/07/1442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ar-SA" smtClean="0"/>
              <a:t>انقر لتحرير نمط العنوان الرئيسي</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12/07/1442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12/07/1442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ar-SA" smtClean="0"/>
              <a:t>انقر لتحرير نمط العنوان الرئيسي</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t>12/07/1442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
        <p:nvSpPr>
          <p:cNvPr id="8" name="Content Placeholder 7"/>
          <p:cNvSpPr>
            <a:spLocks noGrp="1"/>
          </p:cNvSpPr>
          <p:nvPr>
            <p:ph sz="quarter" idx="13"/>
          </p:nvPr>
        </p:nvSpPr>
        <p:spPr>
          <a:xfrm>
            <a:off x="609600" y="1600200"/>
            <a:ext cx="7924800" cy="41148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t>12/07/1442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2" name="Title 1"/>
          <p:cNvSpPr>
            <a:spLocks noGrp="1"/>
          </p:cNvSpPr>
          <p:nvPr>
            <p:ph type="title"/>
          </p:nvPr>
        </p:nvSpPr>
        <p:spPr>
          <a:xfrm>
            <a:off x="609600" y="274638"/>
            <a:ext cx="7924800" cy="1143000"/>
          </a:xfrm>
        </p:spPr>
        <p:txBody>
          <a:bodyPr/>
          <a:lstStyle/>
          <a:p>
            <a:r>
              <a:rPr lang="ar-SA" smtClean="0"/>
              <a:t>انقر لتحرير نمط العنوان الرئيسي</a:t>
            </a:r>
            <a:endParaRPr lang="en-US" dirty="0"/>
          </a:p>
        </p:txBody>
      </p:sp>
      <p:sp>
        <p:nvSpPr>
          <p:cNvPr id="5" name="Date Placeholder 4"/>
          <p:cNvSpPr>
            <a:spLocks noGrp="1"/>
          </p:cNvSpPr>
          <p:nvPr>
            <p:ph type="dt" sz="half" idx="10"/>
          </p:nvPr>
        </p:nvSpPr>
        <p:spPr/>
        <p:txBody>
          <a:bodyPr/>
          <a:lstStyle/>
          <a:p>
            <a:fld id="{1B8ABB09-4A1D-463E-8065-109CC2B7EFAA}" type="datetimeFigureOut">
              <a:rPr lang="ar-SA" smtClean="0"/>
              <a:t>12/07/1442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7" name="Date Placeholder 6"/>
          <p:cNvSpPr>
            <a:spLocks noGrp="1"/>
          </p:cNvSpPr>
          <p:nvPr>
            <p:ph type="dt" sz="half" idx="10"/>
          </p:nvPr>
        </p:nvSpPr>
        <p:spPr/>
        <p:txBody>
          <a:bodyPr/>
          <a:lstStyle/>
          <a:p>
            <a:fld id="{1B8ABB09-4A1D-463E-8065-109CC2B7EFAA}" type="datetimeFigureOut">
              <a:rPr lang="ar-SA" smtClean="0"/>
              <a:t>12/07/1442</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1B8ABB09-4A1D-463E-8065-109CC2B7EFAA}" type="datetimeFigureOut">
              <a:rPr lang="ar-SA" smtClean="0"/>
              <a:t>12/07/1442</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t>12/07/1442</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12/07/1442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ar-SA" smtClean="0"/>
              <a:t>انقر لتحرير نمط العنوان الرئيسي</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12/07/1442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1B8ABB09-4A1D-463E-8065-109CC2B7EFAA}" type="datetimeFigureOut">
              <a:rPr lang="ar-SA" smtClean="0"/>
              <a:t>12/07/1442</a:t>
            </a:fld>
            <a:endParaRPr lang="ar-SA"/>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ar-SA"/>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0B34F065-1154-456A-91E3-76DE8E75E17B}" type="slidenum">
              <a:rPr lang="ar-SA" smtClean="0"/>
              <a:t>‹#›</a:t>
            </a:fld>
            <a:endParaRPr lang="ar-SA"/>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spcBef>
          <a:spcPct val="0"/>
        </a:spcBef>
        <a:buNone/>
        <a:defRPr sz="3000" kern="1200" cap="all" spc="50" baseline="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1403648" y="692696"/>
            <a:ext cx="6400800" cy="4536504"/>
          </a:xfrm>
        </p:spPr>
        <p:txBody>
          <a:bodyPr>
            <a:normAutofit/>
          </a:bodyPr>
          <a:lstStyle/>
          <a:p>
            <a:r>
              <a:rPr lang="ar-IQ" sz="3200" dirty="0">
                <a:cs typeface="+mj-cs"/>
              </a:rPr>
              <a:t>كلية المستقبل </a:t>
            </a:r>
            <a:r>
              <a:rPr lang="ar-IQ" sz="3200" dirty="0" smtClean="0">
                <a:cs typeface="+mj-cs"/>
              </a:rPr>
              <a:t>الجامعة</a:t>
            </a:r>
          </a:p>
          <a:p>
            <a:r>
              <a:rPr lang="ar-IQ" sz="3200" dirty="0">
                <a:cs typeface="+mj-cs"/>
              </a:rPr>
              <a:t/>
            </a:r>
            <a:br>
              <a:rPr lang="ar-IQ" sz="3200" dirty="0">
                <a:cs typeface="+mj-cs"/>
              </a:rPr>
            </a:br>
            <a:r>
              <a:rPr lang="ar-IQ" sz="3200" dirty="0">
                <a:cs typeface="+mj-cs"/>
              </a:rPr>
              <a:t>قسم التربية البدنية وعلوم </a:t>
            </a:r>
            <a:r>
              <a:rPr lang="ar-IQ" sz="3200" dirty="0" smtClean="0">
                <a:cs typeface="+mj-cs"/>
              </a:rPr>
              <a:t>الرياضة</a:t>
            </a:r>
          </a:p>
          <a:p>
            <a:r>
              <a:rPr lang="ar-IQ" sz="3200" dirty="0">
                <a:cs typeface="+mj-cs"/>
              </a:rPr>
              <a:t/>
            </a:r>
            <a:br>
              <a:rPr lang="ar-IQ" sz="3200" dirty="0">
                <a:cs typeface="+mj-cs"/>
              </a:rPr>
            </a:br>
            <a:r>
              <a:rPr lang="ar-IQ" sz="3200" dirty="0">
                <a:cs typeface="+mj-cs"/>
              </a:rPr>
              <a:t>م/ </a:t>
            </a:r>
            <a:r>
              <a:rPr lang="ar-IQ" sz="3200" dirty="0" smtClean="0">
                <a:cs typeface="+mj-cs"/>
              </a:rPr>
              <a:t>قانون الوثب الطويل</a:t>
            </a:r>
          </a:p>
          <a:p>
            <a:r>
              <a:rPr lang="ar-IQ" sz="3200" dirty="0">
                <a:cs typeface="+mj-cs"/>
              </a:rPr>
              <a:t/>
            </a:r>
            <a:br>
              <a:rPr lang="ar-IQ" sz="3200" dirty="0">
                <a:cs typeface="+mj-cs"/>
              </a:rPr>
            </a:br>
            <a:r>
              <a:rPr lang="ar-IQ" sz="3200" dirty="0">
                <a:cs typeface="+mj-cs"/>
              </a:rPr>
              <a:t>د. حارث عبد الاله </a:t>
            </a:r>
            <a:r>
              <a:rPr lang="ar-IQ" sz="3200" dirty="0" err="1">
                <a:cs typeface="+mj-cs"/>
              </a:rPr>
              <a:t>الشكري</a:t>
            </a:r>
            <a:endParaRPr lang="ar-IQ" sz="3200" dirty="0">
              <a:cs typeface="+mj-cs"/>
            </a:endParaRPr>
          </a:p>
        </p:txBody>
      </p:sp>
    </p:spTree>
    <p:extLst>
      <p:ext uri="{BB962C8B-B14F-4D97-AF65-F5344CB8AC3E}">
        <p14:creationId xmlns:p14="http://schemas.microsoft.com/office/powerpoint/2010/main" val="2000411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3"/>
          </p:nvPr>
        </p:nvSpPr>
        <p:spPr>
          <a:xfrm>
            <a:off x="609600" y="332656"/>
            <a:ext cx="7924800" cy="5382344"/>
          </a:xfrm>
        </p:spPr>
        <p:txBody>
          <a:bodyPr/>
          <a:lstStyle/>
          <a:p>
            <a:r>
              <a:rPr lang="ar-IQ" sz="2800" dirty="0">
                <a:solidFill>
                  <a:srgbClr val="FFFF00"/>
                </a:solidFill>
              </a:rPr>
              <a:t>العقدة على المراكز الأخرى ( الثاني – الثالث – الرابع ..... )</a:t>
            </a:r>
          </a:p>
          <a:p>
            <a:pPr algn="just"/>
            <a:r>
              <a:rPr lang="ar-IQ" sz="2800" dirty="0"/>
              <a:t>مثال : إذا تعادل متسابقين أو اكثر على المركز الثاني او الثالث ......الخ وكانت أفضل محاولة لها على سبيل المثال في الوثب الطويل ( 7.40 ) م فمن اجل تحديد المركز المتعادلين علية المتسابقين نرجع إلى ثاني أحسن إنجاز لدى كل المتسابقين المتعادلين وإذا استمر التعادل نرجع إلى ثالث أحسن إنجاز وهكذا حتى تحل العقدة اما إذا استمرت العقدة وهذا الاحتمال نادر الحدوث وكان المتسابقين المتعادلين متساويين في جميع المحاولات الستة ففي هذه الحالة يمنح المتسابقين المتعادلين نفس المركز وبدون منحهم محاولة إضافية كما كان في حل العقدة على المركز الأول بالوثب الطويل .</a:t>
            </a:r>
          </a:p>
        </p:txBody>
      </p:sp>
    </p:spTree>
    <p:extLst>
      <p:ext uri="{BB962C8B-B14F-4D97-AF65-F5344CB8AC3E}">
        <p14:creationId xmlns:p14="http://schemas.microsoft.com/office/powerpoint/2010/main" val="2062254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3"/>
          </p:nvPr>
        </p:nvSpPr>
        <p:spPr>
          <a:xfrm>
            <a:off x="179512" y="332656"/>
            <a:ext cx="8354888" cy="6525344"/>
          </a:xfrm>
        </p:spPr>
        <p:txBody>
          <a:bodyPr>
            <a:noAutofit/>
          </a:bodyPr>
          <a:lstStyle/>
          <a:p>
            <a:pPr algn="ctr"/>
            <a:r>
              <a:rPr lang="ar-IQ" sz="2400" b="1" dirty="0">
                <a:solidFill>
                  <a:srgbClr val="FFFF00"/>
                </a:solidFill>
              </a:rPr>
              <a:t>مهام حُكّام رياضة القفز </a:t>
            </a:r>
            <a:r>
              <a:rPr lang="ar-IQ" sz="2400" b="1" dirty="0" smtClean="0">
                <a:solidFill>
                  <a:srgbClr val="FFFF00"/>
                </a:solidFill>
              </a:rPr>
              <a:t>الطويل</a:t>
            </a:r>
          </a:p>
          <a:p>
            <a:pPr algn="just"/>
            <a:r>
              <a:rPr lang="ar-IQ" sz="2400" dirty="0" smtClean="0"/>
              <a:t> </a:t>
            </a:r>
            <a:r>
              <a:rPr lang="ar-IQ" sz="2400" dirty="0"/>
              <a:t>يتم </a:t>
            </a:r>
            <a:r>
              <a:rPr lang="ar-IQ" sz="2400" dirty="0" smtClean="0"/>
              <a:t>إدارة </a:t>
            </a:r>
            <a:r>
              <a:rPr lang="ar-IQ" sz="2400" dirty="0"/>
              <a:t>فعاليّات مُنافسات رياضة القفز الطويل من خلال أربعة حُكّام، حيث يتوجب أن يكون هناك حكم أول مسؤول عن التحقُق من أن المناطق التي تجري عليها المُنافسة آمنة موافقة لقوانين اللعبة، بالإضافة إلى إعطاء إشارة </a:t>
            </a:r>
            <a:r>
              <a:rPr lang="ar-IQ" sz="2400" dirty="0" err="1"/>
              <a:t>الإنطلاق</a:t>
            </a:r>
            <a:r>
              <a:rPr lang="ar-IQ" sz="2400" dirty="0"/>
              <a:t> للمُتسابقين والحُكم على صحة القفزات التي يقومون بها، كما يتوجب على الحكم الأول تنبيه اللاعبين للأخطاء التي يرتكبونها، ويُرافق الحكم الأول في عملية التحكيم حكمٌ ثانٍ يُعرف بالمُسجِل؛ حيث تُوكل له مهمة تسجيل النتائج وقياس مسافة القفزات وتسجيل نتائجها، بالإضافة إلى تسجيل جميع </a:t>
            </a:r>
            <a:r>
              <a:rPr lang="ar-IQ" sz="2400" dirty="0" smtClean="0"/>
              <a:t>محاولات </a:t>
            </a:r>
            <a:r>
              <a:rPr lang="ar-IQ" sz="2400" dirty="0"/>
              <a:t>التي يقوم بها اللاعبون، ومُتابعة الوقت المسموح لإنهاء القفزة، أما الحكمان الثالث والرابع فيقومان ببعض المهام الأخرى حيث يتوجب عليهم إعادة حوض الرمال الذي تمّ القفز عليه إلى مستواه الطبيعي بعد انتهاء قفزة أحد اللاعبين، ووضع بعض من الرمل في نقطة سقوط اللاعب في الحوض بالإضافة إلى وضع الطرف الأول من شريط قياس القفزة على مكان هبوط اللاعب، ويجب على كلا هذين الحكمين التواجُد في </a:t>
            </a:r>
            <a:r>
              <a:rPr lang="ar-IQ" sz="2400" dirty="0" err="1"/>
              <a:t>في</a:t>
            </a:r>
            <a:r>
              <a:rPr lang="ar-IQ" sz="2400" dirty="0"/>
              <a:t> مكان بعيد نوعاً ما عن حفرة الرمل المُخصصة لهبوط اللاعبين وذلك لتجنُب </a:t>
            </a:r>
            <a:r>
              <a:rPr lang="ar-IQ" sz="2400" dirty="0" err="1"/>
              <a:t>تشتييت</a:t>
            </a:r>
            <a:r>
              <a:rPr lang="ar-IQ" sz="2400" dirty="0"/>
              <a:t> انتباههم.</a:t>
            </a:r>
          </a:p>
          <a:p>
            <a:pPr algn="just"/>
            <a:endParaRPr lang="ar-IQ" sz="2400" dirty="0"/>
          </a:p>
          <a:p>
            <a:pPr algn="just"/>
            <a:endParaRPr lang="ar-IQ" sz="2400" dirty="0"/>
          </a:p>
        </p:txBody>
      </p:sp>
    </p:spTree>
    <p:extLst>
      <p:ext uri="{BB962C8B-B14F-4D97-AF65-F5344CB8AC3E}">
        <p14:creationId xmlns:p14="http://schemas.microsoft.com/office/powerpoint/2010/main" val="3939929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3"/>
          </p:nvPr>
        </p:nvSpPr>
        <p:spPr>
          <a:xfrm>
            <a:off x="609600" y="260648"/>
            <a:ext cx="8282880" cy="5454352"/>
          </a:xfrm>
        </p:spPr>
        <p:txBody>
          <a:bodyPr>
            <a:normAutofit/>
          </a:bodyPr>
          <a:lstStyle/>
          <a:p>
            <a:pPr algn="just"/>
            <a:r>
              <a:rPr lang="ar-IQ" sz="2400" dirty="0"/>
              <a:t>-	</a:t>
            </a:r>
            <a:r>
              <a:rPr lang="ar-IQ" sz="2400" b="1" dirty="0">
                <a:solidFill>
                  <a:srgbClr val="FF0000"/>
                </a:solidFill>
              </a:rPr>
              <a:t>طريقة الاقتراب</a:t>
            </a:r>
            <a:r>
              <a:rPr lang="ar-IQ" sz="2400" b="1" dirty="0" smtClean="0">
                <a:solidFill>
                  <a:srgbClr val="FF0000"/>
                </a:solidFill>
              </a:rPr>
              <a:t>:</a:t>
            </a:r>
          </a:p>
          <a:p>
            <a:pPr algn="just"/>
            <a:r>
              <a:rPr lang="ar-IQ" sz="2400" dirty="0" smtClean="0"/>
              <a:t> </a:t>
            </a:r>
            <a:r>
              <a:rPr lang="ar-IQ" sz="2400" dirty="0"/>
              <a:t>إن الحد الأدنى لطول طريق الاقتراب هو 40م وإذا سمحت الظروف 45م ويكون الحد الأدنى لعرض طريق الاقتراب 1.22 م والحد الأقصى 1.25م </a:t>
            </a:r>
            <a:r>
              <a:rPr lang="ar-IQ" sz="2400" dirty="0" smtClean="0"/>
              <a:t>.\</a:t>
            </a:r>
            <a:endParaRPr lang="ar-IQ" sz="2400" dirty="0"/>
          </a:p>
          <a:p>
            <a:pPr algn="just"/>
            <a:r>
              <a:rPr lang="ar-IQ" sz="2400" dirty="0"/>
              <a:t>-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068960"/>
            <a:ext cx="6984776"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1663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3"/>
          </p:nvPr>
        </p:nvSpPr>
        <p:spPr>
          <a:xfrm>
            <a:off x="609600" y="116632"/>
            <a:ext cx="8282880" cy="3456384"/>
          </a:xfrm>
        </p:spPr>
        <p:txBody>
          <a:bodyPr>
            <a:normAutofit fontScale="92500"/>
          </a:bodyPr>
          <a:lstStyle/>
          <a:p>
            <a:r>
              <a:rPr lang="ar-IQ" sz="2800" b="1" dirty="0">
                <a:solidFill>
                  <a:srgbClr val="FF0000"/>
                </a:solidFill>
              </a:rPr>
              <a:t>لوحة الارتقاء: </a:t>
            </a:r>
          </a:p>
          <a:p>
            <a:r>
              <a:rPr lang="ar-IQ" sz="2800" dirty="0"/>
              <a:t>يجب ان تكون لوحة الارتقاء مستطيلة وتصنع من الخشب او من بعض المواد الصلبة المناسبة ويكون طولها من 1.21 إلى 1.22 وعرضها 20 سم (± 2 ملم) وسمكها 10 سم على ان تطلى الأبيض</a:t>
            </a:r>
            <a:r>
              <a:rPr lang="ar-IQ" sz="2800" dirty="0" smtClean="0"/>
              <a:t>.</a:t>
            </a:r>
          </a:p>
          <a:p>
            <a:r>
              <a:rPr lang="ar-IQ" sz="2800" dirty="0"/>
              <a:t>يجب ان توضع لوحة الارتقاء على بعد من (1-3) م من الحافة القريبة من منطقة الهبوط وتكون المسافة بين لوحة الارتقاء ونهاية منطقة الهبوط البعيدة لا تقل عن 10 متر.</a:t>
            </a:r>
            <a:endParaRPr lang="ar-IQ" sz="2800" dirty="0" smtClean="0"/>
          </a:p>
          <a:p>
            <a:endParaRPr lang="ar-IQ" sz="2800" dirty="0"/>
          </a:p>
          <a:p>
            <a:endParaRPr lang="ar-IQ" sz="2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429000"/>
            <a:ext cx="4536504" cy="3255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2048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3"/>
          </p:nvPr>
        </p:nvSpPr>
        <p:spPr/>
        <p:txBody>
          <a:bodyPr>
            <a:normAutofit fontScale="92500" lnSpcReduction="10000"/>
          </a:bodyPr>
          <a:lstStyle/>
          <a:p>
            <a:pPr algn="just"/>
            <a:r>
              <a:rPr lang="ar-IQ" sz="2800" dirty="0" smtClean="0"/>
              <a:t>يتم </a:t>
            </a:r>
            <a:r>
              <a:rPr lang="ar-IQ" sz="2800" dirty="0"/>
              <a:t>ترتيب المتنافسين لأداء محاولاتهم بالقرعة اذا كان عدد المتنافسين أكثر من ثمانية يمنح كل متنافس ثلاث محاولا ويمنح المتنافسون الثمانية الذي حصلوا على افضل إنجازات قانونية ثلاث محاولات إضافية , أما اذا كان هناك ثمانية متنافسين او اقل يمنح كل منهم ست محاولات </a:t>
            </a:r>
            <a:endParaRPr lang="ar-IQ" sz="2800" dirty="0" smtClean="0"/>
          </a:p>
          <a:p>
            <a:pPr algn="just"/>
            <a:r>
              <a:rPr lang="ar-IQ" sz="2800" dirty="0"/>
              <a:t>بمجرد بدء المنافسة لا يسمح للمتنافسين باستخدام طريق الاقتراب لأغراض التدريب</a:t>
            </a:r>
            <a:r>
              <a:rPr lang="ar-IQ" sz="2800" dirty="0" smtClean="0"/>
              <a:t>.</a:t>
            </a:r>
          </a:p>
          <a:p>
            <a:pPr algn="just"/>
            <a:r>
              <a:rPr lang="ar-IQ" sz="2800" dirty="0"/>
              <a:t>	ان الحد الأدنى لعرض منطقة الهبوط هو 2.75 والحد الاقصى3 متر على ان يتوسط امتداد طريق الاقتراب مع منتصف منطقة الهبوط بقدر الإمكان. </a:t>
            </a:r>
          </a:p>
          <a:p>
            <a:pPr algn="just"/>
            <a:endParaRPr lang="ar-IQ" sz="2800" dirty="0"/>
          </a:p>
        </p:txBody>
      </p:sp>
    </p:spTree>
    <p:extLst>
      <p:ext uri="{BB962C8B-B14F-4D97-AF65-F5344CB8AC3E}">
        <p14:creationId xmlns:p14="http://schemas.microsoft.com/office/powerpoint/2010/main" val="572581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3"/>
          </p:nvPr>
        </p:nvSpPr>
        <p:spPr>
          <a:xfrm>
            <a:off x="609600" y="188640"/>
            <a:ext cx="7924800" cy="4032448"/>
          </a:xfrm>
        </p:spPr>
        <p:txBody>
          <a:bodyPr>
            <a:normAutofit lnSpcReduction="10000"/>
          </a:bodyPr>
          <a:lstStyle/>
          <a:p>
            <a:r>
              <a:rPr lang="ar-IQ" sz="3200" dirty="0" smtClean="0">
                <a:solidFill>
                  <a:srgbClr val="FF0000"/>
                </a:solidFill>
              </a:rPr>
              <a:t>متى تحتسب المحاولة فاشلة في الوثب الطويل</a:t>
            </a:r>
          </a:p>
          <a:p>
            <a:r>
              <a:rPr lang="ar-IQ" sz="3200" dirty="0" smtClean="0">
                <a:solidFill>
                  <a:srgbClr val="FF0000"/>
                </a:solidFill>
              </a:rPr>
              <a:t>1-</a:t>
            </a:r>
            <a:r>
              <a:rPr lang="ar-IQ" sz="3200" dirty="0">
                <a:solidFill>
                  <a:srgbClr val="FF0000"/>
                </a:solidFill>
              </a:rPr>
              <a:t>	</a:t>
            </a:r>
            <a:r>
              <a:rPr lang="ar-IQ" sz="3200" dirty="0"/>
              <a:t> يفشل الاعب اذا ارتقى من الخارج سواء من أحدى نهايتي اللوحة او اجتاز لوحة الارتقاء.</a:t>
            </a:r>
          </a:p>
          <a:p>
            <a:r>
              <a:rPr lang="ar-IQ" sz="3200" dirty="0" smtClean="0"/>
              <a:t>2-</a:t>
            </a:r>
            <a:r>
              <a:rPr lang="ar-IQ" sz="3200" dirty="0"/>
              <a:t>	بعد نهاية الوثبة مشى عائداً للخلف داخل منطقة </a:t>
            </a:r>
            <a:r>
              <a:rPr lang="ar-IQ" sz="3200" dirty="0" smtClean="0"/>
              <a:t>الهبوط</a:t>
            </a:r>
          </a:p>
          <a:p>
            <a:r>
              <a:rPr lang="ar-IQ" sz="3200" dirty="0"/>
              <a:t>3- استعمال أي شكل من </a:t>
            </a:r>
            <a:r>
              <a:rPr lang="ar-IQ" sz="3200" dirty="0" err="1"/>
              <a:t>الدورانات</a:t>
            </a:r>
            <a:r>
              <a:rPr lang="ar-IQ" sz="3200" dirty="0"/>
              <a:t> في الهواء</a:t>
            </a:r>
            <a:r>
              <a:rPr lang="ar-IQ" sz="3200" dirty="0" smtClean="0"/>
              <a:t>.</a:t>
            </a:r>
          </a:p>
          <a:p>
            <a:r>
              <a:rPr lang="ar-IQ" sz="3200" dirty="0" smtClean="0"/>
              <a:t>4- لم يتم اداء الوثبة ضمن الوقت المسموح </a:t>
            </a:r>
            <a:r>
              <a:rPr lang="ar-IQ" sz="3200" dirty="0" err="1" smtClean="0"/>
              <a:t>بة</a:t>
            </a:r>
            <a:r>
              <a:rPr lang="ar-IQ" sz="3200" dirty="0" smtClean="0"/>
              <a:t> (1) دقيقة</a:t>
            </a:r>
          </a:p>
          <a:p>
            <a:endParaRPr lang="ar-IQ" sz="3200" dirty="0"/>
          </a:p>
          <a:p>
            <a:endParaRPr lang="ar-IQ" sz="3200" dirty="0" smtClean="0">
              <a:solidFill>
                <a:srgbClr val="FF0000"/>
              </a:solidFill>
            </a:endParaRPr>
          </a:p>
          <a:p>
            <a:endParaRPr lang="ar-IQ" sz="3200" dirty="0">
              <a:solidFill>
                <a:srgbClr val="FF000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149080"/>
            <a:ext cx="5688632"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2925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3"/>
          </p:nvPr>
        </p:nvSpPr>
        <p:spPr>
          <a:xfrm>
            <a:off x="609600" y="404664"/>
            <a:ext cx="7924800" cy="5904656"/>
          </a:xfrm>
        </p:spPr>
        <p:txBody>
          <a:bodyPr>
            <a:normAutofit/>
          </a:bodyPr>
          <a:lstStyle/>
          <a:p>
            <a:r>
              <a:rPr lang="ar-IQ" sz="2400" dirty="0" smtClean="0"/>
              <a:t>5- اذا اجتاز لوحة الارتقاء</a:t>
            </a:r>
          </a:p>
          <a:p>
            <a:r>
              <a:rPr lang="ar-IQ" sz="2400" dirty="0"/>
              <a:t>ملحوظة: لا تعتبر محاولة فاشلة اذا جرى المتنافس في أي نقطة خارج الخطوط البيضاء التي تحدد منطقة الاقتراب.</a:t>
            </a:r>
          </a:p>
          <a:p>
            <a:endParaRPr lang="ar-IQ" sz="2400" dirty="0"/>
          </a:p>
          <a:p>
            <a:endParaRPr lang="ar-IQ" sz="24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204864"/>
            <a:ext cx="7848871" cy="3706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6011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07504" y="332656"/>
            <a:ext cx="4791871" cy="2761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3573016"/>
            <a:ext cx="5345066" cy="3066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8552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3"/>
          </p:nvPr>
        </p:nvSpPr>
        <p:spPr>
          <a:xfrm>
            <a:off x="-180528" y="188640"/>
            <a:ext cx="8843601" cy="3960440"/>
          </a:xfrm>
        </p:spPr>
        <p:txBody>
          <a:bodyPr>
            <a:normAutofit fontScale="77500" lnSpcReduction="20000"/>
          </a:bodyPr>
          <a:lstStyle/>
          <a:p>
            <a:r>
              <a:rPr lang="ar-IQ" sz="2800" dirty="0"/>
              <a:t>تقاس جميع الوثبات من اقرب اثر تركة أي جزء من جسم او أطراف المتنافس في منطقة الهبوط إلى خط الارتقاء او امتداده </a:t>
            </a:r>
          </a:p>
          <a:p>
            <a:r>
              <a:rPr lang="ar-IQ" sz="2800" dirty="0"/>
              <a:t>	يحتسب للمتنافس أحسن وثبة من بين جميع وثباته بما في ذلك المحاولات التي قام بها لحل العقدة بالنسبة للمركز </a:t>
            </a:r>
            <a:r>
              <a:rPr lang="ar-IQ" sz="2800" dirty="0" smtClean="0"/>
              <a:t>الأول</a:t>
            </a:r>
          </a:p>
          <a:p>
            <a:r>
              <a:rPr lang="ar-IQ" sz="2800" dirty="0"/>
              <a:t>للمتنافس ان يضع علامة واحدة ضابطة او علامتين (تؤمنهما او تقرها اللجنة المنظمة) على جانبي طريق الاقتراب لمساعدته أثناء الاقتراب والارتقاء ، وفي حال عدم وجود علامات ضابطة للمتنافس استخدام شريطاً لاصقاً لا الطباشير او مادة مماثلة او أي شيء آخر يترك اثاراً يصعب إزالتها.</a:t>
            </a:r>
          </a:p>
          <a:p>
            <a:r>
              <a:rPr lang="ar-IQ" sz="2800" dirty="0"/>
              <a:t>لوحة الارتقاء :</a:t>
            </a:r>
          </a:p>
          <a:p>
            <a:r>
              <a:rPr lang="ar-IQ" sz="2800" dirty="0"/>
              <a:t>- يحدد مكان الارتقاء بلوحة غاطسة في مستوى طريق الاقتراب وكذا سطح منطقة الهبوط وتسمى الحافة القريبة إلى منطقة الهبوط بخط الارتقاء . كما يوضع وراء خط الارتقاء مباشرة لوحة من الصلصال بغرض مساعدة القضاة.</a:t>
            </a:r>
          </a:p>
          <a:p>
            <a:endParaRPr lang="ar-IQ" sz="28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003002"/>
            <a:ext cx="3456384"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4003002"/>
            <a:ext cx="3986386" cy="272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4971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3"/>
          </p:nvPr>
        </p:nvSpPr>
        <p:spPr>
          <a:xfrm>
            <a:off x="609600" y="404664"/>
            <a:ext cx="7924800" cy="5310336"/>
          </a:xfrm>
        </p:spPr>
        <p:txBody>
          <a:bodyPr>
            <a:normAutofit fontScale="85000" lnSpcReduction="10000"/>
          </a:bodyPr>
          <a:lstStyle/>
          <a:p>
            <a:pPr algn="just"/>
            <a:r>
              <a:rPr lang="ar-IQ" sz="3200" dirty="0">
                <a:solidFill>
                  <a:srgbClr val="00B0F0"/>
                </a:solidFill>
              </a:rPr>
              <a:t>الية حل العقدة على المركز الاول في الوثب </a:t>
            </a:r>
            <a:r>
              <a:rPr lang="ar-IQ" sz="3200" dirty="0" smtClean="0">
                <a:solidFill>
                  <a:srgbClr val="00B0F0"/>
                </a:solidFill>
              </a:rPr>
              <a:t>الطويل</a:t>
            </a:r>
          </a:p>
          <a:p>
            <a:pPr algn="just"/>
            <a:r>
              <a:rPr lang="ar-IQ" sz="3200" dirty="0">
                <a:solidFill>
                  <a:srgbClr val="FFFF00"/>
                </a:solidFill>
              </a:rPr>
              <a:t>لعقدة على المركز الأول .</a:t>
            </a:r>
          </a:p>
          <a:p>
            <a:pPr algn="just"/>
            <a:r>
              <a:rPr lang="ar-IQ" sz="3200" dirty="0"/>
              <a:t>إذا تعادل متسابقين او أكثر بالإنجاز ( المسافة ) على المركز الأول أي أن كل منهما كانت أفضل محاولة لدية على سبيل المثال بالوثب الطويل (7.49 ) م فمن أجل تحديد المركز الأول نرجع إلى ثاني أحسن إنجاز لدى كل متسابق من المتسابقين المتعادلين فالمتسابق الذي لدية محاولة إنجازها أفضل من الأخرين من بين </a:t>
            </a:r>
            <a:r>
              <a:rPr lang="ar-IQ" sz="3200" dirty="0" err="1"/>
              <a:t>محاولاتة</a:t>
            </a:r>
            <a:r>
              <a:rPr lang="ar-IQ" sz="3200" dirty="0"/>
              <a:t> الخمس الباقيات فانه يحصل على المركز الأول وإذا استمر التعادل نرجع الى ثالث افضل انجاز وهكذا ولكن اذا كان المتسابقين متعادلين في جميع المحاولات وهذا الاحتمال نادر الحدوث ومن أجل تحديد المركز الأول نمنح المتسابقين المتعادلين محاولة إضافية على نفس ترتيب المنافسة إلى أن تحل العقدة لكسر التعادل على المركز الاول.</a:t>
            </a:r>
          </a:p>
          <a:p>
            <a:pPr algn="just"/>
            <a:endParaRPr lang="ar-IQ" sz="3200" dirty="0"/>
          </a:p>
        </p:txBody>
      </p:sp>
    </p:spTree>
    <p:extLst>
      <p:ext uri="{BB962C8B-B14F-4D97-AF65-F5344CB8AC3E}">
        <p14:creationId xmlns:p14="http://schemas.microsoft.com/office/powerpoint/2010/main" val="4009783246"/>
      </p:ext>
    </p:extLst>
  </p:cSld>
  <p:clrMapOvr>
    <a:masterClrMapping/>
  </p:clrMapOvr>
</p:sld>
</file>

<file path=ppt/theme/theme1.xml><?xml version="1.0" encoding="utf-8"?>
<a:theme xmlns:a="http://schemas.openxmlformats.org/drawingml/2006/main" name="أفق">
  <a:themeElements>
    <a:clrScheme name="أفق">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أفق">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أفق">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80</TotalTime>
  <Words>594</Words>
  <Application>Microsoft Office PowerPoint</Application>
  <PresentationFormat>عرض على الشاشة (3:4)‏</PresentationFormat>
  <Paragraphs>33</Paragraphs>
  <Slides>11</Slides>
  <Notes>0</Notes>
  <HiddenSlides>0</HiddenSlides>
  <MMClips>0</MMClips>
  <ScaleCrop>false</ScaleCrop>
  <HeadingPairs>
    <vt:vector size="4" baseType="variant">
      <vt:variant>
        <vt:lpstr>نسق</vt:lpstr>
      </vt:variant>
      <vt:variant>
        <vt:i4>1</vt:i4>
      </vt:variant>
      <vt:variant>
        <vt:lpstr>عناوين الشرائح</vt:lpstr>
      </vt:variant>
      <vt:variant>
        <vt:i4>11</vt:i4>
      </vt:variant>
    </vt:vector>
  </HeadingPairs>
  <TitlesOfParts>
    <vt:vector size="12" baseType="lpstr">
      <vt:lpstr>أفق</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ja</dc:creator>
  <cp:lastModifiedBy>ja</cp:lastModifiedBy>
  <cp:revision>9</cp:revision>
  <dcterms:created xsi:type="dcterms:W3CDTF">2021-02-22T16:32:52Z</dcterms:created>
  <dcterms:modified xsi:type="dcterms:W3CDTF">2021-02-23T13:27:47Z</dcterms:modified>
</cp:coreProperties>
</file>