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18"/>
  </p:notesMasterIdLst>
  <p:handoutMasterIdLst>
    <p:handoutMasterId r:id="rId19"/>
  </p:handoutMasterIdLst>
  <p:sldIdLst>
    <p:sldId id="366" r:id="rId2"/>
    <p:sldId id="367" r:id="rId3"/>
    <p:sldId id="368" r:id="rId4"/>
    <p:sldId id="369" r:id="rId5"/>
    <p:sldId id="370" r:id="rId6"/>
    <p:sldId id="371" r:id="rId7"/>
    <p:sldId id="372" r:id="rId8"/>
    <p:sldId id="438" r:id="rId9"/>
    <p:sldId id="435" r:id="rId10"/>
    <p:sldId id="437" r:id="rId11"/>
    <p:sldId id="436" r:id="rId12"/>
    <p:sldId id="373" r:id="rId13"/>
    <p:sldId id="439" r:id="rId14"/>
    <p:sldId id="440" r:id="rId15"/>
    <p:sldId id="374" r:id="rId16"/>
    <p:sldId id="44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varScale="1">
        <p:scale>
          <a:sx n="64" d="100"/>
          <a:sy n="64" d="100"/>
        </p:scale>
        <p:origin x="1794"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Bhuiyan Shameem Mahmood Ebna Hai</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C3E7F2B-BFC0-4030-B47B-738A70AFEA52}" type="datetimeFigureOut">
              <a:rPr lang="en-US"/>
              <a:pPr>
                <a:defRPr/>
              </a:pPr>
              <a:t>12/15/2023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dirty="0"/>
              <a:t>AE Dept. MIST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6934AC-9C96-49A0-8ED2-B2981F94DB2B}" type="slidenum">
              <a:rPr lang="en-US"/>
              <a:pPr>
                <a:defRPr/>
              </a:pPr>
              <a:t>‹#›</a:t>
            </a:fld>
            <a:endParaRPr lang="en-US"/>
          </a:p>
        </p:txBody>
      </p:sp>
    </p:spTree>
    <p:extLst>
      <p:ext uri="{BB962C8B-B14F-4D97-AF65-F5344CB8AC3E}">
        <p14:creationId xmlns:p14="http://schemas.microsoft.com/office/powerpoint/2010/main" val="161975064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r>
              <a:rPr lang="en-US"/>
              <a:t>Bhuiyan Shameem Mahmood Ebna Hai</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9A279E0-46DD-4457-AC5E-845F518D40CF}" type="datetimeFigureOut">
              <a:rPr lang="en-US"/>
              <a:pPr>
                <a:defRPr/>
              </a:pPr>
              <a:t>12/15/2023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r>
              <a:rPr lang="en-US" dirty="0"/>
              <a:t>AE Dept. MIST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ABD3CFA7-2654-4220-A670-FF1298F2B304}" type="slidenum">
              <a:rPr lang="en-US"/>
              <a:pPr>
                <a:defRPr/>
              </a:pPr>
              <a:t>‹#›</a:t>
            </a:fld>
            <a:endParaRPr lang="en-US"/>
          </a:p>
        </p:txBody>
      </p:sp>
    </p:spTree>
    <p:extLst>
      <p:ext uri="{BB962C8B-B14F-4D97-AF65-F5344CB8AC3E}">
        <p14:creationId xmlns:p14="http://schemas.microsoft.com/office/powerpoint/2010/main" val="88869191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fld id="{3BC8F1F9-51F2-4E1F-97E1-E4CEDBB63402}" type="slidenum">
              <a:rPr lang="en-US" smtClean="0"/>
              <a:pPr eaLnBrk="1" hangingPunct="1"/>
              <a:t>3</a:t>
            </a:fld>
            <a:endParaRPr lang="th-TH"/>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SA" sz="1800"/>
          </a:p>
        </p:txBody>
      </p:sp>
      <p:sp>
        <p:nvSpPr>
          <p:cNvPr id="146437"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Bhuiyan Shameem Mahmood Ebna Hai</a:t>
            </a:r>
          </a:p>
        </p:txBody>
      </p:sp>
      <p:sp>
        <p:nvSpPr>
          <p:cNvPr id="146438"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dirty="0"/>
              <a:t>AE Dept. MIST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F49F6B15-D6C4-4D2E-8283-1F2F7C3B5E73}" type="datetime1">
              <a:rPr lang="en-US" smtClean="0"/>
              <a:pPr>
                <a:defRPr/>
              </a:pPr>
              <a:t>12/15/2023</a:t>
            </a:fld>
            <a:endParaRPr lang="en-US"/>
          </a:p>
        </p:txBody>
      </p:sp>
      <p:sp>
        <p:nvSpPr>
          <p:cNvPr id="8" name="Slide Number Placeholder 7"/>
          <p:cNvSpPr>
            <a:spLocks noGrp="1"/>
          </p:cNvSpPr>
          <p:nvPr>
            <p:ph type="sldNum" sz="quarter" idx="11"/>
          </p:nvPr>
        </p:nvSpPr>
        <p:spPr/>
        <p:txBody>
          <a:bodyPr/>
          <a:lstStyle/>
          <a:p>
            <a:pPr>
              <a:defRPr/>
            </a:pPr>
            <a:fld id="{542751D3-A006-456A-829A-F47E26F2F63B}"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5DB158C-A5E4-4DAB-8A6D-3C02A541F760}" type="datetime1">
              <a:rPr lang="en-US" smtClean="0"/>
              <a:pPr>
                <a:defRPr/>
              </a:pPr>
              <a:t>12/15/2023</a:t>
            </a:fld>
            <a:endParaRPr lang="en-US"/>
          </a:p>
        </p:txBody>
      </p:sp>
      <p:sp>
        <p:nvSpPr>
          <p:cNvPr id="5" name="Footer Placeholder 4"/>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6" name="Slide Number Placeholder 5"/>
          <p:cNvSpPr>
            <a:spLocks noGrp="1"/>
          </p:cNvSpPr>
          <p:nvPr>
            <p:ph type="sldNum" sz="quarter" idx="12"/>
          </p:nvPr>
        </p:nvSpPr>
        <p:spPr/>
        <p:txBody>
          <a:bodyPr/>
          <a:lstStyle/>
          <a:p>
            <a:pPr>
              <a:defRPr/>
            </a:pPr>
            <a:fld id="{B4B6D159-CE4D-430E-8DBC-670E080D196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60564F3-4E86-4FA6-93B7-FC6E07882E7A}" type="datetime1">
              <a:rPr lang="en-US" smtClean="0"/>
              <a:pPr>
                <a:defRPr/>
              </a:pPr>
              <a:t>12/15/2023</a:t>
            </a:fld>
            <a:endParaRPr lang="en-US"/>
          </a:p>
        </p:txBody>
      </p:sp>
      <p:sp>
        <p:nvSpPr>
          <p:cNvPr id="5" name="Footer Placeholder 4"/>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6" name="Slide Number Placeholder 5"/>
          <p:cNvSpPr>
            <a:spLocks noGrp="1"/>
          </p:cNvSpPr>
          <p:nvPr>
            <p:ph type="sldNum" sz="quarter" idx="12"/>
          </p:nvPr>
        </p:nvSpPr>
        <p:spPr/>
        <p:txBody>
          <a:bodyPr/>
          <a:lstStyle/>
          <a:p>
            <a:pPr>
              <a:defRPr/>
            </a:pPr>
            <a:fld id="{4915AA31-4E0E-46C7-98C0-2218ED79194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B908829-BEA0-431E-B15C-0816D22FE6EF}" type="datetime1">
              <a:rPr lang="en-US" smtClean="0"/>
              <a:pPr>
                <a:defRPr/>
              </a:pPr>
              <a:t>12/15/2023</a:t>
            </a:fld>
            <a:endParaRPr lang="en-US"/>
          </a:p>
        </p:txBody>
      </p:sp>
      <p:sp>
        <p:nvSpPr>
          <p:cNvPr id="5" name="Footer Placeholder 4"/>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6" name="Slide Number Placeholder 5"/>
          <p:cNvSpPr>
            <a:spLocks noGrp="1"/>
          </p:cNvSpPr>
          <p:nvPr>
            <p:ph type="sldNum" sz="quarter" idx="12"/>
          </p:nvPr>
        </p:nvSpPr>
        <p:spPr/>
        <p:txBody>
          <a:bodyPr/>
          <a:lstStyle/>
          <a:p>
            <a:pPr>
              <a:defRPr/>
            </a:pPr>
            <a:fld id="{79E15CB1-E436-43C5-824B-370EE2E268D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D888A87-42D3-4398-9ECF-172056409DDA}" type="datetime1">
              <a:rPr lang="en-US" smtClean="0"/>
              <a:pPr>
                <a:defRPr/>
              </a:pPr>
              <a:t>12/15/2023</a:t>
            </a:fld>
            <a:endParaRPr lang="en-US"/>
          </a:p>
        </p:txBody>
      </p:sp>
      <p:sp>
        <p:nvSpPr>
          <p:cNvPr id="5" name="Footer Placeholder 4"/>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6" name="Slide Number Placeholder 5"/>
          <p:cNvSpPr>
            <a:spLocks noGrp="1"/>
          </p:cNvSpPr>
          <p:nvPr>
            <p:ph type="sldNum" sz="quarter" idx="12"/>
          </p:nvPr>
        </p:nvSpPr>
        <p:spPr/>
        <p:txBody>
          <a:bodyPr/>
          <a:lstStyle/>
          <a:p>
            <a:pPr>
              <a:defRPr/>
            </a:pPr>
            <a:fld id="{83999515-942D-42D6-B28C-98C28DA52376}"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666966C-8761-4050-ABF3-5D9251501DE7}" type="datetime1">
              <a:rPr lang="en-US" smtClean="0"/>
              <a:pPr>
                <a:defRPr/>
              </a:pPr>
              <a:t>12/15/2023</a:t>
            </a:fld>
            <a:endParaRPr lang="en-US"/>
          </a:p>
        </p:txBody>
      </p:sp>
      <p:sp>
        <p:nvSpPr>
          <p:cNvPr id="6" name="Footer Placeholder 5"/>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7" name="Slide Number Placeholder 6"/>
          <p:cNvSpPr>
            <a:spLocks noGrp="1"/>
          </p:cNvSpPr>
          <p:nvPr>
            <p:ph type="sldNum" sz="quarter" idx="12"/>
          </p:nvPr>
        </p:nvSpPr>
        <p:spPr/>
        <p:txBody>
          <a:bodyPr/>
          <a:lstStyle/>
          <a:p>
            <a:pPr>
              <a:defRPr/>
            </a:pPr>
            <a:fld id="{4527E30C-0CAE-4775-9EAC-BEA08A8AF7F4}"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B698DE66-4A61-4E82-8944-49EEB83F0EF8}" type="datetime1">
              <a:rPr lang="en-US" smtClean="0"/>
              <a:pPr>
                <a:defRPr/>
              </a:pPr>
              <a:t>12/15/2023</a:t>
            </a:fld>
            <a:endParaRPr lang="en-US"/>
          </a:p>
        </p:txBody>
      </p:sp>
      <p:sp>
        <p:nvSpPr>
          <p:cNvPr id="8" name="Footer Placeholder 7"/>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9" name="Slide Number Placeholder 8"/>
          <p:cNvSpPr>
            <a:spLocks noGrp="1"/>
          </p:cNvSpPr>
          <p:nvPr>
            <p:ph type="sldNum" sz="quarter" idx="12"/>
          </p:nvPr>
        </p:nvSpPr>
        <p:spPr/>
        <p:txBody>
          <a:bodyPr/>
          <a:lstStyle/>
          <a:p>
            <a:pPr>
              <a:defRPr/>
            </a:pPr>
            <a:fld id="{5BDA50C1-FC72-4952-89DC-941644CC2BB5}"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A1478FD0-26B4-40E5-A9EF-AA922EF94552}" type="datetime1">
              <a:rPr lang="en-US" smtClean="0"/>
              <a:pPr>
                <a:defRPr/>
              </a:pPr>
              <a:t>12/15/2023</a:t>
            </a:fld>
            <a:endParaRPr lang="en-US"/>
          </a:p>
        </p:txBody>
      </p:sp>
      <p:sp>
        <p:nvSpPr>
          <p:cNvPr id="4" name="Footer Placeholder 3"/>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5" name="Slide Number Placeholder 4"/>
          <p:cNvSpPr>
            <a:spLocks noGrp="1"/>
          </p:cNvSpPr>
          <p:nvPr>
            <p:ph type="sldNum" sz="quarter" idx="12"/>
          </p:nvPr>
        </p:nvSpPr>
        <p:spPr/>
        <p:txBody>
          <a:bodyPr/>
          <a:lstStyle/>
          <a:p>
            <a:pPr>
              <a:defRPr/>
            </a:pPr>
            <a:fld id="{909DAC9B-AB9F-493A-BE65-B20A31A642B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7B8170-4D72-4FD2-B4BA-8AC0DB65A0EC}" type="datetime1">
              <a:rPr lang="en-US" smtClean="0"/>
              <a:pPr>
                <a:defRPr/>
              </a:pPr>
              <a:t>12/15/2023</a:t>
            </a:fld>
            <a:endParaRPr lang="en-US"/>
          </a:p>
        </p:txBody>
      </p:sp>
      <p:sp>
        <p:nvSpPr>
          <p:cNvPr id="3" name="Footer Placeholder 2"/>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4" name="Slide Number Placeholder 3"/>
          <p:cNvSpPr>
            <a:spLocks noGrp="1"/>
          </p:cNvSpPr>
          <p:nvPr>
            <p:ph type="sldNum" sz="quarter" idx="12"/>
          </p:nvPr>
        </p:nvSpPr>
        <p:spPr/>
        <p:txBody>
          <a:bodyPr/>
          <a:lstStyle/>
          <a:p>
            <a:pPr>
              <a:defRPr/>
            </a:pPr>
            <a:fld id="{6E975442-9168-4446-80C9-DE525159204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E4BB14E-9629-4AB4-A895-27E2B4F6F23F}" type="datetime1">
              <a:rPr lang="en-US" smtClean="0"/>
              <a:pPr>
                <a:defRPr/>
              </a:pPr>
              <a:t>12/15/2023</a:t>
            </a:fld>
            <a:endParaRPr lang="en-US"/>
          </a:p>
        </p:txBody>
      </p:sp>
      <p:sp>
        <p:nvSpPr>
          <p:cNvPr id="6" name="Footer Placeholder 5"/>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7" name="Slide Number Placeholder 6"/>
          <p:cNvSpPr>
            <a:spLocks noGrp="1"/>
          </p:cNvSpPr>
          <p:nvPr>
            <p:ph type="sldNum" sz="quarter" idx="12"/>
          </p:nvPr>
        </p:nvSpPr>
        <p:spPr/>
        <p:txBody>
          <a:bodyPr/>
          <a:lstStyle/>
          <a:p>
            <a:pPr>
              <a:defRPr/>
            </a:pPr>
            <a:fld id="{9D86C7A8-EF2D-4111-83C2-259E3D1FBD1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96EF8133-B4D5-4B22-80B2-2594C89D3DD5}" type="datetime1">
              <a:rPr lang="en-US" smtClean="0"/>
              <a:pPr>
                <a:defRPr/>
              </a:pPr>
              <a:t>12/15/2023</a:t>
            </a:fld>
            <a:endParaRPr lang="en-US"/>
          </a:p>
        </p:txBody>
      </p:sp>
      <p:sp>
        <p:nvSpPr>
          <p:cNvPr id="6" name="Footer Placeholder 5"/>
          <p:cNvSpPr>
            <a:spLocks noGrp="1"/>
          </p:cNvSpPr>
          <p:nvPr>
            <p:ph type="ftr" sz="quarter" idx="11"/>
          </p:nvPr>
        </p:nvSpPr>
        <p:spPr/>
        <p:txBody>
          <a:body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7" name="Slide Number Placeholder 6"/>
          <p:cNvSpPr>
            <a:spLocks noGrp="1"/>
          </p:cNvSpPr>
          <p:nvPr>
            <p:ph type="sldNum" sz="quarter" idx="12"/>
          </p:nvPr>
        </p:nvSpPr>
        <p:spPr/>
        <p:txBody>
          <a:bodyPr/>
          <a:lstStyle/>
          <a:p>
            <a:pPr>
              <a:defRPr/>
            </a:pPr>
            <a:fld id="{375C19DC-1FF6-41D7-B932-DBD15089D3AD}"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FBDA016F-69A7-46A5-BCE0-731D98FF6E46}" type="datetime1">
              <a:rPr lang="en-US" smtClean="0"/>
              <a:pPr>
                <a:defRPr/>
              </a:pPr>
              <a:t>12/15/2023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dirty="0"/>
              <a:t>Lec. </a:t>
            </a:r>
            <a:r>
              <a:rPr lang="en-US" dirty="0" err="1"/>
              <a:t>Bhuiyan</a:t>
            </a:r>
            <a:r>
              <a:rPr lang="en-US" dirty="0"/>
              <a:t> </a:t>
            </a:r>
            <a:r>
              <a:rPr lang="en-US" dirty="0" err="1"/>
              <a:t>Shameem</a:t>
            </a:r>
            <a:r>
              <a:rPr lang="en-US" dirty="0"/>
              <a:t> </a:t>
            </a:r>
            <a:r>
              <a:rPr lang="en-US" dirty="0" err="1"/>
              <a:t>Mahmood</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20941693-D9D0-4B60-94DE-DA401B69842E}"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hf hdr="0" dt="0"/>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upload.wikimedia.org/wikipedia/commons/4/4d/Convention_placement_vues_dessin_technique.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5/59/First_angle_projection.sv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667125" y="2206625"/>
            <a:ext cx="4995863" cy="2441575"/>
          </a:xfrm>
        </p:spPr>
        <p:txBody>
          <a:bodyPr/>
          <a:lstStyle/>
          <a:p>
            <a:pPr eaLnBrk="1" hangingPunct="1"/>
            <a:r>
              <a:rPr lang="ar-SA" sz="6000" b="1" dirty="0">
                <a:solidFill>
                  <a:schemeClr val="accent2"/>
                </a:solidFill>
                <a:latin typeface="Arial" pitchFamily="34" charset="0"/>
                <a:cs typeface="Arial" pitchFamily="34" charset="0"/>
              </a:rPr>
              <a:t>طرق الاسقاط</a:t>
            </a:r>
            <a:br>
              <a:rPr lang="en-US" sz="5600" b="1" dirty="0">
                <a:solidFill>
                  <a:schemeClr val="accent2"/>
                </a:solidFill>
                <a:latin typeface="Arial" pitchFamily="34" charset="0"/>
                <a:cs typeface="Arial" pitchFamily="34" charset="0"/>
              </a:rPr>
            </a:br>
            <a:r>
              <a:rPr lang="en-US" sz="4800" b="1" dirty="0">
                <a:solidFill>
                  <a:schemeClr val="accent2"/>
                </a:solidFill>
                <a:latin typeface="Arial" pitchFamily="34" charset="0"/>
                <a:cs typeface="Arial" pitchFamily="34" charset="0"/>
              </a:rPr>
              <a:t>PROJECTION METHODS</a:t>
            </a:r>
          </a:p>
        </p:txBody>
      </p:sp>
      <p:sp>
        <p:nvSpPr>
          <p:cNvPr id="33795" name="Rectangle 5"/>
          <p:cNvSpPr>
            <a:spLocks noChangeArrowheads="1"/>
          </p:cNvSpPr>
          <p:nvPr/>
        </p:nvSpPr>
        <p:spPr bwMode="auto">
          <a:xfrm>
            <a:off x="2657475" y="4616450"/>
            <a:ext cx="6486525" cy="79375"/>
          </a:xfrm>
          <a:prstGeom prst="rect">
            <a:avLst/>
          </a:prstGeom>
          <a:gradFill rotWithShape="1">
            <a:gsLst>
              <a:gs pos="0">
                <a:srgbClr val="FFFFF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33796" name="Rectangle 6"/>
          <p:cNvSpPr>
            <a:spLocks noChangeArrowheads="1"/>
          </p:cNvSpPr>
          <p:nvPr/>
        </p:nvSpPr>
        <p:spPr bwMode="auto">
          <a:xfrm>
            <a:off x="2676525" y="2185988"/>
            <a:ext cx="6467475" cy="88900"/>
          </a:xfrm>
          <a:prstGeom prst="rect">
            <a:avLst/>
          </a:prstGeom>
          <a:gradFill rotWithShape="1">
            <a:gsLst>
              <a:gs pos="0">
                <a:srgbClr val="FFFFFF"/>
              </a:gs>
              <a:gs pos="100000">
                <a:srgbClr val="00006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pic>
        <p:nvPicPr>
          <p:cNvPr id="33797" name="Picture 7" descr="drafting-tools-3"/>
          <p:cNvPicPr>
            <a:picLocks noChangeAspect="1" noChangeArrowheads="1"/>
          </p:cNvPicPr>
          <p:nvPr/>
        </p:nvPicPr>
        <p:blipFill>
          <a:blip r:embed="rId2">
            <a:extLst>
              <a:ext uri="{28A0092B-C50C-407E-A947-70E740481C1C}">
                <a14:useLocalDpi xmlns:a14="http://schemas.microsoft.com/office/drawing/2010/main" val="0"/>
              </a:ext>
            </a:extLst>
          </a:blip>
          <a:srcRect l="3102"/>
          <a:stretch>
            <a:fillRect/>
          </a:stretch>
        </p:blipFill>
        <p:spPr bwMode="auto">
          <a:xfrm>
            <a:off x="0" y="0"/>
            <a:ext cx="26781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descr="drf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2668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descr="H:\twopoint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63" y="3776663"/>
            <a:ext cx="692943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6"/>
          <p:cNvSpPr txBox="1">
            <a:spLocks noChangeArrowheads="1"/>
          </p:cNvSpPr>
          <p:nvPr/>
        </p:nvSpPr>
        <p:spPr bwMode="auto">
          <a:xfrm>
            <a:off x="1933575" y="2252663"/>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rPr>
              <a:t>One-point</a:t>
            </a:r>
          </a:p>
        </p:txBody>
      </p:sp>
      <p:sp>
        <p:nvSpPr>
          <p:cNvPr id="43012" name="Text Box 7"/>
          <p:cNvSpPr txBox="1">
            <a:spLocks noChangeArrowheads="1"/>
          </p:cNvSpPr>
          <p:nvPr/>
        </p:nvSpPr>
        <p:spPr bwMode="auto">
          <a:xfrm>
            <a:off x="4314825" y="5562600"/>
            <a:ext cx="1487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FF3300"/>
                </a:solidFill>
              </a:rPr>
              <a:t>Two-Point</a:t>
            </a:r>
          </a:p>
        </p:txBody>
      </p:sp>
      <p:grpSp>
        <p:nvGrpSpPr>
          <p:cNvPr id="2" name="Group 15"/>
          <p:cNvGrpSpPr>
            <a:grpSpLocks/>
          </p:cNvGrpSpPr>
          <p:nvPr/>
        </p:nvGrpSpPr>
        <p:grpSpPr bwMode="auto">
          <a:xfrm>
            <a:off x="1708150" y="4319588"/>
            <a:ext cx="6327775" cy="1204912"/>
            <a:chOff x="1317" y="2807"/>
            <a:chExt cx="3986" cy="759"/>
          </a:xfrm>
        </p:grpSpPr>
        <p:sp>
          <p:nvSpPr>
            <p:cNvPr id="43022" name="Line 8"/>
            <p:cNvSpPr>
              <a:spLocks noChangeShapeType="1"/>
            </p:cNvSpPr>
            <p:nvPr/>
          </p:nvSpPr>
          <p:spPr bwMode="auto">
            <a:xfrm flipV="1">
              <a:off x="3584" y="2862"/>
              <a:ext cx="1691" cy="53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3" name="Line 9"/>
            <p:cNvSpPr>
              <a:spLocks noChangeShapeType="1"/>
            </p:cNvSpPr>
            <p:nvPr/>
          </p:nvSpPr>
          <p:spPr bwMode="auto">
            <a:xfrm flipV="1">
              <a:off x="3575" y="2862"/>
              <a:ext cx="1710" cy="40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4" name="Line 10"/>
            <p:cNvSpPr>
              <a:spLocks noChangeShapeType="1"/>
            </p:cNvSpPr>
            <p:nvPr/>
          </p:nvSpPr>
          <p:spPr bwMode="auto">
            <a:xfrm flipV="1">
              <a:off x="3575" y="2853"/>
              <a:ext cx="1700" cy="32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5" name="Line 11"/>
            <p:cNvSpPr>
              <a:spLocks noChangeShapeType="1"/>
            </p:cNvSpPr>
            <p:nvPr/>
          </p:nvSpPr>
          <p:spPr bwMode="auto">
            <a:xfrm flipV="1">
              <a:off x="3301" y="2862"/>
              <a:ext cx="2002" cy="283"/>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6" name="Line 12"/>
            <p:cNvSpPr>
              <a:spLocks noChangeShapeType="1"/>
            </p:cNvSpPr>
            <p:nvPr/>
          </p:nvSpPr>
          <p:spPr bwMode="auto">
            <a:xfrm flipH="1" flipV="1">
              <a:off x="1326" y="2807"/>
              <a:ext cx="896" cy="75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7" name="Line 13"/>
            <p:cNvSpPr>
              <a:spLocks noChangeShapeType="1"/>
            </p:cNvSpPr>
            <p:nvPr/>
          </p:nvSpPr>
          <p:spPr bwMode="auto">
            <a:xfrm flipH="1" flipV="1">
              <a:off x="1317" y="2807"/>
              <a:ext cx="914" cy="58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8" name="Line 14"/>
            <p:cNvSpPr>
              <a:spLocks noChangeShapeType="1"/>
            </p:cNvSpPr>
            <p:nvPr/>
          </p:nvSpPr>
          <p:spPr bwMode="auto">
            <a:xfrm flipH="1" flipV="1">
              <a:off x="1335" y="2807"/>
              <a:ext cx="896" cy="47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grpSp>
      <p:pic>
        <p:nvPicPr>
          <p:cNvPr id="43014" name="Picture 17" descr="H:\on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8" y="1758950"/>
            <a:ext cx="2076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4681538" y="922338"/>
            <a:ext cx="1987550" cy="1263650"/>
            <a:chOff x="2551" y="658"/>
            <a:chExt cx="1252" cy="796"/>
          </a:xfrm>
        </p:grpSpPr>
        <p:sp>
          <p:nvSpPr>
            <p:cNvPr id="43018" name="Line 20"/>
            <p:cNvSpPr>
              <a:spLocks noChangeShapeType="1"/>
            </p:cNvSpPr>
            <p:nvPr/>
          </p:nvSpPr>
          <p:spPr bwMode="auto">
            <a:xfrm flipV="1">
              <a:off x="2871" y="658"/>
              <a:ext cx="923" cy="58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19" name="Line 21"/>
            <p:cNvSpPr>
              <a:spLocks noChangeShapeType="1"/>
            </p:cNvSpPr>
            <p:nvPr/>
          </p:nvSpPr>
          <p:spPr bwMode="auto">
            <a:xfrm flipV="1">
              <a:off x="2889" y="658"/>
              <a:ext cx="905" cy="649"/>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0" name="Line 22"/>
            <p:cNvSpPr>
              <a:spLocks noChangeShapeType="1"/>
            </p:cNvSpPr>
            <p:nvPr/>
          </p:nvSpPr>
          <p:spPr bwMode="auto">
            <a:xfrm flipV="1">
              <a:off x="2551" y="658"/>
              <a:ext cx="1252" cy="57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sp>
          <p:nvSpPr>
            <p:cNvPr id="43021" name="Line 23"/>
            <p:cNvSpPr>
              <a:spLocks noChangeShapeType="1"/>
            </p:cNvSpPr>
            <p:nvPr/>
          </p:nvSpPr>
          <p:spPr bwMode="auto">
            <a:xfrm flipV="1">
              <a:off x="2889" y="658"/>
              <a:ext cx="914" cy="79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9" name="Slide Number Placeholder 18"/>
          <p:cNvSpPr>
            <a:spLocks noGrp="1"/>
          </p:cNvSpPr>
          <p:nvPr>
            <p:ph type="sldNum" sz="quarter" idx="12"/>
          </p:nvPr>
        </p:nvSpPr>
        <p:spPr/>
        <p:txBody>
          <a:bodyPr/>
          <a:lstStyle/>
          <a:p>
            <a:pPr>
              <a:defRPr/>
            </a:pPr>
            <a:fld id="{AA2ACE66-AD28-461E-B111-C23DFDD2C950}" type="slidenum">
              <a:rPr lang="en-US" smtClean="0"/>
              <a:pPr>
                <a:defRPr/>
              </a:pPr>
              <a:t>10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371600"/>
          </a:xfrm>
        </p:spPr>
        <p:txBody>
          <a:bodyPr rtlCol="0">
            <a:normAutofit fontScale="90000"/>
          </a:bodyPr>
          <a:lstStyle/>
          <a:p>
            <a:pPr eaLnBrk="1" fontAlgn="auto" hangingPunct="1">
              <a:spcAft>
                <a:spcPts val="0"/>
              </a:spcAft>
              <a:defRPr/>
            </a:pPr>
            <a:r>
              <a:rPr lang="en-US" sz="3200" dirty="0">
                <a:solidFill>
                  <a:srgbClr val="C00000"/>
                </a:solidFill>
              </a:rPr>
              <a:t>Symbols for Third Angle (right)or First Angle (left).</a:t>
            </a:r>
          </a:p>
        </p:txBody>
      </p:sp>
      <p:sp>
        <p:nvSpPr>
          <p:cNvPr id="29699" name="Content Placeholder 2"/>
          <p:cNvSpPr>
            <a:spLocks noGrp="1"/>
          </p:cNvSpPr>
          <p:nvPr>
            <p:ph idx="1"/>
          </p:nvPr>
        </p:nvSpPr>
        <p:spPr>
          <a:xfrm>
            <a:off x="228600" y="3581400"/>
            <a:ext cx="8610600" cy="2819400"/>
          </a:xfrm>
        </p:spPr>
        <p:txBody>
          <a:bodyPr rtlCol="0">
            <a:normAutofit fontScale="92500" lnSpcReduction="10000"/>
          </a:bodyPr>
          <a:lstStyle/>
          <a:p>
            <a:pPr marL="274320" indent="-274320" algn="just" rtl="0" eaLnBrk="1" fontAlgn="auto" hangingPunct="1">
              <a:spcAft>
                <a:spcPts val="0"/>
              </a:spcAft>
              <a:buClr>
                <a:schemeClr val="accent3"/>
              </a:buClr>
              <a:buFont typeface="Wingdings 2"/>
              <a:buChar char=""/>
              <a:defRPr/>
            </a:pPr>
            <a:r>
              <a:rPr lang="en-US" sz="2300" dirty="0"/>
              <a:t>First angle projection is the ISO standard and is primarily used in Europe. The 3D object is projected into 2D "paper" space as if you were looking at an X-ray of the object: the top view is under the front view, the right view is at the left of the front view. </a:t>
            </a:r>
          </a:p>
          <a:p>
            <a:pPr marL="274320" indent="-274320" algn="just" rtl="0" eaLnBrk="1" fontAlgn="auto" hangingPunct="1">
              <a:spcAft>
                <a:spcPts val="0"/>
              </a:spcAft>
              <a:buClr>
                <a:schemeClr val="accent3"/>
              </a:buClr>
              <a:buFont typeface="Wingdings 2"/>
              <a:buChar char=""/>
              <a:defRPr/>
            </a:pPr>
            <a:r>
              <a:rPr lang="en-US" sz="2300" dirty="0"/>
              <a:t>Third angle projection is primarily used in the United States and Canada, where it is the default projection system according to BS 8888:2006, the left view is placed on the left the top view on the top. </a:t>
            </a:r>
          </a:p>
        </p:txBody>
      </p:sp>
      <p:sp>
        <p:nvSpPr>
          <p:cNvPr id="5" name="Slide Number Placeholder 4"/>
          <p:cNvSpPr>
            <a:spLocks noGrp="1"/>
          </p:cNvSpPr>
          <p:nvPr>
            <p:ph type="sldNum" sz="quarter" idx="12"/>
          </p:nvPr>
        </p:nvSpPr>
        <p:spPr/>
        <p:txBody>
          <a:bodyPr/>
          <a:lstStyle/>
          <a:p>
            <a:pPr>
              <a:defRPr/>
            </a:pPr>
            <a:fld id="{9B1850C8-660C-4C04-A4F0-3E81F7051C07}" type="slidenum">
              <a:rPr lang="en-US" smtClean="0"/>
              <a:pPr>
                <a:defRPr/>
              </a:pPr>
              <a:t>11</a:t>
            </a:fld>
            <a:endParaRPr lang="en-US"/>
          </a:p>
        </p:txBody>
      </p:sp>
      <p:pic>
        <p:nvPicPr>
          <p:cNvPr id="44036" name="Picture 2" descr="File:Convention placement vues dessin techniqu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229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barn(inVertical)">
                                      <p:cBhvr>
                                        <p:cTn id="13" dur="500"/>
                                        <p:tgtEl>
                                          <p:spTgt spid="4403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9699">
                                            <p:txEl>
                                              <p:pRg st="0" end="0"/>
                                            </p:txEl>
                                          </p:spTgt>
                                        </p:tgtEl>
                                        <p:attrNameLst>
                                          <p:attrName>style.visibility</p:attrName>
                                        </p:attrNameLst>
                                      </p:cBhvr>
                                      <p:to>
                                        <p:strVal val="visible"/>
                                      </p:to>
                                    </p:set>
                                    <p:anim calcmode="lin" valueType="num">
                                      <p:cBhvr>
                                        <p:cTn id="18" dur="10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29699">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296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699">
                                            <p:txEl>
                                              <p:pRg st="1" end="1"/>
                                            </p:txEl>
                                          </p:spTgt>
                                        </p:tgtEl>
                                        <p:attrNameLst>
                                          <p:attrName>style.visibility</p:attrName>
                                        </p:attrNameLst>
                                      </p:cBhvr>
                                      <p:to>
                                        <p:strVal val="visible"/>
                                      </p:to>
                                    </p:set>
                                    <p:anim calcmode="lin" valueType="num">
                                      <p:cBhvr additive="base">
                                        <p:cTn id="26"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28600" y="2362200"/>
            <a:ext cx="8674100" cy="385603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grpSp>
        <p:nvGrpSpPr>
          <p:cNvPr id="2" name="Group 3"/>
          <p:cNvGrpSpPr>
            <a:grpSpLocks/>
          </p:cNvGrpSpPr>
          <p:nvPr/>
        </p:nvGrpSpPr>
        <p:grpSpPr bwMode="auto">
          <a:xfrm>
            <a:off x="512763" y="4797425"/>
            <a:ext cx="457200" cy="320675"/>
            <a:chOff x="355" y="3294"/>
            <a:chExt cx="288" cy="202"/>
          </a:xfrm>
        </p:grpSpPr>
        <p:sp>
          <p:nvSpPr>
            <p:cNvPr id="45148" name="Freeform 4"/>
            <p:cNvSpPr>
              <a:spLocks/>
            </p:cNvSpPr>
            <p:nvPr/>
          </p:nvSpPr>
          <p:spPr bwMode="auto">
            <a:xfrm>
              <a:off x="478" y="3294"/>
              <a:ext cx="158" cy="111"/>
            </a:xfrm>
            <a:custGeom>
              <a:avLst/>
              <a:gdLst>
                <a:gd name="T0" fmla="*/ 38 w 158"/>
                <a:gd name="T1" fmla="*/ 0 h 111"/>
                <a:gd name="T2" fmla="*/ 158 w 158"/>
                <a:gd name="T3" fmla="*/ 69 h 111"/>
                <a:gd name="T4" fmla="*/ 0 w 158"/>
                <a:gd name="T5" fmla="*/ 111 h 111"/>
                <a:gd name="T6" fmla="*/ 0 60000 65536"/>
                <a:gd name="T7" fmla="*/ 0 60000 65536"/>
                <a:gd name="T8" fmla="*/ 0 60000 65536"/>
                <a:gd name="T9" fmla="*/ 0 w 158"/>
                <a:gd name="T10" fmla="*/ 0 h 111"/>
                <a:gd name="T11" fmla="*/ 158 w 158"/>
                <a:gd name="T12" fmla="*/ 111 h 111"/>
              </a:gdLst>
              <a:ahLst/>
              <a:cxnLst>
                <a:cxn ang="T6">
                  <a:pos x="T0" y="T1"/>
                </a:cxn>
                <a:cxn ang="T7">
                  <a:pos x="T2" y="T3"/>
                </a:cxn>
                <a:cxn ang="T8">
                  <a:pos x="T4" y="T5"/>
                </a:cxn>
              </a:cxnLst>
              <a:rect l="T9" t="T10" r="T11" b="T12"/>
              <a:pathLst>
                <a:path w="158" h="111">
                  <a:moveTo>
                    <a:pt x="38" y="0"/>
                  </a:moveTo>
                  <a:lnTo>
                    <a:pt x="158" y="69"/>
                  </a:lnTo>
                  <a:lnTo>
                    <a:pt x="0" y="111"/>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45149" name="Line 5"/>
            <p:cNvSpPr>
              <a:spLocks noChangeShapeType="1"/>
            </p:cNvSpPr>
            <p:nvPr/>
          </p:nvSpPr>
          <p:spPr bwMode="auto">
            <a:xfrm>
              <a:off x="355" y="3330"/>
              <a:ext cx="288" cy="16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3" name="Group 6"/>
          <p:cNvGrpSpPr>
            <a:grpSpLocks/>
          </p:cNvGrpSpPr>
          <p:nvPr/>
        </p:nvGrpSpPr>
        <p:grpSpPr bwMode="auto">
          <a:xfrm>
            <a:off x="517525" y="3292475"/>
            <a:ext cx="457200" cy="330200"/>
            <a:chOff x="358" y="2346"/>
            <a:chExt cx="288" cy="208"/>
          </a:xfrm>
        </p:grpSpPr>
        <p:sp>
          <p:nvSpPr>
            <p:cNvPr id="45146" name="Freeform 7"/>
            <p:cNvSpPr>
              <a:spLocks/>
            </p:cNvSpPr>
            <p:nvPr/>
          </p:nvSpPr>
          <p:spPr bwMode="auto">
            <a:xfrm>
              <a:off x="484" y="2346"/>
              <a:ext cx="158" cy="111"/>
            </a:xfrm>
            <a:custGeom>
              <a:avLst/>
              <a:gdLst>
                <a:gd name="T0" fmla="*/ 38 w 158"/>
                <a:gd name="T1" fmla="*/ 0 h 111"/>
                <a:gd name="T2" fmla="*/ 158 w 158"/>
                <a:gd name="T3" fmla="*/ 69 h 111"/>
                <a:gd name="T4" fmla="*/ 0 w 158"/>
                <a:gd name="T5" fmla="*/ 111 h 111"/>
                <a:gd name="T6" fmla="*/ 0 60000 65536"/>
                <a:gd name="T7" fmla="*/ 0 60000 65536"/>
                <a:gd name="T8" fmla="*/ 0 60000 65536"/>
                <a:gd name="T9" fmla="*/ 0 w 158"/>
                <a:gd name="T10" fmla="*/ 0 h 111"/>
                <a:gd name="T11" fmla="*/ 158 w 158"/>
                <a:gd name="T12" fmla="*/ 111 h 111"/>
              </a:gdLst>
              <a:ahLst/>
              <a:cxnLst>
                <a:cxn ang="T6">
                  <a:pos x="T0" y="T1"/>
                </a:cxn>
                <a:cxn ang="T7">
                  <a:pos x="T2" y="T3"/>
                </a:cxn>
                <a:cxn ang="T8">
                  <a:pos x="T4" y="T5"/>
                </a:cxn>
              </a:cxnLst>
              <a:rect l="T9" t="T10" r="T11" b="T12"/>
              <a:pathLst>
                <a:path w="158" h="111">
                  <a:moveTo>
                    <a:pt x="38" y="0"/>
                  </a:moveTo>
                  <a:lnTo>
                    <a:pt x="158" y="69"/>
                  </a:lnTo>
                  <a:lnTo>
                    <a:pt x="0" y="111"/>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45147" name="Line 8"/>
            <p:cNvSpPr>
              <a:spLocks noChangeShapeType="1"/>
            </p:cNvSpPr>
            <p:nvPr/>
          </p:nvSpPr>
          <p:spPr bwMode="auto">
            <a:xfrm>
              <a:off x="358" y="2388"/>
              <a:ext cx="288" cy="16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4" name="Group 9"/>
          <p:cNvGrpSpPr>
            <a:grpSpLocks/>
          </p:cNvGrpSpPr>
          <p:nvPr/>
        </p:nvGrpSpPr>
        <p:grpSpPr bwMode="auto">
          <a:xfrm>
            <a:off x="1550988" y="3949700"/>
            <a:ext cx="693737" cy="263525"/>
            <a:chOff x="1009" y="2760"/>
            <a:chExt cx="437" cy="166"/>
          </a:xfrm>
        </p:grpSpPr>
        <p:sp>
          <p:nvSpPr>
            <p:cNvPr id="45144" name="Freeform 10"/>
            <p:cNvSpPr>
              <a:spLocks/>
            </p:cNvSpPr>
            <p:nvPr/>
          </p:nvSpPr>
          <p:spPr bwMode="auto">
            <a:xfrm>
              <a:off x="1156" y="2805"/>
              <a:ext cx="290" cy="75"/>
            </a:xfrm>
            <a:custGeom>
              <a:avLst/>
              <a:gdLst>
                <a:gd name="T0" fmla="*/ 290 w 290"/>
                <a:gd name="T1" fmla="*/ 75 h 75"/>
                <a:gd name="T2" fmla="*/ 158 w 290"/>
                <a:gd name="T3" fmla="*/ 0 h 75"/>
                <a:gd name="T4" fmla="*/ 0 w 290"/>
                <a:gd name="T5" fmla="*/ 42 h 75"/>
                <a:gd name="T6" fmla="*/ 0 60000 65536"/>
                <a:gd name="T7" fmla="*/ 0 60000 65536"/>
                <a:gd name="T8" fmla="*/ 0 60000 65536"/>
                <a:gd name="T9" fmla="*/ 0 w 290"/>
                <a:gd name="T10" fmla="*/ 0 h 75"/>
                <a:gd name="T11" fmla="*/ 290 w 290"/>
                <a:gd name="T12" fmla="*/ 75 h 75"/>
              </a:gdLst>
              <a:ahLst/>
              <a:cxnLst>
                <a:cxn ang="T6">
                  <a:pos x="T0" y="T1"/>
                </a:cxn>
                <a:cxn ang="T7">
                  <a:pos x="T2" y="T3"/>
                </a:cxn>
                <a:cxn ang="T8">
                  <a:pos x="T4" y="T5"/>
                </a:cxn>
              </a:cxnLst>
              <a:rect l="T9" t="T10" r="T11" b="T12"/>
              <a:pathLst>
                <a:path w="290" h="75">
                  <a:moveTo>
                    <a:pt x="290" y="75"/>
                  </a:moveTo>
                  <a:lnTo>
                    <a:pt x="158" y="0"/>
                  </a:lnTo>
                  <a:lnTo>
                    <a:pt x="0" y="42"/>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45145" name="Line 11"/>
            <p:cNvSpPr>
              <a:spLocks noChangeShapeType="1"/>
            </p:cNvSpPr>
            <p:nvPr/>
          </p:nvSpPr>
          <p:spPr bwMode="auto">
            <a:xfrm>
              <a:off x="1009" y="2760"/>
              <a:ext cx="288" cy="16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 name="Group 12"/>
          <p:cNvGrpSpPr>
            <a:grpSpLocks/>
          </p:cNvGrpSpPr>
          <p:nvPr/>
        </p:nvGrpSpPr>
        <p:grpSpPr bwMode="auto">
          <a:xfrm>
            <a:off x="1254125" y="4252913"/>
            <a:ext cx="311150" cy="366712"/>
            <a:chOff x="870" y="2951"/>
            <a:chExt cx="196" cy="231"/>
          </a:xfrm>
        </p:grpSpPr>
        <p:sp>
          <p:nvSpPr>
            <p:cNvPr id="45142" name="Text Box 13"/>
            <p:cNvSpPr txBox="1">
              <a:spLocks noChangeArrowheads="1"/>
            </p:cNvSpPr>
            <p:nvPr/>
          </p:nvSpPr>
          <p:spPr bwMode="auto">
            <a:xfrm>
              <a:off x="870" y="29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5</a:t>
              </a:r>
              <a:endParaRPr lang="th-TH"/>
            </a:p>
          </p:txBody>
        </p:sp>
        <p:sp>
          <p:nvSpPr>
            <p:cNvPr id="45143" name="Oval 14"/>
            <p:cNvSpPr>
              <a:spLocks noChangeArrowheads="1"/>
            </p:cNvSpPr>
            <p:nvPr/>
          </p:nvSpPr>
          <p:spPr bwMode="auto">
            <a:xfrm>
              <a:off x="880" y="2976"/>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6" name="Group 15"/>
          <p:cNvGrpSpPr>
            <a:grpSpLocks/>
          </p:cNvGrpSpPr>
          <p:nvPr/>
        </p:nvGrpSpPr>
        <p:grpSpPr bwMode="auto">
          <a:xfrm>
            <a:off x="2074863" y="4940300"/>
            <a:ext cx="693737" cy="257175"/>
            <a:chOff x="1339" y="3384"/>
            <a:chExt cx="437" cy="162"/>
          </a:xfrm>
        </p:grpSpPr>
        <p:sp>
          <p:nvSpPr>
            <p:cNvPr id="45140" name="Freeform 16"/>
            <p:cNvSpPr>
              <a:spLocks/>
            </p:cNvSpPr>
            <p:nvPr/>
          </p:nvSpPr>
          <p:spPr bwMode="auto">
            <a:xfrm>
              <a:off x="1486" y="3429"/>
              <a:ext cx="290" cy="75"/>
            </a:xfrm>
            <a:custGeom>
              <a:avLst/>
              <a:gdLst>
                <a:gd name="T0" fmla="*/ 290 w 290"/>
                <a:gd name="T1" fmla="*/ 75 h 75"/>
                <a:gd name="T2" fmla="*/ 158 w 290"/>
                <a:gd name="T3" fmla="*/ 0 h 75"/>
                <a:gd name="T4" fmla="*/ 0 w 290"/>
                <a:gd name="T5" fmla="*/ 42 h 75"/>
                <a:gd name="T6" fmla="*/ 0 60000 65536"/>
                <a:gd name="T7" fmla="*/ 0 60000 65536"/>
                <a:gd name="T8" fmla="*/ 0 60000 65536"/>
                <a:gd name="T9" fmla="*/ 0 w 290"/>
                <a:gd name="T10" fmla="*/ 0 h 75"/>
                <a:gd name="T11" fmla="*/ 290 w 290"/>
                <a:gd name="T12" fmla="*/ 75 h 75"/>
              </a:gdLst>
              <a:ahLst/>
              <a:cxnLst>
                <a:cxn ang="T6">
                  <a:pos x="T0" y="T1"/>
                </a:cxn>
                <a:cxn ang="T7">
                  <a:pos x="T2" y="T3"/>
                </a:cxn>
                <a:cxn ang="T8">
                  <a:pos x="T4" y="T5"/>
                </a:cxn>
              </a:cxnLst>
              <a:rect l="T9" t="T10" r="T11" b="T12"/>
              <a:pathLst>
                <a:path w="290" h="75">
                  <a:moveTo>
                    <a:pt x="290" y="75"/>
                  </a:moveTo>
                  <a:lnTo>
                    <a:pt x="158" y="0"/>
                  </a:lnTo>
                  <a:lnTo>
                    <a:pt x="0" y="42"/>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45141" name="Line 17"/>
            <p:cNvSpPr>
              <a:spLocks noChangeShapeType="1"/>
            </p:cNvSpPr>
            <p:nvPr/>
          </p:nvSpPr>
          <p:spPr bwMode="auto">
            <a:xfrm flipH="1" flipV="1">
              <a:off x="1339" y="3384"/>
              <a:ext cx="281" cy="162"/>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45064" name="Rectangle 18"/>
          <p:cNvSpPr>
            <a:spLocks noChangeArrowheads="1"/>
          </p:cNvSpPr>
          <p:nvPr/>
        </p:nvSpPr>
        <p:spPr bwMode="auto">
          <a:xfrm>
            <a:off x="217488" y="927100"/>
            <a:ext cx="8680450" cy="17145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34163" name="Rectangle 19"/>
          <p:cNvSpPr>
            <a:spLocks noChangeArrowheads="1"/>
          </p:cNvSpPr>
          <p:nvPr/>
        </p:nvSpPr>
        <p:spPr bwMode="auto">
          <a:xfrm>
            <a:off x="217488" y="860425"/>
            <a:ext cx="8702675" cy="1712913"/>
          </a:xfrm>
          <a:prstGeom prst="rect">
            <a:avLst/>
          </a:prstGeom>
          <a:noFill/>
          <a:ln w="9525">
            <a:noFill/>
            <a:miter lim="800000"/>
            <a:headEnd/>
            <a:tailEnd/>
          </a:ln>
          <a:effectLst/>
        </p:spPr>
        <p:txBody>
          <a:bodyPr wrap="none">
            <a:spAutoFit/>
          </a:bodyPr>
          <a:lstStyle/>
          <a:p>
            <a:pPr>
              <a:lnSpc>
                <a:spcPct val="140000"/>
              </a:lnSpc>
              <a:defRPr/>
            </a:pPr>
            <a:r>
              <a:rPr lang="en-US" sz="2800" b="1" dirty="0">
                <a:solidFill>
                  <a:srgbClr val="CC3300"/>
                </a:solidFill>
                <a:effectLst>
                  <a:outerShdw blurRad="38100" dist="38100" dir="2700000" algn="tl">
                    <a:srgbClr val="C0C0C0"/>
                  </a:outerShdw>
                </a:effectLst>
                <a:latin typeface="Arial" charset="0"/>
              </a:rPr>
              <a:t>Orthographic projection</a:t>
            </a:r>
            <a:r>
              <a:rPr lang="en-US" sz="2400" b="1" i="1" dirty="0">
                <a:solidFill>
                  <a:srgbClr val="CC3300"/>
                </a:solidFill>
                <a:effectLst>
                  <a:outerShdw blurRad="38100" dist="38100" dir="2700000" algn="tl">
                    <a:srgbClr val="C0C0C0"/>
                  </a:outerShdw>
                </a:effectLst>
                <a:latin typeface="Arial" charset="0"/>
              </a:rPr>
              <a:t> </a:t>
            </a:r>
            <a:r>
              <a:rPr lang="en-US" sz="2400" dirty="0">
                <a:latin typeface="Arial" charset="0"/>
              </a:rPr>
              <a:t>is a parallel projection technique</a:t>
            </a:r>
          </a:p>
          <a:p>
            <a:pPr>
              <a:lnSpc>
                <a:spcPct val="140000"/>
              </a:lnSpc>
              <a:defRPr/>
            </a:pPr>
            <a:r>
              <a:rPr lang="en-US" sz="2400" dirty="0">
                <a:latin typeface="Arial" charset="0"/>
              </a:rPr>
              <a:t>in which the parallel lines of sight are </a:t>
            </a:r>
            <a:r>
              <a:rPr lang="en-US" sz="2400" b="1" i="1" dirty="0">
                <a:latin typeface="Arial" charset="0"/>
              </a:rPr>
              <a:t>perpendicular</a:t>
            </a:r>
            <a:r>
              <a:rPr lang="en-US" sz="2400" dirty="0">
                <a:latin typeface="Arial" charset="0"/>
              </a:rPr>
              <a:t> to the</a:t>
            </a:r>
          </a:p>
          <a:p>
            <a:pPr>
              <a:lnSpc>
                <a:spcPct val="140000"/>
              </a:lnSpc>
              <a:defRPr/>
            </a:pPr>
            <a:r>
              <a:rPr lang="en-US" sz="2400" dirty="0">
                <a:latin typeface="Arial" charset="0"/>
              </a:rPr>
              <a:t>projection plane</a:t>
            </a:r>
          </a:p>
        </p:txBody>
      </p:sp>
      <p:sp>
        <p:nvSpPr>
          <p:cNvPr id="45066" name="Rectangle 20"/>
          <p:cNvSpPr>
            <a:spLocks noGrp="1" noChangeArrowheads="1"/>
          </p:cNvSpPr>
          <p:nvPr>
            <p:ph type="title"/>
          </p:nvPr>
        </p:nvSpPr>
        <p:spPr>
          <a:xfrm>
            <a:off x="673100" y="149225"/>
            <a:ext cx="7772400" cy="638175"/>
          </a:xfrm>
          <a:noFill/>
        </p:spPr>
        <p:txBody>
          <a:bodyPr/>
          <a:lstStyle/>
          <a:p>
            <a:pPr eaLnBrk="1" hangingPunct="1"/>
            <a:r>
              <a:rPr lang="en-US" sz="4000" b="1" dirty="0">
                <a:solidFill>
                  <a:schemeClr val="accent2"/>
                </a:solidFill>
                <a:latin typeface="Arial" pitchFamily="34" charset="0"/>
              </a:rPr>
              <a:t>MEANING</a:t>
            </a:r>
          </a:p>
        </p:txBody>
      </p:sp>
      <p:sp>
        <p:nvSpPr>
          <p:cNvPr id="92" name="Slide Number Placeholder 91"/>
          <p:cNvSpPr>
            <a:spLocks noGrp="1"/>
          </p:cNvSpPr>
          <p:nvPr>
            <p:ph type="sldNum" sz="quarter" idx="12"/>
          </p:nvPr>
        </p:nvSpPr>
        <p:spPr/>
        <p:txBody>
          <a:bodyPr/>
          <a:lstStyle/>
          <a:p>
            <a:pPr>
              <a:defRPr/>
            </a:pPr>
            <a:fld id="{E45EA9CB-62BA-45DF-8062-23F60F242AA6}" type="slidenum">
              <a:rPr lang="en-US" smtClean="0"/>
              <a:pPr>
                <a:defRPr/>
              </a:pPr>
              <a:t>12</a:t>
            </a:fld>
            <a:endParaRPr lang="en-US" dirty="0"/>
          </a:p>
        </p:txBody>
      </p:sp>
      <p:sp>
        <p:nvSpPr>
          <p:cNvPr id="134165" name="Line 21"/>
          <p:cNvSpPr>
            <a:spLocks noChangeShapeType="1"/>
          </p:cNvSpPr>
          <p:nvPr/>
        </p:nvSpPr>
        <p:spPr bwMode="auto">
          <a:xfrm flipH="1">
            <a:off x="1987550" y="3740150"/>
            <a:ext cx="1751013" cy="471488"/>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66" name="Line 22"/>
          <p:cNvSpPr>
            <a:spLocks noChangeShapeType="1"/>
          </p:cNvSpPr>
          <p:nvPr/>
        </p:nvSpPr>
        <p:spPr bwMode="auto">
          <a:xfrm flipH="1">
            <a:off x="2516188" y="4729163"/>
            <a:ext cx="1757362" cy="473075"/>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67" name="Line 23"/>
          <p:cNvSpPr>
            <a:spLocks noChangeShapeType="1"/>
          </p:cNvSpPr>
          <p:nvPr/>
        </p:nvSpPr>
        <p:spPr bwMode="auto">
          <a:xfrm flipH="1">
            <a:off x="2505075" y="5538788"/>
            <a:ext cx="1776413" cy="479425"/>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68" name="Line 24"/>
          <p:cNvSpPr>
            <a:spLocks noChangeShapeType="1"/>
          </p:cNvSpPr>
          <p:nvPr/>
        </p:nvSpPr>
        <p:spPr bwMode="auto">
          <a:xfrm flipH="1">
            <a:off x="533400" y="4381500"/>
            <a:ext cx="1744663" cy="4699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7" name="Group 91"/>
          <p:cNvGrpSpPr>
            <a:grpSpLocks/>
          </p:cNvGrpSpPr>
          <p:nvPr/>
        </p:nvGrpSpPr>
        <p:grpSpPr bwMode="auto">
          <a:xfrm>
            <a:off x="2274888" y="2724150"/>
            <a:ext cx="2552700" cy="2819400"/>
            <a:chOff x="1433" y="1988"/>
            <a:chExt cx="1608" cy="1776"/>
          </a:xfrm>
        </p:grpSpPr>
        <p:grpSp>
          <p:nvGrpSpPr>
            <p:cNvPr id="45127" name="Group 25"/>
            <p:cNvGrpSpPr>
              <a:grpSpLocks/>
            </p:cNvGrpSpPr>
            <p:nvPr/>
          </p:nvGrpSpPr>
          <p:grpSpPr bwMode="auto">
            <a:xfrm>
              <a:off x="1433" y="2081"/>
              <a:ext cx="1263" cy="1683"/>
              <a:chOff x="1512" y="2654"/>
              <a:chExt cx="900" cy="1200"/>
            </a:xfrm>
          </p:grpSpPr>
          <p:sp>
            <p:nvSpPr>
              <p:cNvPr id="45135" name="Line 26"/>
              <p:cNvSpPr>
                <a:spLocks noChangeShapeType="1"/>
              </p:cNvSpPr>
              <p:nvPr/>
            </p:nvSpPr>
            <p:spPr bwMode="auto">
              <a:xfrm>
                <a:off x="1512" y="2656"/>
                <a:ext cx="0" cy="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6" name="Line 27"/>
              <p:cNvSpPr>
                <a:spLocks noChangeShapeType="1"/>
              </p:cNvSpPr>
              <p:nvPr/>
            </p:nvSpPr>
            <p:spPr bwMode="auto">
              <a:xfrm>
                <a:off x="1512" y="2654"/>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7" name="Line 28"/>
              <p:cNvSpPr>
                <a:spLocks noChangeShapeType="1"/>
              </p:cNvSpPr>
              <p:nvPr/>
            </p:nvSpPr>
            <p:spPr bwMode="auto">
              <a:xfrm>
                <a:off x="1512" y="3332"/>
                <a:ext cx="900" cy="5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8" name="Line 29"/>
              <p:cNvSpPr>
                <a:spLocks noChangeShapeType="1"/>
              </p:cNvSpPr>
              <p:nvPr/>
            </p:nvSpPr>
            <p:spPr bwMode="auto">
              <a:xfrm flipV="1">
                <a:off x="2412" y="3488"/>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9" name="Line 30"/>
              <p:cNvSpPr>
                <a:spLocks noChangeShapeType="1"/>
              </p:cNvSpPr>
              <p:nvPr/>
            </p:nvSpPr>
            <p:spPr bwMode="auto">
              <a:xfrm>
                <a:off x="2178" y="3038"/>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45128" name="Line 31"/>
            <p:cNvSpPr>
              <a:spLocks noChangeShapeType="1"/>
            </p:cNvSpPr>
            <p:nvPr/>
          </p:nvSpPr>
          <p:spPr bwMode="auto">
            <a:xfrm>
              <a:off x="1778" y="1988"/>
              <a:ext cx="935" cy="5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29" name="Line 32"/>
            <p:cNvSpPr>
              <a:spLocks noChangeShapeType="1"/>
            </p:cNvSpPr>
            <p:nvPr/>
          </p:nvSpPr>
          <p:spPr bwMode="auto">
            <a:xfrm flipV="1">
              <a:off x="3033" y="3158"/>
              <a:ext cx="0" cy="5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0" name="Line 33"/>
            <p:cNvSpPr>
              <a:spLocks noChangeShapeType="1"/>
            </p:cNvSpPr>
            <p:nvPr/>
          </p:nvSpPr>
          <p:spPr bwMode="auto">
            <a:xfrm>
              <a:off x="2713" y="2527"/>
              <a:ext cx="328" cy="6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1" name="Line 34"/>
            <p:cNvSpPr>
              <a:spLocks noChangeShapeType="1"/>
            </p:cNvSpPr>
            <p:nvPr/>
          </p:nvSpPr>
          <p:spPr bwMode="auto">
            <a:xfrm flipV="1">
              <a:off x="2696" y="3672"/>
              <a:ext cx="345" cy="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2" name="Line 35"/>
            <p:cNvSpPr>
              <a:spLocks noChangeShapeType="1"/>
            </p:cNvSpPr>
            <p:nvPr/>
          </p:nvSpPr>
          <p:spPr bwMode="auto">
            <a:xfrm flipV="1">
              <a:off x="2696" y="3158"/>
              <a:ext cx="345" cy="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3" name="Line 36"/>
            <p:cNvSpPr>
              <a:spLocks noChangeShapeType="1"/>
            </p:cNvSpPr>
            <p:nvPr/>
          </p:nvSpPr>
          <p:spPr bwMode="auto">
            <a:xfrm flipV="1">
              <a:off x="2368" y="2527"/>
              <a:ext cx="345" cy="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34" name="Line 37"/>
            <p:cNvSpPr>
              <a:spLocks noChangeShapeType="1"/>
            </p:cNvSpPr>
            <p:nvPr/>
          </p:nvSpPr>
          <p:spPr bwMode="auto">
            <a:xfrm flipV="1">
              <a:off x="1442" y="1988"/>
              <a:ext cx="345" cy="9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4182" name="Line 38"/>
          <p:cNvSpPr>
            <a:spLocks noChangeShapeType="1"/>
          </p:cNvSpPr>
          <p:nvPr/>
        </p:nvSpPr>
        <p:spPr bwMode="auto">
          <a:xfrm flipH="1">
            <a:off x="517525" y="2884488"/>
            <a:ext cx="1760538" cy="473075"/>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9" name="Group 39"/>
          <p:cNvGrpSpPr>
            <a:grpSpLocks/>
          </p:cNvGrpSpPr>
          <p:nvPr/>
        </p:nvGrpSpPr>
        <p:grpSpPr bwMode="auto">
          <a:xfrm>
            <a:off x="2065338" y="5754688"/>
            <a:ext cx="693737" cy="263525"/>
            <a:chOff x="1333" y="3897"/>
            <a:chExt cx="437" cy="166"/>
          </a:xfrm>
        </p:grpSpPr>
        <p:sp>
          <p:nvSpPr>
            <p:cNvPr id="45125" name="Line 40"/>
            <p:cNvSpPr>
              <a:spLocks noChangeShapeType="1"/>
            </p:cNvSpPr>
            <p:nvPr/>
          </p:nvSpPr>
          <p:spPr bwMode="auto">
            <a:xfrm>
              <a:off x="1333" y="3897"/>
              <a:ext cx="288" cy="166"/>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45126" name="Freeform 41"/>
            <p:cNvSpPr>
              <a:spLocks/>
            </p:cNvSpPr>
            <p:nvPr/>
          </p:nvSpPr>
          <p:spPr bwMode="auto">
            <a:xfrm>
              <a:off x="1480" y="3945"/>
              <a:ext cx="290" cy="75"/>
            </a:xfrm>
            <a:custGeom>
              <a:avLst/>
              <a:gdLst>
                <a:gd name="T0" fmla="*/ 290 w 290"/>
                <a:gd name="T1" fmla="*/ 75 h 75"/>
                <a:gd name="T2" fmla="*/ 158 w 290"/>
                <a:gd name="T3" fmla="*/ 0 h 75"/>
                <a:gd name="T4" fmla="*/ 0 w 290"/>
                <a:gd name="T5" fmla="*/ 42 h 75"/>
                <a:gd name="T6" fmla="*/ 0 60000 65536"/>
                <a:gd name="T7" fmla="*/ 0 60000 65536"/>
                <a:gd name="T8" fmla="*/ 0 60000 65536"/>
                <a:gd name="T9" fmla="*/ 0 w 290"/>
                <a:gd name="T10" fmla="*/ 0 h 75"/>
                <a:gd name="T11" fmla="*/ 290 w 290"/>
                <a:gd name="T12" fmla="*/ 75 h 75"/>
              </a:gdLst>
              <a:ahLst/>
              <a:cxnLst>
                <a:cxn ang="T6">
                  <a:pos x="T0" y="T1"/>
                </a:cxn>
                <a:cxn ang="T7">
                  <a:pos x="T2" y="T3"/>
                </a:cxn>
                <a:cxn ang="T8">
                  <a:pos x="T4" y="T5"/>
                </a:cxn>
              </a:cxnLst>
              <a:rect l="T9" t="T10" r="T11" b="T12"/>
              <a:pathLst>
                <a:path w="290" h="75">
                  <a:moveTo>
                    <a:pt x="290" y="75"/>
                  </a:moveTo>
                  <a:lnTo>
                    <a:pt x="158" y="0"/>
                  </a:lnTo>
                  <a:lnTo>
                    <a:pt x="0" y="42"/>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4186" name="Freeform 42"/>
          <p:cNvSpPr>
            <a:spLocks/>
          </p:cNvSpPr>
          <p:nvPr/>
        </p:nvSpPr>
        <p:spPr bwMode="auto">
          <a:xfrm>
            <a:off x="311150" y="2895600"/>
            <a:ext cx="2436813" cy="3616325"/>
          </a:xfrm>
          <a:custGeom>
            <a:avLst/>
            <a:gdLst>
              <a:gd name="T0" fmla="*/ 0 w 1094"/>
              <a:gd name="T1" fmla="*/ 0 h 1624"/>
              <a:gd name="T2" fmla="*/ 2147483647 w 1094"/>
              <a:gd name="T3" fmla="*/ 2147483647 h 1624"/>
              <a:gd name="T4" fmla="*/ 2147483647 w 1094"/>
              <a:gd name="T5" fmla="*/ 2147483647 h 1624"/>
              <a:gd name="T6" fmla="*/ 0 w 1094"/>
              <a:gd name="T7" fmla="*/ 2147483647 h 1624"/>
              <a:gd name="T8" fmla="*/ 0 w 1094"/>
              <a:gd name="T9" fmla="*/ 0 h 1624"/>
              <a:gd name="T10" fmla="*/ 0 60000 65536"/>
              <a:gd name="T11" fmla="*/ 0 60000 65536"/>
              <a:gd name="T12" fmla="*/ 0 60000 65536"/>
              <a:gd name="T13" fmla="*/ 0 60000 65536"/>
              <a:gd name="T14" fmla="*/ 0 60000 65536"/>
              <a:gd name="T15" fmla="*/ 0 w 1094"/>
              <a:gd name="T16" fmla="*/ 0 h 1624"/>
              <a:gd name="T17" fmla="*/ 1094 w 1094"/>
              <a:gd name="T18" fmla="*/ 1624 h 1624"/>
            </a:gdLst>
            <a:ahLst/>
            <a:cxnLst>
              <a:cxn ang="T10">
                <a:pos x="T0" y="T1"/>
              </a:cxn>
              <a:cxn ang="T11">
                <a:pos x="T2" y="T3"/>
              </a:cxn>
              <a:cxn ang="T12">
                <a:pos x="T4" y="T5"/>
              </a:cxn>
              <a:cxn ang="T13">
                <a:pos x="T6" y="T7"/>
              </a:cxn>
              <a:cxn ang="T14">
                <a:pos x="T8" y="T9"/>
              </a:cxn>
            </a:cxnLst>
            <a:rect l="T15" t="T16" r="T17" b="T18"/>
            <a:pathLst>
              <a:path w="1094" h="1624">
                <a:moveTo>
                  <a:pt x="0" y="0"/>
                </a:moveTo>
                <a:lnTo>
                  <a:pt x="1094" y="627"/>
                </a:lnTo>
                <a:lnTo>
                  <a:pt x="1094" y="1624"/>
                </a:lnTo>
                <a:lnTo>
                  <a:pt x="0" y="996"/>
                </a:lnTo>
                <a:lnTo>
                  <a:pt x="0" y="0"/>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4187" name="Line 43"/>
          <p:cNvSpPr>
            <a:spLocks noChangeShapeType="1"/>
          </p:cNvSpPr>
          <p:nvPr/>
        </p:nvSpPr>
        <p:spPr bwMode="auto">
          <a:xfrm>
            <a:off x="519113" y="3355975"/>
            <a:ext cx="0" cy="15144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88" name="Line 44"/>
          <p:cNvSpPr>
            <a:spLocks noChangeShapeType="1"/>
          </p:cNvSpPr>
          <p:nvPr/>
        </p:nvSpPr>
        <p:spPr bwMode="auto">
          <a:xfrm>
            <a:off x="519113" y="3352800"/>
            <a:ext cx="1484312" cy="8572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89" name="Line 45"/>
          <p:cNvSpPr>
            <a:spLocks noChangeShapeType="1"/>
          </p:cNvSpPr>
          <p:nvPr/>
        </p:nvSpPr>
        <p:spPr bwMode="auto">
          <a:xfrm>
            <a:off x="519113" y="4862513"/>
            <a:ext cx="2005012" cy="1157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90" name="Line 46"/>
          <p:cNvSpPr>
            <a:spLocks noChangeShapeType="1"/>
          </p:cNvSpPr>
          <p:nvPr/>
        </p:nvSpPr>
        <p:spPr bwMode="auto">
          <a:xfrm flipV="1">
            <a:off x="2524125" y="5210175"/>
            <a:ext cx="0" cy="814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91" name="Line 47"/>
          <p:cNvSpPr>
            <a:spLocks noChangeShapeType="1"/>
          </p:cNvSpPr>
          <p:nvPr/>
        </p:nvSpPr>
        <p:spPr bwMode="auto">
          <a:xfrm>
            <a:off x="2003425" y="4206875"/>
            <a:ext cx="520700" cy="1003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92" name="Line 48"/>
          <p:cNvSpPr>
            <a:spLocks noChangeShapeType="1"/>
          </p:cNvSpPr>
          <p:nvPr/>
        </p:nvSpPr>
        <p:spPr bwMode="auto">
          <a:xfrm>
            <a:off x="5054600" y="5638800"/>
            <a:ext cx="3378200" cy="0"/>
          </a:xfrm>
          <a:prstGeom prst="line">
            <a:avLst/>
          </a:prstGeom>
          <a:noFill/>
          <a:ln w="28575">
            <a:solidFill>
              <a:srgbClr val="00CC99"/>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0" name="Group 49"/>
          <p:cNvGrpSpPr>
            <a:grpSpLocks/>
          </p:cNvGrpSpPr>
          <p:nvPr/>
        </p:nvGrpSpPr>
        <p:grpSpPr bwMode="auto">
          <a:xfrm>
            <a:off x="5207000" y="3073400"/>
            <a:ext cx="3036888" cy="533400"/>
            <a:chOff x="3464" y="2160"/>
            <a:chExt cx="1640" cy="288"/>
          </a:xfrm>
        </p:grpSpPr>
        <p:sp>
          <p:nvSpPr>
            <p:cNvPr id="45123" name="Rectangle 50"/>
            <p:cNvSpPr>
              <a:spLocks noChangeArrowheads="1"/>
            </p:cNvSpPr>
            <p:nvPr/>
          </p:nvSpPr>
          <p:spPr bwMode="auto">
            <a:xfrm>
              <a:off x="3464" y="2160"/>
              <a:ext cx="1352" cy="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45124" name="Rectangle 51"/>
            <p:cNvSpPr>
              <a:spLocks noChangeArrowheads="1"/>
            </p:cNvSpPr>
            <p:nvPr/>
          </p:nvSpPr>
          <p:spPr bwMode="auto">
            <a:xfrm>
              <a:off x="4816" y="2160"/>
              <a:ext cx="288" cy="2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sp>
        <p:nvSpPr>
          <p:cNvPr id="134196" name="Line 52"/>
          <p:cNvSpPr>
            <a:spLocks noChangeShapeType="1"/>
          </p:cNvSpPr>
          <p:nvPr/>
        </p:nvSpPr>
        <p:spPr bwMode="auto">
          <a:xfrm>
            <a:off x="5200650" y="3606800"/>
            <a:ext cx="0" cy="20193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97" name="Line 53"/>
          <p:cNvSpPr>
            <a:spLocks noChangeShapeType="1"/>
          </p:cNvSpPr>
          <p:nvPr/>
        </p:nvSpPr>
        <p:spPr bwMode="auto">
          <a:xfrm>
            <a:off x="7708900" y="3606800"/>
            <a:ext cx="0" cy="20193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4198" name="Line 54"/>
          <p:cNvSpPr>
            <a:spLocks noChangeShapeType="1"/>
          </p:cNvSpPr>
          <p:nvPr/>
        </p:nvSpPr>
        <p:spPr bwMode="auto">
          <a:xfrm>
            <a:off x="8242300" y="3606800"/>
            <a:ext cx="0" cy="20193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11" name="Group 92"/>
          <p:cNvGrpSpPr>
            <a:grpSpLocks/>
          </p:cNvGrpSpPr>
          <p:nvPr/>
        </p:nvGrpSpPr>
        <p:grpSpPr bwMode="auto">
          <a:xfrm>
            <a:off x="5394325" y="2525713"/>
            <a:ext cx="2381250" cy="776287"/>
            <a:chOff x="3398" y="1863"/>
            <a:chExt cx="1500" cy="489"/>
          </a:xfrm>
        </p:grpSpPr>
        <p:sp>
          <p:nvSpPr>
            <p:cNvPr id="45121" name="Text Box 55"/>
            <p:cNvSpPr txBox="1">
              <a:spLocks noChangeArrowheads="1"/>
            </p:cNvSpPr>
            <p:nvPr/>
          </p:nvSpPr>
          <p:spPr bwMode="auto">
            <a:xfrm>
              <a:off x="3398" y="1863"/>
              <a:ext cx="1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Object views from top</a:t>
              </a:r>
            </a:p>
          </p:txBody>
        </p:sp>
        <p:sp>
          <p:nvSpPr>
            <p:cNvPr id="45122" name="Freeform 56"/>
            <p:cNvSpPr>
              <a:spLocks/>
            </p:cNvSpPr>
            <p:nvPr/>
          </p:nvSpPr>
          <p:spPr bwMode="auto">
            <a:xfrm rot="10800000">
              <a:off x="4016" y="2088"/>
              <a:ext cx="280" cy="264"/>
            </a:xfrm>
            <a:custGeom>
              <a:avLst/>
              <a:gdLst>
                <a:gd name="T0" fmla="*/ 0 w 280"/>
                <a:gd name="T1" fmla="*/ 0 h 264"/>
                <a:gd name="T2" fmla="*/ 192 w 280"/>
                <a:gd name="T3" fmla="*/ 72 h 264"/>
                <a:gd name="T4" fmla="*/ 136 w 280"/>
                <a:gd name="T5" fmla="*/ 208 h 264"/>
                <a:gd name="T6" fmla="*/ 280 w 280"/>
                <a:gd name="T7" fmla="*/ 264 h 264"/>
                <a:gd name="T8" fmla="*/ 0 60000 65536"/>
                <a:gd name="T9" fmla="*/ 0 60000 65536"/>
                <a:gd name="T10" fmla="*/ 0 60000 65536"/>
                <a:gd name="T11" fmla="*/ 0 60000 65536"/>
                <a:gd name="T12" fmla="*/ 0 w 280"/>
                <a:gd name="T13" fmla="*/ 0 h 264"/>
                <a:gd name="T14" fmla="*/ 280 w 280"/>
                <a:gd name="T15" fmla="*/ 264 h 264"/>
              </a:gdLst>
              <a:ahLst/>
              <a:cxnLst>
                <a:cxn ang="T8">
                  <a:pos x="T0" y="T1"/>
                </a:cxn>
                <a:cxn ang="T9">
                  <a:pos x="T2" y="T3"/>
                </a:cxn>
                <a:cxn ang="T10">
                  <a:pos x="T4" y="T5"/>
                </a:cxn>
                <a:cxn ang="T11">
                  <a:pos x="T6" y="T7"/>
                </a:cxn>
              </a:cxnLst>
              <a:rect l="T12" t="T13" r="T14" b="T15"/>
              <a:pathLst>
                <a:path w="280" h="264">
                  <a:moveTo>
                    <a:pt x="0" y="0"/>
                  </a:moveTo>
                  <a:cubicBezTo>
                    <a:pt x="84" y="18"/>
                    <a:pt x="169" y="37"/>
                    <a:pt x="192" y="72"/>
                  </a:cubicBezTo>
                  <a:cubicBezTo>
                    <a:pt x="215" y="107"/>
                    <a:pt x="121" y="176"/>
                    <a:pt x="136" y="208"/>
                  </a:cubicBezTo>
                  <a:cubicBezTo>
                    <a:pt x="151" y="240"/>
                    <a:pt x="215" y="252"/>
                    <a:pt x="280" y="264"/>
                  </a:cubicBezTo>
                </a:path>
              </a:pathLst>
            </a:custGeom>
            <a:noFill/>
            <a:ln w="9525">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grpSp>
      <p:grpSp>
        <p:nvGrpSpPr>
          <p:cNvPr id="12" name="Group 57"/>
          <p:cNvGrpSpPr>
            <a:grpSpLocks/>
          </p:cNvGrpSpPr>
          <p:nvPr/>
        </p:nvGrpSpPr>
        <p:grpSpPr bwMode="auto">
          <a:xfrm>
            <a:off x="5818188" y="5472113"/>
            <a:ext cx="2097087" cy="617537"/>
            <a:chOff x="3697" y="3841"/>
            <a:chExt cx="1321" cy="389"/>
          </a:xfrm>
        </p:grpSpPr>
        <p:sp>
          <p:nvSpPr>
            <p:cNvPr id="45119" name="Text Box 58"/>
            <p:cNvSpPr txBox="1">
              <a:spLocks noChangeArrowheads="1"/>
            </p:cNvSpPr>
            <p:nvPr/>
          </p:nvSpPr>
          <p:spPr bwMode="auto">
            <a:xfrm>
              <a:off x="3870" y="3999"/>
              <a:ext cx="11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Projection plane</a:t>
              </a:r>
            </a:p>
          </p:txBody>
        </p:sp>
        <p:sp>
          <p:nvSpPr>
            <p:cNvPr id="45120" name="Freeform 59"/>
            <p:cNvSpPr>
              <a:spLocks/>
            </p:cNvSpPr>
            <p:nvPr/>
          </p:nvSpPr>
          <p:spPr bwMode="auto">
            <a:xfrm rot="-10010388" flipH="1" flipV="1">
              <a:off x="3697" y="3841"/>
              <a:ext cx="220" cy="253"/>
            </a:xfrm>
            <a:custGeom>
              <a:avLst/>
              <a:gdLst>
                <a:gd name="T0" fmla="*/ 0 w 280"/>
                <a:gd name="T1" fmla="*/ 0 h 264"/>
                <a:gd name="T2" fmla="*/ 73 w 280"/>
                <a:gd name="T3" fmla="*/ 60 h 264"/>
                <a:gd name="T4" fmla="*/ 52 w 280"/>
                <a:gd name="T5" fmla="*/ 175 h 264"/>
                <a:gd name="T6" fmla="*/ 107 w 280"/>
                <a:gd name="T7" fmla="*/ 222 h 264"/>
                <a:gd name="T8" fmla="*/ 0 60000 65536"/>
                <a:gd name="T9" fmla="*/ 0 60000 65536"/>
                <a:gd name="T10" fmla="*/ 0 60000 65536"/>
                <a:gd name="T11" fmla="*/ 0 60000 65536"/>
                <a:gd name="T12" fmla="*/ 0 w 280"/>
                <a:gd name="T13" fmla="*/ 0 h 264"/>
                <a:gd name="T14" fmla="*/ 280 w 280"/>
                <a:gd name="T15" fmla="*/ 264 h 264"/>
              </a:gdLst>
              <a:ahLst/>
              <a:cxnLst>
                <a:cxn ang="T8">
                  <a:pos x="T0" y="T1"/>
                </a:cxn>
                <a:cxn ang="T9">
                  <a:pos x="T2" y="T3"/>
                </a:cxn>
                <a:cxn ang="T10">
                  <a:pos x="T4" y="T5"/>
                </a:cxn>
                <a:cxn ang="T11">
                  <a:pos x="T6" y="T7"/>
                </a:cxn>
              </a:cxnLst>
              <a:rect l="T12" t="T13" r="T14" b="T15"/>
              <a:pathLst>
                <a:path w="280" h="264">
                  <a:moveTo>
                    <a:pt x="0" y="0"/>
                  </a:moveTo>
                  <a:cubicBezTo>
                    <a:pt x="84" y="18"/>
                    <a:pt x="169" y="37"/>
                    <a:pt x="192" y="72"/>
                  </a:cubicBezTo>
                  <a:cubicBezTo>
                    <a:pt x="215" y="107"/>
                    <a:pt x="121" y="176"/>
                    <a:pt x="136" y="208"/>
                  </a:cubicBezTo>
                  <a:cubicBezTo>
                    <a:pt x="151" y="240"/>
                    <a:pt x="215" y="252"/>
                    <a:pt x="280" y="264"/>
                  </a:cubicBezTo>
                </a:path>
              </a:pathLst>
            </a:custGeom>
            <a:noFill/>
            <a:ln w="9525">
              <a:solidFill>
                <a:schemeClr val="tx1"/>
              </a:solidFill>
              <a:round/>
              <a:headEnd type="oval" w="med" len="med"/>
              <a:tailEnd/>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4204" name="Freeform 60"/>
          <p:cNvSpPr>
            <a:spLocks/>
          </p:cNvSpPr>
          <p:nvPr/>
        </p:nvSpPr>
        <p:spPr bwMode="auto">
          <a:xfrm>
            <a:off x="5207000" y="5486400"/>
            <a:ext cx="139700" cy="146050"/>
          </a:xfrm>
          <a:custGeom>
            <a:avLst/>
            <a:gdLst>
              <a:gd name="T0" fmla="*/ 0 w 88"/>
              <a:gd name="T1" fmla="*/ 0 h 92"/>
              <a:gd name="T2" fmla="*/ 2147483647 w 88"/>
              <a:gd name="T3" fmla="*/ 0 h 92"/>
              <a:gd name="T4" fmla="*/ 2147483647 w 88"/>
              <a:gd name="T5" fmla="*/ 2147483647 h 92"/>
              <a:gd name="T6" fmla="*/ 0 60000 65536"/>
              <a:gd name="T7" fmla="*/ 0 60000 65536"/>
              <a:gd name="T8" fmla="*/ 0 60000 65536"/>
              <a:gd name="T9" fmla="*/ 0 w 88"/>
              <a:gd name="T10" fmla="*/ 0 h 92"/>
              <a:gd name="T11" fmla="*/ 88 w 88"/>
              <a:gd name="T12" fmla="*/ 92 h 92"/>
            </a:gdLst>
            <a:ahLst/>
            <a:cxnLst>
              <a:cxn ang="T6">
                <a:pos x="T0" y="T1"/>
              </a:cxn>
              <a:cxn ang="T7">
                <a:pos x="T2" y="T3"/>
              </a:cxn>
              <a:cxn ang="T8">
                <a:pos x="T4" y="T5"/>
              </a:cxn>
            </a:cxnLst>
            <a:rect l="T9" t="T10" r="T11" b="T12"/>
            <a:pathLst>
              <a:path w="88" h="92">
                <a:moveTo>
                  <a:pt x="0" y="0"/>
                </a:moveTo>
                <a:lnTo>
                  <a:pt x="88" y="0"/>
                </a:lnTo>
                <a:lnTo>
                  <a:pt x="88" y="92"/>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4205" name="Freeform 61"/>
          <p:cNvSpPr>
            <a:spLocks/>
          </p:cNvSpPr>
          <p:nvPr/>
        </p:nvSpPr>
        <p:spPr bwMode="auto">
          <a:xfrm flipH="1">
            <a:off x="7569200" y="5486400"/>
            <a:ext cx="139700" cy="146050"/>
          </a:xfrm>
          <a:custGeom>
            <a:avLst/>
            <a:gdLst>
              <a:gd name="T0" fmla="*/ 0 w 88"/>
              <a:gd name="T1" fmla="*/ 0 h 92"/>
              <a:gd name="T2" fmla="*/ 2147483647 w 88"/>
              <a:gd name="T3" fmla="*/ 0 h 92"/>
              <a:gd name="T4" fmla="*/ 2147483647 w 88"/>
              <a:gd name="T5" fmla="*/ 2147483647 h 92"/>
              <a:gd name="T6" fmla="*/ 0 60000 65536"/>
              <a:gd name="T7" fmla="*/ 0 60000 65536"/>
              <a:gd name="T8" fmla="*/ 0 60000 65536"/>
              <a:gd name="T9" fmla="*/ 0 w 88"/>
              <a:gd name="T10" fmla="*/ 0 h 92"/>
              <a:gd name="T11" fmla="*/ 88 w 88"/>
              <a:gd name="T12" fmla="*/ 92 h 92"/>
            </a:gdLst>
            <a:ahLst/>
            <a:cxnLst>
              <a:cxn ang="T6">
                <a:pos x="T0" y="T1"/>
              </a:cxn>
              <a:cxn ang="T7">
                <a:pos x="T2" y="T3"/>
              </a:cxn>
              <a:cxn ang="T8">
                <a:pos x="T4" y="T5"/>
              </a:cxn>
            </a:cxnLst>
            <a:rect l="T9" t="T10" r="T11" b="T12"/>
            <a:pathLst>
              <a:path w="88" h="92">
                <a:moveTo>
                  <a:pt x="0" y="0"/>
                </a:moveTo>
                <a:lnTo>
                  <a:pt x="88" y="0"/>
                </a:lnTo>
                <a:lnTo>
                  <a:pt x="88" y="92"/>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4206" name="Freeform 62"/>
          <p:cNvSpPr>
            <a:spLocks/>
          </p:cNvSpPr>
          <p:nvPr/>
        </p:nvSpPr>
        <p:spPr bwMode="auto">
          <a:xfrm flipH="1">
            <a:off x="8102600" y="5480050"/>
            <a:ext cx="139700" cy="146050"/>
          </a:xfrm>
          <a:custGeom>
            <a:avLst/>
            <a:gdLst>
              <a:gd name="T0" fmla="*/ 0 w 88"/>
              <a:gd name="T1" fmla="*/ 0 h 92"/>
              <a:gd name="T2" fmla="*/ 2147483647 w 88"/>
              <a:gd name="T3" fmla="*/ 0 h 92"/>
              <a:gd name="T4" fmla="*/ 2147483647 w 88"/>
              <a:gd name="T5" fmla="*/ 2147483647 h 92"/>
              <a:gd name="T6" fmla="*/ 0 60000 65536"/>
              <a:gd name="T7" fmla="*/ 0 60000 65536"/>
              <a:gd name="T8" fmla="*/ 0 60000 65536"/>
              <a:gd name="T9" fmla="*/ 0 w 88"/>
              <a:gd name="T10" fmla="*/ 0 h 92"/>
              <a:gd name="T11" fmla="*/ 88 w 88"/>
              <a:gd name="T12" fmla="*/ 92 h 92"/>
            </a:gdLst>
            <a:ahLst/>
            <a:cxnLst>
              <a:cxn ang="T6">
                <a:pos x="T0" y="T1"/>
              </a:cxn>
              <a:cxn ang="T7">
                <a:pos x="T2" y="T3"/>
              </a:cxn>
              <a:cxn ang="T8">
                <a:pos x="T4" y="T5"/>
              </a:cxn>
            </a:cxnLst>
            <a:rect l="T9" t="T10" r="T11" b="T12"/>
            <a:pathLst>
              <a:path w="88" h="92">
                <a:moveTo>
                  <a:pt x="0" y="0"/>
                </a:moveTo>
                <a:lnTo>
                  <a:pt x="88" y="0"/>
                </a:lnTo>
                <a:lnTo>
                  <a:pt x="88" y="92"/>
                </a:lnTo>
              </a:path>
            </a:pathLst>
          </a:custGeom>
          <a:noFill/>
          <a:ln w="9525">
            <a:solidFill>
              <a:srgbClr val="CC33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grpSp>
        <p:nvGrpSpPr>
          <p:cNvPr id="13" name="Group 63"/>
          <p:cNvGrpSpPr>
            <a:grpSpLocks/>
          </p:cNvGrpSpPr>
          <p:nvPr/>
        </p:nvGrpSpPr>
        <p:grpSpPr bwMode="auto">
          <a:xfrm>
            <a:off x="1190625" y="2754313"/>
            <a:ext cx="311150" cy="366712"/>
            <a:chOff x="990" y="1967"/>
            <a:chExt cx="196" cy="231"/>
          </a:xfrm>
        </p:grpSpPr>
        <p:sp>
          <p:nvSpPr>
            <p:cNvPr id="45117" name="Text Box 64"/>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1</a:t>
              </a:r>
              <a:endParaRPr lang="th-TH"/>
            </a:p>
          </p:txBody>
        </p:sp>
        <p:sp>
          <p:nvSpPr>
            <p:cNvPr id="45118" name="Oval 65"/>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14" name="Group 66"/>
          <p:cNvGrpSpPr>
            <a:grpSpLocks/>
          </p:cNvGrpSpPr>
          <p:nvPr/>
        </p:nvGrpSpPr>
        <p:grpSpPr bwMode="auto">
          <a:xfrm>
            <a:off x="2778125" y="3592513"/>
            <a:ext cx="311150" cy="366712"/>
            <a:chOff x="990" y="1967"/>
            <a:chExt cx="196" cy="231"/>
          </a:xfrm>
        </p:grpSpPr>
        <p:sp>
          <p:nvSpPr>
            <p:cNvPr id="45115" name="Text Box 67"/>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2</a:t>
              </a:r>
              <a:endParaRPr lang="th-TH"/>
            </a:p>
          </p:txBody>
        </p:sp>
        <p:sp>
          <p:nvSpPr>
            <p:cNvPr id="45116" name="Oval 68"/>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15" name="Group 69"/>
          <p:cNvGrpSpPr>
            <a:grpSpLocks/>
          </p:cNvGrpSpPr>
          <p:nvPr/>
        </p:nvGrpSpPr>
        <p:grpSpPr bwMode="auto">
          <a:xfrm>
            <a:off x="3425825" y="4532313"/>
            <a:ext cx="311150" cy="366712"/>
            <a:chOff x="990" y="1967"/>
            <a:chExt cx="196" cy="231"/>
          </a:xfrm>
        </p:grpSpPr>
        <p:sp>
          <p:nvSpPr>
            <p:cNvPr id="45113" name="Text Box 70"/>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3</a:t>
              </a:r>
              <a:endParaRPr lang="th-TH"/>
            </a:p>
          </p:txBody>
        </p:sp>
        <p:sp>
          <p:nvSpPr>
            <p:cNvPr id="45114" name="Oval 71"/>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16" name="Group 72"/>
          <p:cNvGrpSpPr>
            <a:grpSpLocks/>
          </p:cNvGrpSpPr>
          <p:nvPr/>
        </p:nvGrpSpPr>
        <p:grpSpPr bwMode="auto">
          <a:xfrm>
            <a:off x="3502025" y="5345113"/>
            <a:ext cx="311150" cy="366712"/>
            <a:chOff x="990" y="1967"/>
            <a:chExt cx="196" cy="231"/>
          </a:xfrm>
        </p:grpSpPr>
        <p:sp>
          <p:nvSpPr>
            <p:cNvPr id="45111" name="Text Box 73"/>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4</a:t>
              </a:r>
              <a:endParaRPr lang="th-TH"/>
            </a:p>
          </p:txBody>
        </p:sp>
        <p:sp>
          <p:nvSpPr>
            <p:cNvPr id="45112" name="Oval 74"/>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17" name="Group 75"/>
          <p:cNvGrpSpPr>
            <a:grpSpLocks/>
          </p:cNvGrpSpPr>
          <p:nvPr/>
        </p:nvGrpSpPr>
        <p:grpSpPr bwMode="auto">
          <a:xfrm>
            <a:off x="5572125" y="3757613"/>
            <a:ext cx="311150" cy="366712"/>
            <a:chOff x="870" y="2951"/>
            <a:chExt cx="196" cy="231"/>
          </a:xfrm>
        </p:grpSpPr>
        <p:sp>
          <p:nvSpPr>
            <p:cNvPr id="45109" name="Text Box 76"/>
            <p:cNvSpPr txBox="1">
              <a:spLocks noChangeArrowheads="1"/>
            </p:cNvSpPr>
            <p:nvPr/>
          </p:nvSpPr>
          <p:spPr bwMode="auto">
            <a:xfrm>
              <a:off x="870" y="29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5</a:t>
              </a:r>
              <a:endParaRPr lang="th-TH"/>
            </a:p>
          </p:txBody>
        </p:sp>
        <p:sp>
          <p:nvSpPr>
            <p:cNvPr id="45110" name="Oval 77"/>
            <p:cNvSpPr>
              <a:spLocks noChangeArrowheads="1"/>
            </p:cNvSpPr>
            <p:nvPr/>
          </p:nvSpPr>
          <p:spPr bwMode="auto">
            <a:xfrm>
              <a:off x="880" y="2976"/>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18" name="Group 78"/>
          <p:cNvGrpSpPr>
            <a:grpSpLocks/>
          </p:cNvGrpSpPr>
          <p:nvPr/>
        </p:nvGrpSpPr>
        <p:grpSpPr bwMode="auto">
          <a:xfrm>
            <a:off x="5216525" y="3757613"/>
            <a:ext cx="311150" cy="366712"/>
            <a:chOff x="990" y="1967"/>
            <a:chExt cx="196" cy="231"/>
          </a:xfrm>
        </p:grpSpPr>
        <p:sp>
          <p:nvSpPr>
            <p:cNvPr id="45107" name="Text Box 79"/>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1</a:t>
              </a:r>
              <a:endParaRPr lang="th-TH"/>
            </a:p>
          </p:txBody>
        </p:sp>
        <p:sp>
          <p:nvSpPr>
            <p:cNvPr id="45108" name="Oval 80"/>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19" name="Group 81"/>
          <p:cNvGrpSpPr>
            <a:grpSpLocks/>
          </p:cNvGrpSpPr>
          <p:nvPr/>
        </p:nvGrpSpPr>
        <p:grpSpPr bwMode="auto">
          <a:xfrm>
            <a:off x="7375525" y="3757613"/>
            <a:ext cx="311150" cy="366712"/>
            <a:chOff x="990" y="1967"/>
            <a:chExt cx="196" cy="231"/>
          </a:xfrm>
        </p:grpSpPr>
        <p:sp>
          <p:nvSpPr>
            <p:cNvPr id="45105" name="Text Box 82"/>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2</a:t>
              </a:r>
              <a:endParaRPr lang="th-TH"/>
            </a:p>
          </p:txBody>
        </p:sp>
        <p:sp>
          <p:nvSpPr>
            <p:cNvPr id="45106" name="Oval 83"/>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20" name="Group 84"/>
          <p:cNvGrpSpPr>
            <a:grpSpLocks/>
          </p:cNvGrpSpPr>
          <p:nvPr/>
        </p:nvGrpSpPr>
        <p:grpSpPr bwMode="auto">
          <a:xfrm>
            <a:off x="8251825" y="3770313"/>
            <a:ext cx="311150" cy="366712"/>
            <a:chOff x="990" y="1967"/>
            <a:chExt cx="196" cy="231"/>
          </a:xfrm>
        </p:grpSpPr>
        <p:sp>
          <p:nvSpPr>
            <p:cNvPr id="45103" name="Text Box 85"/>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3</a:t>
              </a:r>
              <a:endParaRPr lang="th-TH"/>
            </a:p>
          </p:txBody>
        </p:sp>
        <p:sp>
          <p:nvSpPr>
            <p:cNvPr id="45104" name="Oval 86"/>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grpSp>
        <p:nvGrpSpPr>
          <p:cNvPr id="21" name="Group 87"/>
          <p:cNvGrpSpPr>
            <a:grpSpLocks/>
          </p:cNvGrpSpPr>
          <p:nvPr/>
        </p:nvGrpSpPr>
        <p:grpSpPr bwMode="auto">
          <a:xfrm>
            <a:off x="8594725" y="3770313"/>
            <a:ext cx="311150" cy="366712"/>
            <a:chOff x="990" y="1967"/>
            <a:chExt cx="196" cy="231"/>
          </a:xfrm>
        </p:grpSpPr>
        <p:sp>
          <p:nvSpPr>
            <p:cNvPr id="45101" name="Text Box 88"/>
            <p:cNvSpPr txBox="1">
              <a:spLocks noChangeArrowheads="1"/>
            </p:cNvSpPr>
            <p:nvPr/>
          </p:nvSpPr>
          <p:spPr bwMode="auto">
            <a:xfrm>
              <a:off x="990" y="19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a:t>4</a:t>
              </a:r>
              <a:endParaRPr lang="th-TH"/>
            </a:p>
          </p:txBody>
        </p:sp>
        <p:sp>
          <p:nvSpPr>
            <p:cNvPr id="45102" name="Oval 89"/>
            <p:cNvSpPr>
              <a:spLocks noChangeArrowheads="1"/>
            </p:cNvSpPr>
            <p:nvPr/>
          </p:nvSpPr>
          <p:spPr bwMode="auto">
            <a:xfrm>
              <a:off x="1000" y="1992"/>
              <a:ext cx="184" cy="18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066"/>
                                        </p:tgtEl>
                                        <p:attrNameLst>
                                          <p:attrName>style.visibility</p:attrName>
                                        </p:attrNameLst>
                                      </p:cBhvr>
                                      <p:to>
                                        <p:strVal val="visible"/>
                                      </p:to>
                                    </p:set>
                                    <p:animEffect transition="in" filter="barn(inVertical)">
                                      <p:cBhvr>
                                        <p:cTn id="7" dur="500"/>
                                        <p:tgtEl>
                                          <p:spTgt spid="4506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4163"/>
                                        </p:tgtEl>
                                        <p:attrNameLst>
                                          <p:attrName>style.visibility</p:attrName>
                                        </p:attrNameLst>
                                      </p:cBhvr>
                                      <p:to>
                                        <p:strVal val="visible"/>
                                      </p:to>
                                    </p:set>
                                    <p:anim calcmode="lin" valueType="num">
                                      <p:cBhvr>
                                        <p:cTn id="12" dur="500" fill="hold"/>
                                        <p:tgtEl>
                                          <p:spTgt spid="134163"/>
                                        </p:tgtEl>
                                        <p:attrNameLst>
                                          <p:attrName>ppt_w</p:attrName>
                                        </p:attrNameLst>
                                      </p:cBhvr>
                                      <p:tavLst>
                                        <p:tav tm="0">
                                          <p:val>
                                            <p:fltVal val="0"/>
                                          </p:val>
                                        </p:tav>
                                        <p:tav tm="100000">
                                          <p:val>
                                            <p:strVal val="#ppt_w"/>
                                          </p:val>
                                        </p:tav>
                                      </p:tavLst>
                                    </p:anim>
                                    <p:anim calcmode="lin" valueType="num">
                                      <p:cBhvr>
                                        <p:cTn id="13" dur="500" fill="hold"/>
                                        <p:tgtEl>
                                          <p:spTgt spid="134163"/>
                                        </p:tgtEl>
                                        <p:attrNameLst>
                                          <p:attrName>ppt_h</p:attrName>
                                        </p:attrNameLst>
                                      </p:cBhvr>
                                      <p:tavLst>
                                        <p:tav tm="0">
                                          <p:val>
                                            <p:fltVal val="0"/>
                                          </p:val>
                                        </p:tav>
                                        <p:tav tm="100000">
                                          <p:val>
                                            <p:strVal val="#ppt_h"/>
                                          </p:val>
                                        </p:tav>
                                      </p:tavLst>
                                    </p:anim>
                                    <p:animEffect transition="in" filter="fade">
                                      <p:cBhvr>
                                        <p:cTn id="14" dur="500"/>
                                        <p:tgtEl>
                                          <p:spTgt spid="13416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34146"/>
                                        </p:tgtEl>
                                        <p:attrNameLst>
                                          <p:attrName>style.visibility</p:attrName>
                                        </p:attrNameLst>
                                      </p:cBhvr>
                                      <p:to>
                                        <p:strVal val="visible"/>
                                      </p:to>
                                    </p:set>
                                    <p:animEffect transition="in" filter="slide(fromBottom)">
                                      <p:cBhvr>
                                        <p:cTn id="19" dur="500"/>
                                        <p:tgtEl>
                                          <p:spTgt spid="134146"/>
                                        </p:tgtEl>
                                      </p:cBhvr>
                                    </p:animEffect>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4186"/>
                                        </p:tgtEl>
                                        <p:attrNameLst>
                                          <p:attrName>style.visibility</p:attrName>
                                        </p:attrNameLst>
                                      </p:cBhvr>
                                      <p:to>
                                        <p:strVal val="visible"/>
                                      </p:to>
                                    </p:set>
                                    <p:anim calcmode="lin" valueType="num">
                                      <p:cBhvr additive="base">
                                        <p:cTn id="28" dur="500" fill="hold"/>
                                        <p:tgtEl>
                                          <p:spTgt spid="134186"/>
                                        </p:tgtEl>
                                        <p:attrNameLst>
                                          <p:attrName>ppt_x</p:attrName>
                                        </p:attrNameLst>
                                      </p:cBhvr>
                                      <p:tavLst>
                                        <p:tav tm="0">
                                          <p:val>
                                            <p:strVal val="#ppt_x"/>
                                          </p:val>
                                        </p:tav>
                                        <p:tav tm="100000">
                                          <p:val>
                                            <p:strVal val="#ppt_x"/>
                                          </p:val>
                                        </p:tav>
                                      </p:tavLst>
                                    </p:anim>
                                    <p:anim calcmode="lin" valueType="num">
                                      <p:cBhvr additive="base">
                                        <p:cTn id="29" dur="500" fill="hold"/>
                                        <p:tgtEl>
                                          <p:spTgt spid="13418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par>
                          <p:cTn id="35" fill="hold" nodeType="afterGroup">
                            <p:stCondLst>
                              <p:cond delay="2000"/>
                            </p:stCondLst>
                            <p:childTnLst>
                              <p:par>
                                <p:cTn id="36" presetID="2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1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4192"/>
                                        </p:tgtEl>
                                        <p:attrNameLst>
                                          <p:attrName>style.visibility</p:attrName>
                                        </p:attrNameLst>
                                      </p:cBhvr>
                                      <p:to>
                                        <p:strVal val="visible"/>
                                      </p:to>
                                    </p:set>
                                    <p:animEffect transition="in" filter="dissolve">
                                      <p:cBhvr>
                                        <p:cTn id="43" dur="500"/>
                                        <p:tgtEl>
                                          <p:spTgt spid="134192"/>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4182"/>
                                        </p:tgtEl>
                                        <p:attrNameLst>
                                          <p:attrName>style.visibility</p:attrName>
                                        </p:attrNameLst>
                                      </p:cBhvr>
                                      <p:to>
                                        <p:strVal val="visible"/>
                                      </p:to>
                                    </p:set>
                                    <p:animEffect transition="in" filter="wipe(right)">
                                      <p:cBhvr>
                                        <p:cTn id="52" dur="1000"/>
                                        <p:tgtEl>
                                          <p:spTgt spid="13418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34196"/>
                                        </p:tgtEl>
                                        <p:attrNameLst>
                                          <p:attrName>style.visibility</p:attrName>
                                        </p:attrNameLst>
                                      </p:cBhvr>
                                      <p:to>
                                        <p:strVal val="visible"/>
                                      </p:to>
                                    </p:set>
                                    <p:animEffect transition="in" filter="wipe(up)">
                                      <p:cBhvr>
                                        <p:cTn id="55" dur="1000"/>
                                        <p:tgtEl>
                                          <p:spTgt spid="134196"/>
                                        </p:tgtEl>
                                      </p:cBhvr>
                                    </p:animEffect>
                                  </p:childTnLst>
                                </p:cTn>
                              </p:par>
                            </p:childTnLst>
                          </p:cTn>
                        </p:par>
                        <p:par>
                          <p:cTn id="56" fill="hold" nodeType="afterGroup">
                            <p:stCondLst>
                              <p:cond delay="1000"/>
                            </p:stCondLst>
                            <p:childTnLst>
                              <p:par>
                                <p:cTn id="57" presetID="9"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dissolve">
                                      <p:cBhvr>
                                        <p:cTn id="59" dur="500"/>
                                        <p:tgtEl>
                                          <p:spTgt spid="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34204"/>
                                        </p:tgtEl>
                                        <p:attrNameLst>
                                          <p:attrName>style.visibility</p:attrName>
                                        </p:attrNameLst>
                                      </p:cBhvr>
                                      <p:to>
                                        <p:strVal val="visible"/>
                                      </p:to>
                                    </p:set>
                                    <p:animEffect transition="in" filter="dissolve">
                                      <p:cBhvr>
                                        <p:cTn id="62" dur="500"/>
                                        <p:tgtEl>
                                          <p:spTgt spid="134204"/>
                                        </p:tgtEl>
                                      </p:cBhvr>
                                    </p:animEffect>
                                  </p:childTnLst>
                                </p:cTn>
                              </p:par>
                            </p:childTnLst>
                          </p:cTn>
                        </p:par>
                        <p:par>
                          <p:cTn id="63" fill="hold" nodeType="afterGroup">
                            <p:stCondLst>
                              <p:cond delay="1500"/>
                            </p:stCondLst>
                            <p:childTnLst>
                              <p:par>
                                <p:cTn id="64" presetID="9"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par>
                                <p:cTn id="67" presetID="9"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dissolve">
                                      <p:cBhvr>
                                        <p:cTn id="69" dur="500"/>
                                        <p:tgtEl>
                                          <p:spTgt spid="1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34165"/>
                                        </p:tgtEl>
                                        <p:attrNameLst>
                                          <p:attrName>style.visibility</p:attrName>
                                        </p:attrNameLst>
                                      </p:cBhvr>
                                      <p:to>
                                        <p:strVal val="visible"/>
                                      </p:to>
                                    </p:set>
                                    <p:animEffect transition="in" filter="wipe(right)">
                                      <p:cBhvr>
                                        <p:cTn id="74" dur="1000"/>
                                        <p:tgtEl>
                                          <p:spTgt spid="134165"/>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134197"/>
                                        </p:tgtEl>
                                        <p:attrNameLst>
                                          <p:attrName>style.visibility</p:attrName>
                                        </p:attrNameLst>
                                      </p:cBhvr>
                                      <p:to>
                                        <p:strVal val="visible"/>
                                      </p:to>
                                    </p:set>
                                    <p:animEffect transition="in" filter="wipe(up)">
                                      <p:cBhvr>
                                        <p:cTn id="77" dur="1000"/>
                                        <p:tgtEl>
                                          <p:spTgt spid="134197"/>
                                        </p:tgtEl>
                                      </p:cBhvr>
                                    </p:animEffect>
                                  </p:childTnLst>
                                </p:cTn>
                              </p:par>
                            </p:childTnLst>
                          </p:cTn>
                        </p:par>
                        <p:par>
                          <p:cTn id="78" fill="hold" nodeType="afterGroup">
                            <p:stCondLst>
                              <p:cond delay="1000"/>
                            </p:stCondLst>
                            <p:childTnLst>
                              <p:par>
                                <p:cTn id="79" presetID="9"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dissolve">
                                      <p:cBhvr>
                                        <p:cTn id="81" dur="500"/>
                                        <p:tgtEl>
                                          <p:spTgt spid="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134205"/>
                                        </p:tgtEl>
                                        <p:attrNameLst>
                                          <p:attrName>style.visibility</p:attrName>
                                        </p:attrNameLst>
                                      </p:cBhvr>
                                      <p:to>
                                        <p:strVal val="visible"/>
                                      </p:to>
                                    </p:set>
                                    <p:animEffect transition="in" filter="dissolve">
                                      <p:cBhvr>
                                        <p:cTn id="84" dur="500"/>
                                        <p:tgtEl>
                                          <p:spTgt spid="134205"/>
                                        </p:tgtEl>
                                      </p:cBhvr>
                                    </p:animEffect>
                                  </p:childTnLst>
                                </p:cTn>
                              </p:par>
                            </p:childTnLst>
                          </p:cTn>
                        </p:par>
                        <p:par>
                          <p:cTn id="85" fill="hold" nodeType="afterGroup">
                            <p:stCondLst>
                              <p:cond delay="1500"/>
                            </p:stCondLst>
                            <p:childTnLst>
                              <p:par>
                                <p:cTn id="86" presetID="9" presetClass="entr" presetSubtype="0"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dissolve">
                                      <p:cBhvr>
                                        <p:cTn id="88" dur="500"/>
                                        <p:tgtEl>
                                          <p:spTgt spid="14"/>
                                        </p:tgtEl>
                                      </p:cBhvr>
                                    </p:animEffect>
                                  </p:childTnLst>
                                </p:cTn>
                              </p:par>
                              <p:par>
                                <p:cTn id="89" presetID="9"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dissolve">
                                      <p:cBhvr>
                                        <p:cTn id="91" dur="500"/>
                                        <p:tgtEl>
                                          <p:spTgt spid="1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134166"/>
                                        </p:tgtEl>
                                        <p:attrNameLst>
                                          <p:attrName>style.visibility</p:attrName>
                                        </p:attrNameLst>
                                      </p:cBhvr>
                                      <p:to>
                                        <p:strVal val="visible"/>
                                      </p:to>
                                    </p:set>
                                    <p:animEffect transition="in" filter="wipe(right)">
                                      <p:cBhvr>
                                        <p:cTn id="96" dur="1000"/>
                                        <p:tgtEl>
                                          <p:spTgt spid="134166"/>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34198"/>
                                        </p:tgtEl>
                                        <p:attrNameLst>
                                          <p:attrName>style.visibility</p:attrName>
                                        </p:attrNameLst>
                                      </p:cBhvr>
                                      <p:to>
                                        <p:strVal val="visible"/>
                                      </p:to>
                                    </p:set>
                                    <p:animEffect transition="in" filter="wipe(up)">
                                      <p:cBhvr>
                                        <p:cTn id="99" dur="1000"/>
                                        <p:tgtEl>
                                          <p:spTgt spid="134198"/>
                                        </p:tgtEl>
                                      </p:cBhvr>
                                    </p:animEffect>
                                  </p:childTnLst>
                                </p:cTn>
                              </p:par>
                            </p:childTnLst>
                          </p:cTn>
                        </p:par>
                        <p:par>
                          <p:cTn id="100" fill="hold" nodeType="afterGroup">
                            <p:stCondLst>
                              <p:cond delay="1000"/>
                            </p:stCondLst>
                            <p:childTnLst>
                              <p:par>
                                <p:cTn id="101" presetID="9" presetClass="entr" presetSubtype="0"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dissolve">
                                      <p:cBhvr>
                                        <p:cTn id="103" dur="500"/>
                                        <p:tgtEl>
                                          <p:spTgt spid="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34206"/>
                                        </p:tgtEl>
                                        <p:attrNameLst>
                                          <p:attrName>style.visibility</p:attrName>
                                        </p:attrNameLst>
                                      </p:cBhvr>
                                      <p:to>
                                        <p:strVal val="visible"/>
                                      </p:to>
                                    </p:set>
                                    <p:animEffect transition="in" filter="dissolve">
                                      <p:cBhvr>
                                        <p:cTn id="106" dur="500"/>
                                        <p:tgtEl>
                                          <p:spTgt spid="134206"/>
                                        </p:tgtEl>
                                      </p:cBhvr>
                                    </p:animEffect>
                                  </p:childTnLst>
                                </p:cTn>
                              </p:par>
                            </p:childTnLst>
                          </p:cTn>
                        </p:par>
                        <p:par>
                          <p:cTn id="107" fill="hold" nodeType="afterGroup">
                            <p:stCondLst>
                              <p:cond delay="1500"/>
                            </p:stCondLst>
                            <p:childTnLst>
                              <p:par>
                                <p:cTn id="108" presetID="9" presetClass="entr" presetSubtype="0" fill="hold"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dissolve">
                                      <p:cBhvr>
                                        <p:cTn id="110" dur="2000"/>
                                        <p:tgtEl>
                                          <p:spTgt spid="15"/>
                                        </p:tgtEl>
                                      </p:cBhvr>
                                    </p:animEffect>
                                  </p:childTnLst>
                                </p:cTn>
                              </p:par>
                              <p:par>
                                <p:cTn id="111" presetID="9" presetClass="entr" presetSubtype="0" fill="hold"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dissolve">
                                      <p:cBhvr>
                                        <p:cTn id="113" dur="500"/>
                                        <p:tgtEl>
                                          <p:spTgt spid="2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134167"/>
                                        </p:tgtEl>
                                        <p:attrNameLst>
                                          <p:attrName>style.visibility</p:attrName>
                                        </p:attrNameLst>
                                      </p:cBhvr>
                                      <p:to>
                                        <p:strVal val="visible"/>
                                      </p:to>
                                    </p:set>
                                    <p:animEffect transition="in" filter="wipe(right)">
                                      <p:cBhvr>
                                        <p:cTn id="118" dur="1000"/>
                                        <p:tgtEl>
                                          <p:spTgt spid="134167"/>
                                        </p:tgtEl>
                                      </p:cBhvr>
                                    </p:animEffect>
                                  </p:childTnLst>
                                </p:cTn>
                              </p:par>
                            </p:childTnLst>
                          </p:cTn>
                        </p:par>
                        <p:par>
                          <p:cTn id="119" fill="hold" nodeType="afterGroup">
                            <p:stCondLst>
                              <p:cond delay="1000"/>
                            </p:stCondLst>
                            <p:childTnLst>
                              <p:par>
                                <p:cTn id="120" presetID="9" presetClass="entr" presetSubtype="0" fill="hold" nodeType="afterEffect">
                                  <p:stCondLst>
                                    <p:cond delay="0"/>
                                  </p:stCondLst>
                                  <p:childTnLst>
                                    <p:set>
                                      <p:cBhvr>
                                        <p:cTn id="121" dur="1" fill="hold">
                                          <p:stCondLst>
                                            <p:cond delay="0"/>
                                          </p:stCondLst>
                                        </p:cTn>
                                        <p:tgtEl>
                                          <p:spTgt spid="9"/>
                                        </p:tgtEl>
                                        <p:attrNameLst>
                                          <p:attrName>style.visibility</p:attrName>
                                        </p:attrNameLst>
                                      </p:cBhvr>
                                      <p:to>
                                        <p:strVal val="visible"/>
                                      </p:to>
                                    </p:set>
                                    <p:animEffect transition="in" filter="dissolve">
                                      <p:cBhvr>
                                        <p:cTn id="122" dur="500"/>
                                        <p:tgtEl>
                                          <p:spTgt spid="9"/>
                                        </p:tgtEl>
                                      </p:cBhvr>
                                    </p:animEffect>
                                  </p:childTnLst>
                                </p:cTn>
                              </p:par>
                            </p:childTnLst>
                          </p:cTn>
                        </p:par>
                        <p:par>
                          <p:cTn id="123" fill="hold" nodeType="afterGroup">
                            <p:stCondLst>
                              <p:cond delay="1500"/>
                            </p:stCondLst>
                            <p:childTnLst>
                              <p:par>
                                <p:cTn id="124" presetID="9" presetClass="entr" presetSubtype="0"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dissolve">
                                      <p:cBhvr>
                                        <p:cTn id="126" dur="1000"/>
                                        <p:tgtEl>
                                          <p:spTgt spid="16"/>
                                        </p:tgtEl>
                                      </p:cBhvr>
                                    </p:animEffect>
                                  </p:childTnLst>
                                </p:cTn>
                              </p:par>
                              <p:par>
                                <p:cTn id="127" presetID="9" presetClass="entr" presetSubtype="0" fill="hold"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dissolve">
                                      <p:cBhvr>
                                        <p:cTn id="129" dur="500"/>
                                        <p:tgtEl>
                                          <p:spTgt spid="2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134168"/>
                                        </p:tgtEl>
                                        <p:attrNameLst>
                                          <p:attrName>style.visibility</p:attrName>
                                        </p:attrNameLst>
                                      </p:cBhvr>
                                      <p:to>
                                        <p:strVal val="visible"/>
                                      </p:to>
                                    </p:set>
                                    <p:animEffect transition="in" filter="wipe(right)">
                                      <p:cBhvr>
                                        <p:cTn id="134" dur="1000"/>
                                        <p:tgtEl>
                                          <p:spTgt spid="134168"/>
                                        </p:tgtEl>
                                      </p:cBhvr>
                                    </p:animEffect>
                                  </p:childTnLst>
                                </p:cTn>
                              </p:par>
                            </p:childTnLst>
                          </p:cTn>
                        </p:par>
                        <p:par>
                          <p:cTn id="135" fill="hold" nodeType="afterGroup">
                            <p:stCondLst>
                              <p:cond delay="1000"/>
                            </p:stCondLst>
                            <p:childTnLst>
                              <p:par>
                                <p:cTn id="136" presetID="9" presetClass="entr" presetSubtype="0" fill="hold" nodeType="afterEffect">
                                  <p:stCondLst>
                                    <p:cond delay="0"/>
                                  </p:stCondLst>
                                  <p:childTnLst>
                                    <p:set>
                                      <p:cBhvr>
                                        <p:cTn id="137" dur="1" fill="hold">
                                          <p:stCondLst>
                                            <p:cond delay="0"/>
                                          </p:stCondLst>
                                        </p:cTn>
                                        <p:tgtEl>
                                          <p:spTgt spid="2"/>
                                        </p:tgtEl>
                                        <p:attrNameLst>
                                          <p:attrName>style.visibility</p:attrName>
                                        </p:attrNameLst>
                                      </p:cBhvr>
                                      <p:to>
                                        <p:strVal val="visible"/>
                                      </p:to>
                                    </p:set>
                                    <p:animEffect transition="in" filter="dissolve">
                                      <p:cBhvr>
                                        <p:cTn id="138" dur="500"/>
                                        <p:tgtEl>
                                          <p:spTgt spid="2"/>
                                        </p:tgtEl>
                                      </p:cBhvr>
                                    </p:animEffect>
                                  </p:childTnLst>
                                </p:cTn>
                              </p:par>
                            </p:childTnLst>
                          </p:cTn>
                        </p:par>
                        <p:par>
                          <p:cTn id="139" fill="hold" nodeType="afterGroup">
                            <p:stCondLst>
                              <p:cond delay="1500"/>
                            </p:stCondLst>
                            <p:childTnLst>
                              <p:par>
                                <p:cTn id="140" presetID="9" presetClass="entr" presetSubtype="0" fill="hold" nodeType="after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dissolve">
                                      <p:cBhvr>
                                        <p:cTn id="142" dur="500"/>
                                        <p:tgtEl>
                                          <p:spTgt spid="5"/>
                                        </p:tgtEl>
                                      </p:cBhvr>
                                    </p:animEffect>
                                  </p:childTnLst>
                                </p:cTn>
                              </p:par>
                              <p:par>
                                <p:cTn id="143" presetID="9" presetClass="entr" presetSubtype="0" fill="hold" nodeType="withEffect">
                                  <p:stCondLst>
                                    <p:cond delay="0"/>
                                  </p:stCondLst>
                                  <p:childTnLst>
                                    <p:set>
                                      <p:cBhvr>
                                        <p:cTn id="144" dur="1" fill="hold">
                                          <p:stCondLst>
                                            <p:cond delay="0"/>
                                          </p:stCondLst>
                                        </p:cTn>
                                        <p:tgtEl>
                                          <p:spTgt spid="17"/>
                                        </p:tgtEl>
                                        <p:attrNameLst>
                                          <p:attrName>style.visibility</p:attrName>
                                        </p:attrNameLst>
                                      </p:cBhvr>
                                      <p:to>
                                        <p:strVal val="visible"/>
                                      </p:to>
                                    </p:set>
                                    <p:animEffect transition="in" filter="dissolve">
                                      <p:cBhvr>
                                        <p:cTn id="145" dur="500"/>
                                        <p:tgtEl>
                                          <p:spTgt spid="1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134188"/>
                                        </p:tgtEl>
                                        <p:attrNameLst>
                                          <p:attrName>style.visibility</p:attrName>
                                        </p:attrNameLst>
                                      </p:cBhvr>
                                      <p:to>
                                        <p:strVal val="visible"/>
                                      </p:to>
                                    </p:set>
                                    <p:animEffect transition="in" filter="dissolve">
                                      <p:cBhvr>
                                        <p:cTn id="150" dur="500"/>
                                        <p:tgtEl>
                                          <p:spTgt spid="134188"/>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34191"/>
                                        </p:tgtEl>
                                        <p:attrNameLst>
                                          <p:attrName>style.visibility</p:attrName>
                                        </p:attrNameLst>
                                      </p:cBhvr>
                                      <p:to>
                                        <p:strVal val="visible"/>
                                      </p:to>
                                    </p:set>
                                    <p:animEffect transition="in" filter="dissolve">
                                      <p:cBhvr>
                                        <p:cTn id="153" dur="500"/>
                                        <p:tgtEl>
                                          <p:spTgt spid="134191"/>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134190"/>
                                        </p:tgtEl>
                                        <p:attrNameLst>
                                          <p:attrName>style.visibility</p:attrName>
                                        </p:attrNameLst>
                                      </p:cBhvr>
                                      <p:to>
                                        <p:strVal val="visible"/>
                                      </p:to>
                                    </p:set>
                                    <p:animEffect transition="in" filter="dissolve">
                                      <p:cBhvr>
                                        <p:cTn id="156" dur="500"/>
                                        <p:tgtEl>
                                          <p:spTgt spid="134190"/>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134187"/>
                                        </p:tgtEl>
                                        <p:attrNameLst>
                                          <p:attrName>style.visibility</p:attrName>
                                        </p:attrNameLst>
                                      </p:cBhvr>
                                      <p:to>
                                        <p:strVal val="visible"/>
                                      </p:to>
                                    </p:set>
                                    <p:animEffect transition="in" filter="dissolve">
                                      <p:cBhvr>
                                        <p:cTn id="159" dur="500"/>
                                        <p:tgtEl>
                                          <p:spTgt spid="134187"/>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134189"/>
                                        </p:tgtEl>
                                        <p:attrNameLst>
                                          <p:attrName>style.visibility</p:attrName>
                                        </p:attrNameLst>
                                      </p:cBhvr>
                                      <p:to>
                                        <p:strVal val="visible"/>
                                      </p:to>
                                    </p:set>
                                    <p:animEffect transition="in" filter="dissolve">
                                      <p:cBhvr>
                                        <p:cTn id="162" dur="500"/>
                                        <p:tgtEl>
                                          <p:spTgt spid="134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nimBg="1"/>
      <p:bldP spid="134163" grpId="0"/>
      <p:bldP spid="45066" grpId="0"/>
      <p:bldP spid="134165" grpId="0" animBg="1"/>
      <p:bldP spid="134166" grpId="0" animBg="1"/>
      <p:bldP spid="134167" grpId="0" animBg="1"/>
      <p:bldP spid="134168" grpId="0" animBg="1"/>
      <p:bldP spid="134182" grpId="0" animBg="1"/>
      <p:bldP spid="134186" grpId="0" animBg="1"/>
      <p:bldP spid="134187" grpId="0" animBg="1"/>
      <p:bldP spid="134188" grpId="0" animBg="1"/>
      <p:bldP spid="134189" grpId="0" animBg="1"/>
      <p:bldP spid="134190" grpId="0" animBg="1"/>
      <p:bldP spid="134191" grpId="0" animBg="1"/>
      <p:bldP spid="134192" grpId="0" animBg="1"/>
      <p:bldP spid="134196" grpId="0" animBg="1"/>
      <p:bldP spid="134197" grpId="0" animBg="1"/>
      <p:bldP spid="134198" grpId="0" animBg="1"/>
      <p:bldP spid="134204" grpId="0" animBg="1"/>
      <p:bldP spid="134205" grpId="0" animBg="1"/>
      <p:bldP spid="1342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0"/>
            <a:ext cx="8229600" cy="1295400"/>
          </a:xfrm>
        </p:spPr>
        <p:txBody>
          <a:bodyPr/>
          <a:lstStyle/>
          <a:p>
            <a:pPr eaLnBrk="1" hangingPunct="1"/>
            <a:r>
              <a:rPr lang="en-US" sz="2800" dirty="0">
                <a:solidFill>
                  <a:srgbClr val="FF0000"/>
                </a:solidFill>
              </a:rPr>
              <a:t>Image of a part represented in First Angle Projection</a:t>
            </a:r>
          </a:p>
        </p:txBody>
      </p:sp>
      <p:sp>
        <p:nvSpPr>
          <p:cNvPr id="4" name="Slide Number Placeholder 3"/>
          <p:cNvSpPr>
            <a:spLocks noGrp="1"/>
          </p:cNvSpPr>
          <p:nvPr>
            <p:ph type="sldNum" sz="quarter" idx="12"/>
          </p:nvPr>
        </p:nvSpPr>
        <p:spPr/>
        <p:txBody>
          <a:bodyPr/>
          <a:lstStyle/>
          <a:p>
            <a:pPr>
              <a:defRPr/>
            </a:pPr>
            <a:fld id="{F76F8DA2-EB57-4482-ACA7-56F8662606F4}" type="slidenum">
              <a:rPr lang="en-US" smtClean="0"/>
              <a:pPr>
                <a:defRPr/>
              </a:pPr>
              <a:t>13</a:t>
            </a:fld>
            <a:endParaRPr lang="en-US"/>
          </a:p>
        </p:txBody>
      </p:sp>
      <p:pic>
        <p:nvPicPr>
          <p:cNvPr id="46083" name="Picture 2" descr="File:First angle projectio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700563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arn(inVertical)">
                                      <p:cBhvr>
                                        <p:cTn id="7" dur="5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fade">
                                      <p:cBhvr>
                                        <p:cTn id="12" dur="1000"/>
                                        <p:tgtEl>
                                          <p:spTgt spid="46083"/>
                                        </p:tgtEl>
                                      </p:cBhvr>
                                    </p:animEffect>
                                    <p:anim calcmode="lin" valueType="num">
                                      <p:cBhvr>
                                        <p:cTn id="13" dur="1000" fill="hold"/>
                                        <p:tgtEl>
                                          <p:spTgt spid="46083"/>
                                        </p:tgtEl>
                                        <p:attrNameLst>
                                          <p:attrName>ppt_x</p:attrName>
                                        </p:attrNameLst>
                                      </p:cBhvr>
                                      <p:tavLst>
                                        <p:tav tm="0">
                                          <p:val>
                                            <p:strVal val="#ppt_x"/>
                                          </p:val>
                                        </p:tav>
                                        <p:tav tm="100000">
                                          <p:val>
                                            <p:strVal val="#ppt_x"/>
                                          </p:val>
                                        </p:tav>
                                      </p:tavLst>
                                    </p:anim>
                                    <p:anim calcmode="lin" valueType="num">
                                      <p:cBhvr>
                                        <p:cTn id="14" dur="1000" fill="hold"/>
                                        <p:tgtEl>
                                          <p:spTgt spid="46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229600" cy="990600"/>
          </a:xfrm>
        </p:spPr>
        <p:txBody>
          <a:bodyPr/>
          <a:lstStyle/>
          <a:p>
            <a:pPr eaLnBrk="1" hangingPunct="1"/>
            <a:r>
              <a:rPr lang="en-US" dirty="0">
                <a:solidFill>
                  <a:srgbClr val="FF0000"/>
                </a:solidFill>
              </a:rPr>
              <a:t>Orthographic / </a:t>
            </a:r>
            <a:r>
              <a:rPr lang="en-US" dirty="0" err="1">
                <a:solidFill>
                  <a:srgbClr val="FF0000"/>
                </a:solidFill>
              </a:rPr>
              <a:t>Multiview</a:t>
            </a:r>
            <a:endParaRPr lang="en-US" dirty="0">
              <a:solidFill>
                <a:srgbClr val="FF0000"/>
              </a:solidFill>
            </a:endParaRPr>
          </a:p>
        </p:txBody>
      </p:sp>
      <p:sp>
        <p:nvSpPr>
          <p:cNvPr id="47107" name="Rectangle 3"/>
          <p:cNvSpPr>
            <a:spLocks noGrp="1" noChangeArrowheads="1"/>
          </p:cNvSpPr>
          <p:nvPr>
            <p:ph idx="1"/>
          </p:nvPr>
        </p:nvSpPr>
        <p:spPr>
          <a:xfrm>
            <a:off x="0" y="1371600"/>
            <a:ext cx="9144000" cy="4114800"/>
          </a:xfrm>
        </p:spPr>
        <p:txBody>
          <a:bodyPr/>
          <a:lstStyle/>
          <a:p>
            <a:pPr algn="l" rtl="0" eaLnBrk="1" hangingPunct="1"/>
            <a:r>
              <a:rPr lang="en-US" dirty="0"/>
              <a:t>Draw object from two / three perpendicular views</a:t>
            </a:r>
          </a:p>
        </p:txBody>
      </p:sp>
      <p:sp>
        <p:nvSpPr>
          <p:cNvPr id="7" name="Slide Number Placeholder 6"/>
          <p:cNvSpPr>
            <a:spLocks noGrp="1"/>
          </p:cNvSpPr>
          <p:nvPr>
            <p:ph type="sldNum" sz="quarter" idx="12"/>
          </p:nvPr>
        </p:nvSpPr>
        <p:spPr/>
        <p:txBody>
          <a:bodyPr/>
          <a:lstStyle/>
          <a:p>
            <a:pPr>
              <a:defRPr/>
            </a:pPr>
            <a:fld id="{DADB30A9-2E5B-4DF0-8785-CD83F8C55199}" type="slidenum">
              <a:rPr lang="en-US" smtClean="0"/>
              <a:pPr>
                <a:defRPr/>
              </a:pPr>
              <a:t>14</a:t>
            </a:fld>
            <a:endParaRPr lang="en-US"/>
          </a:p>
        </p:txBody>
      </p:sp>
      <p:pic>
        <p:nvPicPr>
          <p:cNvPr id="47108" name="Picture 5" descr="H:\vi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7"/>
          <p:cNvSpPr txBox="1">
            <a:spLocks noChangeArrowheads="1"/>
          </p:cNvSpPr>
          <p:nvPr/>
        </p:nvSpPr>
        <p:spPr bwMode="auto">
          <a:xfrm>
            <a:off x="1981200" y="5453063"/>
            <a:ext cx="16002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t>/ Orthographic</a:t>
            </a:r>
          </a:p>
        </p:txBody>
      </p:sp>
      <p:sp>
        <p:nvSpPr>
          <p:cNvPr id="47110" name="Text Box 9"/>
          <p:cNvSpPr txBox="1">
            <a:spLocks noChangeArrowheads="1"/>
          </p:cNvSpPr>
          <p:nvPr/>
        </p:nvSpPr>
        <p:spPr bwMode="auto">
          <a:xfrm>
            <a:off x="6248400" y="4953000"/>
            <a:ext cx="1601788"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dirty="0"/>
              <a:t>What it looks like pictorially</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Effect transition="in" filter="barn(inVertical)">
                                      <p:cBhvr>
                                        <p:cTn id="13" dur="500"/>
                                        <p:tgtEl>
                                          <p:spTgt spid="4710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wheel(1)">
                                      <p:cBhvr>
                                        <p:cTn id="18" dur="2000"/>
                                        <p:tgtEl>
                                          <p:spTgt spid="4710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7109"/>
                                        </p:tgtEl>
                                        <p:attrNameLst>
                                          <p:attrName>style.visibility</p:attrName>
                                        </p:attrNameLst>
                                      </p:cBhvr>
                                      <p:to>
                                        <p:strVal val="visible"/>
                                      </p:to>
                                    </p:set>
                                    <p:anim calcmode="lin" valueType="num">
                                      <p:cBhvr additive="base">
                                        <p:cTn id="23" dur="500" fill="hold"/>
                                        <p:tgtEl>
                                          <p:spTgt spid="47109"/>
                                        </p:tgtEl>
                                        <p:attrNameLst>
                                          <p:attrName>ppt_x</p:attrName>
                                        </p:attrNameLst>
                                      </p:cBhvr>
                                      <p:tavLst>
                                        <p:tav tm="0">
                                          <p:val>
                                            <p:strVal val="#ppt_x"/>
                                          </p:val>
                                        </p:tav>
                                        <p:tav tm="100000">
                                          <p:val>
                                            <p:strVal val="#ppt_x"/>
                                          </p:val>
                                        </p:tav>
                                      </p:tavLst>
                                    </p:anim>
                                    <p:anim calcmode="lin" valueType="num">
                                      <p:cBhvr additive="base">
                                        <p:cTn id="2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7110"/>
                                        </p:tgtEl>
                                        <p:attrNameLst>
                                          <p:attrName>style.visibility</p:attrName>
                                        </p:attrNameLst>
                                      </p:cBhvr>
                                      <p:to>
                                        <p:strVal val="visible"/>
                                      </p:to>
                                    </p:set>
                                    <p:anim calcmode="lin" valueType="num">
                                      <p:cBhvr>
                                        <p:cTn id="29" dur="500" fill="hold"/>
                                        <p:tgtEl>
                                          <p:spTgt spid="47110"/>
                                        </p:tgtEl>
                                        <p:attrNameLst>
                                          <p:attrName>ppt_w</p:attrName>
                                        </p:attrNameLst>
                                      </p:cBhvr>
                                      <p:tavLst>
                                        <p:tav tm="0">
                                          <p:val>
                                            <p:fltVal val="0"/>
                                          </p:val>
                                        </p:tav>
                                        <p:tav tm="100000">
                                          <p:val>
                                            <p:strVal val="#ppt_w"/>
                                          </p:val>
                                        </p:tav>
                                      </p:tavLst>
                                    </p:anim>
                                    <p:anim calcmode="lin" valueType="num">
                                      <p:cBhvr>
                                        <p:cTn id="30" dur="500" fill="hold"/>
                                        <p:tgtEl>
                                          <p:spTgt spid="47110"/>
                                        </p:tgtEl>
                                        <p:attrNameLst>
                                          <p:attrName>ppt_h</p:attrName>
                                        </p:attrNameLst>
                                      </p:cBhvr>
                                      <p:tavLst>
                                        <p:tav tm="0">
                                          <p:val>
                                            <p:fltVal val="0"/>
                                          </p:val>
                                        </p:tav>
                                        <p:tav tm="100000">
                                          <p:val>
                                            <p:strVal val="#ppt_h"/>
                                          </p:val>
                                        </p:tav>
                                      </p:tavLst>
                                    </p:anim>
                                    <p:animEffect transition="in" filter="fade">
                                      <p:cBhvr>
                                        <p:cTn id="31"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P spid="47109" grpId="0" animBg="1"/>
      <p:bldP spid="47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42" name="Line 74"/>
          <p:cNvSpPr>
            <a:spLocks noChangeShapeType="1"/>
          </p:cNvSpPr>
          <p:nvPr/>
        </p:nvSpPr>
        <p:spPr bwMode="auto">
          <a:xfrm flipH="1">
            <a:off x="6964363" y="4594225"/>
            <a:ext cx="1341437" cy="3556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0" name="Rectangle 2"/>
          <p:cNvSpPr>
            <a:spLocks noChangeArrowheads="1"/>
          </p:cNvSpPr>
          <p:nvPr/>
        </p:nvSpPr>
        <p:spPr bwMode="auto">
          <a:xfrm>
            <a:off x="4610100" y="1716088"/>
            <a:ext cx="1028700" cy="1028700"/>
          </a:xfrm>
          <a:prstGeom prst="rect">
            <a:avLst/>
          </a:prstGeom>
          <a:solidFill>
            <a:schemeClr val="bg1"/>
          </a:solidFill>
          <a:ln w="9525">
            <a:miter lim="800000"/>
            <a:headEnd/>
            <a:tailEnd/>
          </a:ln>
          <a:scene3d>
            <a:camera prst="legacyObliqueTopRight">
              <a:rot lat="0" lon="2700000" rev="0"/>
            </a:camera>
            <a:lightRig rig="legacyNormal2" dir="t"/>
          </a:scene3d>
          <a:sp3d extrusionH="684200" prstMaterial="legacyPlastic">
            <a:bevelT w="13500" h="13500" prst="angle"/>
            <a:bevelB w="13500" h="13500" prst="angle"/>
            <a:extrusionClr>
              <a:schemeClr val="bg1"/>
            </a:extrusionClr>
          </a:sp3d>
        </p:spPr>
        <p:txBody>
          <a:bodyPr wrap="none" anchor="ctr">
            <a:flatTx/>
          </a:bodyPr>
          <a:lstStyle/>
          <a:p>
            <a:endParaRPr lang="ar-SA"/>
          </a:p>
        </p:txBody>
      </p:sp>
      <p:sp>
        <p:nvSpPr>
          <p:cNvPr id="135171" name="Line 3"/>
          <p:cNvSpPr>
            <a:spLocks noChangeShapeType="1"/>
          </p:cNvSpPr>
          <p:nvPr/>
        </p:nvSpPr>
        <p:spPr bwMode="auto">
          <a:xfrm flipH="1">
            <a:off x="4000500" y="1854200"/>
            <a:ext cx="1384300" cy="354013"/>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2" name="Line 4"/>
          <p:cNvSpPr>
            <a:spLocks noChangeShapeType="1"/>
          </p:cNvSpPr>
          <p:nvPr/>
        </p:nvSpPr>
        <p:spPr bwMode="auto">
          <a:xfrm flipH="1">
            <a:off x="4000500" y="2868613"/>
            <a:ext cx="1354138" cy="34925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3" name="Line 5"/>
          <p:cNvSpPr>
            <a:spLocks noChangeShapeType="1"/>
          </p:cNvSpPr>
          <p:nvPr/>
        </p:nvSpPr>
        <p:spPr bwMode="auto">
          <a:xfrm flipH="1">
            <a:off x="3530600" y="2614613"/>
            <a:ext cx="1343025" cy="3429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4" name="Line 6"/>
          <p:cNvSpPr>
            <a:spLocks noChangeShapeType="1"/>
          </p:cNvSpPr>
          <p:nvPr/>
        </p:nvSpPr>
        <p:spPr bwMode="auto">
          <a:xfrm flipH="1">
            <a:off x="3530600" y="1595438"/>
            <a:ext cx="1358900" cy="34607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5" name="Rectangle 7"/>
          <p:cNvSpPr>
            <a:spLocks noChangeArrowheads="1"/>
          </p:cNvSpPr>
          <p:nvPr/>
        </p:nvSpPr>
        <p:spPr bwMode="auto">
          <a:xfrm>
            <a:off x="6172200" y="2732088"/>
            <a:ext cx="1028700" cy="1028700"/>
          </a:xfrm>
          <a:prstGeom prst="rect">
            <a:avLst/>
          </a:prstGeom>
          <a:solidFill>
            <a:schemeClr val="bg1"/>
          </a:solidFill>
          <a:ln w="9525">
            <a:miter lim="800000"/>
            <a:headEnd/>
            <a:tailEnd/>
          </a:ln>
          <a:scene3d>
            <a:camera prst="legacyObliqueTopRight">
              <a:rot lat="0" lon="4200000" rev="0"/>
            </a:camera>
            <a:lightRig rig="legacyNormal2" dir="t"/>
          </a:scene3d>
          <a:sp3d extrusionH="684200" prstMaterial="legacyPlastic">
            <a:bevelT w="13500" h="13500" prst="angle"/>
            <a:bevelB w="13500" h="13500" prst="angle"/>
            <a:extrusionClr>
              <a:schemeClr val="bg1"/>
            </a:extrusionClr>
          </a:sp3d>
        </p:spPr>
        <p:txBody>
          <a:bodyPr wrap="none" anchor="ctr">
            <a:flatTx/>
          </a:bodyPr>
          <a:lstStyle/>
          <a:p>
            <a:endParaRPr lang="ar-SA"/>
          </a:p>
        </p:txBody>
      </p:sp>
      <p:sp>
        <p:nvSpPr>
          <p:cNvPr id="135176" name="Line 8"/>
          <p:cNvSpPr>
            <a:spLocks noChangeShapeType="1"/>
          </p:cNvSpPr>
          <p:nvPr/>
        </p:nvSpPr>
        <p:spPr bwMode="auto">
          <a:xfrm flipH="1">
            <a:off x="5600700" y="2903538"/>
            <a:ext cx="1077913" cy="28257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7" name="Line 9"/>
          <p:cNvSpPr>
            <a:spLocks noChangeShapeType="1"/>
          </p:cNvSpPr>
          <p:nvPr/>
        </p:nvSpPr>
        <p:spPr bwMode="auto">
          <a:xfrm flipH="1">
            <a:off x="5600700" y="3924300"/>
            <a:ext cx="1095375" cy="2667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8" name="Line 10"/>
          <p:cNvSpPr>
            <a:spLocks noChangeShapeType="1"/>
          </p:cNvSpPr>
          <p:nvPr/>
        </p:nvSpPr>
        <p:spPr bwMode="auto">
          <a:xfrm flipH="1">
            <a:off x="5207000" y="3579813"/>
            <a:ext cx="1466850" cy="3937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79" name="Line 11"/>
          <p:cNvSpPr>
            <a:spLocks noChangeShapeType="1"/>
          </p:cNvSpPr>
          <p:nvPr/>
        </p:nvSpPr>
        <p:spPr bwMode="auto">
          <a:xfrm flipH="1">
            <a:off x="5207000" y="2563813"/>
            <a:ext cx="1476375" cy="3937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0" name="Line 12"/>
          <p:cNvSpPr>
            <a:spLocks noChangeShapeType="1"/>
          </p:cNvSpPr>
          <p:nvPr/>
        </p:nvSpPr>
        <p:spPr bwMode="auto">
          <a:xfrm flipH="1">
            <a:off x="5740400" y="2825750"/>
            <a:ext cx="1689100" cy="4413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1" name="Line 13"/>
          <p:cNvSpPr>
            <a:spLocks noChangeShapeType="1"/>
          </p:cNvSpPr>
          <p:nvPr/>
        </p:nvSpPr>
        <p:spPr bwMode="auto">
          <a:xfrm flipH="1">
            <a:off x="5753100" y="3851275"/>
            <a:ext cx="1679575" cy="4318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2" name="Rectangle 14"/>
          <p:cNvSpPr>
            <a:spLocks noChangeArrowheads="1"/>
          </p:cNvSpPr>
          <p:nvPr/>
        </p:nvSpPr>
        <p:spPr bwMode="auto">
          <a:xfrm>
            <a:off x="7667625" y="3963988"/>
            <a:ext cx="1028700" cy="1028700"/>
          </a:xfrm>
          <a:prstGeom prst="rect">
            <a:avLst/>
          </a:prstGeom>
          <a:solidFill>
            <a:schemeClr val="bg1"/>
          </a:solidFill>
          <a:ln w="9525">
            <a:miter lim="800000"/>
            <a:headEnd/>
            <a:tailEnd/>
          </a:ln>
          <a:scene3d>
            <a:camera prst="legacyObliqueTopRight">
              <a:rot lat="1080000" lon="4620000" rev="0"/>
            </a:camera>
            <a:lightRig rig="legacyNormal2" dir="t"/>
          </a:scene3d>
          <a:sp3d extrusionH="684200" prstMaterial="legacyPlastic">
            <a:bevelT w="13500" h="13500" prst="angle"/>
            <a:bevelB w="13500" h="13500" prst="angle"/>
            <a:extrusionClr>
              <a:schemeClr val="bg1"/>
            </a:extrusionClr>
          </a:sp3d>
        </p:spPr>
        <p:txBody>
          <a:bodyPr wrap="none" anchor="ctr">
            <a:flatTx/>
          </a:bodyPr>
          <a:lstStyle/>
          <a:p>
            <a:endParaRPr lang="ar-SA"/>
          </a:p>
        </p:txBody>
      </p:sp>
      <p:sp>
        <p:nvSpPr>
          <p:cNvPr id="135183" name="Line 15"/>
          <p:cNvSpPr>
            <a:spLocks noChangeShapeType="1"/>
          </p:cNvSpPr>
          <p:nvPr/>
        </p:nvSpPr>
        <p:spPr bwMode="auto">
          <a:xfrm flipH="1">
            <a:off x="7434263" y="3617913"/>
            <a:ext cx="1485900" cy="3905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4" name="Line 16"/>
          <p:cNvSpPr>
            <a:spLocks noChangeShapeType="1"/>
          </p:cNvSpPr>
          <p:nvPr/>
        </p:nvSpPr>
        <p:spPr bwMode="auto">
          <a:xfrm flipH="1">
            <a:off x="6958013" y="3725863"/>
            <a:ext cx="1223962" cy="3270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5" name="Line 17"/>
          <p:cNvSpPr>
            <a:spLocks noChangeShapeType="1"/>
          </p:cNvSpPr>
          <p:nvPr/>
        </p:nvSpPr>
        <p:spPr bwMode="auto">
          <a:xfrm flipH="1">
            <a:off x="7772400" y="4271963"/>
            <a:ext cx="1033463" cy="274637"/>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6" name="Line 18"/>
          <p:cNvSpPr>
            <a:spLocks noChangeShapeType="1"/>
          </p:cNvSpPr>
          <p:nvPr/>
        </p:nvSpPr>
        <p:spPr bwMode="auto">
          <a:xfrm flipH="1">
            <a:off x="7246938" y="4373563"/>
            <a:ext cx="830262" cy="21907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7" name="Line 19"/>
          <p:cNvSpPr>
            <a:spLocks noChangeShapeType="1"/>
          </p:cNvSpPr>
          <p:nvPr/>
        </p:nvSpPr>
        <p:spPr bwMode="auto">
          <a:xfrm flipH="1">
            <a:off x="7758113" y="5126038"/>
            <a:ext cx="1176337" cy="312737"/>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8" name="Line 20"/>
          <p:cNvSpPr>
            <a:spLocks noChangeShapeType="1"/>
          </p:cNvSpPr>
          <p:nvPr/>
        </p:nvSpPr>
        <p:spPr bwMode="auto">
          <a:xfrm flipH="1">
            <a:off x="7253288" y="5226050"/>
            <a:ext cx="942975" cy="25717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89" name="Freeform 21"/>
          <p:cNvSpPr>
            <a:spLocks/>
          </p:cNvSpPr>
          <p:nvPr/>
        </p:nvSpPr>
        <p:spPr bwMode="auto">
          <a:xfrm>
            <a:off x="3365500" y="1295400"/>
            <a:ext cx="4953000" cy="5178425"/>
          </a:xfrm>
          <a:custGeom>
            <a:avLst/>
            <a:gdLst>
              <a:gd name="T0" fmla="*/ 0 w 3120"/>
              <a:gd name="T1" fmla="*/ 0 h 3262"/>
              <a:gd name="T2" fmla="*/ 2147483647 w 3120"/>
              <a:gd name="T3" fmla="*/ 2147483647 h 3262"/>
              <a:gd name="T4" fmla="*/ 2147483647 w 3120"/>
              <a:gd name="T5" fmla="*/ 2147483647 h 3262"/>
              <a:gd name="T6" fmla="*/ 0 w 3120"/>
              <a:gd name="T7" fmla="*/ 2147483647 h 3262"/>
              <a:gd name="T8" fmla="*/ 0 w 3120"/>
              <a:gd name="T9" fmla="*/ 0 h 3262"/>
              <a:gd name="T10" fmla="*/ 0 60000 65536"/>
              <a:gd name="T11" fmla="*/ 0 60000 65536"/>
              <a:gd name="T12" fmla="*/ 0 60000 65536"/>
              <a:gd name="T13" fmla="*/ 0 60000 65536"/>
              <a:gd name="T14" fmla="*/ 0 60000 65536"/>
              <a:gd name="T15" fmla="*/ 0 w 3120"/>
              <a:gd name="T16" fmla="*/ 0 h 3262"/>
              <a:gd name="T17" fmla="*/ 3120 w 3120"/>
              <a:gd name="T18" fmla="*/ 3262 h 3262"/>
            </a:gdLst>
            <a:ahLst/>
            <a:cxnLst>
              <a:cxn ang="T10">
                <a:pos x="T0" y="T1"/>
              </a:cxn>
              <a:cxn ang="T11">
                <a:pos x="T2" y="T3"/>
              </a:cxn>
              <a:cxn ang="T12">
                <a:pos x="T4" y="T5"/>
              </a:cxn>
              <a:cxn ang="T13">
                <a:pos x="T6" y="T7"/>
              </a:cxn>
              <a:cxn ang="T14">
                <a:pos x="T8" y="T9"/>
              </a:cxn>
            </a:cxnLst>
            <a:rect l="T15" t="T16" r="T17" b="T18"/>
            <a:pathLst>
              <a:path w="3120" h="3262">
                <a:moveTo>
                  <a:pt x="0" y="0"/>
                </a:moveTo>
                <a:lnTo>
                  <a:pt x="3120" y="1766"/>
                </a:lnTo>
                <a:lnTo>
                  <a:pt x="3112" y="3262"/>
                </a:lnTo>
                <a:lnTo>
                  <a:pt x="0" y="1494"/>
                </a:lnTo>
                <a:lnTo>
                  <a:pt x="0" y="0"/>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sp>
        <p:nvSpPr>
          <p:cNvPr id="135190" name="Line 22"/>
          <p:cNvSpPr>
            <a:spLocks noChangeShapeType="1"/>
          </p:cNvSpPr>
          <p:nvPr/>
        </p:nvSpPr>
        <p:spPr bwMode="auto">
          <a:xfrm>
            <a:off x="5200650" y="2962275"/>
            <a:ext cx="560388" cy="3127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1" name="Line 23"/>
          <p:cNvSpPr>
            <a:spLocks noChangeShapeType="1"/>
          </p:cNvSpPr>
          <p:nvPr/>
        </p:nvSpPr>
        <p:spPr bwMode="auto">
          <a:xfrm>
            <a:off x="5200650" y="2957513"/>
            <a:ext cx="0" cy="1022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2" name="Line 24"/>
          <p:cNvSpPr>
            <a:spLocks noChangeShapeType="1"/>
          </p:cNvSpPr>
          <p:nvPr/>
        </p:nvSpPr>
        <p:spPr bwMode="auto">
          <a:xfrm>
            <a:off x="5607050" y="3186113"/>
            <a:ext cx="0" cy="1009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3" name="Line 25"/>
          <p:cNvSpPr>
            <a:spLocks noChangeShapeType="1"/>
          </p:cNvSpPr>
          <p:nvPr/>
        </p:nvSpPr>
        <p:spPr bwMode="auto">
          <a:xfrm>
            <a:off x="5754688" y="3262313"/>
            <a:ext cx="0" cy="1014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4" name="Line 26"/>
          <p:cNvSpPr>
            <a:spLocks noChangeShapeType="1"/>
          </p:cNvSpPr>
          <p:nvPr/>
        </p:nvSpPr>
        <p:spPr bwMode="auto">
          <a:xfrm>
            <a:off x="5200650" y="3973513"/>
            <a:ext cx="560388" cy="3127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5" name="Line 27"/>
          <p:cNvSpPr>
            <a:spLocks noChangeShapeType="1"/>
          </p:cNvSpPr>
          <p:nvPr/>
        </p:nvSpPr>
        <p:spPr bwMode="auto">
          <a:xfrm>
            <a:off x="3524250" y="1941513"/>
            <a:ext cx="482600"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6" name="Line 28"/>
          <p:cNvSpPr>
            <a:spLocks noChangeShapeType="1"/>
          </p:cNvSpPr>
          <p:nvPr/>
        </p:nvSpPr>
        <p:spPr bwMode="auto">
          <a:xfrm>
            <a:off x="3524250" y="1941513"/>
            <a:ext cx="0" cy="1022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7" name="Line 29"/>
          <p:cNvSpPr>
            <a:spLocks noChangeShapeType="1"/>
          </p:cNvSpPr>
          <p:nvPr/>
        </p:nvSpPr>
        <p:spPr bwMode="auto">
          <a:xfrm>
            <a:off x="4006850" y="2208213"/>
            <a:ext cx="0" cy="10096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8" name="Line 30"/>
          <p:cNvSpPr>
            <a:spLocks noChangeShapeType="1"/>
          </p:cNvSpPr>
          <p:nvPr/>
        </p:nvSpPr>
        <p:spPr bwMode="auto">
          <a:xfrm>
            <a:off x="3524250" y="2951163"/>
            <a:ext cx="482600" cy="266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199" name="Line 31"/>
          <p:cNvSpPr>
            <a:spLocks noChangeShapeType="1"/>
          </p:cNvSpPr>
          <p:nvPr/>
        </p:nvSpPr>
        <p:spPr bwMode="auto">
          <a:xfrm flipV="1">
            <a:off x="7762875" y="4543425"/>
            <a:ext cx="1588" cy="901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0" name="Line 32"/>
          <p:cNvSpPr>
            <a:spLocks noChangeShapeType="1"/>
          </p:cNvSpPr>
          <p:nvPr/>
        </p:nvSpPr>
        <p:spPr bwMode="auto">
          <a:xfrm flipH="1">
            <a:off x="7251700" y="4543425"/>
            <a:ext cx="515938" cy="492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2" name="Line 34"/>
          <p:cNvSpPr>
            <a:spLocks noChangeShapeType="1"/>
          </p:cNvSpPr>
          <p:nvPr/>
        </p:nvSpPr>
        <p:spPr bwMode="auto">
          <a:xfrm flipH="1" flipV="1">
            <a:off x="7439025" y="4003675"/>
            <a:ext cx="319088" cy="539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3" name="Line 35"/>
          <p:cNvSpPr>
            <a:spLocks noChangeShapeType="1"/>
          </p:cNvSpPr>
          <p:nvPr/>
        </p:nvSpPr>
        <p:spPr bwMode="auto">
          <a:xfrm flipH="1">
            <a:off x="6973888" y="3998913"/>
            <a:ext cx="476250" cy="555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4" name="Line 36"/>
          <p:cNvSpPr>
            <a:spLocks noChangeShapeType="1"/>
          </p:cNvSpPr>
          <p:nvPr/>
        </p:nvSpPr>
        <p:spPr bwMode="auto">
          <a:xfrm>
            <a:off x="6973888" y="4044950"/>
            <a:ext cx="269875" cy="547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5" name="Line 37"/>
          <p:cNvSpPr>
            <a:spLocks noChangeShapeType="1"/>
          </p:cNvSpPr>
          <p:nvPr/>
        </p:nvSpPr>
        <p:spPr bwMode="auto">
          <a:xfrm flipV="1">
            <a:off x="7250113" y="4597400"/>
            <a:ext cx="1587" cy="887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6" name="Line 38"/>
          <p:cNvSpPr>
            <a:spLocks noChangeShapeType="1"/>
          </p:cNvSpPr>
          <p:nvPr/>
        </p:nvSpPr>
        <p:spPr bwMode="auto">
          <a:xfrm flipV="1">
            <a:off x="6967538" y="4044950"/>
            <a:ext cx="1587" cy="911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7" name="Line 39"/>
          <p:cNvSpPr>
            <a:spLocks noChangeShapeType="1"/>
          </p:cNvSpPr>
          <p:nvPr/>
        </p:nvSpPr>
        <p:spPr bwMode="auto">
          <a:xfrm flipH="1">
            <a:off x="7246938" y="5437188"/>
            <a:ext cx="519112" cy="52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5208" name="Line 40"/>
          <p:cNvSpPr>
            <a:spLocks noChangeShapeType="1"/>
          </p:cNvSpPr>
          <p:nvPr/>
        </p:nvSpPr>
        <p:spPr bwMode="auto">
          <a:xfrm>
            <a:off x="6962775" y="4948238"/>
            <a:ext cx="290513" cy="536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0217" name="Rectangle 41"/>
          <p:cNvSpPr>
            <a:spLocks noGrp="1" noChangeArrowheads="1"/>
          </p:cNvSpPr>
          <p:nvPr>
            <p:ph type="title"/>
          </p:nvPr>
        </p:nvSpPr>
        <p:spPr>
          <a:xfrm>
            <a:off x="609600" y="0"/>
            <a:ext cx="7772400" cy="819150"/>
          </a:xfrm>
          <a:noFill/>
        </p:spPr>
        <p:txBody>
          <a:bodyPr/>
          <a:lstStyle/>
          <a:p>
            <a:pPr eaLnBrk="1" hangingPunct="1"/>
            <a:r>
              <a:rPr lang="en-US" sz="4000" b="1" dirty="0">
                <a:solidFill>
                  <a:schemeClr val="accent2"/>
                </a:solidFill>
                <a:latin typeface="Arial" pitchFamily="34" charset="0"/>
              </a:rPr>
              <a:t>ORTHOGRAPHIC  VIEW</a:t>
            </a:r>
          </a:p>
        </p:txBody>
      </p:sp>
      <p:sp>
        <p:nvSpPr>
          <p:cNvPr id="61" name="Slide Number Placeholder 60"/>
          <p:cNvSpPr>
            <a:spLocks noGrp="1"/>
          </p:cNvSpPr>
          <p:nvPr>
            <p:ph type="sldNum" sz="quarter" idx="12"/>
          </p:nvPr>
        </p:nvSpPr>
        <p:spPr/>
        <p:txBody>
          <a:bodyPr/>
          <a:lstStyle/>
          <a:p>
            <a:pPr>
              <a:defRPr/>
            </a:pPr>
            <a:fld id="{CFB8DE37-D7C0-4169-AAC0-9DD3487303D0}" type="slidenum">
              <a:rPr lang="en-US" smtClean="0"/>
              <a:pPr>
                <a:defRPr/>
              </a:pPr>
              <a:t>15</a:t>
            </a:fld>
            <a:endParaRPr lang="en-US"/>
          </a:p>
        </p:txBody>
      </p:sp>
      <p:sp>
        <p:nvSpPr>
          <p:cNvPr id="135210" name="Rectangle 42"/>
          <p:cNvSpPr>
            <a:spLocks noChangeArrowheads="1"/>
          </p:cNvSpPr>
          <p:nvPr/>
        </p:nvSpPr>
        <p:spPr bwMode="auto">
          <a:xfrm>
            <a:off x="271463" y="685800"/>
            <a:ext cx="8570912" cy="1114425"/>
          </a:xfrm>
          <a:prstGeom prst="rect">
            <a:avLst/>
          </a:prstGeom>
          <a:noFill/>
          <a:ln w="9525">
            <a:noFill/>
            <a:miter lim="800000"/>
            <a:headEnd/>
            <a:tailEnd/>
          </a:ln>
          <a:effectLst/>
        </p:spPr>
        <p:txBody>
          <a:bodyPr wrap="none">
            <a:spAutoFit/>
          </a:bodyPr>
          <a:lstStyle/>
          <a:p>
            <a:pPr>
              <a:lnSpc>
                <a:spcPct val="140000"/>
              </a:lnSpc>
              <a:defRPr/>
            </a:pPr>
            <a:r>
              <a:rPr lang="en-US" sz="2400" b="1" i="1">
                <a:solidFill>
                  <a:srgbClr val="CC3300"/>
                </a:solidFill>
                <a:effectLst>
                  <a:outerShdw blurRad="38100" dist="38100" dir="2700000" algn="tl">
                    <a:srgbClr val="C0C0C0"/>
                  </a:outerShdw>
                </a:effectLst>
                <a:latin typeface="Arial" charset="0"/>
              </a:rPr>
              <a:t>Orthographic view  </a:t>
            </a:r>
            <a:r>
              <a:rPr lang="en-US" sz="2400">
                <a:latin typeface="Arial" charset="0"/>
              </a:rPr>
              <a:t>depends on relative position of the object</a:t>
            </a:r>
          </a:p>
          <a:p>
            <a:pPr>
              <a:lnSpc>
                <a:spcPct val="140000"/>
              </a:lnSpc>
              <a:defRPr/>
            </a:pPr>
            <a:r>
              <a:rPr lang="en-US" sz="2400">
                <a:latin typeface="Arial" charset="0"/>
              </a:rPr>
              <a:t>to the line of sight.</a:t>
            </a:r>
          </a:p>
        </p:txBody>
      </p:sp>
      <p:grpSp>
        <p:nvGrpSpPr>
          <p:cNvPr id="2" name="Group 43"/>
          <p:cNvGrpSpPr>
            <a:grpSpLocks/>
          </p:cNvGrpSpPr>
          <p:nvPr/>
        </p:nvGrpSpPr>
        <p:grpSpPr bwMode="auto">
          <a:xfrm>
            <a:off x="7258050" y="2205038"/>
            <a:ext cx="696913" cy="406400"/>
            <a:chOff x="592" y="3280"/>
            <a:chExt cx="1152" cy="672"/>
          </a:xfrm>
        </p:grpSpPr>
        <p:sp>
          <p:nvSpPr>
            <p:cNvPr id="50236" name="Arc 44"/>
            <p:cNvSpPr>
              <a:spLocks/>
            </p:cNvSpPr>
            <p:nvPr/>
          </p:nvSpPr>
          <p:spPr bwMode="auto">
            <a:xfrm>
              <a:off x="1168" y="3280"/>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50237" name="Arc 45"/>
            <p:cNvSpPr>
              <a:spLocks/>
            </p:cNvSpPr>
            <p:nvPr/>
          </p:nvSpPr>
          <p:spPr bwMode="auto">
            <a:xfrm flipH="1">
              <a:off x="592" y="3280"/>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50238" name="Arc 46"/>
            <p:cNvSpPr>
              <a:spLocks/>
            </p:cNvSpPr>
            <p:nvPr/>
          </p:nvSpPr>
          <p:spPr bwMode="auto">
            <a:xfrm flipV="1">
              <a:off x="1168" y="3616"/>
              <a:ext cx="576"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stealth"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grpSp>
      <p:sp>
        <p:nvSpPr>
          <p:cNvPr id="135215" name="Text Box 47"/>
          <p:cNvSpPr txBox="1">
            <a:spLocks noChangeArrowheads="1"/>
          </p:cNvSpPr>
          <p:nvPr/>
        </p:nvSpPr>
        <p:spPr bwMode="auto">
          <a:xfrm>
            <a:off x="238125" y="2092325"/>
            <a:ext cx="3151188" cy="8223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chemeClr val="bg1"/>
                </a:solidFill>
              </a:rPr>
              <a:t>Two dimensions of an</a:t>
            </a:r>
          </a:p>
          <a:p>
            <a:pPr eaLnBrk="1" hangingPunct="1"/>
            <a:r>
              <a:rPr lang="en-US" sz="2400">
                <a:solidFill>
                  <a:schemeClr val="bg1"/>
                </a:solidFill>
              </a:rPr>
              <a:t>object is shown.</a:t>
            </a:r>
          </a:p>
        </p:txBody>
      </p:sp>
      <p:sp>
        <p:nvSpPr>
          <p:cNvPr id="135216" name="Text Box 48"/>
          <p:cNvSpPr txBox="1">
            <a:spLocks noChangeArrowheads="1"/>
          </p:cNvSpPr>
          <p:nvPr/>
        </p:nvSpPr>
        <p:spPr bwMode="auto">
          <a:xfrm>
            <a:off x="809625" y="4975225"/>
            <a:ext cx="5772150"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2400">
                <a:solidFill>
                  <a:schemeClr val="bg1"/>
                </a:solidFill>
              </a:rPr>
              <a:t>Three dimensions of an object is shown.</a:t>
            </a:r>
          </a:p>
        </p:txBody>
      </p:sp>
      <p:sp>
        <p:nvSpPr>
          <p:cNvPr id="135218" name="Arc 50"/>
          <p:cNvSpPr>
            <a:spLocks/>
          </p:cNvSpPr>
          <p:nvPr/>
        </p:nvSpPr>
        <p:spPr bwMode="auto">
          <a:xfrm rot="-3750441">
            <a:off x="8503444" y="3017044"/>
            <a:ext cx="347662" cy="203200"/>
          </a:xfrm>
          <a:custGeom>
            <a:avLst/>
            <a:gdLst>
              <a:gd name="T0" fmla="*/ 0 w 21600"/>
              <a:gd name="T1" fmla="*/ 0 h 21600"/>
              <a:gd name="T2" fmla="*/ 2147483647 w 21600"/>
              <a:gd name="T3" fmla="*/ 1591487714 h 21600"/>
              <a:gd name="T4" fmla="*/ 0 w 21600"/>
              <a:gd name="T5" fmla="*/ 15914877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35219" name="Arc 51"/>
          <p:cNvSpPr>
            <a:spLocks/>
          </p:cNvSpPr>
          <p:nvPr/>
        </p:nvSpPr>
        <p:spPr bwMode="auto">
          <a:xfrm rot="17849559" flipH="1">
            <a:off x="8340725" y="3328988"/>
            <a:ext cx="349250" cy="203200"/>
          </a:xfrm>
          <a:custGeom>
            <a:avLst/>
            <a:gdLst>
              <a:gd name="T0" fmla="*/ 0 w 21600"/>
              <a:gd name="T1" fmla="*/ 0 h 21600"/>
              <a:gd name="T2" fmla="*/ 2147483647 w 21600"/>
              <a:gd name="T3" fmla="*/ 1591487714 h 21600"/>
              <a:gd name="T4" fmla="*/ 0 w 21600"/>
              <a:gd name="T5" fmla="*/ 15914877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35220" name="Arc 52"/>
          <p:cNvSpPr>
            <a:spLocks/>
          </p:cNvSpPr>
          <p:nvPr/>
        </p:nvSpPr>
        <p:spPr bwMode="auto">
          <a:xfrm rot="17849559" flipV="1">
            <a:off x="8682831" y="3110707"/>
            <a:ext cx="347663" cy="203200"/>
          </a:xfrm>
          <a:custGeom>
            <a:avLst/>
            <a:gdLst>
              <a:gd name="T0" fmla="*/ 0 w 21600"/>
              <a:gd name="T1" fmla="*/ 0 h 21600"/>
              <a:gd name="T2" fmla="*/ 2147483647 w 21600"/>
              <a:gd name="T3" fmla="*/ 1591487714 h 21600"/>
              <a:gd name="T4" fmla="*/ 0 w 21600"/>
              <a:gd name="T5" fmla="*/ 159148771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135221" name="Line 53"/>
          <p:cNvSpPr>
            <a:spLocks noChangeShapeType="1"/>
          </p:cNvSpPr>
          <p:nvPr/>
        </p:nvSpPr>
        <p:spPr bwMode="auto">
          <a:xfrm flipH="1" flipV="1">
            <a:off x="8343900" y="3151188"/>
            <a:ext cx="546100" cy="315912"/>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ar-SA"/>
          </a:p>
        </p:txBody>
      </p:sp>
      <p:sp>
        <p:nvSpPr>
          <p:cNvPr id="135223" name="Line 55"/>
          <p:cNvSpPr>
            <a:spLocks noChangeShapeType="1"/>
          </p:cNvSpPr>
          <p:nvPr/>
        </p:nvSpPr>
        <p:spPr bwMode="auto">
          <a:xfrm>
            <a:off x="7607300" y="2001838"/>
            <a:ext cx="0" cy="7874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ar-SA"/>
          </a:p>
        </p:txBody>
      </p:sp>
      <p:sp>
        <p:nvSpPr>
          <p:cNvPr id="135224" name="Rectangle 56"/>
          <p:cNvSpPr>
            <a:spLocks noChangeArrowheads="1"/>
          </p:cNvSpPr>
          <p:nvPr/>
        </p:nvSpPr>
        <p:spPr bwMode="auto">
          <a:xfrm>
            <a:off x="7169150" y="1671638"/>
            <a:ext cx="857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Rotate</a:t>
            </a:r>
          </a:p>
        </p:txBody>
      </p:sp>
      <p:sp>
        <p:nvSpPr>
          <p:cNvPr id="135225" name="Rectangle 57"/>
          <p:cNvSpPr>
            <a:spLocks noChangeArrowheads="1"/>
          </p:cNvSpPr>
          <p:nvPr/>
        </p:nvSpPr>
        <p:spPr bwMode="auto">
          <a:xfrm>
            <a:off x="8477250" y="2598738"/>
            <a:ext cx="48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Tilt</a:t>
            </a:r>
          </a:p>
        </p:txBody>
      </p:sp>
      <p:sp>
        <p:nvSpPr>
          <p:cNvPr id="135226" name="Text Box 58"/>
          <p:cNvSpPr txBox="1">
            <a:spLocks noChangeArrowheads="1"/>
          </p:cNvSpPr>
          <p:nvPr/>
        </p:nvSpPr>
        <p:spPr bwMode="auto">
          <a:xfrm>
            <a:off x="200025" y="3016250"/>
            <a:ext cx="3570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2000" i="1"/>
              <a:t>More than one view is needed</a:t>
            </a:r>
          </a:p>
          <a:p>
            <a:pPr eaLnBrk="1" hangingPunct="1"/>
            <a:r>
              <a:rPr lang="en-US" sz="2000" i="1"/>
              <a:t>to represent the object.</a:t>
            </a:r>
          </a:p>
        </p:txBody>
      </p:sp>
      <p:sp>
        <p:nvSpPr>
          <p:cNvPr id="135228" name="AutoShape 60"/>
          <p:cNvSpPr>
            <a:spLocks noChangeArrowheads="1"/>
          </p:cNvSpPr>
          <p:nvPr/>
        </p:nvSpPr>
        <p:spPr bwMode="auto">
          <a:xfrm>
            <a:off x="1524000" y="3808413"/>
            <a:ext cx="546100" cy="444500"/>
          </a:xfrm>
          <a:prstGeom prst="downArrow">
            <a:avLst>
              <a:gd name="adj1" fmla="val 70926"/>
              <a:gd name="adj2" fmla="val 40000"/>
            </a:avLst>
          </a:prstGeom>
          <a:gradFill rotWithShape="1">
            <a:gsLst>
              <a:gs pos="0">
                <a:schemeClr val="accent2">
                  <a:gamma/>
                  <a:tint val="57255"/>
                  <a:invGamma/>
                </a:schemeClr>
              </a:gs>
              <a:gs pos="100000">
                <a:schemeClr val="accent2"/>
              </a:gs>
            </a:gsLst>
            <a:lin ang="5400000" scaled="1"/>
          </a:gradFill>
          <a:ln w="9525">
            <a:noFill/>
            <a:miter lim="800000"/>
            <a:headEnd/>
            <a:tailEnd/>
          </a:ln>
          <a:effectLst/>
        </p:spPr>
        <p:txBody>
          <a:bodyPr vert="eaVert" wrap="none" anchor="ctr"/>
          <a:lstStyle/>
          <a:p>
            <a:pPr>
              <a:defRPr/>
            </a:pPr>
            <a:endParaRPr lang="en-US"/>
          </a:p>
        </p:txBody>
      </p:sp>
      <p:sp>
        <p:nvSpPr>
          <p:cNvPr id="135229" name="Text Box 61"/>
          <p:cNvSpPr txBox="1">
            <a:spLocks noChangeArrowheads="1"/>
          </p:cNvSpPr>
          <p:nvPr/>
        </p:nvSpPr>
        <p:spPr bwMode="auto">
          <a:xfrm>
            <a:off x="390525" y="4276725"/>
            <a:ext cx="280511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Multiview drawing</a:t>
            </a:r>
          </a:p>
        </p:txBody>
      </p:sp>
      <p:sp>
        <p:nvSpPr>
          <p:cNvPr id="135230" name="AutoShape 62"/>
          <p:cNvSpPr>
            <a:spLocks noChangeArrowheads="1"/>
          </p:cNvSpPr>
          <p:nvPr/>
        </p:nvSpPr>
        <p:spPr bwMode="auto">
          <a:xfrm>
            <a:off x="3086100" y="5535613"/>
            <a:ext cx="546100" cy="444500"/>
          </a:xfrm>
          <a:prstGeom prst="downArrow">
            <a:avLst>
              <a:gd name="adj1" fmla="val 67444"/>
              <a:gd name="adj2" fmla="val 37856"/>
            </a:avLst>
          </a:prstGeom>
          <a:gradFill rotWithShape="1">
            <a:gsLst>
              <a:gs pos="0">
                <a:srgbClr val="FF9933"/>
              </a:gs>
              <a:gs pos="100000">
                <a:srgbClr val="DB832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endParaRPr lang="ar-SA"/>
          </a:p>
        </p:txBody>
      </p:sp>
      <p:sp>
        <p:nvSpPr>
          <p:cNvPr id="135231" name="Text Box 63"/>
          <p:cNvSpPr txBox="1">
            <a:spLocks noChangeArrowheads="1"/>
          </p:cNvSpPr>
          <p:nvPr/>
        </p:nvSpPr>
        <p:spPr bwMode="auto">
          <a:xfrm>
            <a:off x="2066925" y="5927725"/>
            <a:ext cx="3298825"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Axonometric drawing</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189"/>
                                        </p:tgtEl>
                                        <p:attrNameLst>
                                          <p:attrName>style.visibility</p:attrName>
                                        </p:attrNameLst>
                                      </p:cBhvr>
                                      <p:to>
                                        <p:strVal val="visible"/>
                                      </p:to>
                                    </p:set>
                                    <p:animEffect transition="in" filter="fade">
                                      <p:cBhvr>
                                        <p:cTn id="7" dur="1000"/>
                                        <p:tgtEl>
                                          <p:spTgt spid="1351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170"/>
                                        </p:tgtEl>
                                        <p:attrNameLst>
                                          <p:attrName>style.visibility</p:attrName>
                                        </p:attrNameLst>
                                      </p:cBhvr>
                                      <p:to>
                                        <p:strVal val="visible"/>
                                      </p:to>
                                    </p:set>
                                    <p:animEffect transition="in" filter="fade">
                                      <p:cBhvr>
                                        <p:cTn id="12" dur="2000"/>
                                        <p:tgtEl>
                                          <p:spTgt spid="135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5174"/>
                                        </p:tgtEl>
                                        <p:attrNameLst>
                                          <p:attrName>style.visibility</p:attrName>
                                        </p:attrNameLst>
                                      </p:cBhvr>
                                      <p:to>
                                        <p:strVal val="visible"/>
                                      </p:to>
                                    </p:set>
                                    <p:animEffect transition="in" filter="wipe(right)">
                                      <p:cBhvr>
                                        <p:cTn id="17" dur="2000"/>
                                        <p:tgtEl>
                                          <p:spTgt spid="13517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35171"/>
                                        </p:tgtEl>
                                        <p:attrNameLst>
                                          <p:attrName>style.visibility</p:attrName>
                                        </p:attrNameLst>
                                      </p:cBhvr>
                                      <p:to>
                                        <p:strVal val="visible"/>
                                      </p:to>
                                    </p:set>
                                    <p:animEffect transition="in" filter="wipe(right)">
                                      <p:cBhvr>
                                        <p:cTn id="20" dur="2000"/>
                                        <p:tgtEl>
                                          <p:spTgt spid="13517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35172"/>
                                        </p:tgtEl>
                                        <p:attrNameLst>
                                          <p:attrName>style.visibility</p:attrName>
                                        </p:attrNameLst>
                                      </p:cBhvr>
                                      <p:to>
                                        <p:strVal val="visible"/>
                                      </p:to>
                                    </p:set>
                                    <p:animEffect transition="in" filter="wipe(right)">
                                      <p:cBhvr>
                                        <p:cTn id="23" dur="2000"/>
                                        <p:tgtEl>
                                          <p:spTgt spid="135172"/>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35173"/>
                                        </p:tgtEl>
                                        <p:attrNameLst>
                                          <p:attrName>style.visibility</p:attrName>
                                        </p:attrNameLst>
                                      </p:cBhvr>
                                      <p:to>
                                        <p:strVal val="visible"/>
                                      </p:to>
                                    </p:set>
                                    <p:animEffect transition="in" filter="wipe(right)">
                                      <p:cBhvr>
                                        <p:cTn id="26" dur="2000"/>
                                        <p:tgtEl>
                                          <p:spTgt spid="135173"/>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35195"/>
                                        </p:tgtEl>
                                        <p:attrNameLst>
                                          <p:attrName>style.visibility</p:attrName>
                                        </p:attrNameLst>
                                      </p:cBhvr>
                                      <p:to>
                                        <p:strVal val="visible"/>
                                      </p:to>
                                    </p:set>
                                    <p:animEffect transition="in" filter="fade">
                                      <p:cBhvr>
                                        <p:cTn id="30" dur="1000"/>
                                        <p:tgtEl>
                                          <p:spTgt spid="13519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5196"/>
                                        </p:tgtEl>
                                        <p:attrNameLst>
                                          <p:attrName>style.visibility</p:attrName>
                                        </p:attrNameLst>
                                      </p:cBhvr>
                                      <p:to>
                                        <p:strVal val="visible"/>
                                      </p:to>
                                    </p:set>
                                    <p:animEffect transition="in" filter="fade">
                                      <p:cBhvr>
                                        <p:cTn id="33" dur="1000"/>
                                        <p:tgtEl>
                                          <p:spTgt spid="13519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5197"/>
                                        </p:tgtEl>
                                        <p:attrNameLst>
                                          <p:attrName>style.visibility</p:attrName>
                                        </p:attrNameLst>
                                      </p:cBhvr>
                                      <p:to>
                                        <p:strVal val="visible"/>
                                      </p:to>
                                    </p:set>
                                    <p:animEffect transition="in" filter="fade">
                                      <p:cBhvr>
                                        <p:cTn id="36" dur="1000"/>
                                        <p:tgtEl>
                                          <p:spTgt spid="13519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5198"/>
                                        </p:tgtEl>
                                        <p:attrNameLst>
                                          <p:attrName>style.visibility</p:attrName>
                                        </p:attrNameLst>
                                      </p:cBhvr>
                                      <p:to>
                                        <p:strVal val="visible"/>
                                      </p:to>
                                    </p:set>
                                    <p:animEffect transition="in" filter="fade">
                                      <p:cBhvr>
                                        <p:cTn id="39" dur="1000"/>
                                        <p:tgtEl>
                                          <p:spTgt spid="13519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5223"/>
                                        </p:tgtEl>
                                        <p:attrNameLst>
                                          <p:attrName>style.visibility</p:attrName>
                                        </p:attrNameLst>
                                      </p:cBhvr>
                                      <p:to>
                                        <p:strVal val="visible"/>
                                      </p:to>
                                    </p:set>
                                    <p:animEffect transition="in" filter="fade">
                                      <p:cBhvr>
                                        <p:cTn id="47" dur="2000"/>
                                        <p:tgtEl>
                                          <p:spTgt spid="1352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5224"/>
                                        </p:tgtEl>
                                        <p:attrNameLst>
                                          <p:attrName>style.visibility</p:attrName>
                                        </p:attrNameLst>
                                      </p:cBhvr>
                                      <p:to>
                                        <p:strVal val="visible"/>
                                      </p:to>
                                    </p:set>
                                    <p:animEffect transition="in" filter="fade">
                                      <p:cBhvr>
                                        <p:cTn id="50" dur="2000"/>
                                        <p:tgtEl>
                                          <p:spTgt spid="13522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5175"/>
                                        </p:tgtEl>
                                        <p:attrNameLst>
                                          <p:attrName>style.visibility</p:attrName>
                                        </p:attrNameLst>
                                      </p:cBhvr>
                                      <p:to>
                                        <p:strVal val="visible"/>
                                      </p:to>
                                    </p:set>
                                    <p:animEffect transition="in" filter="fade">
                                      <p:cBhvr>
                                        <p:cTn id="53" dur="2000"/>
                                        <p:tgtEl>
                                          <p:spTgt spid="13517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35180"/>
                                        </p:tgtEl>
                                        <p:attrNameLst>
                                          <p:attrName>style.visibility</p:attrName>
                                        </p:attrNameLst>
                                      </p:cBhvr>
                                      <p:to>
                                        <p:strVal val="visible"/>
                                      </p:to>
                                    </p:set>
                                    <p:animEffect transition="in" filter="wipe(right)">
                                      <p:cBhvr>
                                        <p:cTn id="58" dur="2000"/>
                                        <p:tgtEl>
                                          <p:spTgt spid="13518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35176"/>
                                        </p:tgtEl>
                                        <p:attrNameLst>
                                          <p:attrName>style.visibility</p:attrName>
                                        </p:attrNameLst>
                                      </p:cBhvr>
                                      <p:to>
                                        <p:strVal val="visible"/>
                                      </p:to>
                                    </p:set>
                                    <p:animEffect transition="in" filter="wipe(right)">
                                      <p:cBhvr>
                                        <p:cTn id="61" dur="2000"/>
                                        <p:tgtEl>
                                          <p:spTgt spid="135176"/>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5179"/>
                                        </p:tgtEl>
                                        <p:attrNameLst>
                                          <p:attrName>style.visibility</p:attrName>
                                        </p:attrNameLst>
                                      </p:cBhvr>
                                      <p:to>
                                        <p:strVal val="visible"/>
                                      </p:to>
                                    </p:set>
                                    <p:animEffect transition="in" filter="wipe(right)">
                                      <p:cBhvr>
                                        <p:cTn id="64" dur="2000"/>
                                        <p:tgtEl>
                                          <p:spTgt spid="13517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35177"/>
                                        </p:tgtEl>
                                        <p:attrNameLst>
                                          <p:attrName>style.visibility</p:attrName>
                                        </p:attrNameLst>
                                      </p:cBhvr>
                                      <p:to>
                                        <p:strVal val="visible"/>
                                      </p:to>
                                    </p:set>
                                    <p:animEffect transition="in" filter="wipe(right)">
                                      <p:cBhvr>
                                        <p:cTn id="67" dur="2000"/>
                                        <p:tgtEl>
                                          <p:spTgt spid="135177"/>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35181"/>
                                        </p:tgtEl>
                                        <p:attrNameLst>
                                          <p:attrName>style.visibility</p:attrName>
                                        </p:attrNameLst>
                                      </p:cBhvr>
                                      <p:to>
                                        <p:strVal val="visible"/>
                                      </p:to>
                                    </p:set>
                                    <p:animEffect transition="in" filter="wipe(right)">
                                      <p:cBhvr>
                                        <p:cTn id="70" dur="2000"/>
                                        <p:tgtEl>
                                          <p:spTgt spid="135181"/>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35178"/>
                                        </p:tgtEl>
                                        <p:attrNameLst>
                                          <p:attrName>style.visibility</p:attrName>
                                        </p:attrNameLst>
                                      </p:cBhvr>
                                      <p:to>
                                        <p:strVal val="visible"/>
                                      </p:to>
                                    </p:set>
                                    <p:animEffect transition="in" filter="wipe(right)">
                                      <p:cBhvr>
                                        <p:cTn id="73" dur="2000"/>
                                        <p:tgtEl>
                                          <p:spTgt spid="135178"/>
                                        </p:tgtEl>
                                      </p:cBhvr>
                                    </p:animEffect>
                                  </p:childTnLst>
                                </p:cTn>
                              </p:par>
                            </p:childTnLst>
                          </p:cTn>
                        </p:par>
                        <p:par>
                          <p:cTn id="74" fill="hold" nodeType="afterGroup">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135190"/>
                                        </p:tgtEl>
                                        <p:attrNameLst>
                                          <p:attrName>style.visibility</p:attrName>
                                        </p:attrNameLst>
                                      </p:cBhvr>
                                      <p:to>
                                        <p:strVal val="visible"/>
                                      </p:to>
                                    </p:set>
                                    <p:animEffect transition="in" filter="fade">
                                      <p:cBhvr>
                                        <p:cTn id="77" dur="500"/>
                                        <p:tgtEl>
                                          <p:spTgt spid="13519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5191"/>
                                        </p:tgtEl>
                                        <p:attrNameLst>
                                          <p:attrName>style.visibility</p:attrName>
                                        </p:attrNameLst>
                                      </p:cBhvr>
                                      <p:to>
                                        <p:strVal val="visible"/>
                                      </p:to>
                                    </p:set>
                                    <p:animEffect transition="in" filter="fade">
                                      <p:cBhvr>
                                        <p:cTn id="80" dur="500"/>
                                        <p:tgtEl>
                                          <p:spTgt spid="13519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5192"/>
                                        </p:tgtEl>
                                        <p:attrNameLst>
                                          <p:attrName>style.visibility</p:attrName>
                                        </p:attrNameLst>
                                      </p:cBhvr>
                                      <p:to>
                                        <p:strVal val="visible"/>
                                      </p:to>
                                    </p:set>
                                    <p:animEffect transition="in" filter="fade">
                                      <p:cBhvr>
                                        <p:cTn id="83" dur="500"/>
                                        <p:tgtEl>
                                          <p:spTgt spid="13519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5193"/>
                                        </p:tgtEl>
                                        <p:attrNameLst>
                                          <p:attrName>style.visibility</p:attrName>
                                        </p:attrNameLst>
                                      </p:cBhvr>
                                      <p:to>
                                        <p:strVal val="visible"/>
                                      </p:to>
                                    </p:set>
                                    <p:animEffect transition="in" filter="fade">
                                      <p:cBhvr>
                                        <p:cTn id="86" dur="500"/>
                                        <p:tgtEl>
                                          <p:spTgt spid="13519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5194"/>
                                        </p:tgtEl>
                                        <p:attrNameLst>
                                          <p:attrName>style.visibility</p:attrName>
                                        </p:attrNameLst>
                                      </p:cBhvr>
                                      <p:to>
                                        <p:strVal val="visible"/>
                                      </p:to>
                                    </p:set>
                                    <p:animEffect transition="in" filter="fade">
                                      <p:cBhvr>
                                        <p:cTn id="89" dur="500"/>
                                        <p:tgtEl>
                                          <p:spTgt spid="13519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35215"/>
                                        </p:tgtEl>
                                        <p:attrNameLst>
                                          <p:attrName>style.visibility</p:attrName>
                                        </p:attrNameLst>
                                      </p:cBhvr>
                                      <p:to>
                                        <p:strVal val="visible"/>
                                      </p:to>
                                    </p:set>
                                    <p:animEffect transition="in" filter="dissolve">
                                      <p:cBhvr>
                                        <p:cTn id="94" dur="500"/>
                                        <p:tgtEl>
                                          <p:spTgt spid="135215"/>
                                        </p:tgtEl>
                                      </p:cBhvr>
                                    </p:animEffect>
                                  </p:childTnLst>
                                </p:cTn>
                              </p:par>
                            </p:childTnLst>
                          </p:cTn>
                        </p:par>
                        <p:par>
                          <p:cTn id="95" fill="hold" nodeType="afterGroup">
                            <p:stCondLst>
                              <p:cond delay="500"/>
                            </p:stCondLst>
                            <p:childTnLst>
                              <p:par>
                                <p:cTn id="96" presetID="9" presetClass="entr" presetSubtype="0" fill="hold" grpId="0" nodeType="afterEffect">
                                  <p:stCondLst>
                                    <p:cond delay="0"/>
                                  </p:stCondLst>
                                  <p:childTnLst>
                                    <p:set>
                                      <p:cBhvr>
                                        <p:cTn id="97" dur="1" fill="hold">
                                          <p:stCondLst>
                                            <p:cond delay="0"/>
                                          </p:stCondLst>
                                        </p:cTn>
                                        <p:tgtEl>
                                          <p:spTgt spid="135226"/>
                                        </p:tgtEl>
                                        <p:attrNameLst>
                                          <p:attrName>style.visibility</p:attrName>
                                        </p:attrNameLst>
                                      </p:cBhvr>
                                      <p:to>
                                        <p:strVal val="visible"/>
                                      </p:to>
                                    </p:set>
                                    <p:animEffect transition="in" filter="dissolve">
                                      <p:cBhvr>
                                        <p:cTn id="98" dur="500"/>
                                        <p:tgtEl>
                                          <p:spTgt spid="135226"/>
                                        </p:tgtEl>
                                      </p:cBhvr>
                                    </p:animEffect>
                                  </p:childTnLst>
                                </p:cTn>
                              </p:par>
                            </p:childTnLst>
                          </p:cTn>
                        </p:par>
                        <p:par>
                          <p:cTn id="99" fill="hold" nodeType="afterGroup">
                            <p:stCondLst>
                              <p:cond delay="1000"/>
                            </p:stCondLst>
                            <p:childTnLst>
                              <p:par>
                                <p:cTn id="100" presetID="22" presetClass="entr" presetSubtype="1" fill="hold" grpId="0" nodeType="afterEffect">
                                  <p:stCondLst>
                                    <p:cond delay="0"/>
                                  </p:stCondLst>
                                  <p:childTnLst>
                                    <p:set>
                                      <p:cBhvr>
                                        <p:cTn id="101" dur="1" fill="hold">
                                          <p:stCondLst>
                                            <p:cond delay="0"/>
                                          </p:stCondLst>
                                        </p:cTn>
                                        <p:tgtEl>
                                          <p:spTgt spid="135228"/>
                                        </p:tgtEl>
                                        <p:attrNameLst>
                                          <p:attrName>style.visibility</p:attrName>
                                        </p:attrNameLst>
                                      </p:cBhvr>
                                      <p:to>
                                        <p:strVal val="visible"/>
                                      </p:to>
                                    </p:set>
                                    <p:animEffect transition="in" filter="wipe(up)">
                                      <p:cBhvr>
                                        <p:cTn id="102" dur="500"/>
                                        <p:tgtEl>
                                          <p:spTgt spid="135228"/>
                                        </p:tgtEl>
                                      </p:cBhvr>
                                    </p:animEffect>
                                  </p:childTnLst>
                                </p:cTn>
                              </p:par>
                            </p:childTnLst>
                          </p:cTn>
                        </p:par>
                        <p:par>
                          <p:cTn id="103" fill="hold" nodeType="afterGroup">
                            <p:stCondLst>
                              <p:cond delay="1500"/>
                            </p:stCondLst>
                            <p:childTnLst>
                              <p:par>
                                <p:cTn id="104" presetID="10" presetClass="entr" presetSubtype="0" fill="hold" grpId="0" nodeType="afterEffect">
                                  <p:stCondLst>
                                    <p:cond delay="0"/>
                                  </p:stCondLst>
                                  <p:iterate type="lt">
                                    <p:tmPct val="0"/>
                                  </p:iterate>
                                  <p:childTnLst>
                                    <p:set>
                                      <p:cBhvr>
                                        <p:cTn id="105" dur="1" fill="hold">
                                          <p:stCondLst>
                                            <p:cond delay="0"/>
                                          </p:stCondLst>
                                        </p:cTn>
                                        <p:tgtEl>
                                          <p:spTgt spid="135229"/>
                                        </p:tgtEl>
                                        <p:attrNameLst>
                                          <p:attrName>style.visibility</p:attrName>
                                        </p:attrNameLst>
                                      </p:cBhvr>
                                      <p:to>
                                        <p:strVal val="visible"/>
                                      </p:to>
                                    </p:set>
                                    <p:animEffect transition="in" filter="fade">
                                      <p:cBhvr>
                                        <p:cTn id="106" dur="500"/>
                                        <p:tgtEl>
                                          <p:spTgt spid="135229"/>
                                        </p:tgtEl>
                                      </p:cBhvr>
                                    </p:animEffect>
                                  </p:childTnLst>
                                </p:cTn>
                              </p:par>
                            </p:childTnLst>
                          </p:cTn>
                        </p:par>
                        <p:par>
                          <p:cTn id="107" fill="hold" nodeType="afterGroup">
                            <p:stCondLst>
                              <p:cond delay="2000"/>
                            </p:stCondLst>
                            <p:childTnLst>
                              <p:par>
                                <p:cTn id="108" presetID="36" presetClass="emph" presetSubtype="0" fill="hold" grpId="1" nodeType="afterEffect">
                                  <p:stCondLst>
                                    <p:cond delay="0"/>
                                  </p:stCondLst>
                                  <p:iterate type="lt">
                                    <p:tmPct val="10000"/>
                                  </p:iterate>
                                  <p:childTnLst>
                                    <p:animScale>
                                      <p:cBhvr>
                                        <p:cTn id="109" dur="250" autoRev="1" fill="hold">
                                          <p:stCondLst>
                                            <p:cond delay="0"/>
                                          </p:stCondLst>
                                        </p:cTn>
                                        <p:tgtEl>
                                          <p:spTgt spid="135229"/>
                                        </p:tgtEl>
                                      </p:cBhvr>
                                      <p:to x="80000" y="100000"/>
                                    </p:animScale>
                                    <p:anim by="(#ppt_w*0.10)" calcmode="lin" valueType="num">
                                      <p:cBhvr>
                                        <p:cTn id="110" dur="250" autoRev="1" fill="hold">
                                          <p:stCondLst>
                                            <p:cond delay="0"/>
                                          </p:stCondLst>
                                        </p:cTn>
                                        <p:tgtEl>
                                          <p:spTgt spid="135229"/>
                                        </p:tgtEl>
                                        <p:attrNameLst>
                                          <p:attrName>ppt_x</p:attrName>
                                        </p:attrNameLst>
                                      </p:cBhvr>
                                    </p:anim>
                                    <p:anim by="(-#ppt_w*0.10)" calcmode="lin" valueType="num">
                                      <p:cBhvr>
                                        <p:cTn id="111" dur="250" autoRev="1" fill="hold">
                                          <p:stCondLst>
                                            <p:cond delay="0"/>
                                          </p:stCondLst>
                                        </p:cTn>
                                        <p:tgtEl>
                                          <p:spTgt spid="135229"/>
                                        </p:tgtEl>
                                        <p:attrNameLst>
                                          <p:attrName>ppt_y</p:attrName>
                                        </p:attrNameLst>
                                      </p:cBhvr>
                                    </p:anim>
                                    <p:animRot by="-480000">
                                      <p:cBhvr>
                                        <p:cTn id="112" dur="250" autoRev="1" fill="hold">
                                          <p:stCondLst>
                                            <p:cond delay="0"/>
                                          </p:stCondLst>
                                        </p:cTn>
                                        <p:tgtEl>
                                          <p:spTgt spid="135229"/>
                                        </p:tgtEl>
                                        <p:attrNameLst>
                                          <p:attrName>r</p:attrName>
                                        </p:attrNameLst>
                                      </p:cBhvr>
                                    </p:animRo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5182"/>
                                        </p:tgtEl>
                                        <p:attrNameLst>
                                          <p:attrName>style.visibility</p:attrName>
                                        </p:attrNameLst>
                                      </p:cBhvr>
                                      <p:to>
                                        <p:strVal val="visible"/>
                                      </p:to>
                                    </p:set>
                                    <p:animEffect transition="in" filter="fade">
                                      <p:cBhvr>
                                        <p:cTn id="117" dur="2000"/>
                                        <p:tgtEl>
                                          <p:spTgt spid="13518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35218"/>
                                        </p:tgtEl>
                                        <p:attrNameLst>
                                          <p:attrName>style.visibility</p:attrName>
                                        </p:attrNameLst>
                                      </p:cBhvr>
                                      <p:to>
                                        <p:strVal val="visible"/>
                                      </p:to>
                                    </p:set>
                                    <p:animEffect transition="in" filter="fade">
                                      <p:cBhvr>
                                        <p:cTn id="120" dur="2000"/>
                                        <p:tgtEl>
                                          <p:spTgt spid="13521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5219"/>
                                        </p:tgtEl>
                                        <p:attrNameLst>
                                          <p:attrName>style.visibility</p:attrName>
                                        </p:attrNameLst>
                                      </p:cBhvr>
                                      <p:to>
                                        <p:strVal val="visible"/>
                                      </p:to>
                                    </p:set>
                                    <p:animEffect transition="in" filter="fade">
                                      <p:cBhvr>
                                        <p:cTn id="123" dur="2000"/>
                                        <p:tgtEl>
                                          <p:spTgt spid="13521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5220"/>
                                        </p:tgtEl>
                                        <p:attrNameLst>
                                          <p:attrName>style.visibility</p:attrName>
                                        </p:attrNameLst>
                                      </p:cBhvr>
                                      <p:to>
                                        <p:strVal val="visible"/>
                                      </p:to>
                                    </p:set>
                                    <p:animEffect transition="in" filter="fade">
                                      <p:cBhvr>
                                        <p:cTn id="126" dur="2000"/>
                                        <p:tgtEl>
                                          <p:spTgt spid="13522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5221"/>
                                        </p:tgtEl>
                                        <p:attrNameLst>
                                          <p:attrName>style.visibility</p:attrName>
                                        </p:attrNameLst>
                                      </p:cBhvr>
                                      <p:to>
                                        <p:strVal val="visible"/>
                                      </p:to>
                                    </p:set>
                                    <p:animEffect transition="in" filter="fade">
                                      <p:cBhvr>
                                        <p:cTn id="129" dur="2000"/>
                                        <p:tgtEl>
                                          <p:spTgt spid="135221"/>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5225"/>
                                        </p:tgtEl>
                                        <p:attrNameLst>
                                          <p:attrName>style.visibility</p:attrName>
                                        </p:attrNameLst>
                                      </p:cBhvr>
                                      <p:to>
                                        <p:strVal val="visible"/>
                                      </p:to>
                                    </p:set>
                                    <p:animEffect transition="in" filter="fade">
                                      <p:cBhvr>
                                        <p:cTn id="132" dur="2000"/>
                                        <p:tgtEl>
                                          <p:spTgt spid="135225"/>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2" fill="hold" grpId="0" nodeType="clickEffect">
                                  <p:stCondLst>
                                    <p:cond delay="0"/>
                                  </p:stCondLst>
                                  <p:childTnLst>
                                    <p:set>
                                      <p:cBhvr>
                                        <p:cTn id="136" dur="1" fill="hold">
                                          <p:stCondLst>
                                            <p:cond delay="0"/>
                                          </p:stCondLst>
                                        </p:cTn>
                                        <p:tgtEl>
                                          <p:spTgt spid="135187"/>
                                        </p:tgtEl>
                                        <p:attrNameLst>
                                          <p:attrName>style.visibility</p:attrName>
                                        </p:attrNameLst>
                                      </p:cBhvr>
                                      <p:to>
                                        <p:strVal val="visible"/>
                                      </p:to>
                                    </p:set>
                                    <p:animEffect transition="in" filter="wipe(right)">
                                      <p:cBhvr>
                                        <p:cTn id="137" dur="2000"/>
                                        <p:tgtEl>
                                          <p:spTgt spid="135187"/>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135188"/>
                                        </p:tgtEl>
                                        <p:attrNameLst>
                                          <p:attrName>style.visibility</p:attrName>
                                        </p:attrNameLst>
                                      </p:cBhvr>
                                      <p:to>
                                        <p:strVal val="visible"/>
                                      </p:to>
                                    </p:set>
                                    <p:animEffect transition="in" filter="wipe(right)">
                                      <p:cBhvr>
                                        <p:cTn id="140" dur="2000"/>
                                        <p:tgtEl>
                                          <p:spTgt spid="135188"/>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135185"/>
                                        </p:tgtEl>
                                        <p:attrNameLst>
                                          <p:attrName>style.visibility</p:attrName>
                                        </p:attrNameLst>
                                      </p:cBhvr>
                                      <p:to>
                                        <p:strVal val="visible"/>
                                      </p:to>
                                    </p:set>
                                    <p:animEffect transition="in" filter="wipe(right)">
                                      <p:cBhvr>
                                        <p:cTn id="143" dur="2000"/>
                                        <p:tgtEl>
                                          <p:spTgt spid="135185"/>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135186"/>
                                        </p:tgtEl>
                                        <p:attrNameLst>
                                          <p:attrName>style.visibility</p:attrName>
                                        </p:attrNameLst>
                                      </p:cBhvr>
                                      <p:to>
                                        <p:strVal val="visible"/>
                                      </p:to>
                                    </p:set>
                                    <p:animEffect transition="in" filter="wipe(right)">
                                      <p:cBhvr>
                                        <p:cTn id="146" dur="2000"/>
                                        <p:tgtEl>
                                          <p:spTgt spid="135186"/>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135183"/>
                                        </p:tgtEl>
                                        <p:attrNameLst>
                                          <p:attrName>style.visibility</p:attrName>
                                        </p:attrNameLst>
                                      </p:cBhvr>
                                      <p:to>
                                        <p:strVal val="visible"/>
                                      </p:to>
                                    </p:set>
                                    <p:animEffect transition="in" filter="wipe(right)">
                                      <p:cBhvr>
                                        <p:cTn id="149" dur="2000"/>
                                        <p:tgtEl>
                                          <p:spTgt spid="135183"/>
                                        </p:tgtEl>
                                      </p:cBhvr>
                                    </p:animEffect>
                                  </p:childTnLst>
                                </p:cTn>
                              </p:par>
                              <p:par>
                                <p:cTn id="150" presetID="22" presetClass="entr" presetSubtype="2" fill="hold" grpId="0" nodeType="withEffect">
                                  <p:stCondLst>
                                    <p:cond delay="0"/>
                                  </p:stCondLst>
                                  <p:childTnLst>
                                    <p:set>
                                      <p:cBhvr>
                                        <p:cTn id="151" dur="1" fill="hold">
                                          <p:stCondLst>
                                            <p:cond delay="0"/>
                                          </p:stCondLst>
                                        </p:cTn>
                                        <p:tgtEl>
                                          <p:spTgt spid="135184"/>
                                        </p:tgtEl>
                                        <p:attrNameLst>
                                          <p:attrName>style.visibility</p:attrName>
                                        </p:attrNameLst>
                                      </p:cBhvr>
                                      <p:to>
                                        <p:strVal val="visible"/>
                                      </p:to>
                                    </p:set>
                                    <p:animEffect transition="in" filter="wipe(right)">
                                      <p:cBhvr>
                                        <p:cTn id="152" dur="2000"/>
                                        <p:tgtEl>
                                          <p:spTgt spid="135184"/>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135242"/>
                                        </p:tgtEl>
                                        <p:attrNameLst>
                                          <p:attrName>style.visibility</p:attrName>
                                        </p:attrNameLst>
                                      </p:cBhvr>
                                      <p:to>
                                        <p:strVal val="visible"/>
                                      </p:to>
                                    </p:set>
                                    <p:animEffect transition="in" filter="wipe(right)">
                                      <p:cBhvr>
                                        <p:cTn id="155" dur="2000"/>
                                        <p:tgtEl>
                                          <p:spTgt spid="135242"/>
                                        </p:tgtEl>
                                      </p:cBhvr>
                                    </p:animEffect>
                                  </p:childTnLst>
                                </p:cTn>
                              </p:par>
                            </p:childTnLst>
                          </p:cTn>
                        </p:par>
                        <p:par>
                          <p:cTn id="156" fill="hold" nodeType="afterGroup">
                            <p:stCondLst>
                              <p:cond delay="2000"/>
                            </p:stCondLst>
                            <p:childTnLst>
                              <p:par>
                                <p:cTn id="157" presetID="10" presetClass="entr" presetSubtype="0" fill="hold" grpId="0" nodeType="afterEffect">
                                  <p:stCondLst>
                                    <p:cond delay="0"/>
                                  </p:stCondLst>
                                  <p:childTnLst>
                                    <p:set>
                                      <p:cBhvr>
                                        <p:cTn id="158" dur="1" fill="hold">
                                          <p:stCondLst>
                                            <p:cond delay="0"/>
                                          </p:stCondLst>
                                        </p:cTn>
                                        <p:tgtEl>
                                          <p:spTgt spid="135199"/>
                                        </p:tgtEl>
                                        <p:attrNameLst>
                                          <p:attrName>style.visibility</p:attrName>
                                        </p:attrNameLst>
                                      </p:cBhvr>
                                      <p:to>
                                        <p:strVal val="visible"/>
                                      </p:to>
                                    </p:set>
                                    <p:animEffect transition="in" filter="fade">
                                      <p:cBhvr>
                                        <p:cTn id="159" dur="500"/>
                                        <p:tgtEl>
                                          <p:spTgt spid="13519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35200"/>
                                        </p:tgtEl>
                                        <p:attrNameLst>
                                          <p:attrName>style.visibility</p:attrName>
                                        </p:attrNameLst>
                                      </p:cBhvr>
                                      <p:to>
                                        <p:strVal val="visible"/>
                                      </p:to>
                                    </p:set>
                                    <p:animEffect transition="in" filter="fade">
                                      <p:cBhvr>
                                        <p:cTn id="162" dur="500"/>
                                        <p:tgtEl>
                                          <p:spTgt spid="135200"/>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35202"/>
                                        </p:tgtEl>
                                        <p:attrNameLst>
                                          <p:attrName>style.visibility</p:attrName>
                                        </p:attrNameLst>
                                      </p:cBhvr>
                                      <p:to>
                                        <p:strVal val="visible"/>
                                      </p:to>
                                    </p:set>
                                    <p:animEffect transition="in" filter="fade">
                                      <p:cBhvr>
                                        <p:cTn id="165" dur="500"/>
                                        <p:tgtEl>
                                          <p:spTgt spid="13520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35203"/>
                                        </p:tgtEl>
                                        <p:attrNameLst>
                                          <p:attrName>style.visibility</p:attrName>
                                        </p:attrNameLst>
                                      </p:cBhvr>
                                      <p:to>
                                        <p:strVal val="visible"/>
                                      </p:to>
                                    </p:set>
                                    <p:animEffect transition="in" filter="fade">
                                      <p:cBhvr>
                                        <p:cTn id="168" dur="500"/>
                                        <p:tgtEl>
                                          <p:spTgt spid="13520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35204"/>
                                        </p:tgtEl>
                                        <p:attrNameLst>
                                          <p:attrName>style.visibility</p:attrName>
                                        </p:attrNameLst>
                                      </p:cBhvr>
                                      <p:to>
                                        <p:strVal val="visible"/>
                                      </p:to>
                                    </p:set>
                                    <p:animEffect transition="in" filter="fade">
                                      <p:cBhvr>
                                        <p:cTn id="171" dur="500"/>
                                        <p:tgtEl>
                                          <p:spTgt spid="13520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35205"/>
                                        </p:tgtEl>
                                        <p:attrNameLst>
                                          <p:attrName>style.visibility</p:attrName>
                                        </p:attrNameLst>
                                      </p:cBhvr>
                                      <p:to>
                                        <p:strVal val="visible"/>
                                      </p:to>
                                    </p:set>
                                    <p:animEffect transition="in" filter="fade">
                                      <p:cBhvr>
                                        <p:cTn id="174" dur="500"/>
                                        <p:tgtEl>
                                          <p:spTgt spid="13520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35206"/>
                                        </p:tgtEl>
                                        <p:attrNameLst>
                                          <p:attrName>style.visibility</p:attrName>
                                        </p:attrNameLst>
                                      </p:cBhvr>
                                      <p:to>
                                        <p:strVal val="visible"/>
                                      </p:to>
                                    </p:set>
                                    <p:animEffect transition="in" filter="fade">
                                      <p:cBhvr>
                                        <p:cTn id="177" dur="500"/>
                                        <p:tgtEl>
                                          <p:spTgt spid="13520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35207"/>
                                        </p:tgtEl>
                                        <p:attrNameLst>
                                          <p:attrName>style.visibility</p:attrName>
                                        </p:attrNameLst>
                                      </p:cBhvr>
                                      <p:to>
                                        <p:strVal val="visible"/>
                                      </p:to>
                                    </p:set>
                                    <p:animEffect transition="in" filter="fade">
                                      <p:cBhvr>
                                        <p:cTn id="180" dur="500"/>
                                        <p:tgtEl>
                                          <p:spTgt spid="13520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35208"/>
                                        </p:tgtEl>
                                        <p:attrNameLst>
                                          <p:attrName>style.visibility</p:attrName>
                                        </p:attrNameLst>
                                      </p:cBhvr>
                                      <p:to>
                                        <p:strVal val="visible"/>
                                      </p:to>
                                    </p:set>
                                    <p:animEffect transition="in" filter="fade">
                                      <p:cBhvr>
                                        <p:cTn id="183" dur="500"/>
                                        <p:tgtEl>
                                          <p:spTgt spid="135208"/>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135216"/>
                                        </p:tgtEl>
                                        <p:attrNameLst>
                                          <p:attrName>style.visibility</p:attrName>
                                        </p:attrNameLst>
                                      </p:cBhvr>
                                      <p:to>
                                        <p:strVal val="visible"/>
                                      </p:to>
                                    </p:set>
                                    <p:animEffect transition="in" filter="dissolve">
                                      <p:cBhvr>
                                        <p:cTn id="188" dur="500"/>
                                        <p:tgtEl>
                                          <p:spTgt spid="135216"/>
                                        </p:tgtEl>
                                      </p:cBhvr>
                                    </p:animEffect>
                                  </p:childTnLst>
                                </p:cTn>
                              </p:par>
                            </p:childTnLst>
                          </p:cTn>
                        </p:par>
                        <p:par>
                          <p:cTn id="189" fill="hold" nodeType="afterGroup">
                            <p:stCondLst>
                              <p:cond delay="500"/>
                            </p:stCondLst>
                            <p:childTnLst>
                              <p:par>
                                <p:cTn id="190" presetID="22" presetClass="entr" presetSubtype="1" fill="hold" grpId="0" nodeType="afterEffect">
                                  <p:stCondLst>
                                    <p:cond delay="0"/>
                                  </p:stCondLst>
                                  <p:childTnLst>
                                    <p:set>
                                      <p:cBhvr>
                                        <p:cTn id="191" dur="1" fill="hold">
                                          <p:stCondLst>
                                            <p:cond delay="0"/>
                                          </p:stCondLst>
                                        </p:cTn>
                                        <p:tgtEl>
                                          <p:spTgt spid="135230"/>
                                        </p:tgtEl>
                                        <p:attrNameLst>
                                          <p:attrName>style.visibility</p:attrName>
                                        </p:attrNameLst>
                                      </p:cBhvr>
                                      <p:to>
                                        <p:strVal val="visible"/>
                                      </p:to>
                                    </p:set>
                                    <p:animEffect transition="in" filter="wipe(up)">
                                      <p:cBhvr>
                                        <p:cTn id="192" dur="500"/>
                                        <p:tgtEl>
                                          <p:spTgt spid="135230"/>
                                        </p:tgtEl>
                                      </p:cBhvr>
                                    </p:animEffect>
                                  </p:childTnLst>
                                </p:cTn>
                              </p:par>
                            </p:childTnLst>
                          </p:cTn>
                        </p:par>
                        <p:par>
                          <p:cTn id="193" fill="hold" nodeType="afterGroup">
                            <p:stCondLst>
                              <p:cond delay="1000"/>
                            </p:stCondLst>
                            <p:childTnLst>
                              <p:par>
                                <p:cTn id="194" presetID="10" presetClass="entr" presetSubtype="0" fill="hold" grpId="0" nodeType="afterEffect">
                                  <p:stCondLst>
                                    <p:cond delay="0"/>
                                  </p:stCondLst>
                                  <p:iterate type="lt">
                                    <p:tmPct val="0"/>
                                  </p:iterate>
                                  <p:childTnLst>
                                    <p:set>
                                      <p:cBhvr>
                                        <p:cTn id="195" dur="1" fill="hold">
                                          <p:stCondLst>
                                            <p:cond delay="0"/>
                                          </p:stCondLst>
                                        </p:cTn>
                                        <p:tgtEl>
                                          <p:spTgt spid="135231"/>
                                        </p:tgtEl>
                                        <p:attrNameLst>
                                          <p:attrName>style.visibility</p:attrName>
                                        </p:attrNameLst>
                                      </p:cBhvr>
                                      <p:to>
                                        <p:strVal val="visible"/>
                                      </p:to>
                                    </p:set>
                                    <p:animEffect transition="in" filter="fade">
                                      <p:cBhvr>
                                        <p:cTn id="196" dur="2000"/>
                                        <p:tgtEl>
                                          <p:spTgt spid="135231"/>
                                        </p:tgtEl>
                                      </p:cBhvr>
                                    </p:animEffect>
                                  </p:childTnLst>
                                </p:cTn>
                              </p:par>
                            </p:childTnLst>
                          </p:cTn>
                        </p:par>
                        <p:par>
                          <p:cTn id="197" fill="hold" nodeType="afterGroup">
                            <p:stCondLst>
                              <p:cond delay="3000"/>
                            </p:stCondLst>
                            <p:childTnLst>
                              <p:par>
                                <p:cTn id="198" presetID="36" presetClass="emph" presetSubtype="0" fill="hold" grpId="1" nodeType="afterEffect">
                                  <p:stCondLst>
                                    <p:cond delay="0"/>
                                  </p:stCondLst>
                                  <p:iterate type="lt">
                                    <p:tmPct val="10000"/>
                                  </p:iterate>
                                  <p:childTnLst>
                                    <p:animScale>
                                      <p:cBhvr>
                                        <p:cTn id="199" dur="250" autoRev="1" fill="hold">
                                          <p:stCondLst>
                                            <p:cond delay="0"/>
                                          </p:stCondLst>
                                        </p:cTn>
                                        <p:tgtEl>
                                          <p:spTgt spid="135231"/>
                                        </p:tgtEl>
                                      </p:cBhvr>
                                      <p:to x="80000" y="100000"/>
                                    </p:animScale>
                                    <p:anim by="(#ppt_w*0.10)" calcmode="lin" valueType="num">
                                      <p:cBhvr>
                                        <p:cTn id="200" dur="250" autoRev="1" fill="hold">
                                          <p:stCondLst>
                                            <p:cond delay="0"/>
                                          </p:stCondLst>
                                        </p:cTn>
                                        <p:tgtEl>
                                          <p:spTgt spid="135231"/>
                                        </p:tgtEl>
                                        <p:attrNameLst>
                                          <p:attrName>ppt_x</p:attrName>
                                        </p:attrNameLst>
                                      </p:cBhvr>
                                    </p:anim>
                                    <p:anim by="(-#ppt_w*0.10)" calcmode="lin" valueType="num">
                                      <p:cBhvr>
                                        <p:cTn id="201" dur="250" autoRev="1" fill="hold">
                                          <p:stCondLst>
                                            <p:cond delay="0"/>
                                          </p:stCondLst>
                                        </p:cTn>
                                        <p:tgtEl>
                                          <p:spTgt spid="135231"/>
                                        </p:tgtEl>
                                        <p:attrNameLst>
                                          <p:attrName>ppt_y</p:attrName>
                                        </p:attrNameLst>
                                      </p:cBhvr>
                                    </p:anim>
                                    <p:animRot by="-480000">
                                      <p:cBhvr>
                                        <p:cTn id="202" dur="250" autoRev="1" fill="hold">
                                          <p:stCondLst>
                                            <p:cond delay="0"/>
                                          </p:stCondLst>
                                        </p:cTn>
                                        <p:tgtEl>
                                          <p:spTgt spid="135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42" grpId="0" animBg="1"/>
      <p:bldP spid="135170" grpId="0" animBg="1"/>
      <p:bldP spid="135171" grpId="0" animBg="1"/>
      <p:bldP spid="135172" grpId="0" animBg="1"/>
      <p:bldP spid="135173" grpId="0" animBg="1"/>
      <p:bldP spid="135174" grpId="0" animBg="1"/>
      <p:bldP spid="135175" grpId="0" animBg="1"/>
      <p:bldP spid="135176" grpId="0" animBg="1"/>
      <p:bldP spid="135177" grpId="0" animBg="1"/>
      <p:bldP spid="135178" grpId="0" animBg="1"/>
      <p:bldP spid="135179" grpId="0" animBg="1"/>
      <p:bldP spid="135180" grpId="0" animBg="1"/>
      <p:bldP spid="135181" grpId="0" animBg="1"/>
      <p:bldP spid="135182" grpId="0" animBg="1"/>
      <p:bldP spid="135183" grpId="0" animBg="1"/>
      <p:bldP spid="135184" grpId="0" animBg="1"/>
      <p:bldP spid="135185" grpId="0" animBg="1"/>
      <p:bldP spid="135186" grpId="0" animBg="1"/>
      <p:bldP spid="135187" grpId="0" animBg="1"/>
      <p:bldP spid="135188" grpId="0" animBg="1"/>
      <p:bldP spid="135189" grpId="0" animBg="1"/>
      <p:bldP spid="135190" grpId="0" animBg="1"/>
      <p:bldP spid="135191" grpId="0" animBg="1"/>
      <p:bldP spid="135192" grpId="0" animBg="1"/>
      <p:bldP spid="135193" grpId="0" animBg="1"/>
      <p:bldP spid="135194" grpId="0" animBg="1"/>
      <p:bldP spid="135195" grpId="0" animBg="1"/>
      <p:bldP spid="135196" grpId="0" animBg="1"/>
      <p:bldP spid="135197" grpId="0" animBg="1"/>
      <p:bldP spid="135198" grpId="0" animBg="1"/>
      <p:bldP spid="135199" grpId="0" animBg="1"/>
      <p:bldP spid="135200" grpId="0" animBg="1"/>
      <p:bldP spid="135202" grpId="0" animBg="1"/>
      <p:bldP spid="135203" grpId="0" animBg="1"/>
      <p:bldP spid="135204" grpId="0" animBg="1"/>
      <p:bldP spid="135205" grpId="0" animBg="1"/>
      <p:bldP spid="135206" grpId="0" animBg="1"/>
      <p:bldP spid="135207" grpId="0" animBg="1"/>
      <p:bldP spid="135208" grpId="0" animBg="1"/>
      <p:bldP spid="135215" grpId="0" animBg="1"/>
      <p:bldP spid="135216" grpId="0" animBg="1"/>
      <p:bldP spid="135218" grpId="0" animBg="1"/>
      <p:bldP spid="135219" grpId="0" animBg="1"/>
      <p:bldP spid="135220" grpId="0" animBg="1"/>
      <p:bldP spid="135221" grpId="0" animBg="1"/>
      <p:bldP spid="135223" grpId="0" animBg="1"/>
      <p:bldP spid="135224" grpId="0"/>
      <p:bldP spid="135225" grpId="0"/>
      <p:bldP spid="135226" grpId="0"/>
      <p:bldP spid="135228" grpId="0" animBg="1"/>
      <p:bldP spid="135229" grpId="0"/>
      <p:bldP spid="135229" grpId="1"/>
      <p:bldP spid="135230" grpId="0" animBg="1"/>
      <p:bldP spid="135231" grpId="0"/>
      <p:bldP spid="13523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7" descr="isometric"/>
          <p:cNvPicPr>
            <a:picLocks noChangeAspect="1" noChangeArrowheads="1"/>
          </p:cNvPicPr>
          <p:nvPr/>
        </p:nvPicPr>
        <p:blipFill>
          <a:blip r:embed="rId2">
            <a:clrChange>
              <a:clrFrom>
                <a:srgbClr val="FFFFFF"/>
              </a:clrFrom>
              <a:clrTo>
                <a:srgbClr val="FFFFFF">
                  <a:alpha val="0"/>
                </a:srgbClr>
              </a:clrTo>
            </a:clrChange>
            <a:lum bright="-36000" contrast="60000"/>
            <a:extLst>
              <a:ext uri="{28A0092B-C50C-407E-A947-70E740481C1C}">
                <a14:useLocalDpi xmlns:a14="http://schemas.microsoft.com/office/drawing/2010/main" val="0"/>
              </a:ext>
            </a:extLst>
          </a:blip>
          <a:srcRect/>
          <a:stretch>
            <a:fillRect/>
          </a:stretch>
        </p:blipFill>
        <p:spPr bwMode="auto">
          <a:xfrm>
            <a:off x="881063" y="3559175"/>
            <a:ext cx="1760537"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85" name="Rectangle 69"/>
          <p:cNvSpPr>
            <a:spLocks noChangeArrowheads="1"/>
          </p:cNvSpPr>
          <p:nvPr/>
        </p:nvSpPr>
        <p:spPr bwMode="auto">
          <a:xfrm>
            <a:off x="488950" y="3382963"/>
            <a:ext cx="2362200" cy="2362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51204" name="Text Box 3"/>
          <p:cNvSpPr txBox="1">
            <a:spLocks noChangeArrowheads="1"/>
          </p:cNvSpPr>
          <p:nvPr/>
        </p:nvSpPr>
        <p:spPr bwMode="auto">
          <a:xfrm>
            <a:off x="2254250" y="252413"/>
            <a:ext cx="4616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4000" b="1" dirty="0" err="1">
                <a:solidFill>
                  <a:srgbClr val="CC3300"/>
                </a:solidFill>
                <a:cs typeface="Arial" pitchFamily="34" charset="0"/>
              </a:rPr>
              <a:t>Multiview</a:t>
            </a:r>
            <a:r>
              <a:rPr lang="en-US" sz="4000" b="1" dirty="0">
                <a:solidFill>
                  <a:srgbClr val="CC3300"/>
                </a:solidFill>
                <a:cs typeface="Arial" pitchFamily="34" charset="0"/>
              </a:rPr>
              <a:t> Drawing</a:t>
            </a:r>
          </a:p>
        </p:txBody>
      </p:sp>
      <p:sp>
        <p:nvSpPr>
          <p:cNvPr id="51205" name="Text Box 4"/>
          <p:cNvSpPr txBox="1">
            <a:spLocks noChangeArrowheads="1"/>
          </p:cNvSpPr>
          <p:nvPr/>
        </p:nvSpPr>
        <p:spPr bwMode="auto">
          <a:xfrm>
            <a:off x="2870200" y="1017588"/>
            <a:ext cx="546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2400" dirty="0">
                <a:cs typeface="Arial" pitchFamily="34" charset="0"/>
              </a:rPr>
              <a:t>It represents accurate </a:t>
            </a:r>
            <a:r>
              <a:rPr lang="en-US" sz="2400" b="1" dirty="0">
                <a:cs typeface="Arial" pitchFamily="34" charset="0"/>
              </a:rPr>
              <a:t>shape and size.</a:t>
            </a:r>
            <a:endParaRPr lang="en-US" sz="2400" dirty="0">
              <a:cs typeface="Arial" pitchFamily="34" charset="0"/>
            </a:endParaRPr>
          </a:p>
        </p:txBody>
      </p:sp>
      <p:sp>
        <p:nvSpPr>
          <p:cNvPr id="137231" name="Text Box 15"/>
          <p:cNvSpPr txBox="1">
            <a:spLocks noChangeArrowheads="1"/>
          </p:cNvSpPr>
          <p:nvPr/>
        </p:nvSpPr>
        <p:spPr bwMode="auto">
          <a:xfrm>
            <a:off x="495300" y="990600"/>
            <a:ext cx="1873250" cy="488950"/>
          </a:xfrm>
          <a:prstGeom prst="rect">
            <a:avLst/>
          </a:prstGeom>
          <a:noFill/>
          <a:ln w="9525">
            <a:noFill/>
            <a:miter lim="800000"/>
            <a:headEnd/>
            <a:tailEnd/>
          </a:ln>
          <a:effectLst/>
        </p:spPr>
        <p:txBody>
          <a:bodyPr wrap="none">
            <a:spAutoFit/>
          </a:bodyPr>
          <a:lstStyle/>
          <a:p>
            <a:pPr>
              <a:defRPr/>
            </a:pPr>
            <a:r>
              <a:rPr lang="en-US" sz="2600" b="1" i="1" dirty="0">
                <a:effectLst>
                  <a:outerShdw blurRad="38100" dist="38100" dir="2700000" algn="tl">
                    <a:srgbClr val="C0C0C0"/>
                  </a:outerShdw>
                </a:effectLst>
                <a:latin typeface="Arial" charset="0"/>
                <a:cs typeface="Arial" charset="0"/>
              </a:rPr>
              <a:t>Advantage</a:t>
            </a:r>
          </a:p>
        </p:txBody>
      </p:sp>
      <p:sp>
        <p:nvSpPr>
          <p:cNvPr id="137232" name="Text Box 16"/>
          <p:cNvSpPr txBox="1">
            <a:spLocks noChangeArrowheads="1"/>
          </p:cNvSpPr>
          <p:nvPr/>
        </p:nvSpPr>
        <p:spPr bwMode="auto">
          <a:xfrm>
            <a:off x="457200" y="1638300"/>
            <a:ext cx="2333625" cy="488950"/>
          </a:xfrm>
          <a:prstGeom prst="rect">
            <a:avLst/>
          </a:prstGeom>
          <a:noFill/>
          <a:ln w="9525">
            <a:noFill/>
            <a:miter lim="800000"/>
            <a:headEnd/>
            <a:tailEnd/>
          </a:ln>
          <a:effectLst/>
        </p:spPr>
        <p:txBody>
          <a:bodyPr wrap="none">
            <a:spAutoFit/>
          </a:bodyPr>
          <a:lstStyle/>
          <a:p>
            <a:pPr>
              <a:defRPr/>
            </a:pPr>
            <a:r>
              <a:rPr lang="en-US" sz="2600" b="1" i="1">
                <a:effectLst>
                  <a:outerShdw blurRad="38100" dist="38100" dir="2700000" algn="tl">
                    <a:srgbClr val="C0C0C0"/>
                  </a:outerShdw>
                </a:effectLst>
                <a:latin typeface="Arial" charset="0"/>
                <a:cs typeface="Arial" charset="0"/>
              </a:rPr>
              <a:t>Disadvantage</a:t>
            </a:r>
          </a:p>
        </p:txBody>
      </p:sp>
      <p:sp>
        <p:nvSpPr>
          <p:cNvPr id="51208" name="Text Box 18"/>
          <p:cNvSpPr txBox="1">
            <a:spLocks noChangeArrowheads="1"/>
          </p:cNvSpPr>
          <p:nvPr/>
        </p:nvSpPr>
        <p:spPr bwMode="auto">
          <a:xfrm>
            <a:off x="2844800" y="1658938"/>
            <a:ext cx="5476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2400">
                <a:cs typeface="Arial" pitchFamily="34" charset="0"/>
              </a:rPr>
              <a:t>Require practice in writing and reading.</a:t>
            </a:r>
          </a:p>
        </p:txBody>
      </p:sp>
      <p:grpSp>
        <p:nvGrpSpPr>
          <p:cNvPr id="2" name="Group 70"/>
          <p:cNvGrpSpPr>
            <a:grpSpLocks/>
          </p:cNvGrpSpPr>
          <p:nvPr/>
        </p:nvGrpSpPr>
        <p:grpSpPr bwMode="auto">
          <a:xfrm>
            <a:off x="3136900" y="3600450"/>
            <a:ext cx="5761038" cy="2044700"/>
            <a:chOff x="1976" y="2401"/>
            <a:chExt cx="3629" cy="1288"/>
          </a:xfrm>
        </p:grpSpPr>
        <p:grpSp>
          <p:nvGrpSpPr>
            <p:cNvPr id="51242" name="Group 67"/>
            <p:cNvGrpSpPr>
              <a:grpSpLocks/>
            </p:cNvGrpSpPr>
            <p:nvPr/>
          </p:nvGrpSpPr>
          <p:grpSpPr bwMode="auto">
            <a:xfrm>
              <a:off x="1976" y="2408"/>
              <a:ext cx="1280" cy="1280"/>
              <a:chOff x="384" y="2408"/>
              <a:chExt cx="1280" cy="1280"/>
            </a:xfrm>
          </p:grpSpPr>
          <p:sp>
            <p:nvSpPr>
              <p:cNvPr id="51250" name="Rectangle 19"/>
              <p:cNvSpPr>
                <a:spLocks noChangeArrowheads="1"/>
              </p:cNvSpPr>
              <p:nvPr/>
            </p:nvSpPr>
            <p:spPr bwMode="auto">
              <a:xfrm>
                <a:off x="384" y="2408"/>
                <a:ext cx="1280" cy="1280"/>
              </a:xfrm>
              <a:prstGeom prst="rect">
                <a:avLst/>
              </a:prstGeom>
              <a:solidFill>
                <a:schemeClr val="bg1"/>
              </a:solidFill>
              <a:ln w="28575">
                <a:solidFill>
                  <a:schemeClr val="tx1"/>
                </a:solidFill>
                <a:miter lim="800000"/>
                <a:headEnd/>
                <a:tailEnd/>
              </a:ln>
            </p:spPr>
            <p:txBody>
              <a:bodyPr wrap="none" anchor="ctr"/>
              <a:lstStyle/>
              <a:p>
                <a:endParaRPr lang="ar-SA"/>
              </a:p>
            </p:txBody>
          </p:sp>
          <p:sp>
            <p:nvSpPr>
              <p:cNvPr id="51251" name="Line 20"/>
              <p:cNvSpPr>
                <a:spLocks noChangeShapeType="1"/>
              </p:cNvSpPr>
              <p:nvPr/>
            </p:nvSpPr>
            <p:spPr bwMode="auto">
              <a:xfrm>
                <a:off x="384" y="3416"/>
                <a:ext cx="12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52" name="Oval 24"/>
              <p:cNvSpPr>
                <a:spLocks noChangeArrowheads="1"/>
              </p:cNvSpPr>
              <p:nvPr/>
            </p:nvSpPr>
            <p:spPr bwMode="auto">
              <a:xfrm>
                <a:off x="864" y="2744"/>
                <a:ext cx="328" cy="32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SA"/>
              </a:p>
            </p:txBody>
          </p:sp>
          <p:sp>
            <p:nvSpPr>
              <p:cNvPr id="51253" name="Line 25"/>
              <p:cNvSpPr>
                <a:spLocks noChangeShapeType="1"/>
              </p:cNvSpPr>
              <p:nvPr/>
            </p:nvSpPr>
            <p:spPr bwMode="auto">
              <a:xfrm>
                <a:off x="1024" y="2496"/>
                <a:ext cx="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54" name="Line 26"/>
              <p:cNvSpPr>
                <a:spLocks noChangeShapeType="1"/>
              </p:cNvSpPr>
              <p:nvPr/>
            </p:nvSpPr>
            <p:spPr bwMode="auto">
              <a:xfrm>
                <a:off x="1024" y="3016"/>
                <a:ext cx="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51255" name="Group 30"/>
              <p:cNvGrpSpPr>
                <a:grpSpLocks/>
              </p:cNvGrpSpPr>
              <p:nvPr/>
            </p:nvGrpSpPr>
            <p:grpSpPr bwMode="auto">
              <a:xfrm>
                <a:off x="976" y="2860"/>
                <a:ext cx="98" cy="98"/>
                <a:chOff x="2656" y="3500"/>
                <a:chExt cx="136" cy="136"/>
              </a:xfrm>
            </p:grpSpPr>
            <p:sp>
              <p:nvSpPr>
                <p:cNvPr id="51258" name="Line 28"/>
                <p:cNvSpPr>
                  <a:spLocks noChangeShapeType="1"/>
                </p:cNvSpPr>
                <p:nvPr/>
              </p:nvSpPr>
              <p:spPr bwMode="auto">
                <a:xfrm>
                  <a:off x="2656" y="3568"/>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59" name="Line 29"/>
                <p:cNvSpPr>
                  <a:spLocks noChangeShapeType="1"/>
                </p:cNvSpPr>
                <p:nvPr/>
              </p:nvSpPr>
              <p:spPr bwMode="auto">
                <a:xfrm rot="-5400000">
                  <a:off x="2664" y="3568"/>
                  <a:ext cx="1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51256" name="Line 31"/>
              <p:cNvSpPr>
                <a:spLocks noChangeShapeType="1"/>
              </p:cNvSpPr>
              <p:nvPr/>
            </p:nvSpPr>
            <p:spPr bwMode="auto">
              <a:xfrm rot="-5400000">
                <a:off x="760" y="2768"/>
                <a:ext cx="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57" name="Line 32"/>
              <p:cNvSpPr>
                <a:spLocks noChangeShapeType="1"/>
              </p:cNvSpPr>
              <p:nvPr/>
            </p:nvSpPr>
            <p:spPr bwMode="auto">
              <a:xfrm rot="-5400000">
                <a:off x="1296" y="2760"/>
                <a:ext cx="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51243" name="Group 68"/>
            <p:cNvGrpSpPr>
              <a:grpSpLocks/>
            </p:cNvGrpSpPr>
            <p:nvPr/>
          </p:nvGrpSpPr>
          <p:grpSpPr bwMode="auto">
            <a:xfrm>
              <a:off x="4214" y="2401"/>
              <a:ext cx="1391" cy="1288"/>
              <a:chOff x="2622" y="2401"/>
              <a:chExt cx="1391" cy="1288"/>
            </a:xfrm>
          </p:grpSpPr>
          <p:sp>
            <p:nvSpPr>
              <p:cNvPr id="51244" name="Freeform 33"/>
              <p:cNvSpPr>
                <a:spLocks/>
              </p:cNvSpPr>
              <p:nvPr/>
            </p:nvSpPr>
            <p:spPr bwMode="auto">
              <a:xfrm>
                <a:off x="2622" y="2401"/>
                <a:ext cx="1184" cy="1288"/>
              </a:xfrm>
              <a:custGeom>
                <a:avLst/>
                <a:gdLst>
                  <a:gd name="T0" fmla="*/ 0 w 1184"/>
                  <a:gd name="T1" fmla="*/ 1288 h 1288"/>
                  <a:gd name="T2" fmla="*/ 0 w 1184"/>
                  <a:gd name="T3" fmla="*/ 1016 h 1288"/>
                  <a:gd name="T4" fmla="*/ 824 w 1184"/>
                  <a:gd name="T5" fmla="*/ 1016 h 1288"/>
                  <a:gd name="T6" fmla="*/ 824 w 1184"/>
                  <a:gd name="T7" fmla="*/ 0 h 1288"/>
                  <a:gd name="T8" fmla="*/ 1184 w 1184"/>
                  <a:gd name="T9" fmla="*/ 0 h 1288"/>
                  <a:gd name="T10" fmla="*/ 1184 w 1184"/>
                  <a:gd name="T11" fmla="*/ 1288 h 1288"/>
                  <a:gd name="T12" fmla="*/ 0 w 1184"/>
                  <a:gd name="T13" fmla="*/ 1288 h 1288"/>
                  <a:gd name="T14" fmla="*/ 0 60000 65536"/>
                  <a:gd name="T15" fmla="*/ 0 60000 65536"/>
                  <a:gd name="T16" fmla="*/ 0 60000 65536"/>
                  <a:gd name="T17" fmla="*/ 0 60000 65536"/>
                  <a:gd name="T18" fmla="*/ 0 60000 65536"/>
                  <a:gd name="T19" fmla="*/ 0 60000 65536"/>
                  <a:gd name="T20" fmla="*/ 0 60000 65536"/>
                  <a:gd name="T21" fmla="*/ 0 w 1184"/>
                  <a:gd name="T22" fmla="*/ 0 h 1288"/>
                  <a:gd name="T23" fmla="*/ 1184 w 1184"/>
                  <a:gd name="T24" fmla="*/ 1288 h 1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4" h="1288">
                    <a:moveTo>
                      <a:pt x="0" y="1288"/>
                    </a:moveTo>
                    <a:lnTo>
                      <a:pt x="0" y="1016"/>
                    </a:lnTo>
                    <a:lnTo>
                      <a:pt x="824" y="1016"/>
                    </a:lnTo>
                    <a:lnTo>
                      <a:pt x="824" y="0"/>
                    </a:lnTo>
                    <a:lnTo>
                      <a:pt x="1184" y="0"/>
                    </a:lnTo>
                    <a:lnTo>
                      <a:pt x="1184" y="1288"/>
                    </a:lnTo>
                    <a:lnTo>
                      <a:pt x="0" y="1288"/>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51245" name="Line 35"/>
              <p:cNvSpPr>
                <a:spLocks noChangeShapeType="1"/>
              </p:cNvSpPr>
              <p:nvPr/>
            </p:nvSpPr>
            <p:spPr bwMode="auto">
              <a:xfrm>
                <a:off x="3445" y="2741"/>
                <a:ext cx="363"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51246" name="Line 36"/>
              <p:cNvSpPr>
                <a:spLocks noChangeShapeType="1"/>
              </p:cNvSpPr>
              <p:nvPr/>
            </p:nvSpPr>
            <p:spPr bwMode="auto">
              <a:xfrm>
                <a:off x="3445" y="3074"/>
                <a:ext cx="357" cy="0"/>
              </a:xfrm>
              <a:prstGeom prst="line">
                <a:avLst/>
              </a:prstGeom>
              <a:noFill/>
              <a:ln w="1270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ar-SA"/>
              </a:p>
            </p:txBody>
          </p:sp>
          <p:sp>
            <p:nvSpPr>
              <p:cNvPr id="51247" name="Line 37"/>
              <p:cNvSpPr>
                <a:spLocks noChangeShapeType="1"/>
              </p:cNvSpPr>
              <p:nvPr/>
            </p:nvSpPr>
            <p:spPr bwMode="auto">
              <a:xfrm rot="-5400000">
                <a:off x="3411" y="2760"/>
                <a:ext cx="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48" name="Line 38"/>
              <p:cNvSpPr>
                <a:spLocks noChangeShapeType="1"/>
              </p:cNvSpPr>
              <p:nvPr/>
            </p:nvSpPr>
            <p:spPr bwMode="auto">
              <a:xfrm rot="-5400000">
                <a:off x="3865" y="2760"/>
                <a:ext cx="0" cy="2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49" name="Line 39"/>
              <p:cNvSpPr>
                <a:spLocks noChangeShapeType="1"/>
              </p:cNvSpPr>
              <p:nvPr/>
            </p:nvSpPr>
            <p:spPr bwMode="auto">
              <a:xfrm>
                <a:off x="3607" y="2909"/>
                <a:ext cx="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grpSp>
      <p:sp>
        <p:nvSpPr>
          <p:cNvPr id="51210" name="Rectangle 40"/>
          <p:cNvSpPr>
            <a:spLocks noChangeArrowheads="1"/>
          </p:cNvSpPr>
          <p:nvPr/>
        </p:nvSpPr>
        <p:spPr bwMode="auto">
          <a:xfrm>
            <a:off x="2033588" y="2624138"/>
            <a:ext cx="471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cs typeface="Arial" pitchFamily="34" charset="0"/>
              </a:rPr>
              <a:t>Multiviews drawing (2-view drawing)</a:t>
            </a:r>
          </a:p>
        </p:txBody>
      </p:sp>
      <p:sp>
        <p:nvSpPr>
          <p:cNvPr id="51211" name="Rectangle 41"/>
          <p:cNvSpPr>
            <a:spLocks noChangeArrowheads="1"/>
          </p:cNvSpPr>
          <p:nvPr/>
        </p:nvSpPr>
        <p:spPr bwMode="auto">
          <a:xfrm>
            <a:off x="479425" y="2546350"/>
            <a:ext cx="15446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a:solidFill>
                  <a:schemeClr val="accent2"/>
                </a:solidFill>
                <a:cs typeface="Arial" pitchFamily="34" charset="0"/>
              </a:rPr>
              <a:t>Example</a:t>
            </a:r>
          </a:p>
        </p:txBody>
      </p:sp>
      <p:grpSp>
        <p:nvGrpSpPr>
          <p:cNvPr id="6" name="Group 66"/>
          <p:cNvGrpSpPr>
            <a:grpSpLocks/>
          </p:cNvGrpSpPr>
          <p:nvPr/>
        </p:nvGrpSpPr>
        <p:grpSpPr bwMode="auto">
          <a:xfrm>
            <a:off x="3136900" y="5694363"/>
            <a:ext cx="2019300" cy="482600"/>
            <a:chOff x="384" y="3720"/>
            <a:chExt cx="1272" cy="304"/>
          </a:xfrm>
        </p:grpSpPr>
        <p:sp>
          <p:nvSpPr>
            <p:cNvPr id="51239" name="Line 49"/>
            <p:cNvSpPr>
              <a:spLocks noChangeShapeType="1"/>
            </p:cNvSpPr>
            <p:nvPr/>
          </p:nvSpPr>
          <p:spPr bwMode="auto">
            <a:xfrm>
              <a:off x="384" y="3728"/>
              <a:ext cx="0" cy="29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40" name="Line 50"/>
            <p:cNvSpPr>
              <a:spLocks noChangeShapeType="1"/>
            </p:cNvSpPr>
            <p:nvPr/>
          </p:nvSpPr>
          <p:spPr bwMode="auto">
            <a:xfrm>
              <a:off x="1656" y="3720"/>
              <a:ext cx="0" cy="29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41" name="Line 51"/>
            <p:cNvSpPr>
              <a:spLocks noChangeShapeType="1"/>
            </p:cNvSpPr>
            <p:nvPr/>
          </p:nvSpPr>
          <p:spPr bwMode="auto">
            <a:xfrm>
              <a:off x="384" y="3984"/>
              <a:ext cx="1272" cy="0"/>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grpSp>
      <p:grpSp>
        <p:nvGrpSpPr>
          <p:cNvPr id="7" name="Group 75"/>
          <p:cNvGrpSpPr>
            <a:grpSpLocks/>
          </p:cNvGrpSpPr>
          <p:nvPr/>
        </p:nvGrpSpPr>
        <p:grpSpPr bwMode="auto">
          <a:xfrm>
            <a:off x="5219700" y="3611563"/>
            <a:ext cx="825500" cy="2032000"/>
            <a:chOff x="3288" y="2408"/>
            <a:chExt cx="520" cy="1280"/>
          </a:xfrm>
        </p:grpSpPr>
        <p:sp>
          <p:nvSpPr>
            <p:cNvPr id="51237" name="Line 52"/>
            <p:cNvSpPr>
              <a:spLocks noChangeShapeType="1"/>
            </p:cNvSpPr>
            <p:nvPr/>
          </p:nvSpPr>
          <p:spPr bwMode="auto">
            <a:xfrm>
              <a:off x="3288" y="2408"/>
              <a:ext cx="520"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38" name="Line 53"/>
            <p:cNvSpPr>
              <a:spLocks noChangeShapeType="1"/>
            </p:cNvSpPr>
            <p:nvPr/>
          </p:nvSpPr>
          <p:spPr bwMode="auto">
            <a:xfrm>
              <a:off x="3736" y="2408"/>
              <a:ext cx="0" cy="1280"/>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grpSp>
      <p:grpSp>
        <p:nvGrpSpPr>
          <p:cNvPr id="8" name="Group 74"/>
          <p:cNvGrpSpPr>
            <a:grpSpLocks/>
          </p:cNvGrpSpPr>
          <p:nvPr/>
        </p:nvGrpSpPr>
        <p:grpSpPr bwMode="auto">
          <a:xfrm>
            <a:off x="4876800" y="4386263"/>
            <a:ext cx="1168400" cy="1270000"/>
            <a:chOff x="3072" y="2896"/>
            <a:chExt cx="736" cy="800"/>
          </a:xfrm>
        </p:grpSpPr>
        <p:sp>
          <p:nvSpPr>
            <p:cNvPr id="51234" name="Line 47"/>
            <p:cNvSpPr>
              <a:spLocks noChangeShapeType="1"/>
            </p:cNvSpPr>
            <p:nvPr/>
          </p:nvSpPr>
          <p:spPr bwMode="auto">
            <a:xfrm>
              <a:off x="3288" y="3688"/>
              <a:ext cx="520"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35" name="Line 54"/>
            <p:cNvSpPr>
              <a:spLocks noChangeShapeType="1"/>
            </p:cNvSpPr>
            <p:nvPr/>
          </p:nvSpPr>
          <p:spPr bwMode="auto">
            <a:xfrm flipH="1">
              <a:off x="3072" y="2904"/>
              <a:ext cx="536"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36" name="Line 56"/>
            <p:cNvSpPr>
              <a:spLocks noChangeShapeType="1"/>
            </p:cNvSpPr>
            <p:nvPr/>
          </p:nvSpPr>
          <p:spPr bwMode="auto">
            <a:xfrm flipV="1">
              <a:off x="3536" y="2896"/>
              <a:ext cx="0" cy="800"/>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grpSp>
      <p:grpSp>
        <p:nvGrpSpPr>
          <p:cNvPr id="9" name="Group 71"/>
          <p:cNvGrpSpPr>
            <a:grpSpLocks/>
          </p:cNvGrpSpPr>
          <p:nvPr/>
        </p:nvGrpSpPr>
        <p:grpSpPr bwMode="auto">
          <a:xfrm>
            <a:off x="3124200" y="3192463"/>
            <a:ext cx="1041400" cy="495300"/>
            <a:chOff x="1968" y="2144"/>
            <a:chExt cx="656" cy="312"/>
          </a:xfrm>
        </p:grpSpPr>
        <p:sp>
          <p:nvSpPr>
            <p:cNvPr id="51231" name="Line 57"/>
            <p:cNvSpPr>
              <a:spLocks noChangeShapeType="1"/>
            </p:cNvSpPr>
            <p:nvPr/>
          </p:nvSpPr>
          <p:spPr bwMode="auto">
            <a:xfrm flipV="1">
              <a:off x="2616" y="2144"/>
              <a:ext cx="0" cy="31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32" name="Line 58"/>
            <p:cNvSpPr>
              <a:spLocks noChangeShapeType="1"/>
            </p:cNvSpPr>
            <p:nvPr/>
          </p:nvSpPr>
          <p:spPr bwMode="auto">
            <a:xfrm>
              <a:off x="1968" y="2160"/>
              <a:ext cx="0" cy="224"/>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33" name="Line 59"/>
            <p:cNvSpPr>
              <a:spLocks noChangeShapeType="1"/>
            </p:cNvSpPr>
            <p:nvPr/>
          </p:nvSpPr>
          <p:spPr bwMode="auto">
            <a:xfrm>
              <a:off x="1968" y="2208"/>
              <a:ext cx="656" cy="0"/>
            </a:xfrm>
            <a:prstGeom prst="line">
              <a:avLst/>
            </a:prstGeom>
            <a:noFill/>
            <a:ln w="9525">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grpSp>
      <p:grpSp>
        <p:nvGrpSpPr>
          <p:cNvPr id="10" name="Group 73"/>
          <p:cNvGrpSpPr>
            <a:grpSpLocks/>
          </p:cNvGrpSpPr>
          <p:nvPr/>
        </p:nvGrpSpPr>
        <p:grpSpPr bwMode="auto">
          <a:xfrm>
            <a:off x="6184900" y="5211763"/>
            <a:ext cx="457200" cy="431800"/>
            <a:chOff x="3896" y="3416"/>
            <a:chExt cx="288" cy="272"/>
          </a:xfrm>
        </p:grpSpPr>
        <p:sp>
          <p:nvSpPr>
            <p:cNvPr id="51228" name="Line 46"/>
            <p:cNvSpPr>
              <a:spLocks noChangeShapeType="1"/>
            </p:cNvSpPr>
            <p:nvPr/>
          </p:nvSpPr>
          <p:spPr bwMode="auto">
            <a:xfrm>
              <a:off x="3896" y="3416"/>
              <a:ext cx="280"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29" name="Line 48"/>
            <p:cNvSpPr>
              <a:spLocks noChangeShapeType="1"/>
            </p:cNvSpPr>
            <p:nvPr/>
          </p:nvSpPr>
          <p:spPr bwMode="auto">
            <a:xfrm>
              <a:off x="3952" y="3416"/>
              <a:ext cx="0" cy="272"/>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sp>
          <p:nvSpPr>
            <p:cNvPr id="51230" name="Line 60"/>
            <p:cNvSpPr>
              <a:spLocks noChangeShapeType="1"/>
            </p:cNvSpPr>
            <p:nvPr/>
          </p:nvSpPr>
          <p:spPr bwMode="auto">
            <a:xfrm>
              <a:off x="3904" y="3688"/>
              <a:ext cx="280" cy="0"/>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grpSp>
      <p:grpSp>
        <p:nvGrpSpPr>
          <p:cNvPr id="11" name="Group 72"/>
          <p:cNvGrpSpPr>
            <a:grpSpLocks/>
          </p:cNvGrpSpPr>
          <p:nvPr/>
        </p:nvGrpSpPr>
        <p:grpSpPr bwMode="auto">
          <a:xfrm>
            <a:off x="6680200" y="5694363"/>
            <a:ext cx="1879600" cy="482600"/>
            <a:chOff x="4208" y="3720"/>
            <a:chExt cx="1184" cy="304"/>
          </a:xfrm>
        </p:grpSpPr>
        <p:sp>
          <p:nvSpPr>
            <p:cNvPr id="51225" name="Line 61"/>
            <p:cNvSpPr>
              <a:spLocks noChangeShapeType="1"/>
            </p:cNvSpPr>
            <p:nvPr/>
          </p:nvSpPr>
          <p:spPr bwMode="auto">
            <a:xfrm>
              <a:off x="4208" y="3728"/>
              <a:ext cx="0" cy="29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26" name="Line 62"/>
            <p:cNvSpPr>
              <a:spLocks noChangeShapeType="1"/>
            </p:cNvSpPr>
            <p:nvPr/>
          </p:nvSpPr>
          <p:spPr bwMode="auto">
            <a:xfrm>
              <a:off x="5392" y="3720"/>
              <a:ext cx="0" cy="296"/>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27" name="Line 63"/>
            <p:cNvSpPr>
              <a:spLocks noChangeShapeType="1"/>
            </p:cNvSpPr>
            <p:nvPr/>
          </p:nvSpPr>
          <p:spPr bwMode="auto">
            <a:xfrm>
              <a:off x="4208" y="3984"/>
              <a:ext cx="1184" cy="0"/>
            </a:xfrm>
            <a:prstGeom prst="line">
              <a:avLst/>
            </a:prstGeom>
            <a:noFill/>
            <a:ln w="12700">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grpSp>
      <p:sp>
        <p:nvSpPr>
          <p:cNvPr id="137281" name="Freeform 65"/>
          <p:cNvSpPr>
            <a:spLocks/>
          </p:cNvSpPr>
          <p:nvPr/>
        </p:nvSpPr>
        <p:spPr bwMode="auto">
          <a:xfrm>
            <a:off x="4318000" y="3281363"/>
            <a:ext cx="673100" cy="927100"/>
          </a:xfrm>
          <a:custGeom>
            <a:avLst/>
            <a:gdLst>
              <a:gd name="T0" fmla="*/ 0 w 424"/>
              <a:gd name="T1" fmla="*/ 2147483647 h 584"/>
              <a:gd name="T2" fmla="*/ 2147483647 w 424"/>
              <a:gd name="T3" fmla="*/ 0 h 584"/>
              <a:gd name="T4" fmla="*/ 2147483647 w 424"/>
              <a:gd name="T5" fmla="*/ 0 h 584"/>
              <a:gd name="T6" fmla="*/ 0 60000 65536"/>
              <a:gd name="T7" fmla="*/ 0 60000 65536"/>
              <a:gd name="T8" fmla="*/ 0 60000 65536"/>
              <a:gd name="T9" fmla="*/ 0 w 424"/>
              <a:gd name="T10" fmla="*/ 0 h 584"/>
              <a:gd name="T11" fmla="*/ 424 w 424"/>
              <a:gd name="T12" fmla="*/ 584 h 584"/>
            </a:gdLst>
            <a:ahLst/>
            <a:cxnLst>
              <a:cxn ang="T6">
                <a:pos x="T0" y="T1"/>
              </a:cxn>
              <a:cxn ang="T7">
                <a:pos x="T2" y="T3"/>
              </a:cxn>
              <a:cxn ang="T8">
                <a:pos x="T4" y="T5"/>
              </a:cxn>
            </a:cxnLst>
            <a:rect l="T9" t="T10" r="T11" b="T12"/>
            <a:pathLst>
              <a:path w="424" h="584">
                <a:moveTo>
                  <a:pt x="0" y="584"/>
                </a:moveTo>
                <a:lnTo>
                  <a:pt x="240" y="0"/>
                </a:lnTo>
                <a:lnTo>
                  <a:pt x="424" y="0"/>
                </a:lnTo>
              </a:path>
            </a:pathLst>
          </a:custGeom>
          <a:noFill/>
          <a:ln w="12700">
            <a:solidFill>
              <a:srgbClr val="FF3300"/>
            </a:solidFill>
            <a:round/>
            <a:headEnd type="stealth" w="lg" len="lg"/>
            <a:tailEnd/>
          </a:ln>
          <a:extLst>
            <a:ext uri="{909E8E84-426E-40DD-AFC4-6F175D3DCCD1}">
              <a14:hiddenFill xmlns:a14="http://schemas.microsoft.com/office/drawing/2010/main">
                <a:solidFill>
                  <a:srgbClr val="FFFFFF"/>
                </a:solidFill>
              </a14:hiddenFill>
            </a:ext>
          </a:extLst>
        </p:spPr>
        <p:txBody>
          <a:bodyPr/>
          <a:lstStyle/>
          <a:p>
            <a:endParaRPr lang="ar-SA"/>
          </a:p>
        </p:txBody>
      </p:sp>
      <p:grpSp>
        <p:nvGrpSpPr>
          <p:cNvPr id="12" name="Group 81"/>
          <p:cNvGrpSpPr>
            <a:grpSpLocks/>
          </p:cNvGrpSpPr>
          <p:nvPr/>
        </p:nvGrpSpPr>
        <p:grpSpPr bwMode="auto">
          <a:xfrm>
            <a:off x="7975600" y="3052763"/>
            <a:ext cx="609600" cy="495300"/>
            <a:chOff x="5024" y="2056"/>
            <a:chExt cx="384" cy="312"/>
          </a:xfrm>
        </p:grpSpPr>
        <p:sp>
          <p:nvSpPr>
            <p:cNvPr id="51222" name="Line 77"/>
            <p:cNvSpPr>
              <a:spLocks noChangeShapeType="1"/>
            </p:cNvSpPr>
            <p:nvPr/>
          </p:nvSpPr>
          <p:spPr bwMode="auto">
            <a:xfrm flipV="1">
              <a:off x="5403" y="2056"/>
              <a:ext cx="0" cy="31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51223" name="Line 79"/>
            <p:cNvSpPr>
              <a:spLocks noChangeShapeType="1"/>
            </p:cNvSpPr>
            <p:nvPr/>
          </p:nvSpPr>
          <p:spPr bwMode="auto">
            <a:xfrm>
              <a:off x="5024" y="2120"/>
              <a:ext cx="384" cy="0"/>
            </a:xfrm>
            <a:prstGeom prst="line">
              <a:avLst/>
            </a:prstGeom>
            <a:noFill/>
            <a:ln w="9525">
              <a:solidFill>
                <a:srgbClr val="FF3300"/>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ar-SA"/>
            </a:p>
          </p:txBody>
        </p:sp>
        <p:sp>
          <p:nvSpPr>
            <p:cNvPr id="51224" name="Line 80"/>
            <p:cNvSpPr>
              <a:spLocks noChangeShapeType="1"/>
            </p:cNvSpPr>
            <p:nvPr/>
          </p:nvSpPr>
          <p:spPr bwMode="auto">
            <a:xfrm flipV="1">
              <a:off x="5035" y="2056"/>
              <a:ext cx="0" cy="312"/>
            </a:xfrm>
            <a:prstGeom prst="line">
              <a:avLst/>
            </a:prstGeom>
            <a:noFill/>
            <a:ln w="12700">
              <a:solidFill>
                <a:srgbClr val="FF3300"/>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58" name="Slide Number Placeholder 57"/>
          <p:cNvSpPr>
            <a:spLocks noGrp="1"/>
          </p:cNvSpPr>
          <p:nvPr>
            <p:ph type="sldNum" sz="quarter" idx="12"/>
          </p:nvPr>
        </p:nvSpPr>
        <p:spPr/>
        <p:txBody>
          <a:bodyPr/>
          <a:lstStyle/>
          <a:p>
            <a:pPr>
              <a:defRPr/>
            </a:pPr>
            <a:fld id="{7B8CF647-754E-453A-B1CC-0FE08FEFC0A1}" type="slidenum">
              <a:rPr lang="en-US" smtClean="0"/>
              <a:pPr>
                <a:defRPr/>
              </a:pPr>
              <a:t>16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7285"/>
                                        </p:tgtEl>
                                        <p:attrNameLst>
                                          <p:attrName>style.visibility</p:attrName>
                                        </p:attrNameLst>
                                      </p:cBhvr>
                                      <p:to>
                                        <p:strVal val="visible"/>
                                      </p:to>
                                    </p:set>
                                    <p:anim calcmode="lin" valueType="num">
                                      <p:cBhvr additive="base">
                                        <p:cTn id="12" dur="2000" fill="hold"/>
                                        <p:tgtEl>
                                          <p:spTgt spid="137285"/>
                                        </p:tgtEl>
                                        <p:attrNameLst>
                                          <p:attrName>ppt_x</p:attrName>
                                        </p:attrNameLst>
                                      </p:cBhvr>
                                      <p:tavLst>
                                        <p:tav tm="0">
                                          <p:val>
                                            <p:strVal val="0-#ppt_w/2"/>
                                          </p:val>
                                        </p:tav>
                                        <p:tav tm="100000">
                                          <p:val>
                                            <p:strVal val="#ppt_x"/>
                                          </p:val>
                                        </p:tav>
                                      </p:tavLst>
                                    </p:anim>
                                    <p:anim calcmode="lin" valueType="num">
                                      <p:cBhvr additive="base">
                                        <p:cTn id="13" dur="2000" fill="hold"/>
                                        <p:tgtEl>
                                          <p:spTgt spid="13728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1000"/>
                                        <p:tgtEl>
                                          <p:spTgt spid="6"/>
                                        </p:tgtEl>
                                      </p:cBhvr>
                                    </p:animEffect>
                                  </p:childTnLst>
                                </p:cTn>
                              </p:par>
                            </p:childTnLst>
                          </p:cTn>
                        </p:par>
                        <p:par>
                          <p:cTn id="19" fill="hold" nodeType="afterGroup">
                            <p:stCondLst>
                              <p:cond delay="1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1000"/>
                                        <p:tgtEl>
                                          <p:spTgt spid="9"/>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37281"/>
                                        </p:tgtEl>
                                        <p:attrNameLst>
                                          <p:attrName>style.visibility</p:attrName>
                                        </p:attrNameLst>
                                      </p:cBhvr>
                                      <p:to>
                                        <p:strVal val="visible"/>
                                      </p:to>
                                    </p:set>
                                    <p:animEffect transition="in" filter="wipe(left)">
                                      <p:cBhvr>
                                        <p:cTn id="26" dur="1000"/>
                                        <p:tgtEl>
                                          <p:spTgt spid="137281"/>
                                        </p:tgtEl>
                                      </p:cBhvr>
                                    </p:animEffect>
                                  </p:childTnLst>
                                </p:cTn>
                              </p:par>
                            </p:childTnLst>
                          </p:cTn>
                        </p:par>
                        <p:par>
                          <p:cTn id="27" fill="hold" nodeType="afterGroup">
                            <p:stCondLst>
                              <p:cond delay="30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1000"/>
                                        <p:tgtEl>
                                          <p:spTgt spid="8"/>
                                        </p:tgtEl>
                                      </p:cBhvr>
                                    </p:animEffect>
                                  </p:childTnLst>
                                </p:cTn>
                              </p:par>
                            </p:childTnLst>
                          </p:cTn>
                        </p:par>
                        <p:par>
                          <p:cTn id="31" fill="hold" nodeType="afterGroup">
                            <p:stCondLst>
                              <p:cond delay="4000"/>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nodeType="afterGroup">
                            <p:stCondLst>
                              <p:cond delay="4500"/>
                            </p:stCondLst>
                            <p:childTnLst>
                              <p:par>
                                <p:cTn id="36" presetID="2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1000"/>
                                        <p:tgtEl>
                                          <p:spTgt spid="12"/>
                                        </p:tgtEl>
                                      </p:cBhvr>
                                    </p:animEffect>
                                  </p:childTnLst>
                                </p:cTn>
                              </p:par>
                            </p:childTnLst>
                          </p:cTn>
                        </p:par>
                        <p:par>
                          <p:cTn id="39" fill="hold" nodeType="afterGroup">
                            <p:stCondLst>
                              <p:cond delay="5500"/>
                            </p:stCondLst>
                            <p:childTnLst>
                              <p:par>
                                <p:cTn id="40" presetID="22" presetClass="entr" presetSubtype="1"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1000"/>
                                        <p:tgtEl>
                                          <p:spTgt spid="11"/>
                                        </p:tgtEl>
                                      </p:cBhvr>
                                    </p:animEffect>
                                  </p:childTnLst>
                                </p:cTn>
                              </p:par>
                            </p:childTnLst>
                          </p:cTn>
                        </p:par>
                        <p:par>
                          <p:cTn id="43" fill="hold" nodeType="afterGroup">
                            <p:stCondLst>
                              <p:cond delay="6500"/>
                            </p:stCondLst>
                            <p:childTnLst>
                              <p:par>
                                <p:cTn id="44" presetID="22" presetClass="entr" presetSubtype="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85" grpId="0" animBg="1"/>
      <p:bldP spid="1372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314825" y="4495800"/>
            <a:ext cx="3324225" cy="990600"/>
            <a:chOff x="276" y="2874"/>
            <a:chExt cx="2094" cy="624"/>
          </a:xfrm>
        </p:grpSpPr>
        <p:sp>
          <p:nvSpPr>
            <p:cNvPr id="34862" name="Line 41"/>
            <p:cNvSpPr>
              <a:spLocks noChangeShapeType="1"/>
            </p:cNvSpPr>
            <p:nvPr/>
          </p:nvSpPr>
          <p:spPr bwMode="auto">
            <a:xfrm>
              <a:off x="2064" y="2874"/>
              <a:ext cx="0" cy="40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863" name="Line 42"/>
            <p:cNvSpPr>
              <a:spLocks noChangeShapeType="1"/>
            </p:cNvSpPr>
            <p:nvPr/>
          </p:nvSpPr>
          <p:spPr bwMode="auto">
            <a:xfrm>
              <a:off x="276" y="3270"/>
              <a:ext cx="209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864" name="Line 43"/>
            <p:cNvSpPr>
              <a:spLocks noChangeShapeType="1"/>
            </p:cNvSpPr>
            <p:nvPr/>
          </p:nvSpPr>
          <p:spPr bwMode="auto">
            <a:xfrm>
              <a:off x="282" y="3264"/>
              <a:ext cx="0" cy="228"/>
            </a:xfrm>
            <a:prstGeom prst="line">
              <a:avLst/>
            </a:prstGeom>
            <a:noFill/>
            <a:ln w="38100">
              <a:solidFill>
                <a:schemeClr val="tx1"/>
              </a:solidFill>
              <a:round/>
              <a:headEnd/>
              <a:tailEnd type="arrow" w="sm" len="sm"/>
            </a:ln>
            <a:extLst>
              <a:ext uri="{909E8E84-426E-40DD-AFC4-6F175D3DCCD1}">
                <a14:hiddenFill xmlns:a14="http://schemas.microsoft.com/office/drawing/2010/main">
                  <a:noFill/>
                </a14:hiddenFill>
              </a:ext>
            </a:extLst>
          </p:spPr>
          <p:txBody>
            <a:bodyPr/>
            <a:lstStyle/>
            <a:p>
              <a:endParaRPr lang="ar-SA"/>
            </a:p>
          </p:txBody>
        </p:sp>
        <p:sp>
          <p:nvSpPr>
            <p:cNvPr id="34865" name="Line 44"/>
            <p:cNvSpPr>
              <a:spLocks noChangeShapeType="1"/>
            </p:cNvSpPr>
            <p:nvPr/>
          </p:nvSpPr>
          <p:spPr bwMode="auto">
            <a:xfrm>
              <a:off x="2364" y="3270"/>
              <a:ext cx="0" cy="228"/>
            </a:xfrm>
            <a:prstGeom prst="line">
              <a:avLst/>
            </a:prstGeom>
            <a:noFill/>
            <a:ln w="38100">
              <a:solidFill>
                <a:schemeClr val="tx1"/>
              </a:solidFill>
              <a:round/>
              <a:headEnd/>
              <a:tailEnd type="arrow" w="sm" len="sm"/>
            </a:ln>
            <a:extLst>
              <a:ext uri="{909E8E84-426E-40DD-AFC4-6F175D3DCCD1}">
                <a14:hiddenFill xmlns:a14="http://schemas.microsoft.com/office/drawing/2010/main">
                  <a:noFill/>
                </a14:hiddenFill>
              </a:ext>
            </a:extLst>
          </p:spPr>
          <p:txBody>
            <a:bodyPr/>
            <a:lstStyle/>
            <a:p>
              <a:endParaRPr lang="ar-SA"/>
            </a:p>
          </p:txBody>
        </p:sp>
      </p:grpSp>
      <p:sp>
        <p:nvSpPr>
          <p:cNvPr id="132124" name="Rectangle 28"/>
          <p:cNvSpPr>
            <a:spLocks noChangeArrowheads="1"/>
          </p:cNvSpPr>
          <p:nvPr/>
        </p:nvSpPr>
        <p:spPr bwMode="auto">
          <a:xfrm>
            <a:off x="1762125" y="0"/>
            <a:ext cx="5619750" cy="1114425"/>
          </a:xfrm>
          <a:prstGeom prst="rect">
            <a:avLst/>
          </a:prstGeom>
          <a:solidFill>
            <a:srgbClr val="CCFFCC"/>
          </a:solidFill>
          <a:ln w="28575">
            <a:solidFill>
              <a:srgbClr val="006600"/>
            </a:solidFill>
            <a:miter lim="800000"/>
            <a:headEnd/>
            <a:tailEnd/>
          </a:ln>
          <a:effectLst>
            <a:outerShdw dist="99190" dir="3011666" algn="ctr" rotWithShape="0">
              <a:srgbClr val="006600"/>
            </a:outerShdw>
          </a:effectLst>
        </p:spPr>
        <p:txBody>
          <a:bodyPr wrap="none" anchor="ctr"/>
          <a:lstStyle/>
          <a:p>
            <a:pPr>
              <a:defRPr/>
            </a:pPr>
            <a:endParaRPr lang="en-US"/>
          </a:p>
        </p:txBody>
      </p:sp>
      <p:sp>
        <p:nvSpPr>
          <p:cNvPr id="34820" name="Rectangle 2"/>
          <p:cNvSpPr>
            <a:spLocks noGrp="1" noChangeArrowheads="1"/>
          </p:cNvSpPr>
          <p:nvPr>
            <p:ph type="title"/>
          </p:nvPr>
        </p:nvSpPr>
        <p:spPr>
          <a:xfrm>
            <a:off x="1885949" y="-457199"/>
            <a:ext cx="5495925" cy="1485900"/>
          </a:xfrm>
        </p:spPr>
        <p:txBody>
          <a:bodyPr/>
          <a:lstStyle/>
          <a:p>
            <a:pPr eaLnBrk="1" hangingPunct="1">
              <a:lnSpc>
                <a:spcPct val="100000"/>
              </a:lnSpc>
            </a:pPr>
            <a:r>
              <a:rPr lang="ar-SA" sz="3600" b="1" dirty="0">
                <a:solidFill>
                  <a:srgbClr val="006600"/>
                </a:solidFill>
                <a:latin typeface="Arial" pitchFamily="34" charset="0"/>
                <a:cs typeface="Arial" pitchFamily="34" charset="0"/>
              </a:rPr>
              <a:t>طرق الاسقاط</a:t>
            </a:r>
            <a:br>
              <a:rPr lang="en-US" sz="3600" b="1" dirty="0">
                <a:solidFill>
                  <a:srgbClr val="006600"/>
                </a:solidFill>
                <a:latin typeface="Arial" pitchFamily="34" charset="0"/>
                <a:cs typeface="Arial" pitchFamily="34" charset="0"/>
              </a:rPr>
            </a:br>
            <a:r>
              <a:rPr lang="en-US" sz="2400" b="1" dirty="0">
                <a:solidFill>
                  <a:srgbClr val="006600"/>
                </a:solidFill>
                <a:latin typeface="Arial" pitchFamily="34" charset="0"/>
                <a:cs typeface="Arial" pitchFamily="34" charset="0"/>
              </a:rPr>
              <a:t>PROJECTION  METHODS</a:t>
            </a:r>
          </a:p>
        </p:txBody>
      </p:sp>
      <p:sp>
        <p:nvSpPr>
          <p:cNvPr id="48" name="Slide Number Placeholder 47"/>
          <p:cNvSpPr>
            <a:spLocks noGrp="1"/>
          </p:cNvSpPr>
          <p:nvPr>
            <p:ph type="sldNum" sz="quarter" idx="12"/>
          </p:nvPr>
        </p:nvSpPr>
        <p:spPr/>
        <p:txBody>
          <a:bodyPr/>
          <a:lstStyle/>
          <a:p>
            <a:pPr>
              <a:defRPr/>
            </a:pPr>
            <a:fld id="{807B255E-1212-423A-83E1-21B1CA892002}" type="slidenum">
              <a:rPr lang="en-US" smtClean="0"/>
              <a:pPr>
                <a:defRPr/>
              </a:pPr>
              <a:t>2</a:t>
            </a:fld>
            <a:endParaRPr lang="en-US"/>
          </a:p>
        </p:txBody>
      </p:sp>
      <p:grpSp>
        <p:nvGrpSpPr>
          <p:cNvPr id="3" name="Group 51"/>
          <p:cNvGrpSpPr>
            <a:grpSpLocks/>
          </p:cNvGrpSpPr>
          <p:nvPr/>
        </p:nvGrpSpPr>
        <p:grpSpPr bwMode="auto">
          <a:xfrm>
            <a:off x="685800" y="2028825"/>
            <a:ext cx="2609850" cy="714375"/>
            <a:chOff x="426" y="1464"/>
            <a:chExt cx="1644" cy="450"/>
          </a:xfrm>
        </p:grpSpPr>
        <p:sp>
          <p:nvSpPr>
            <p:cNvPr id="132120" name="Rectangle 24"/>
            <p:cNvSpPr>
              <a:spLocks noChangeArrowheads="1"/>
            </p:cNvSpPr>
            <p:nvPr/>
          </p:nvSpPr>
          <p:spPr bwMode="auto">
            <a:xfrm>
              <a:off x="426" y="1464"/>
              <a:ext cx="1644" cy="450"/>
            </a:xfrm>
            <a:prstGeom prst="rect">
              <a:avLst/>
            </a:prstGeom>
            <a:solidFill>
              <a:srgbClr val="FFFFCC"/>
            </a:solidFill>
            <a:ln w="28575">
              <a:solidFill>
                <a:srgbClr val="FF9900"/>
              </a:solidFill>
              <a:miter lim="800000"/>
              <a:headEnd/>
              <a:tailEnd/>
            </a:ln>
            <a:effectLst>
              <a:outerShdw dist="99190" dir="3011666" algn="ctr" rotWithShape="0">
                <a:srgbClr val="FF9900"/>
              </a:outerShdw>
            </a:effectLst>
          </p:spPr>
          <p:txBody>
            <a:bodyPr wrap="none" anchor="ctr"/>
            <a:lstStyle/>
            <a:p>
              <a:pPr>
                <a:defRPr/>
              </a:pPr>
              <a:endParaRPr lang="en-US"/>
            </a:p>
          </p:txBody>
        </p:sp>
        <p:sp>
          <p:nvSpPr>
            <p:cNvPr id="34861" name="Text Box 9"/>
            <p:cNvSpPr txBox="1">
              <a:spLocks noChangeArrowheads="1"/>
            </p:cNvSpPr>
            <p:nvPr/>
          </p:nvSpPr>
          <p:spPr bwMode="auto">
            <a:xfrm>
              <a:off x="512" y="1496"/>
              <a:ext cx="145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3200">
                  <a:latin typeface="Arial Unicode MS" pitchFamily="34" charset="-128"/>
                  <a:ea typeface="Arial Unicode MS" pitchFamily="34" charset="-128"/>
                  <a:cs typeface="Arial Unicode MS" pitchFamily="34" charset="-128"/>
                </a:rPr>
                <a:t>Perspective</a:t>
              </a:r>
            </a:p>
          </p:txBody>
        </p:sp>
      </p:grpSp>
      <p:grpSp>
        <p:nvGrpSpPr>
          <p:cNvPr id="4" name="Group 53"/>
          <p:cNvGrpSpPr>
            <a:grpSpLocks/>
          </p:cNvGrpSpPr>
          <p:nvPr/>
        </p:nvGrpSpPr>
        <p:grpSpPr bwMode="auto">
          <a:xfrm>
            <a:off x="2790825" y="3590925"/>
            <a:ext cx="2076450" cy="666750"/>
            <a:chOff x="1752" y="2448"/>
            <a:chExt cx="1308" cy="420"/>
          </a:xfrm>
        </p:grpSpPr>
        <p:sp>
          <p:nvSpPr>
            <p:cNvPr id="132112" name="Rectangle 16"/>
            <p:cNvSpPr>
              <a:spLocks noChangeArrowheads="1"/>
            </p:cNvSpPr>
            <p:nvPr/>
          </p:nvSpPr>
          <p:spPr bwMode="auto">
            <a:xfrm>
              <a:off x="1752" y="2448"/>
              <a:ext cx="1308" cy="420"/>
            </a:xfrm>
            <a:prstGeom prst="rect">
              <a:avLst/>
            </a:prstGeom>
            <a:solidFill>
              <a:srgbClr val="FFFFCC"/>
            </a:solidFill>
            <a:ln w="28575">
              <a:solidFill>
                <a:srgbClr val="FF9900"/>
              </a:solidFill>
              <a:miter lim="800000"/>
              <a:headEnd/>
              <a:tailEnd/>
            </a:ln>
            <a:effectLst>
              <a:outerShdw dist="99190" dir="3011666" algn="ctr" rotWithShape="0">
                <a:srgbClr val="FF9900"/>
              </a:outerShdw>
            </a:effectLst>
          </p:spPr>
          <p:txBody>
            <a:bodyPr wrap="none" anchor="ctr"/>
            <a:lstStyle/>
            <a:p>
              <a:pPr>
                <a:defRPr/>
              </a:pPr>
              <a:endParaRPr lang="en-US"/>
            </a:p>
          </p:txBody>
        </p:sp>
        <p:sp>
          <p:nvSpPr>
            <p:cNvPr id="34859" name="Text Box 11"/>
            <p:cNvSpPr txBox="1">
              <a:spLocks noChangeArrowheads="1"/>
            </p:cNvSpPr>
            <p:nvPr/>
          </p:nvSpPr>
          <p:spPr bwMode="auto">
            <a:xfrm>
              <a:off x="1904" y="2463"/>
              <a:ext cx="99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3200">
                  <a:latin typeface="Arial Unicode MS" pitchFamily="34" charset="-128"/>
                  <a:ea typeface="Arial Unicode MS" pitchFamily="34" charset="-128"/>
                  <a:cs typeface="Arial Unicode MS" pitchFamily="34" charset="-128"/>
                </a:rPr>
                <a:t>Oblique</a:t>
              </a:r>
            </a:p>
          </p:txBody>
        </p:sp>
      </p:grpSp>
      <p:grpSp>
        <p:nvGrpSpPr>
          <p:cNvPr id="5" name="Group 54"/>
          <p:cNvGrpSpPr>
            <a:grpSpLocks/>
          </p:cNvGrpSpPr>
          <p:nvPr/>
        </p:nvGrpSpPr>
        <p:grpSpPr bwMode="auto">
          <a:xfrm>
            <a:off x="5667375" y="3590925"/>
            <a:ext cx="2962275" cy="676275"/>
            <a:chOff x="3564" y="2448"/>
            <a:chExt cx="1866" cy="426"/>
          </a:xfrm>
        </p:grpSpPr>
        <p:sp>
          <p:nvSpPr>
            <p:cNvPr id="132113" name="Rectangle 17"/>
            <p:cNvSpPr>
              <a:spLocks noChangeArrowheads="1"/>
            </p:cNvSpPr>
            <p:nvPr/>
          </p:nvSpPr>
          <p:spPr bwMode="auto">
            <a:xfrm>
              <a:off x="3564" y="2448"/>
              <a:ext cx="1866" cy="426"/>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34857" name="Text Box 12"/>
            <p:cNvSpPr txBox="1">
              <a:spLocks noChangeArrowheads="1"/>
            </p:cNvSpPr>
            <p:nvPr/>
          </p:nvSpPr>
          <p:spPr bwMode="auto">
            <a:xfrm>
              <a:off x="3704" y="2469"/>
              <a:ext cx="159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6699"/>
                  </a:solidFill>
                  <a:latin typeface="Arial Unicode MS" pitchFamily="34" charset="-128"/>
                  <a:ea typeface="Arial Unicode MS" pitchFamily="34" charset="-128"/>
                  <a:cs typeface="Arial Unicode MS" pitchFamily="34" charset="-128"/>
                </a:rPr>
                <a:t>Orthographic</a:t>
              </a:r>
            </a:p>
          </p:txBody>
        </p:sp>
      </p:grpSp>
      <p:grpSp>
        <p:nvGrpSpPr>
          <p:cNvPr id="6" name="Group 55"/>
          <p:cNvGrpSpPr>
            <a:grpSpLocks/>
          </p:cNvGrpSpPr>
          <p:nvPr/>
        </p:nvGrpSpPr>
        <p:grpSpPr bwMode="auto">
          <a:xfrm>
            <a:off x="3009900" y="5491163"/>
            <a:ext cx="2628900" cy="604837"/>
            <a:chOff x="1890" y="3543"/>
            <a:chExt cx="1656" cy="381"/>
          </a:xfrm>
        </p:grpSpPr>
        <p:sp>
          <p:nvSpPr>
            <p:cNvPr id="132121" name="Rectangle 25"/>
            <p:cNvSpPr>
              <a:spLocks noChangeArrowheads="1"/>
            </p:cNvSpPr>
            <p:nvPr/>
          </p:nvSpPr>
          <p:spPr bwMode="auto">
            <a:xfrm>
              <a:off x="1890" y="3546"/>
              <a:ext cx="1656" cy="378"/>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34855" name="Text Box 18"/>
            <p:cNvSpPr txBox="1">
              <a:spLocks noChangeArrowheads="1"/>
            </p:cNvSpPr>
            <p:nvPr/>
          </p:nvSpPr>
          <p:spPr bwMode="auto">
            <a:xfrm>
              <a:off x="1946" y="3543"/>
              <a:ext cx="153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6699"/>
                  </a:solidFill>
                  <a:latin typeface="Arial Unicode MS" pitchFamily="34" charset="-128"/>
                  <a:ea typeface="Arial Unicode MS" pitchFamily="34" charset="-128"/>
                  <a:cs typeface="Arial Unicode MS" pitchFamily="34" charset="-128"/>
                </a:rPr>
                <a:t>Axonometric</a:t>
              </a:r>
            </a:p>
          </p:txBody>
        </p:sp>
      </p:grpSp>
      <p:grpSp>
        <p:nvGrpSpPr>
          <p:cNvPr id="7" name="Group 56"/>
          <p:cNvGrpSpPr>
            <a:grpSpLocks/>
          </p:cNvGrpSpPr>
          <p:nvPr/>
        </p:nvGrpSpPr>
        <p:grpSpPr bwMode="auto">
          <a:xfrm>
            <a:off x="6543675" y="5486400"/>
            <a:ext cx="2143125" cy="609600"/>
            <a:chOff x="4116" y="3546"/>
            <a:chExt cx="1350" cy="384"/>
          </a:xfrm>
        </p:grpSpPr>
        <p:sp>
          <p:nvSpPr>
            <p:cNvPr id="132122" name="Rectangle 26"/>
            <p:cNvSpPr>
              <a:spLocks noChangeArrowheads="1"/>
            </p:cNvSpPr>
            <p:nvPr/>
          </p:nvSpPr>
          <p:spPr bwMode="auto">
            <a:xfrm>
              <a:off x="4116" y="3546"/>
              <a:ext cx="1350" cy="384"/>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34853" name="Text Box 19"/>
            <p:cNvSpPr txBox="1">
              <a:spLocks noChangeArrowheads="1"/>
            </p:cNvSpPr>
            <p:nvPr/>
          </p:nvSpPr>
          <p:spPr bwMode="auto">
            <a:xfrm>
              <a:off x="4214" y="3561"/>
              <a:ext cx="11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6699"/>
                  </a:solidFill>
                  <a:latin typeface="Arial Unicode MS" pitchFamily="34" charset="-128"/>
                  <a:ea typeface="Arial Unicode MS" pitchFamily="34" charset="-128"/>
                  <a:cs typeface="Arial Unicode MS" pitchFamily="34" charset="-128"/>
                </a:rPr>
                <a:t>Multiview</a:t>
              </a:r>
            </a:p>
          </p:txBody>
        </p:sp>
      </p:grpSp>
      <p:grpSp>
        <p:nvGrpSpPr>
          <p:cNvPr id="8" name="Group 49"/>
          <p:cNvGrpSpPr>
            <a:grpSpLocks/>
          </p:cNvGrpSpPr>
          <p:nvPr/>
        </p:nvGrpSpPr>
        <p:grpSpPr bwMode="auto">
          <a:xfrm>
            <a:off x="3838575" y="2790825"/>
            <a:ext cx="3324225" cy="800100"/>
            <a:chOff x="2412" y="1944"/>
            <a:chExt cx="2094" cy="504"/>
          </a:xfrm>
        </p:grpSpPr>
        <p:sp>
          <p:nvSpPr>
            <p:cNvPr id="34847" name="Line 20"/>
            <p:cNvSpPr>
              <a:spLocks noChangeShapeType="1"/>
            </p:cNvSpPr>
            <p:nvPr/>
          </p:nvSpPr>
          <p:spPr bwMode="auto">
            <a:xfrm>
              <a:off x="3768" y="1944"/>
              <a:ext cx="0" cy="2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34848" name="Group 40"/>
            <p:cNvGrpSpPr>
              <a:grpSpLocks/>
            </p:cNvGrpSpPr>
            <p:nvPr/>
          </p:nvGrpSpPr>
          <p:grpSpPr bwMode="auto">
            <a:xfrm>
              <a:off x="2412" y="2214"/>
              <a:ext cx="2094" cy="228"/>
              <a:chOff x="2412" y="2094"/>
              <a:chExt cx="2094" cy="228"/>
            </a:xfrm>
          </p:grpSpPr>
          <p:sp>
            <p:nvSpPr>
              <p:cNvPr id="34850" name="Line 21"/>
              <p:cNvSpPr>
                <a:spLocks noChangeShapeType="1"/>
              </p:cNvSpPr>
              <p:nvPr/>
            </p:nvSpPr>
            <p:spPr bwMode="auto">
              <a:xfrm>
                <a:off x="2418" y="2106"/>
                <a:ext cx="20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851" name="Line 22"/>
              <p:cNvSpPr>
                <a:spLocks noChangeShapeType="1"/>
              </p:cNvSpPr>
              <p:nvPr/>
            </p:nvSpPr>
            <p:spPr bwMode="auto">
              <a:xfrm>
                <a:off x="2412" y="2094"/>
                <a:ext cx="0" cy="228"/>
              </a:xfrm>
              <a:prstGeom prst="line">
                <a:avLst/>
              </a:prstGeom>
              <a:noFill/>
              <a:ln w="381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ar-SA"/>
              </a:p>
            </p:txBody>
          </p:sp>
        </p:grpSp>
        <p:sp>
          <p:nvSpPr>
            <p:cNvPr id="34849" name="Line 23"/>
            <p:cNvSpPr>
              <a:spLocks noChangeShapeType="1"/>
            </p:cNvSpPr>
            <p:nvPr/>
          </p:nvSpPr>
          <p:spPr bwMode="auto">
            <a:xfrm>
              <a:off x="4500" y="2220"/>
              <a:ext cx="0" cy="228"/>
            </a:xfrm>
            <a:prstGeom prst="line">
              <a:avLst/>
            </a:prstGeom>
            <a:noFill/>
            <a:ln w="381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ar-SA"/>
            </a:p>
          </p:txBody>
        </p:sp>
      </p:grpSp>
      <p:grpSp>
        <p:nvGrpSpPr>
          <p:cNvPr id="10" name="Group 47"/>
          <p:cNvGrpSpPr>
            <a:grpSpLocks/>
          </p:cNvGrpSpPr>
          <p:nvPr/>
        </p:nvGrpSpPr>
        <p:grpSpPr bwMode="auto">
          <a:xfrm>
            <a:off x="4286250" y="4495800"/>
            <a:ext cx="3381375" cy="990600"/>
            <a:chOff x="2694" y="2802"/>
            <a:chExt cx="2130" cy="624"/>
          </a:xfrm>
        </p:grpSpPr>
        <p:sp>
          <p:nvSpPr>
            <p:cNvPr id="34843" name="Line 29"/>
            <p:cNvSpPr>
              <a:spLocks noChangeShapeType="1"/>
            </p:cNvSpPr>
            <p:nvPr/>
          </p:nvSpPr>
          <p:spPr bwMode="auto">
            <a:xfrm>
              <a:off x="4500" y="2802"/>
              <a:ext cx="0" cy="40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844" name="Line 30"/>
            <p:cNvSpPr>
              <a:spLocks noChangeShapeType="1"/>
            </p:cNvSpPr>
            <p:nvPr/>
          </p:nvSpPr>
          <p:spPr bwMode="auto">
            <a:xfrm>
              <a:off x="2694" y="3198"/>
              <a:ext cx="213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845" name="Line 31"/>
            <p:cNvSpPr>
              <a:spLocks noChangeShapeType="1"/>
            </p:cNvSpPr>
            <p:nvPr/>
          </p:nvSpPr>
          <p:spPr bwMode="auto">
            <a:xfrm>
              <a:off x="2718" y="3192"/>
              <a:ext cx="0" cy="228"/>
            </a:xfrm>
            <a:prstGeom prst="line">
              <a:avLst/>
            </a:prstGeom>
            <a:noFill/>
            <a:ln w="76200">
              <a:solidFill>
                <a:srgbClr val="FF0000"/>
              </a:solidFill>
              <a:round/>
              <a:headEnd/>
              <a:tailEnd type="arrow" w="sm" len="sm"/>
            </a:ln>
            <a:extLst>
              <a:ext uri="{909E8E84-426E-40DD-AFC4-6F175D3DCCD1}">
                <a14:hiddenFill xmlns:a14="http://schemas.microsoft.com/office/drawing/2010/main">
                  <a:noFill/>
                </a14:hiddenFill>
              </a:ext>
            </a:extLst>
          </p:spPr>
          <p:txBody>
            <a:bodyPr/>
            <a:lstStyle/>
            <a:p>
              <a:endParaRPr lang="ar-SA"/>
            </a:p>
          </p:txBody>
        </p:sp>
        <p:sp>
          <p:nvSpPr>
            <p:cNvPr id="34846" name="Line 32"/>
            <p:cNvSpPr>
              <a:spLocks noChangeShapeType="1"/>
            </p:cNvSpPr>
            <p:nvPr/>
          </p:nvSpPr>
          <p:spPr bwMode="auto">
            <a:xfrm>
              <a:off x="4800" y="3198"/>
              <a:ext cx="0" cy="228"/>
            </a:xfrm>
            <a:prstGeom prst="line">
              <a:avLst/>
            </a:prstGeom>
            <a:noFill/>
            <a:ln w="76200">
              <a:solidFill>
                <a:srgbClr val="FF0000"/>
              </a:solidFill>
              <a:round/>
              <a:headEnd/>
              <a:tailEnd type="arrow" w="sm" len="sm"/>
            </a:ln>
            <a:extLst>
              <a:ext uri="{909E8E84-426E-40DD-AFC4-6F175D3DCCD1}">
                <a14:hiddenFill xmlns:a14="http://schemas.microsoft.com/office/drawing/2010/main">
                  <a:noFill/>
                </a14:hiddenFill>
              </a:ext>
            </a:extLst>
          </p:spPr>
          <p:txBody>
            <a:bodyPr/>
            <a:lstStyle/>
            <a:p>
              <a:endParaRPr lang="ar-SA"/>
            </a:p>
          </p:txBody>
        </p:sp>
      </p:grpSp>
      <p:grpSp>
        <p:nvGrpSpPr>
          <p:cNvPr id="11" name="Group 48"/>
          <p:cNvGrpSpPr>
            <a:grpSpLocks/>
          </p:cNvGrpSpPr>
          <p:nvPr/>
        </p:nvGrpSpPr>
        <p:grpSpPr bwMode="auto">
          <a:xfrm>
            <a:off x="1981200" y="1104900"/>
            <a:ext cx="4029075" cy="923925"/>
            <a:chOff x="1242" y="882"/>
            <a:chExt cx="2538" cy="582"/>
          </a:xfrm>
        </p:grpSpPr>
        <p:sp>
          <p:nvSpPr>
            <p:cNvPr id="34838" name="Line 33"/>
            <p:cNvSpPr>
              <a:spLocks noChangeShapeType="1"/>
            </p:cNvSpPr>
            <p:nvPr/>
          </p:nvSpPr>
          <p:spPr bwMode="auto">
            <a:xfrm>
              <a:off x="2874" y="882"/>
              <a:ext cx="0" cy="35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34839" name="Group 39"/>
            <p:cNvGrpSpPr>
              <a:grpSpLocks/>
            </p:cNvGrpSpPr>
            <p:nvPr/>
          </p:nvGrpSpPr>
          <p:grpSpPr bwMode="auto">
            <a:xfrm>
              <a:off x="1242" y="1230"/>
              <a:ext cx="2538" cy="234"/>
              <a:chOff x="1242" y="1110"/>
              <a:chExt cx="2538" cy="234"/>
            </a:xfrm>
          </p:grpSpPr>
          <p:sp>
            <p:nvSpPr>
              <p:cNvPr id="34841" name="Line 34"/>
              <p:cNvSpPr>
                <a:spLocks noChangeShapeType="1"/>
              </p:cNvSpPr>
              <p:nvPr/>
            </p:nvSpPr>
            <p:spPr bwMode="auto">
              <a:xfrm>
                <a:off x="1242" y="1110"/>
                <a:ext cx="25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4842" name="Line 35"/>
              <p:cNvSpPr>
                <a:spLocks noChangeShapeType="1"/>
              </p:cNvSpPr>
              <p:nvPr/>
            </p:nvSpPr>
            <p:spPr bwMode="auto">
              <a:xfrm>
                <a:off x="1254" y="1116"/>
                <a:ext cx="0" cy="228"/>
              </a:xfrm>
              <a:prstGeom prst="line">
                <a:avLst/>
              </a:prstGeom>
              <a:noFill/>
              <a:ln w="381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ar-SA"/>
              </a:p>
            </p:txBody>
          </p:sp>
        </p:grpSp>
        <p:sp>
          <p:nvSpPr>
            <p:cNvPr id="34840" name="Line 36"/>
            <p:cNvSpPr>
              <a:spLocks noChangeShapeType="1"/>
            </p:cNvSpPr>
            <p:nvPr/>
          </p:nvSpPr>
          <p:spPr bwMode="auto">
            <a:xfrm>
              <a:off x="3768" y="1236"/>
              <a:ext cx="0" cy="228"/>
            </a:xfrm>
            <a:prstGeom prst="line">
              <a:avLst/>
            </a:prstGeom>
            <a:noFill/>
            <a:ln w="381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ar-SA"/>
            </a:p>
          </p:txBody>
        </p:sp>
      </p:grpSp>
      <p:sp>
        <p:nvSpPr>
          <p:cNvPr id="132133" name="Freeform 37"/>
          <p:cNvSpPr>
            <a:spLocks/>
          </p:cNvSpPr>
          <p:nvPr/>
        </p:nvSpPr>
        <p:spPr bwMode="auto">
          <a:xfrm>
            <a:off x="4581525" y="1114425"/>
            <a:ext cx="1419225" cy="904875"/>
          </a:xfrm>
          <a:custGeom>
            <a:avLst/>
            <a:gdLst>
              <a:gd name="T0" fmla="*/ 0 w 894"/>
              <a:gd name="T1" fmla="*/ 0 h 570"/>
              <a:gd name="T2" fmla="*/ 0 w 894"/>
              <a:gd name="T3" fmla="*/ 2147483647 h 570"/>
              <a:gd name="T4" fmla="*/ 2147483647 w 894"/>
              <a:gd name="T5" fmla="*/ 2147483647 h 570"/>
              <a:gd name="T6" fmla="*/ 2147483647 w 894"/>
              <a:gd name="T7" fmla="*/ 2147483647 h 570"/>
              <a:gd name="T8" fmla="*/ 0 60000 65536"/>
              <a:gd name="T9" fmla="*/ 0 60000 65536"/>
              <a:gd name="T10" fmla="*/ 0 60000 65536"/>
              <a:gd name="T11" fmla="*/ 0 60000 65536"/>
              <a:gd name="T12" fmla="*/ 0 w 894"/>
              <a:gd name="T13" fmla="*/ 0 h 570"/>
              <a:gd name="T14" fmla="*/ 894 w 894"/>
              <a:gd name="T15" fmla="*/ 570 h 570"/>
            </a:gdLst>
            <a:ahLst/>
            <a:cxnLst>
              <a:cxn ang="T8">
                <a:pos x="T0" y="T1"/>
              </a:cxn>
              <a:cxn ang="T9">
                <a:pos x="T2" y="T3"/>
              </a:cxn>
              <a:cxn ang="T10">
                <a:pos x="T4" y="T5"/>
              </a:cxn>
              <a:cxn ang="T11">
                <a:pos x="T6" y="T7"/>
              </a:cxn>
            </a:cxnLst>
            <a:rect l="T12" t="T13" r="T14" b="T15"/>
            <a:pathLst>
              <a:path w="894" h="570">
                <a:moveTo>
                  <a:pt x="0" y="0"/>
                </a:moveTo>
                <a:lnTo>
                  <a:pt x="0" y="342"/>
                </a:lnTo>
                <a:lnTo>
                  <a:pt x="894" y="342"/>
                </a:lnTo>
                <a:lnTo>
                  <a:pt x="894" y="570"/>
                </a:lnTo>
              </a:path>
            </a:pathLst>
          </a:custGeom>
          <a:noFill/>
          <a:ln w="76200">
            <a:solidFill>
              <a:srgbClr val="FF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132134" name="Freeform 38"/>
          <p:cNvSpPr>
            <a:spLocks/>
          </p:cNvSpPr>
          <p:nvPr/>
        </p:nvSpPr>
        <p:spPr bwMode="auto">
          <a:xfrm>
            <a:off x="5991225" y="2824163"/>
            <a:ext cx="1162050" cy="771525"/>
          </a:xfrm>
          <a:custGeom>
            <a:avLst/>
            <a:gdLst>
              <a:gd name="T0" fmla="*/ 0 w 732"/>
              <a:gd name="T1" fmla="*/ 0 h 486"/>
              <a:gd name="T2" fmla="*/ 0 w 732"/>
              <a:gd name="T3" fmla="*/ 2147483647 h 486"/>
              <a:gd name="T4" fmla="*/ 2147483647 w 732"/>
              <a:gd name="T5" fmla="*/ 2147483647 h 486"/>
              <a:gd name="T6" fmla="*/ 2147483647 w 732"/>
              <a:gd name="T7" fmla="*/ 2147483647 h 486"/>
              <a:gd name="T8" fmla="*/ 0 60000 65536"/>
              <a:gd name="T9" fmla="*/ 0 60000 65536"/>
              <a:gd name="T10" fmla="*/ 0 60000 65536"/>
              <a:gd name="T11" fmla="*/ 0 60000 65536"/>
              <a:gd name="T12" fmla="*/ 0 w 732"/>
              <a:gd name="T13" fmla="*/ 0 h 486"/>
              <a:gd name="T14" fmla="*/ 732 w 732"/>
              <a:gd name="T15" fmla="*/ 486 h 486"/>
            </a:gdLst>
            <a:ahLst/>
            <a:cxnLst>
              <a:cxn ang="T8">
                <a:pos x="T0" y="T1"/>
              </a:cxn>
              <a:cxn ang="T9">
                <a:pos x="T2" y="T3"/>
              </a:cxn>
              <a:cxn ang="T10">
                <a:pos x="T4" y="T5"/>
              </a:cxn>
              <a:cxn ang="T11">
                <a:pos x="T6" y="T7"/>
              </a:cxn>
            </a:cxnLst>
            <a:rect l="T12" t="T13" r="T14" b="T15"/>
            <a:pathLst>
              <a:path w="732" h="486">
                <a:moveTo>
                  <a:pt x="0" y="0"/>
                </a:moveTo>
                <a:lnTo>
                  <a:pt x="0" y="258"/>
                </a:lnTo>
                <a:lnTo>
                  <a:pt x="732" y="258"/>
                </a:lnTo>
                <a:lnTo>
                  <a:pt x="732" y="486"/>
                </a:lnTo>
              </a:path>
            </a:pathLst>
          </a:custGeom>
          <a:noFill/>
          <a:ln w="76200">
            <a:solidFill>
              <a:srgbClr val="FF0000"/>
            </a:solidFill>
            <a:round/>
            <a:headEnd/>
            <a:tailEnd type="arrow" w="sm" len="sm"/>
          </a:ln>
          <a:extLst>
            <a:ext uri="{909E8E84-426E-40DD-AFC4-6F175D3DCCD1}">
              <a14:hiddenFill xmlns:a14="http://schemas.microsoft.com/office/drawing/2010/main">
                <a:solidFill>
                  <a:srgbClr val="FFFFFF"/>
                </a:solidFill>
              </a14:hiddenFill>
            </a:ext>
          </a:extLst>
        </p:spPr>
        <p:txBody>
          <a:bodyPr/>
          <a:lstStyle/>
          <a:p>
            <a:endParaRPr lang="ar-SA"/>
          </a:p>
        </p:txBody>
      </p:sp>
      <p:grpSp>
        <p:nvGrpSpPr>
          <p:cNvPr id="13" name="Group 52"/>
          <p:cNvGrpSpPr>
            <a:grpSpLocks/>
          </p:cNvGrpSpPr>
          <p:nvPr/>
        </p:nvGrpSpPr>
        <p:grpSpPr bwMode="auto">
          <a:xfrm>
            <a:off x="4943475" y="2028825"/>
            <a:ext cx="2076450" cy="714375"/>
            <a:chOff x="3108" y="1464"/>
            <a:chExt cx="1308" cy="450"/>
          </a:xfrm>
        </p:grpSpPr>
        <p:sp>
          <p:nvSpPr>
            <p:cNvPr id="132110" name="Rectangle 14"/>
            <p:cNvSpPr>
              <a:spLocks noChangeArrowheads="1"/>
            </p:cNvSpPr>
            <p:nvPr/>
          </p:nvSpPr>
          <p:spPr bwMode="auto">
            <a:xfrm>
              <a:off x="3108" y="1464"/>
              <a:ext cx="1308" cy="450"/>
            </a:xfrm>
            <a:prstGeom prst="rect">
              <a:avLst/>
            </a:prstGeom>
            <a:solidFill>
              <a:srgbClr val="CCFFFF"/>
            </a:solidFill>
            <a:ln w="28575">
              <a:solidFill>
                <a:srgbClr val="006699"/>
              </a:solidFill>
              <a:miter lim="800000"/>
              <a:headEnd/>
              <a:tailEnd/>
            </a:ln>
            <a:effectLst>
              <a:outerShdw dist="99190" dir="3011666" algn="ctr" rotWithShape="0">
                <a:srgbClr val="006699"/>
              </a:outerShdw>
            </a:effectLst>
          </p:spPr>
          <p:txBody>
            <a:bodyPr wrap="none" anchor="ctr"/>
            <a:lstStyle/>
            <a:p>
              <a:pPr>
                <a:defRPr/>
              </a:pPr>
              <a:endParaRPr lang="en-US"/>
            </a:p>
          </p:txBody>
        </p:sp>
        <p:sp>
          <p:nvSpPr>
            <p:cNvPr id="34837" name="Text Box 10"/>
            <p:cNvSpPr txBox="1">
              <a:spLocks noChangeArrowheads="1"/>
            </p:cNvSpPr>
            <p:nvPr/>
          </p:nvSpPr>
          <p:spPr bwMode="auto">
            <a:xfrm>
              <a:off x="3284" y="1502"/>
              <a:ext cx="96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6699"/>
                  </a:solidFill>
                  <a:latin typeface="Arial Unicode MS" pitchFamily="34" charset="-128"/>
                  <a:ea typeface="Arial Unicode MS" pitchFamily="34" charset="-128"/>
                  <a:cs typeface="Arial Unicode MS" pitchFamily="34" charset="-128"/>
                </a:rPr>
                <a:t>Parallel</a:t>
              </a:r>
            </a:p>
          </p:txBody>
        </p:sp>
      </p:grpSp>
      <p:sp>
        <p:nvSpPr>
          <p:cNvPr id="132153" name="Rectangle 57"/>
          <p:cNvSpPr>
            <a:spLocks noChangeArrowheads="1"/>
          </p:cNvSpPr>
          <p:nvPr/>
        </p:nvSpPr>
        <p:spPr bwMode="auto">
          <a:xfrm>
            <a:off x="285750" y="2000250"/>
            <a:ext cx="3228975" cy="11525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32154" name="Rectangle 58"/>
          <p:cNvSpPr>
            <a:spLocks noChangeArrowheads="1"/>
          </p:cNvSpPr>
          <p:nvPr/>
        </p:nvSpPr>
        <p:spPr bwMode="auto">
          <a:xfrm>
            <a:off x="2466975" y="3581400"/>
            <a:ext cx="2543175" cy="1152525"/>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nodeType="afterGroup">
                            <p:stCondLst>
                              <p:cond delay="500"/>
                            </p:stCondLst>
                            <p:childTnLst>
                              <p:par>
                                <p:cTn id="21" presetID="22" presetClass="entr" presetSubtype="1"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22" presetClass="entr" presetSubtype="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par>
                          <p:cTn id="32" fill="hold" nodeType="afterGroup">
                            <p:stCondLst>
                              <p:cond delay="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32133"/>
                                        </p:tgtEl>
                                        <p:attrNameLst>
                                          <p:attrName>style.visibility</p:attrName>
                                        </p:attrNameLst>
                                      </p:cBhvr>
                                      <p:to>
                                        <p:strVal val="visible"/>
                                      </p:to>
                                    </p:set>
                                    <p:animEffect transition="in" filter="wipe(up)">
                                      <p:cBhvr>
                                        <p:cTn id="43" dur="1000"/>
                                        <p:tgtEl>
                                          <p:spTgt spid="1321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2153"/>
                                        </p:tgtEl>
                                        <p:attrNameLst>
                                          <p:attrName>style.visibility</p:attrName>
                                        </p:attrNameLst>
                                      </p:cBhvr>
                                      <p:to>
                                        <p:strVal val="visible"/>
                                      </p:to>
                                    </p:set>
                                    <p:animEffect transition="in" filter="fade">
                                      <p:cBhvr>
                                        <p:cTn id="46" dur="500"/>
                                        <p:tgtEl>
                                          <p:spTgt spid="1321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2154"/>
                                        </p:tgtEl>
                                        <p:attrNameLst>
                                          <p:attrName>style.visibility</p:attrName>
                                        </p:attrNameLst>
                                      </p:cBhvr>
                                      <p:to>
                                        <p:strVal val="visible"/>
                                      </p:to>
                                    </p:set>
                                    <p:animEffect transition="in" filter="fade">
                                      <p:cBhvr>
                                        <p:cTn id="49" dur="500"/>
                                        <p:tgtEl>
                                          <p:spTgt spid="132154"/>
                                        </p:tgtEl>
                                      </p:cBhvr>
                                    </p:animEffect>
                                  </p:childTnLst>
                                </p:cTn>
                              </p:par>
                            </p:childTnLst>
                          </p:cTn>
                        </p:par>
                        <p:par>
                          <p:cTn id="50" fill="hold" nodeType="afterGroup">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32134"/>
                                        </p:tgtEl>
                                        <p:attrNameLst>
                                          <p:attrName>style.visibility</p:attrName>
                                        </p:attrNameLst>
                                      </p:cBhvr>
                                      <p:to>
                                        <p:strVal val="visible"/>
                                      </p:to>
                                    </p:set>
                                    <p:animEffect transition="in" filter="wipe(up)">
                                      <p:cBhvr>
                                        <p:cTn id="53" dur="1000"/>
                                        <p:tgtEl>
                                          <p:spTgt spid="132134"/>
                                        </p:tgtEl>
                                      </p:cBhvr>
                                    </p:animEffect>
                                  </p:childTnLst>
                                </p:cTn>
                              </p:par>
                            </p:childTnLst>
                          </p:cTn>
                        </p:par>
                        <p:par>
                          <p:cTn id="54" fill="hold" nodeType="afterGroup">
                            <p:stCondLst>
                              <p:cond delay="2000"/>
                            </p:stCondLst>
                            <p:childTnLst>
                              <p:par>
                                <p:cTn id="55" presetID="22" presetClass="entr" presetSubtype="1"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3" grpId="0" animBg="1"/>
      <p:bldP spid="132134" grpId="0" animBg="1"/>
      <p:bldP spid="132153" grpId="0" animBg="1"/>
      <p:bldP spid="1321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185378" y="95071"/>
            <a:ext cx="47748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ar-SA" sz="4000" b="1" dirty="0">
                <a:solidFill>
                  <a:srgbClr val="006699"/>
                </a:solidFill>
                <a:cs typeface="Arial" pitchFamily="34" charset="0"/>
              </a:rPr>
              <a:t>نظريـــــة الاســــقاط</a:t>
            </a:r>
            <a:endParaRPr lang="en-US" sz="4000" b="1" dirty="0">
              <a:solidFill>
                <a:srgbClr val="006699"/>
              </a:solidFill>
              <a:cs typeface="Arial" pitchFamily="34" charset="0"/>
            </a:endParaRPr>
          </a:p>
          <a:p>
            <a:pPr algn="ctr"/>
            <a:r>
              <a:rPr lang="en-US" sz="3200" b="1" dirty="0">
                <a:solidFill>
                  <a:srgbClr val="006699"/>
                </a:solidFill>
                <a:cs typeface="Arial" pitchFamily="34" charset="0"/>
              </a:rPr>
              <a:t>PROJECTION  THEORY</a:t>
            </a:r>
          </a:p>
        </p:txBody>
      </p:sp>
      <p:grpSp>
        <p:nvGrpSpPr>
          <p:cNvPr id="2" name="Group 9"/>
          <p:cNvGrpSpPr>
            <a:grpSpLocks/>
          </p:cNvGrpSpPr>
          <p:nvPr/>
        </p:nvGrpSpPr>
        <p:grpSpPr bwMode="auto">
          <a:xfrm>
            <a:off x="2170115" y="3351214"/>
            <a:ext cx="6669090" cy="2246313"/>
            <a:chOff x="1367" y="2111"/>
            <a:chExt cx="4201" cy="1415"/>
          </a:xfrm>
        </p:grpSpPr>
        <p:sp>
          <p:nvSpPr>
            <p:cNvPr id="35850" name="Text Box 4"/>
            <p:cNvSpPr txBox="1">
              <a:spLocks noChangeArrowheads="1"/>
            </p:cNvSpPr>
            <p:nvPr/>
          </p:nvSpPr>
          <p:spPr bwMode="auto">
            <a:xfrm>
              <a:off x="1367" y="2111"/>
              <a:ext cx="3958"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r" rtl="1" eaLnBrk="1" hangingPunct="1">
                <a:lnSpc>
                  <a:spcPct val="140000"/>
                </a:lnSpc>
              </a:pPr>
              <a:r>
                <a:rPr lang="ar-SA" sz="3600" dirty="0">
                  <a:cs typeface="Arial" pitchFamily="34" charset="0"/>
                </a:rPr>
                <a:t>نظرية الاسقاط تعتمد على متغيرين:</a:t>
              </a:r>
              <a:endParaRPr lang="en-US" sz="3600" dirty="0">
                <a:cs typeface="Arial" pitchFamily="34" charset="0"/>
              </a:endParaRPr>
            </a:p>
            <a:p>
              <a:pPr marL="457200" indent="-457200" algn="r" rtl="1" eaLnBrk="1" hangingPunct="1">
                <a:lnSpc>
                  <a:spcPct val="140000"/>
                </a:lnSpc>
                <a:buAutoNum type="arabicParenR"/>
              </a:pPr>
              <a:r>
                <a:rPr lang="ar-SA" sz="3200" dirty="0">
                  <a:cs typeface="Arial" pitchFamily="34" charset="0"/>
                </a:rPr>
                <a:t>خطوط النظر   </a:t>
              </a:r>
              <a:r>
                <a:rPr lang="en-US" sz="3200" dirty="0">
                  <a:solidFill>
                    <a:srgbClr val="FF0000"/>
                  </a:solidFill>
                  <a:cs typeface="Arial" pitchFamily="34" charset="0"/>
                </a:rPr>
                <a:t>Line of sight     </a:t>
              </a:r>
              <a:endParaRPr lang="ar-SA" sz="3200" dirty="0">
                <a:solidFill>
                  <a:srgbClr val="FF0000"/>
                </a:solidFill>
                <a:cs typeface="Arial" pitchFamily="34" charset="0"/>
              </a:endParaRPr>
            </a:p>
            <a:p>
              <a:pPr algn="r" rtl="1" eaLnBrk="1" hangingPunct="1">
                <a:lnSpc>
                  <a:spcPct val="140000"/>
                </a:lnSpc>
              </a:pPr>
              <a:r>
                <a:rPr lang="ar-SA" sz="3200" dirty="0">
                  <a:cs typeface="Arial" pitchFamily="34" charset="0"/>
                </a:rPr>
                <a:t>2) مستوى الاسقاط </a:t>
              </a:r>
              <a:r>
                <a:rPr lang="en-US" sz="3200" dirty="0">
                  <a:solidFill>
                    <a:srgbClr val="FF0000"/>
                  </a:solidFill>
                  <a:cs typeface="Arial" pitchFamily="34" charset="0"/>
                </a:rPr>
                <a:t>Plane of projection</a:t>
              </a:r>
              <a:r>
                <a:rPr lang="en-US" sz="3200" dirty="0">
                  <a:cs typeface="Arial" pitchFamily="34" charset="0"/>
                </a:rPr>
                <a:t> </a:t>
              </a:r>
            </a:p>
          </p:txBody>
        </p:sp>
        <p:sp>
          <p:nvSpPr>
            <p:cNvPr id="128005" name="Rectangle 5"/>
            <p:cNvSpPr>
              <a:spLocks noChangeArrowheads="1"/>
            </p:cNvSpPr>
            <p:nvPr/>
          </p:nvSpPr>
          <p:spPr bwMode="auto">
            <a:xfrm>
              <a:off x="5401" y="2245"/>
              <a:ext cx="167" cy="167"/>
            </a:xfrm>
            <a:prstGeom prst="rect">
              <a:avLst/>
            </a:prstGeom>
            <a:solidFill>
              <a:schemeClr val="accent2"/>
            </a:solidFill>
            <a:ln w="9525">
              <a:noFill/>
              <a:miter lim="800000"/>
              <a:headEnd/>
              <a:tailEnd/>
            </a:ln>
            <a:effectLst>
              <a:outerShdw dist="107763" dir="2700000" algn="ctr" rotWithShape="0">
                <a:srgbClr val="CCECFF"/>
              </a:outerShdw>
            </a:effectLst>
          </p:spPr>
          <p:txBody>
            <a:bodyPr wrap="none" anchor="ctr"/>
            <a:lstStyle/>
            <a:p>
              <a:pPr>
                <a:defRPr/>
              </a:pPr>
              <a:endParaRPr lang="en-US"/>
            </a:p>
          </p:txBody>
        </p:sp>
      </p:grpSp>
      <p:grpSp>
        <p:nvGrpSpPr>
          <p:cNvPr id="3" name="Group 8"/>
          <p:cNvGrpSpPr>
            <a:grpSpLocks/>
          </p:cNvGrpSpPr>
          <p:nvPr/>
        </p:nvGrpSpPr>
        <p:grpSpPr bwMode="auto">
          <a:xfrm>
            <a:off x="609600" y="1592265"/>
            <a:ext cx="8229586" cy="1392240"/>
            <a:chOff x="384" y="1003"/>
            <a:chExt cx="5184" cy="877"/>
          </a:xfrm>
        </p:grpSpPr>
        <p:sp>
          <p:nvSpPr>
            <p:cNvPr id="35848" name="Text Box 3"/>
            <p:cNvSpPr txBox="1">
              <a:spLocks noChangeArrowheads="1"/>
            </p:cNvSpPr>
            <p:nvPr/>
          </p:nvSpPr>
          <p:spPr bwMode="auto">
            <a:xfrm>
              <a:off x="384" y="1003"/>
              <a:ext cx="4929" cy="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algn="r" rtl="1" eaLnBrk="1" hangingPunct="1">
                <a:lnSpc>
                  <a:spcPct val="140000"/>
                </a:lnSpc>
              </a:pPr>
              <a:r>
                <a:rPr lang="ar-SA" sz="3200" dirty="0">
                  <a:cs typeface="Arial" pitchFamily="34" charset="0"/>
                </a:rPr>
                <a:t>نظرية الاسقاط تستخدم للتمثيل بالرسم الاجسام ثلاثية الابعاد</a:t>
              </a:r>
            </a:p>
            <a:p>
              <a:pPr algn="r" rtl="1" eaLnBrk="1" hangingPunct="1">
                <a:lnSpc>
                  <a:spcPct val="140000"/>
                </a:lnSpc>
              </a:pPr>
              <a:r>
                <a:rPr lang="ar-SA" sz="3200" dirty="0">
                  <a:cs typeface="Arial" pitchFamily="34" charset="0"/>
                </a:rPr>
                <a:t> على وسط ثنائي الابعاد (الورق ، شاشة الكمبيوتر)</a:t>
              </a:r>
              <a:endParaRPr lang="en-US" sz="3200" dirty="0">
                <a:cs typeface="Arial" pitchFamily="34" charset="0"/>
              </a:endParaRPr>
            </a:p>
          </p:txBody>
        </p:sp>
        <p:sp>
          <p:nvSpPr>
            <p:cNvPr id="128006" name="Rectangle 6"/>
            <p:cNvSpPr>
              <a:spLocks noChangeArrowheads="1"/>
            </p:cNvSpPr>
            <p:nvPr/>
          </p:nvSpPr>
          <p:spPr bwMode="auto">
            <a:xfrm>
              <a:off x="5401" y="1137"/>
              <a:ext cx="167" cy="167"/>
            </a:xfrm>
            <a:prstGeom prst="rect">
              <a:avLst/>
            </a:prstGeom>
            <a:solidFill>
              <a:schemeClr val="accent2"/>
            </a:solidFill>
            <a:ln w="9525">
              <a:noFill/>
              <a:miter lim="800000"/>
              <a:headEnd/>
              <a:tailEnd/>
            </a:ln>
            <a:effectLst>
              <a:outerShdw dist="107763" dir="2700000" algn="ctr" rotWithShape="0">
                <a:srgbClr val="CCECFF"/>
              </a:outerShdw>
            </a:effectLst>
          </p:spPr>
          <p:txBody>
            <a:bodyPr wrap="none" anchor="ctr"/>
            <a:lstStyle/>
            <a:p>
              <a:pPr>
                <a:defRPr/>
              </a:pPr>
              <a:endParaRPr lang="en-US"/>
            </a:p>
          </p:txBody>
        </p:sp>
      </p:grpSp>
      <p:sp>
        <p:nvSpPr>
          <p:cNvPr id="35845" name="Rectangle 10"/>
          <p:cNvSpPr>
            <a:spLocks noChangeArrowheads="1"/>
          </p:cNvSpPr>
          <p:nvPr/>
        </p:nvSpPr>
        <p:spPr bwMode="auto">
          <a:xfrm>
            <a:off x="238125" y="1320800"/>
            <a:ext cx="8639175" cy="50800"/>
          </a:xfrm>
          <a:prstGeom prst="rect">
            <a:avLst/>
          </a:prstGeom>
          <a:gradFill rotWithShape="1">
            <a:gsLst>
              <a:gs pos="0">
                <a:srgbClr val="FFFFFF"/>
              </a:gs>
              <a:gs pos="50000">
                <a:srgbClr val="006699"/>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0" name="Slide Number Placeholder 9"/>
          <p:cNvSpPr>
            <a:spLocks noGrp="1"/>
          </p:cNvSpPr>
          <p:nvPr>
            <p:ph type="sldNum" sz="quarter" idx="12"/>
          </p:nvPr>
        </p:nvSpPr>
        <p:spPr/>
        <p:txBody>
          <a:bodyPr/>
          <a:lstStyle/>
          <a:p>
            <a:pPr>
              <a:defRPr/>
            </a:pPr>
            <a:fld id="{F51F3830-51EA-4636-9CA9-4C90B965D4DF}"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79400" y="2362200"/>
            <a:ext cx="8610600" cy="39751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30051" name="Rectangle 3"/>
          <p:cNvSpPr>
            <a:spLocks noChangeArrowheads="1"/>
          </p:cNvSpPr>
          <p:nvPr/>
        </p:nvSpPr>
        <p:spPr bwMode="auto">
          <a:xfrm>
            <a:off x="434975" y="215900"/>
            <a:ext cx="8223250" cy="132238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30052" name="Rectangle 4"/>
          <p:cNvSpPr>
            <a:spLocks noChangeArrowheads="1"/>
          </p:cNvSpPr>
          <p:nvPr/>
        </p:nvSpPr>
        <p:spPr bwMode="auto">
          <a:xfrm>
            <a:off x="1203005" y="138113"/>
            <a:ext cx="7386958" cy="1394484"/>
          </a:xfrm>
          <a:prstGeom prst="rect">
            <a:avLst/>
          </a:prstGeom>
          <a:noFill/>
          <a:ln w="9525">
            <a:noFill/>
            <a:miter lim="800000"/>
            <a:headEnd/>
            <a:tailEnd/>
          </a:ln>
          <a:effectLst/>
        </p:spPr>
        <p:txBody>
          <a:bodyPr wrap="none">
            <a:spAutoFit/>
          </a:bodyPr>
          <a:lstStyle/>
          <a:p>
            <a:pPr algn="r" rtl="1">
              <a:lnSpc>
                <a:spcPct val="140000"/>
              </a:lnSpc>
              <a:defRPr/>
            </a:pPr>
            <a:r>
              <a:rPr lang="ar-SA" sz="3200" b="1" dirty="0">
                <a:solidFill>
                  <a:srgbClr val="C00000"/>
                </a:solidFill>
                <a:latin typeface="Arial" charset="0"/>
              </a:rPr>
              <a:t>خطوط النظر </a:t>
            </a:r>
            <a:r>
              <a:rPr lang="en-US" sz="3200" b="1" dirty="0">
                <a:solidFill>
                  <a:srgbClr val="C00000"/>
                </a:solidFill>
                <a:latin typeface="Arial" charset="0"/>
              </a:rPr>
              <a:t>(LOS)</a:t>
            </a:r>
            <a:r>
              <a:rPr lang="ar-SA" sz="3200" dirty="0">
                <a:latin typeface="Arial" charset="0"/>
              </a:rPr>
              <a:t> هي اشعة وهمية للضوء بين عين </a:t>
            </a:r>
          </a:p>
          <a:p>
            <a:pPr algn="r" rtl="1">
              <a:lnSpc>
                <a:spcPct val="140000"/>
              </a:lnSpc>
              <a:defRPr/>
            </a:pPr>
            <a:r>
              <a:rPr lang="ar-SA" sz="3200" dirty="0">
                <a:latin typeface="Arial" charset="0"/>
              </a:rPr>
              <a:t>الراصد والجسم.</a:t>
            </a:r>
            <a:endParaRPr lang="en-US" sz="3200" dirty="0">
              <a:latin typeface="Arial" charset="0"/>
            </a:endParaRPr>
          </a:p>
        </p:txBody>
      </p:sp>
      <p:grpSp>
        <p:nvGrpSpPr>
          <p:cNvPr id="2" name="Group 54"/>
          <p:cNvGrpSpPr>
            <a:grpSpLocks/>
          </p:cNvGrpSpPr>
          <p:nvPr/>
        </p:nvGrpSpPr>
        <p:grpSpPr bwMode="auto">
          <a:xfrm>
            <a:off x="2400300" y="3852863"/>
            <a:ext cx="1819275" cy="2009775"/>
            <a:chOff x="1512" y="2588"/>
            <a:chExt cx="1146" cy="1266"/>
          </a:xfrm>
        </p:grpSpPr>
        <p:sp>
          <p:nvSpPr>
            <p:cNvPr id="36909" name="Line 5"/>
            <p:cNvSpPr>
              <a:spLocks noChangeShapeType="1"/>
            </p:cNvSpPr>
            <p:nvPr/>
          </p:nvSpPr>
          <p:spPr bwMode="auto">
            <a:xfrm>
              <a:off x="1512" y="2656"/>
              <a:ext cx="0" cy="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0" name="Line 6"/>
            <p:cNvSpPr>
              <a:spLocks noChangeShapeType="1"/>
            </p:cNvSpPr>
            <p:nvPr/>
          </p:nvSpPr>
          <p:spPr bwMode="auto">
            <a:xfrm>
              <a:off x="1512" y="2654"/>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1" name="Line 7"/>
            <p:cNvSpPr>
              <a:spLocks noChangeShapeType="1"/>
            </p:cNvSpPr>
            <p:nvPr/>
          </p:nvSpPr>
          <p:spPr bwMode="auto">
            <a:xfrm>
              <a:off x="1512" y="3332"/>
              <a:ext cx="900" cy="5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2" name="Line 8"/>
            <p:cNvSpPr>
              <a:spLocks noChangeShapeType="1"/>
            </p:cNvSpPr>
            <p:nvPr/>
          </p:nvSpPr>
          <p:spPr bwMode="auto">
            <a:xfrm flipV="1">
              <a:off x="2412" y="3488"/>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3" name="Line 9"/>
            <p:cNvSpPr>
              <a:spLocks noChangeShapeType="1"/>
            </p:cNvSpPr>
            <p:nvPr/>
          </p:nvSpPr>
          <p:spPr bwMode="auto">
            <a:xfrm>
              <a:off x="2178" y="3038"/>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4" name="Line 10"/>
            <p:cNvSpPr>
              <a:spLocks noChangeShapeType="1"/>
            </p:cNvSpPr>
            <p:nvPr/>
          </p:nvSpPr>
          <p:spPr bwMode="auto">
            <a:xfrm>
              <a:off x="1758" y="2588"/>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5" name="Line 11"/>
            <p:cNvSpPr>
              <a:spLocks noChangeShapeType="1"/>
            </p:cNvSpPr>
            <p:nvPr/>
          </p:nvSpPr>
          <p:spPr bwMode="auto">
            <a:xfrm flipV="1">
              <a:off x="2658" y="3422"/>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6" name="Line 12"/>
            <p:cNvSpPr>
              <a:spLocks noChangeShapeType="1"/>
            </p:cNvSpPr>
            <p:nvPr/>
          </p:nvSpPr>
          <p:spPr bwMode="auto">
            <a:xfrm>
              <a:off x="2424" y="2972"/>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7" name="Line 13"/>
            <p:cNvSpPr>
              <a:spLocks noChangeShapeType="1"/>
            </p:cNvSpPr>
            <p:nvPr/>
          </p:nvSpPr>
          <p:spPr bwMode="auto">
            <a:xfrm flipV="1">
              <a:off x="2412" y="3788"/>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8" name="Line 14"/>
            <p:cNvSpPr>
              <a:spLocks noChangeShapeType="1"/>
            </p:cNvSpPr>
            <p:nvPr/>
          </p:nvSpPr>
          <p:spPr bwMode="auto">
            <a:xfrm flipV="1">
              <a:off x="2412" y="3422"/>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19" name="Line 15"/>
            <p:cNvSpPr>
              <a:spLocks noChangeShapeType="1"/>
            </p:cNvSpPr>
            <p:nvPr/>
          </p:nvSpPr>
          <p:spPr bwMode="auto">
            <a:xfrm flipV="1">
              <a:off x="2178" y="2972"/>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20" name="Line 16"/>
            <p:cNvSpPr>
              <a:spLocks noChangeShapeType="1"/>
            </p:cNvSpPr>
            <p:nvPr/>
          </p:nvSpPr>
          <p:spPr bwMode="auto">
            <a:xfrm flipV="1">
              <a:off x="1518" y="2588"/>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0065" name="Line 17"/>
          <p:cNvSpPr>
            <a:spLocks noChangeShapeType="1"/>
          </p:cNvSpPr>
          <p:nvPr/>
        </p:nvSpPr>
        <p:spPr bwMode="auto">
          <a:xfrm flipH="1">
            <a:off x="2084388" y="4570413"/>
            <a:ext cx="1352550" cy="3651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66" name="Line 18"/>
          <p:cNvSpPr>
            <a:spLocks noChangeShapeType="1"/>
          </p:cNvSpPr>
          <p:nvPr/>
        </p:nvSpPr>
        <p:spPr bwMode="auto">
          <a:xfrm flipH="1">
            <a:off x="2465388" y="5865813"/>
            <a:ext cx="1352550" cy="3651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67" name="Line 19"/>
          <p:cNvSpPr>
            <a:spLocks noChangeShapeType="1"/>
          </p:cNvSpPr>
          <p:nvPr/>
        </p:nvSpPr>
        <p:spPr bwMode="auto">
          <a:xfrm flipH="1">
            <a:off x="1042988" y="5040313"/>
            <a:ext cx="1352550" cy="3651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68" name="Line 20"/>
          <p:cNvSpPr>
            <a:spLocks noChangeShapeType="1"/>
          </p:cNvSpPr>
          <p:nvPr/>
        </p:nvSpPr>
        <p:spPr bwMode="auto">
          <a:xfrm flipH="1">
            <a:off x="1042988" y="3973513"/>
            <a:ext cx="1352550" cy="3651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69" name="Line 21"/>
          <p:cNvSpPr>
            <a:spLocks noChangeShapeType="1"/>
          </p:cNvSpPr>
          <p:nvPr/>
        </p:nvSpPr>
        <p:spPr bwMode="auto">
          <a:xfrm flipH="1">
            <a:off x="2465388" y="5281613"/>
            <a:ext cx="1352550" cy="3651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3" name="Group 56"/>
          <p:cNvGrpSpPr>
            <a:grpSpLocks/>
          </p:cNvGrpSpPr>
          <p:nvPr/>
        </p:nvGrpSpPr>
        <p:grpSpPr bwMode="auto">
          <a:xfrm>
            <a:off x="601663" y="3155950"/>
            <a:ext cx="1552575" cy="906463"/>
            <a:chOff x="379" y="2149"/>
            <a:chExt cx="978" cy="571"/>
          </a:xfrm>
        </p:grpSpPr>
        <p:sp>
          <p:nvSpPr>
            <p:cNvPr id="36907" name="Freeform 22"/>
            <p:cNvSpPr>
              <a:spLocks/>
            </p:cNvSpPr>
            <p:nvPr/>
          </p:nvSpPr>
          <p:spPr bwMode="auto">
            <a:xfrm>
              <a:off x="840" y="2448"/>
              <a:ext cx="440" cy="272"/>
            </a:xfrm>
            <a:custGeom>
              <a:avLst/>
              <a:gdLst>
                <a:gd name="T0" fmla="*/ 76 w 792"/>
                <a:gd name="T1" fmla="*/ 76 h 416"/>
                <a:gd name="T2" fmla="*/ 55 w 792"/>
                <a:gd name="T3" fmla="*/ 31 h 416"/>
                <a:gd name="T4" fmla="*/ 19 w 792"/>
                <a:gd name="T5" fmla="*/ 43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6908" name="Rectangle 23"/>
            <p:cNvSpPr>
              <a:spLocks noChangeArrowheads="1"/>
            </p:cNvSpPr>
            <p:nvPr/>
          </p:nvSpPr>
          <p:spPr bwMode="auto">
            <a:xfrm>
              <a:off x="379" y="2149"/>
              <a:ext cx="9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en-US" sz="2000"/>
                <a:t>Line of sight</a:t>
              </a:r>
            </a:p>
          </p:txBody>
        </p:sp>
      </p:grpSp>
      <p:sp>
        <p:nvSpPr>
          <p:cNvPr id="130091" name="Text Box 43"/>
          <p:cNvSpPr txBox="1">
            <a:spLocks noChangeArrowheads="1"/>
          </p:cNvSpPr>
          <p:nvPr/>
        </p:nvSpPr>
        <p:spPr bwMode="auto">
          <a:xfrm>
            <a:off x="619125" y="2590800"/>
            <a:ext cx="282416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Parallel projection</a:t>
            </a:r>
          </a:p>
        </p:txBody>
      </p:sp>
      <p:grpSp>
        <p:nvGrpSpPr>
          <p:cNvPr id="4" name="Group 57"/>
          <p:cNvGrpSpPr>
            <a:grpSpLocks/>
          </p:cNvGrpSpPr>
          <p:nvPr/>
        </p:nvGrpSpPr>
        <p:grpSpPr bwMode="auto">
          <a:xfrm>
            <a:off x="6667500" y="3738563"/>
            <a:ext cx="1819275" cy="2009775"/>
            <a:chOff x="4200" y="2516"/>
            <a:chExt cx="1146" cy="1266"/>
          </a:xfrm>
        </p:grpSpPr>
        <p:sp>
          <p:nvSpPr>
            <p:cNvPr id="36895" name="Line 24"/>
            <p:cNvSpPr>
              <a:spLocks noChangeShapeType="1"/>
            </p:cNvSpPr>
            <p:nvPr/>
          </p:nvSpPr>
          <p:spPr bwMode="auto">
            <a:xfrm>
              <a:off x="4200" y="2584"/>
              <a:ext cx="0" cy="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896" name="Line 25"/>
            <p:cNvSpPr>
              <a:spLocks noChangeShapeType="1"/>
            </p:cNvSpPr>
            <p:nvPr/>
          </p:nvSpPr>
          <p:spPr bwMode="auto">
            <a:xfrm>
              <a:off x="4200" y="2582"/>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897" name="Line 26"/>
            <p:cNvSpPr>
              <a:spLocks noChangeShapeType="1"/>
            </p:cNvSpPr>
            <p:nvPr/>
          </p:nvSpPr>
          <p:spPr bwMode="auto">
            <a:xfrm>
              <a:off x="4200" y="3260"/>
              <a:ext cx="900" cy="5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898" name="Line 27"/>
            <p:cNvSpPr>
              <a:spLocks noChangeShapeType="1"/>
            </p:cNvSpPr>
            <p:nvPr/>
          </p:nvSpPr>
          <p:spPr bwMode="auto">
            <a:xfrm flipV="1">
              <a:off x="5100" y="3416"/>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899" name="Line 28"/>
            <p:cNvSpPr>
              <a:spLocks noChangeShapeType="1"/>
            </p:cNvSpPr>
            <p:nvPr/>
          </p:nvSpPr>
          <p:spPr bwMode="auto">
            <a:xfrm>
              <a:off x="4866" y="2966"/>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0" name="Line 29"/>
            <p:cNvSpPr>
              <a:spLocks noChangeShapeType="1"/>
            </p:cNvSpPr>
            <p:nvPr/>
          </p:nvSpPr>
          <p:spPr bwMode="auto">
            <a:xfrm>
              <a:off x="4446" y="2516"/>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1" name="Line 30"/>
            <p:cNvSpPr>
              <a:spLocks noChangeShapeType="1"/>
            </p:cNvSpPr>
            <p:nvPr/>
          </p:nvSpPr>
          <p:spPr bwMode="auto">
            <a:xfrm flipV="1">
              <a:off x="5346" y="3350"/>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2" name="Line 31"/>
            <p:cNvSpPr>
              <a:spLocks noChangeShapeType="1"/>
            </p:cNvSpPr>
            <p:nvPr/>
          </p:nvSpPr>
          <p:spPr bwMode="auto">
            <a:xfrm>
              <a:off x="5112" y="2900"/>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3" name="Line 32"/>
            <p:cNvSpPr>
              <a:spLocks noChangeShapeType="1"/>
            </p:cNvSpPr>
            <p:nvPr/>
          </p:nvSpPr>
          <p:spPr bwMode="auto">
            <a:xfrm flipV="1">
              <a:off x="5100" y="3716"/>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4" name="Line 33"/>
            <p:cNvSpPr>
              <a:spLocks noChangeShapeType="1"/>
            </p:cNvSpPr>
            <p:nvPr/>
          </p:nvSpPr>
          <p:spPr bwMode="auto">
            <a:xfrm flipV="1">
              <a:off x="5100" y="3350"/>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5" name="Line 34"/>
            <p:cNvSpPr>
              <a:spLocks noChangeShapeType="1"/>
            </p:cNvSpPr>
            <p:nvPr/>
          </p:nvSpPr>
          <p:spPr bwMode="auto">
            <a:xfrm flipV="1">
              <a:off x="4866" y="2900"/>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6906" name="Line 35"/>
            <p:cNvSpPr>
              <a:spLocks noChangeShapeType="1"/>
            </p:cNvSpPr>
            <p:nvPr/>
          </p:nvSpPr>
          <p:spPr bwMode="auto">
            <a:xfrm flipV="1">
              <a:off x="4206" y="2516"/>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0084" name="Line 36"/>
          <p:cNvSpPr>
            <a:spLocks noChangeShapeType="1"/>
          </p:cNvSpPr>
          <p:nvPr/>
        </p:nvSpPr>
        <p:spPr bwMode="auto">
          <a:xfrm flipH="1">
            <a:off x="5502275" y="4456113"/>
            <a:ext cx="2201863" cy="1274762"/>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85" name="Line 37"/>
          <p:cNvSpPr>
            <a:spLocks noChangeShapeType="1"/>
          </p:cNvSpPr>
          <p:nvPr/>
        </p:nvSpPr>
        <p:spPr bwMode="auto">
          <a:xfrm flipH="1" flipV="1">
            <a:off x="5503863" y="5724525"/>
            <a:ext cx="2581275" cy="26988"/>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86" name="Line 38"/>
          <p:cNvSpPr>
            <a:spLocks noChangeShapeType="1"/>
          </p:cNvSpPr>
          <p:nvPr/>
        </p:nvSpPr>
        <p:spPr bwMode="auto">
          <a:xfrm flipH="1">
            <a:off x="5503863" y="4926013"/>
            <a:ext cx="1158875" cy="800100"/>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87" name="Line 39"/>
          <p:cNvSpPr>
            <a:spLocks noChangeShapeType="1"/>
          </p:cNvSpPr>
          <p:nvPr/>
        </p:nvSpPr>
        <p:spPr bwMode="auto">
          <a:xfrm flipH="1">
            <a:off x="5502275" y="3859213"/>
            <a:ext cx="1160463" cy="1868487"/>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0088" name="Line 40"/>
          <p:cNvSpPr>
            <a:spLocks noChangeShapeType="1"/>
          </p:cNvSpPr>
          <p:nvPr/>
        </p:nvSpPr>
        <p:spPr bwMode="auto">
          <a:xfrm flipH="1">
            <a:off x="5505450" y="5167313"/>
            <a:ext cx="2579688" cy="555625"/>
          </a:xfrm>
          <a:prstGeom prst="line">
            <a:avLst/>
          </a:prstGeom>
          <a:noFill/>
          <a:ln w="9525">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5" name="Group 58"/>
          <p:cNvGrpSpPr>
            <a:grpSpLocks/>
          </p:cNvGrpSpPr>
          <p:nvPr/>
        </p:nvGrpSpPr>
        <p:grpSpPr bwMode="auto">
          <a:xfrm>
            <a:off x="4881563" y="3498850"/>
            <a:ext cx="1552575" cy="906463"/>
            <a:chOff x="3075" y="2365"/>
            <a:chExt cx="978" cy="571"/>
          </a:xfrm>
        </p:grpSpPr>
        <p:sp>
          <p:nvSpPr>
            <p:cNvPr id="36893" name="Freeform 41"/>
            <p:cNvSpPr>
              <a:spLocks/>
            </p:cNvSpPr>
            <p:nvPr/>
          </p:nvSpPr>
          <p:spPr bwMode="auto">
            <a:xfrm>
              <a:off x="3536" y="2664"/>
              <a:ext cx="440" cy="272"/>
            </a:xfrm>
            <a:custGeom>
              <a:avLst/>
              <a:gdLst>
                <a:gd name="T0" fmla="*/ 76 w 792"/>
                <a:gd name="T1" fmla="*/ 76 h 416"/>
                <a:gd name="T2" fmla="*/ 55 w 792"/>
                <a:gd name="T3" fmla="*/ 31 h 416"/>
                <a:gd name="T4" fmla="*/ 19 w 792"/>
                <a:gd name="T5" fmla="*/ 43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ar-SA"/>
            </a:p>
          </p:txBody>
        </p:sp>
        <p:sp>
          <p:nvSpPr>
            <p:cNvPr id="36894" name="Rectangle 42"/>
            <p:cNvSpPr>
              <a:spLocks noChangeArrowheads="1"/>
            </p:cNvSpPr>
            <p:nvPr/>
          </p:nvSpPr>
          <p:spPr bwMode="auto">
            <a:xfrm>
              <a:off x="3075" y="2365"/>
              <a:ext cx="9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en-US" sz="2000"/>
                <a:t>Line of sight</a:t>
              </a:r>
            </a:p>
          </p:txBody>
        </p:sp>
      </p:grpSp>
      <p:sp>
        <p:nvSpPr>
          <p:cNvPr id="130092" name="Text Box 44"/>
          <p:cNvSpPr txBox="1">
            <a:spLocks noChangeArrowheads="1"/>
          </p:cNvSpPr>
          <p:nvPr/>
        </p:nvSpPr>
        <p:spPr bwMode="auto">
          <a:xfrm>
            <a:off x="5127625" y="2590800"/>
            <a:ext cx="345281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Perspective projection</a:t>
            </a:r>
          </a:p>
        </p:txBody>
      </p:sp>
      <p:grpSp>
        <p:nvGrpSpPr>
          <p:cNvPr id="6" name="Group 49"/>
          <p:cNvGrpSpPr>
            <a:grpSpLocks/>
          </p:cNvGrpSpPr>
          <p:nvPr/>
        </p:nvGrpSpPr>
        <p:grpSpPr bwMode="auto">
          <a:xfrm>
            <a:off x="3490908" y="1668465"/>
            <a:ext cx="5195896" cy="695326"/>
            <a:chOff x="-222" y="1051"/>
            <a:chExt cx="3273" cy="438"/>
          </a:xfrm>
        </p:grpSpPr>
        <p:sp>
          <p:nvSpPr>
            <p:cNvPr id="36891" name="Rectangle 45"/>
            <p:cNvSpPr>
              <a:spLocks noChangeArrowheads="1"/>
            </p:cNvSpPr>
            <p:nvPr/>
          </p:nvSpPr>
          <p:spPr bwMode="auto">
            <a:xfrm>
              <a:off x="-222" y="1051"/>
              <a:ext cx="2937"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lnSpc>
                  <a:spcPct val="140000"/>
                </a:lnSpc>
              </a:pPr>
              <a:r>
                <a:rPr lang="ar-SA" sz="2800" dirty="0"/>
                <a:t>هناك نوعين من خطوط النظر </a:t>
              </a:r>
              <a:r>
                <a:rPr lang="en-US" sz="2800" dirty="0"/>
                <a:t>(LOS)</a:t>
              </a:r>
              <a:r>
                <a:rPr lang="ar-SA" sz="2800" dirty="0"/>
                <a:t>:</a:t>
              </a:r>
              <a:endParaRPr lang="en-US" sz="2800" dirty="0"/>
            </a:p>
          </p:txBody>
        </p:sp>
        <p:sp>
          <p:nvSpPr>
            <p:cNvPr id="130094" name="Rectangle 46"/>
            <p:cNvSpPr>
              <a:spLocks noChangeArrowheads="1"/>
            </p:cNvSpPr>
            <p:nvPr/>
          </p:nvSpPr>
          <p:spPr bwMode="auto">
            <a:xfrm>
              <a:off x="2884" y="1175"/>
              <a:ext cx="167" cy="167"/>
            </a:xfrm>
            <a:prstGeom prst="rect">
              <a:avLst/>
            </a:prstGeom>
            <a:solidFill>
              <a:srgbClr val="0000FF"/>
            </a:solidFill>
            <a:ln w="9525">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grpSp>
      <p:sp>
        <p:nvSpPr>
          <p:cNvPr id="130098" name="Rectangle 50"/>
          <p:cNvSpPr>
            <a:spLocks noChangeArrowheads="1"/>
          </p:cNvSpPr>
          <p:nvPr/>
        </p:nvSpPr>
        <p:spPr bwMode="auto">
          <a:xfrm>
            <a:off x="2335212" y="1682750"/>
            <a:ext cx="94769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ar-SA" sz="2400" b="1" dirty="0"/>
              <a:t>متوازية</a:t>
            </a:r>
            <a:endParaRPr lang="en-US" sz="2400" b="1" dirty="0"/>
          </a:p>
        </p:txBody>
      </p:sp>
      <p:sp>
        <p:nvSpPr>
          <p:cNvPr id="130099" name="Rectangle 51"/>
          <p:cNvSpPr>
            <a:spLocks noChangeArrowheads="1"/>
          </p:cNvSpPr>
          <p:nvPr/>
        </p:nvSpPr>
        <p:spPr bwMode="auto">
          <a:xfrm>
            <a:off x="184313" y="1371600"/>
            <a:ext cx="1314784" cy="106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ar-SA" sz="2400" b="1" dirty="0"/>
              <a:t>متجهة الى </a:t>
            </a:r>
          </a:p>
          <a:p>
            <a:pPr>
              <a:lnSpc>
                <a:spcPct val="140000"/>
              </a:lnSpc>
            </a:pPr>
            <a:r>
              <a:rPr lang="ar-SA" sz="2400" b="1" dirty="0"/>
              <a:t>نقطة واحدة</a:t>
            </a:r>
            <a:endParaRPr lang="en-US" sz="2400" b="1" dirty="0"/>
          </a:p>
        </p:txBody>
      </p:sp>
      <p:sp>
        <p:nvSpPr>
          <p:cNvPr id="130100" name="Rectangle 52"/>
          <p:cNvSpPr>
            <a:spLocks noChangeArrowheads="1"/>
          </p:cNvSpPr>
          <p:nvPr/>
        </p:nvSpPr>
        <p:spPr bwMode="auto">
          <a:xfrm>
            <a:off x="1663484" y="1682750"/>
            <a:ext cx="317716" cy="5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ar-SA" sz="2400" dirty="0"/>
              <a:t>و</a:t>
            </a:r>
            <a:endParaRPr lang="en-US" sz="2400" dirty="0"/>
          </a:p>
        </p:txBody>
      </p:sp>
      <p:sp>
        <p:nvSpPr>
          <p:cNvPr id="55" name="Slide Number Placeholder 54"/>
          <p:cNvSpPr>
            <a:spLocks noGrp="1"/>
          </p:cNvSpPr>
          <p:nvPr>
            <p:ph type="sldNum" sz="quarter" idx="12"/>
          </p:nvPr>
        </p:nvSpPr>
        <p:spPr/>
        <p:txBody>
          <a:bodyPr/>
          <a:lstStyle/>
          <a:p>
            <a:pPr>
              <a:defRPr/>
            </a:pPr>
            <a:fld id="{46F5EDA8-22A2-40B5-AB2B-AB5581DD5B6C}" type="slidenum">
              <a:rPr lang="en-US" smtClean="0"/>
              <a:pPr>
                <a:defRPr/>
              </a:pPr>
              <a:t>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fade">
                                      <p:cBhvr>
                                        <p:cTn id="7" dur="1000"/>
                                        <p:tgtEl>
                                          <p:spTgt spid="130052"/>
                                        </p:tgtEl>
                                      </p:cBhvr>
                                    </p:animEffect>
                                    <p:anim calcmode="lin" valueType="num">
                                      <p:cBhvr>
                                        <p:cTn id="8" dur="1000" fill="hold"/>
                                        <p:tgtEl>
                                          <p:spTgt spid="130052"/>
                                        </p:tgtEl>
                                        <p:attrNameLst>
                                          <p:attrName>ppt_x</p:attrName>
                                        </p:attrNameLst>
                                      </p:cBhvr>
                                      <p:tavLst>
                                        <p:tav tm="0">
                                          <p:val>
                                            <p:strVal val="#ppt_x"/>
                                          </p:val>
                                        </p:tav>
                                        <p:tav tm="100000">
                                          <p:val>
                                            <p:strVal val="#ppt_x"/>
                                          </p:val>
                                        </p:tav>
                                      </p:tavLst>
                                    </p:anim>
                                    <p:anim calcmode="lin" valueType="num">
                                      <p:cBhvr>
                                        <p:cTn id="9" dur="1000" fill="hold"/>
                                        <p:tgtEl>
                                          <p:spTgt spid="13005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0051"/>
                                        </p:tgtEl>
                                        <p:attrNameLst>
                                          <p:attrName>style.visibility</p:attrName>
                                        </p:attrNameLst>
                                      </p:cBhvr>
                                      <p:to>
                                        <p:strVal val="visible"/>
                                      </p:to>
                                    </p:set>
                                    <p:animEffect transition="in" filter="fade">
                                      <p:cBhvr>
                                        <p:cTn id="12" dur="1000"/>
                                        <p:tgtEl>
                                          <p:spTgt spid="1300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0098"/>
                                        </p:tgtEl>
                                        <p:attrNameLst>
                                          <p:attrName>style.visibility</p:attrName>
                                        </p:attrNameLst>
                                      </p:cBhvr>
                                      <p:to>
                                        <p:strVal val="visible"/>
                                      </p:to>
                                    </p:set>
                                    <p:animEffect transition="in" filter="slide(fromBottom)">
                                      <p:cBhvr>
                                        <p:cTn id="22" dur="500"/>
                                        <p:tgtEl>
                                          <p:spTgt spid="130098"/>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0100"/>
                                        </p:tgtEl>
                                        <p:attrNameLst>
                                          <p:attrName>style.visibility</p:attrName>
                                        </p:attrNameLst>
                                      </p:cBhvr>
                                      <p:to>
                                        <p:strVal val="visible"/>
                                      </p:to>
                                    </p:set>
                                    <p:animEffect transition="in" filter="fade">
                                      <p:cBhvr>
                                        <p:cTn id="26" dur="1000"/>
                                        <p:tgtEl>
                                          <p:spTgt spid="130100"/>
                                        </p:tgtEl>
                                      </p:cBhvr>
                                    </p:animEffect>
                                  </p:childTnLst>
                                </p:cTn>
                              </p:par>
                            </p:childTnLst>
                          </p:cTn>
                        </p:par>
                        <p:par>
                          <p:cTn id="27" fill="hold" nodeType="afterGroup">
                            <p:stCondLst>
                              <p:cond delay="1500"/>
                            </p:stCondLst>
                            <p:childTnLst>
                              <p:par>
                                <p:cTn id="28" presetID="12" presetClass="entr" presetSubtype="4" fill="hold" grpId="0" nodeType="afterEffect">
                                  <p:stCondLst>
                                    <p:cond delay="0"/>
                                  </p:stCondLst>
                                  <p:childTnLst>
                                    <p:set>
                                      <p:cBhvr>
                                        <p:cTn id="29" dur="1" fill="hold">
                                          <p:stCondLst>
                                            <p:cond delay="0"/>
                                          </p:stCondLst>
                                        </p:cTn>
                                        <p:tgtEl>
                                          <p:spTgt spid="130099"/>
                                        </p:tgtEl>
                                        <p:attrNameLst>
                                          <p:attrName>style.visibility</p:attrName>
                                        </p:attrNameLst>
                                      </p:cBhvr>
                                      <p:to>
                                        <p:strVal val="visible"/>
                                      </p:to>
                                    </p:set>
                                    <p:animEffect transition="in" filter="slide(fromBottom)">
                                      <p:cBhvr>
                                        <p:cTn id="30" dur="500"/>
                                        <p:tgtEl>
                                          <p:spTgt spid="1300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grpId="1" nodeType="clickEffect">
                                  <p:stCondLst>
                                    <p:cond delay="0"/>
                                  </p:stCondLst>
                                  <p:childTnLst>
                                    <p:animClr clrSpc="rgb" dir="cw">
                                      <p:cBhvr override="childStyle">
                                        <p:cTn id="34" dur="1000" fill="hold"/>
                                        <p:tgtEl>
                                          <p:spTgt spid="130098"/>
                                        </p:tgtEl>
                                        <p:attrNameLst>
                                          <p:attrName>style.color</p:attrName>
                                        </p:attrNameLst>
                                      </p:cBhvr>
                                      <p:to>
                                        <a:srgbClr val="FF3300"/>
                                      </p:to>
                                    </p:animClr>
                                  </p:childTnLst>
                                </p:cTn>
                              </p:par>
                            </p:childTnLst>
                          </p:cTn>
                        </p:par>
                        <p:par>
                          <p:cTn id="35" fill="hold" nodeType="afterGroup">
                            <p:stCondLst>
                              <p:cond delay="1000"/>
                            </p:stCondLst>
                            <p:childTnLst>
                              <p:par>
                                <p:cTn id="36" presetID="12" presetClass="entr" presetSubtype="8" fill="hold" grpId="0" nodeType="afterEffect">
                                  <p:stCondLst>
                                    <p:cond delay="0"/>
                                  </p:stCondLst>
                                  <p:childTnLst>
                                    <p:set>
                                      <p:cBhvr>
                                        <p:cTn id="37" dur="1" fill="hold">
                                          <p:stCondLst>
                                            <p:cond delay="0"/>
                                          </p:stCondLst>
                                        </p:cTn>
                                        <p:tgtEl>
                                          <p:spTgt spid="130050"/>
                                        </p:tgtEl>
                                        <p:attrNameLst>
                                          <p:attrName>style.visibility</p:attrName>
                                        </p:attrNameLst>
                                      </p:cBhvr>
                                      <p:to>
                                        <p:strVal val="visible"/>
                                      </p:to>
                                    </p:set>
                                    <p:animEffect transition="in" filter="slide(fromLeft)">
                                      <p:cBhvr>
                                        <p:cTn id="38" dur="500"/>
                                        <p:tgtEl>
                                          <p:spTgt spid="130050"/>
                                        </p:tgtEl>
                                      </p:cBhvr>
                                    </p:animEffect>
                                  </p:childTnLst>
                                </p:cTn>
                              </p:par>
                            </p:childTnLst>
                          </p:cTn>
                        </p:par>
                        <p:par>
                          <p:cTn id="39" fill="hold" nodeType="afterGroup">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130091"/>
                                        </p:tgtEl>
                                        <p:attrNameLst>
                                          <p:attrName>style.visibility</p:attrName>
                                        </p:attrNameLst>
                                      </p:cBhvr>
                                      <p:to>
                                        <p:strVal val="visible"/>
                                      </p:to>
                                    </p:set>
                                    <p:animEffect transition="in" filter="slide(fromBottom)">
                                      <p:cBhvr>
                                        <p:cTn id="42" dur="500"/>
                                        <p:tgtEl>
                                          <p:spTgt spid="1300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20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30065"/>
                                        </p:tgtEl>
                                        <p:attrNameLst>
                                          <p:attrName>style.visibility</p:attrName>
                                        </p:attrNameLst>
                                      </p:cBhvr>
                                      <p:to>
                                        <p:strVal val="visible"/>
                                      </p:to>
                                    </p:set>
                                    <p:animEffect transition="in" filter="wipe(right)">
                                      <p:cBhvr>
                                        <p:cTn id="52" dur="2000"/>
                                        <p:tgtEl>
                                          <p:spTgt spid="130065"/>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130066"/>
                                        </p:tgtEl>
                                        <p:attrNameLst>
                                          <p:attrName>style.visibility</p:attrName>
                                        </p:attrNameLst>
                                      </p:cBhvr>
                                      <p:to>
                                        <p:strVal val="visible"/>
                                      </p:to>
                                    </p:set>
                                    <p:animEffect transition="in" filter="wipe(right)">
                                      <p:cBhvr>
                                        <p:cTn id="55" dur="2000"/>
                                        <p:tgtEl>
                                          <p:spTgt spid="130066"/>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30067"/>
                                        </p:tgtEl>
                                        <p:attrNameLst>
                                          <p:attrName>style.visibility</p:attrName>
                                        </p:attrNameLst>
                                      </p:cBhvr>
                                      <p:to>
                                        <p:strVal val="visible"/>
                                      </p:to>
                                    </p:set>
                                    <p:animEffect transition="in" filter="wipe(right)">
                                      <p:cBhvr>
                                        <p:cTn id="58" dur="2000"/>
                                        <p:tgtEl>
                                          <p:spTgt spid="13006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30068"/>
                                        </p:tgtEl>
                                        <p:attrNameLst>
                                          <p:attrName>style.visibility</p:attrName>
                                        </p:attrNameLst>
                                      </p:cBhvr>
                                      <p:to>
                                        <p:strVal val="visible"/>
                                      </p:to>
                                    </p:set>
                                    <p:animEffect transition="in" filter="wipe(right)">
                                      <p:cBhvr>
                                        <p:cTn id="61" dur="2000"/>
                                        <p:tgtEl>
                                          <p:spTgt spid="130068"/>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0069"/>
                                        </p:tgtEl>
                                        <p:attrNameLst>
                                          <p:attrName>style.visibility</p:attrName>
                                        </p:attrNameLst>
                                      </p:cBhvr>
                                      <p:to>
                                        <p:strVal val="visible"/>
                                      </p:to>
                                    </p:set>
                                    <p:animEffect transition="in" filter="wipe(right)">
                                      <p:cBhvr>
                                        <p:cTn id="64" dur="2000"/>
                                        <p:tgtEl>
                                          <p:spTgt spid="130069"/>
                                        </p:tgtEl>
                                      </p:cBhvr>
                                    </p:animEffect>
                                  </p:childTnLst>
                                </p:cTn>
                              </p:par>
                              <p:par>
                                <p:cTn id="65" presetID="10"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2000"/>
                                        <p:tgtEl>
                                          <p:spTgt spid="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mph" presetSubtype="2" fill="hold" grpId="1" nodeType="clickEffect">
                                  <p:stCondLst>
                                    <p:cond delay="0"/>
                                  </p:stCondLst>
                                  <p:childTnLst>
                                    <p:animClr clrSpc="rgb" dir="cw">
                                      <p:cBhvr override="childStyle">
                                        <p:cTn id="71" dur="1000" fill="hold"/>
                                        <p:tgtEl>
                                          <p:spTgt spid="130099"/>
                                        </p:tgtEl>
                                        <p:attrNameLst>
                                          <p:attrName>style.color</p:attrName>
                                        </p:attrNameLst>
                                      </p:cBhvr>
                                      <p:to>
                                        <a:srgbClr val="FF3300"/>
                                      </p:to>
                                    </p:animClr>
                                  </p:childTnLst>
                                </p:cTn>
                              </p:par>
                            </p:childTnLst>
                          </p:cTn>
                        </p:par>
                        <p:par>
                          <p:cTn id="72" fill="hold" nodeType="afterGroup">
                            <p:stCondLst>
                              <p:cond delay="1000"/>
                            </p:stCondLst>
                            <p:childTnLst>
                              <p:par>
                                <p:cTn id="73" presetID="12" presetClass="entr" presetSubtype="4" fill="hold" grpId="0" nodeType="afterEffect">
                                  <p:stCondLst>
                                    <p:cond delay="0"/>
                                  </p:stCondLst>
                                  <p:childTnLst>
                                    <p:set>
                                      <p:cBhvr>
                                        <p:cTn id="74" dur="1" fill="hold">
                                          <p:stCondLst>
                                            <p:cond delay="0"/>
                                          </p:stCondLst>
                                        </p:cTn>
                                        <p:tgtEl>
                                          <p:spTgt spid="130092"/>
                                        </p:tgtEl>
                                        <p:attrNameLst>
                                          <p:attrName>style.visibility</p:attrName>
                                        </p:attrNameLst>
                                      </p:cBhvr>
                                      <p:to>
                                        <p:strVal val="visible"/>
                                      </p:to>
                                    </p:set>
                                    <p:animEffect transition="in" filter="slide(fromBottom)">
                                      <p:cBhvr>
                                        <p:cTn id="75" dur="500"/>
                                        <p:tgtEl>
                                          <p:spTgt spid="13009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2000"/>
                                        <p:tgtEl>
                                          <p:spTgt spid="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130084"/>
                                        </p:tgtEl>
                                        <p:attrNameLst>
                                          <p:attrName>style.visibility</p:attrName>
                                        </p:attrNameLst>
                                      </p:cBhvr>
                                      <p:to>
                                        <p:strVal val="visible"/>
                                      </p:to>
                                    </p:set>
                                    <p:animEffect transition="in" filter="wipe(right)">
                                      <p:cBhvr>
                                        <p:cTn id="85" dur="2000"/>
                                        <p:tgtEl>
                                          <p:spTgt spid="13008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30086"/>
                                        </p:tgtEl>
                                        <p:attrNameLst>
                                          <p:attrName>style.visibility</p:attrName>
                                        </p:attrNameLst>
                                      </p:cBhvr>
                                      <p:to>
                                        <p:strVal val="visible"/>
                                      </p:to>
                                    </p:set>
                                    <p:animEffect transition="in" filter="wipe(right)">
                                      <p:cBhvr>
                                        <p:cTn id="88" dur="2000"/>
                                        <p:tgtEl>
                                          <p:spTgt spid="130086"/>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30087"/>
                                        </p:tgtEl>
                                        <p:attrNameLst>
                                          <p:attrName>style.visibility</p:attrName>
                                        </p:attrNameLst>
                                      </p:cBhvr>
                                      <p:to>
                                        <p:strVal val="visible"/>
                                      </p:to>
                                    </p:set>
                                    <p:animEffect transition="in" filter="wipe(right)">
                                      <p:cBhvr>
                                        <p:cTn id="91" dur="2000"/>
                                        <p:tgtEl>
                                          <p:spTgt spid="13008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30088"/>
                                        </p:tgtEl>
                                        <p:attrNameLst>
                                          <p:attrName>style.visibility</p:attrName>
                                        </p:attrNameLst>
                                      </p:cBhvr>
                                      <p:to>
                                        <p:strVal val="visible"/>
                                      </p:to>
                                    </p:set>
                                    <p:animEffect transition="in" filter="wipe(right)">
                                      <p:cBhvr>
                                        <p:cTn id="94" dur="2000"/>
                                        <p:tgtEl>
                                          <p:spTgt spid="13008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30085"/>
                                        </p:tgtEl>
                                        <p:attrNameLst>
                                          <p:attrName>style.visibility</p:attrName>
                                        </p:attrNameLst>
                                      </p:cBhvr>
                                      <p:to>
                                        <p:strVal val="visible"/>
                                      </p:to>
                                    </p:set>
                                    <p:animEffect transition="in" filter="wipe(right)">
                                      <p:cBhvr>
                                        <p:cTn id="97" dur="2000"/>
                                        <p:tgtEl>
                                          <p:spTgt spid="130085"/>
                                        </p:tgtEl>
                                      </p:cBhvr>
                                    </p:animEffect>
                                  </p:childTnLst>
                                </p:cTn>
                              </p:par>
                              <p:par>
                                <p:cTn id="98" presetID="10"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nimBg="1"/>
      <p:bldP spid="130051" grpId="0" animBg="1"/>
      <p:bldP spid="130052" grpId="0"/>
      <p:bldP spid="130065" grpId="0" animBg="1"/>
      <p:bldP spid="130066" grpId="0" animBg="1"/>
      <p:bldP spid="130067" grpId="0" animBg="1"/>
      <p:bldP spid="130068" grpId="0" animBg="1"/>
      <p:bldP spid="130069" grpId="0" animBg="1"/>
      <p:bldP spid="130091" grpId="0"/>
      <p:bldP spid="130084" grpId="0" animBg="1"/>
      <p:bldP spid="130085" grpId="0" animBg="1"/>
      <p:bldP spid="130086" grpId="0" animBg="1"/>
      <p:bldP spid="130087" grpId="0" animBg="1"/>
      <p:bldP spid="130088" grpId="0" animBg="1"/>
      <p:bldP spid="130092" grpId="0"/>
      <p:bldP spid="130098" grpId="0"/>
      <p:bldP spid="130098" grpId="1"/>
      <p:bldP spid="130099" grpId="0"/>
      <p:bldP spid="130099" grpId="1"/>
      <p:bldP spid="130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54" name="Rectangle 82"/>
          <p:cNvSpPr>
            <a:spLocks noChangeArrowheads="1"/>
          </p:cNvSpPr>
          <p:nvPr/>
        </p:nvSpPr>
        <p:spPr bwMode="auto">
          <a:xfrm>
            <a:off x="304800" y="182563"/>
            <a:ext cx="8499475" cy="132238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31074" name="Rectangle 2"/>
          <p:cNvSpPr>
            <a:spLocks noChangeArrowheads="1"/>
          </p:cNvSpPr>
          <p:nvPr/>
        </p:nvSpPr>
        <p:spPr bwMode="auto">
          <a:xfrm>
            <a:off x="279400" y="2438400"/>
            <a:ext cx="8610600" cy="39751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ar-SA"/>
          </a:p>
        </p:txBody>
      </p:sp>
      <p:sp>
        <p:nvSpPr>
          <p:cNvPr id="131075" name="Line 3"/>
          <p:cNvSpPr>
            <a:spLocks noChangeShapeType="1"/>
          </p:cNvSpPr>
          <p:nvPr/>
        </p:nvSpPr>
        <p:spPr bwMode="auto">
          <a:xfrm flipH="1">
            <a:off x="6943725" y="4508500"/>
            <a:ext cx="773113" cy="44450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76" name="Line 4"/>
          <p:cNvSpPr>
            <a:spLocks noChangeShapeType="1"/>
          </p:cNvSpPr>
          <p:nvPr/>
        </p:nvSpPr>
        <p:spPr bwMode="auto">
          <a:xfrm flipH="1" flipV="1">
            <a:off x="7173913" y="5794375"/>
            <a:ext cx="911225" cy="9525"/>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77" name="Line 5"/>
          <p:cNvSpPr>
            <a:spLocks noChangeShapeType="1"/>
          </p:cNvSpPr>
          <p:nvPr/>
        </p:nvSpPr>
        <p:spPr bwMode="auto">
          <a:xfrm flipH="1">
            <a:off x="6259513" y="4978400"/>
            <a:ext cx="403225" cy="277813"/>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78" name="Line 6"/>
          <p:cNvSpPr>
            <a:spLocks noChangeShapeType="1"/>
          </p:cNvSpPr>
          <p:nvPr/>
        </p:nvSpPr>
        <p:spPr bwMode="auto">
          <a:xfrm flipH="1">
            <a:off x="6254750" y="3911600"/>
            <a:ext cx="407988" cy="655638"/>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79" name="Line 7"/>
          <p:cNvSpPr>
            <a:spLocks noChangeShapeType="1"/>
          </p:cNvSpPr>
          <p:nvPr/>
        </p:nvSpPr>
        <p:spPr bwMode="auto">
          <a:xfrm flipH="1">
            <a:off x="7170738" y="5219700"/>
            <a:ext cx="914400" cy="19685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80" name="Line 8"/>
          <p:cNvSpPr>
            <a:spLocks noChangeShapeType="1"/>
          </p:cNvSpPr>
          <p:nvPr/>
        </p:nvSpPr>
        <p:spPr bwMode="auto">
          <a:xfrm flipH="1">
            <a:off x="2195513" y="4629150"/>
            <a:ext cx="1247775" cy="336550"/>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81" name="Line 9"/>
          <p:cNvSpPr>
            <a:spLocks noChangeShapeType="1"/>
          </p:cNvSpPr>
          <p:nvPr/>
        </p:nvSpPr>
        <p:spPr bwMode="auto">
          <a:xfrm flipH="1">
            <a:off x="2571750" y="5334000"/>
            <a:ext cx="1252538" cy="338138"/>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82" name="Line 10"/>
          <p:cNvSpPr>
            <a:spLocks noChangeShapeType="1"/>
          </p:cNvSpPr>
          <p:nvPr/>
        </p:nvSpPr>
        <p:spPr bwMode="auto">
          <a:xfrm flipH="1">
            <a:off x="2563813" y="5911850"/>
            <a:ext cx="1266825" cy="341313"/>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83" name="Line 11"/>
          <p:cNvSpPr>
            <a:spLocks noChangeShapeType="1"/>
          </p:cNvSpPr>
          <p:nvPr/>
        </p:nvSpPr>
        <p:spPr bwMode="auto">
          <a:xfrm flipH="1">
            <a:off x="1158875" y="5086350"/>
            <a:ext cx="1243013" cy="334963"/>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091" name="Rectangle 19"/>
          <p:cNvSpPr>
            <a:spLocks noChangeArrowheads="1"/>
          </p:cNvSpPr>
          <p:nvPr/>
        </p:nvSpPr>
        <p:spPr bwMode="auto">
          <a:xfrm>
            <a:off x="746461" y="361735"/>
            <a:ext cx="7483139" cy="705065"/>
          </a:xfrm>
          <a:prstGeom prst="rect">
            <a:avLst/>
          </a:prstGeom>
          <a:noFill/>
          <a:ln w="9525">
            <a:noFill/>
            <a:miter lim="800000"/>
            <a:headEnd/>
            <a:tailEnd/>
          </a:ln>
          <a:effectLst/>
        </p:spPr>
        <p:txBody>
          <a:bodyPr wrap="none">
            <a:spAutoFit/>
          </a:bodyPr>
          <a:lstStyle/>
          <a:p>
            <a:pPr>
              <a:lnSpc>
                <a:spcPct val="140000"/>
              </a:lnSpc>
              <a:defRPr/>
            </a:pPr>
            <a:r>
              <a:rPr lang="ar-SA" sz="3200" b="1" dirty="0">
                <a:solidFill>
                  <a:srgbClr val="CC3300"/>
                </a:solidFill>
                <a:effectLst>
                  <a:outerShdw blurRad="38100" dist="38100" dir="2700000" algn="tl">
                    <a:srgbClr val="C0C0C0"/>
                  </a:outerShdw>
                </a:effectLst>
                <a:latin typeface="Arial" charset="0"/>
              </a:rPr>
              <a:t>مستوى الاسقاط </a:t>
            </a:r>
            <a:r>
              <a:rPr lang="ar-SA" sz="3200" dirty="0">
                <a:latin typeface="Arial" charset="0"/>
              </a:rPr>
              <a:t>هو مستوى وهمي يتم انشاء الصور عليه</a:t>
            </a:r>
            <a:endParaRPr lang="en-US" sz="2400" dirty="0">
              <a:latin typeface="Arial" charset="0"/>
            </a:endParaRPr>
          </a:p>
        </p:txBody>
      </p:sp>
      <p:grpSp>
        <p:nvGrpSpPr>
          <p:cNvPr id="2" name="Group 84"/>
          <p:cNvGrpSpPr>
            <a:grpSpLocks/>
          </p:cNvGrpSpPr>
          <p:nvPr/>
        </p:nvGrpSpPr>
        <p:grpSpPr bwMode="auto">
          <a:xfrm>
            <a:off x="438150" y="1295400"/>
            <a:ext cx="8248655" cy="1298575"/>
            <a:chOff x="276" y="867"/>
            <a:chExt cx="5196" cy="818"/>
          </a:xfrm>
        </p:grpSpPr>
        <p:sp>
          <p:nvSpPr>
            <p:cNvPr id="37973" name="Rectangle 20"/>
            <p:cNvSpPr>
              <a:spLocks noChangeArrowheads="1"/>
            </p:cNvSpPr>
            <p:nvPr/>
          </p:nvSpPr>
          <p:spPr bwMode="auto">
            <a:xfrm>
              <a:off x="276" y="867"/>
              <a:ext cx="5004"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rtl="1">
                <a:lnSpc>
                  <a:spcPct val="140000"/>
                </a:lnSpc>
              </a:pPr>
              <a:r>
                <a:rPr lang="ar-SA" sz="2800" dirty="0"/>
                <a:t>يتم تكوين الصور من خلال توصيل نقاط اختراق خطوط النظر </a:t>
              </a:r>
              <a:r>
                <a:rPr lang="en-US" sz="2800" dirty="0"/>
                <a:t>LOS</a:t>
              </a:r>
            </a:p>
            <a:p>
              <a:pPr algn="r" rtl="1">
                <a:lnSpc>
                  <a:spcPct val="140000"/>
                </a:lnSpc>
              </a:pPr>
              <a:r>
                <a:rPr lang="ar-SA" sz="2800" dirty="0"/>
                <a:t>لمستوى الاسقاط.</a:t>
              </a:r>
              <a:endParaRPr lang="en-US" sz="2800" dirty="0"/>
            </a:p>
          </p:txBody>
        </p:sp>
        <p:sp>
          <p:nvSpPr>
            <p:cNvPr id="131093" name="Rectangle 21"/>
            <p:cNvSpPr>
              <a:spLocks noChangeArrowheads="1"/>
            </p:cNvSpPr>
            <p:nvPr/>
          </p:nvSpPr>
          <p:spPr bwMode="auto">
            <a:xfrm>
              <a:off x="5305" y="1039"/>
              <a:ext cx="167" cy="167"/>
            </a:xfrm>
            <a:prstGeom prst="rect">
              <a:avLst/>
            </a:prstGeom>
            <a:solidFill>
              <a:srgbClr val="0000FF"/>
            </a:solidFill>
            <a:ln w="9525">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grpSp>
      <p:grpSp>
        <p:nvGrpSpPr>
          <p:cNvPr id="3" name="Group 83"/>
          <p:cNvGrpSpPr>
            <a:grpSpLocks/>
          </p:cNvGrpSpPr>
          <p:nvPr/>
        </p:nvGrpSpPr>
        <p:grpSpPr bwMode="auto">
          <a:xfrm>
            <a:off x="2400300" y="3905250"/>
            <a:ext cx="1819275" cy="2009775"/>
            <a:chOff x="1512" y="2588"/>
            <a:chExt cx="1146" cy="1266"/>
          </a:xfrm>
        </p:grpSpPr>
        <p:grpSp>
          <p:nvGrpSpPr>
            <p:cNvPr id="37960" name="Group 12"/>
            <p:cNvGrpSpPr>
              <a:grpSpLocks/>
            </p:cNvGrpSpPr>
            <p:nvPr/>
          </p:nvGrpSpPr>
          <p:grpSpPr bwMode="auto">
            <a:xfrm>
              <a:off x="1512" y="2654"/>
              <a:ext cx="900" cy="1200"/>
              <a:chOff x="1512" y="2654"/>
              <a:chExt cx="900" cy="1200"/>
            </a:xfrm>
          </p:grpSpPr>
          <p:sp>
            <p:nvSpPr>
              <p:cNvPr id="37968" name="Line 13"/>
              <p:cNvSpPr>
                <a:spLocks noChangeShapeType="1"/>
              </p:cNvSpPr>
              <p:nvPr/>
            </p:nvSpPr>
            <p:spPr bwMode="auto">
              <a:xfrm>
                <a:off x="1512" y="2656"/>
                <a:ext cx="0" cy="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9" name="Line 14"/>
              <p:cNvSpPr>
                <a:spLocks noChangeShapeType="1"/>
              </p:cNvSpPr>
              <p:nvPr/>
            </p:nvSpPr>
            <p:spPr bwMode="auto">
              <a:xfrm>
                <a:off x="1512" y="2654"/>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70" name="Line 15"/>
              <p:cNvSpPr>
                <a:spLocks noChangeShapeType="1"/>
              </p:cNvSpPr>
              <p:nvPr/>
            </p:nvSpPr>
            <p:spPr bwMode="auto">
              <a:xfrm>
                <a:off x="1512" y="3332"/>
                <a:ext cx="900" cy="5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71" name="Line 16"/>
              <p:cNvSpPr>
                <a:spLocks noChangeShapeType="1"/>
              </p:cNvSpPr>
              <p:nvPr/>
            </p:nvSpPr>
            <p:spPr bwMode="auto">
              <a:xfrm flipV="1">
                <a:off x="2412" y="3488"/>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72" name="Line 17"/>
              <p:cNvSpPr>
                <a:spLocks noChangeShapeType="1"/>
              </p:cNvSpPr>
              <p:nvPr/>
            </p:nvSpPr>
            <p:spPr bwMode="auto">
              <a:xfrm>
                <a:off x="2178" y="3038"/>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37961" name="Line 22"/>
            <p:cNvSpPr>
              <a:spLocks noChangeShapeType="1"/>
            </p:cNvSpPr>
            <p:nvPr/>
          </p:nvSpPr>
          <p:spPr bwMode="auto">
            <a:xfrm>
              <a:off x="1758" y="2588"/>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2" name="Line 23"/>
            <p:cNvSpPr>
              <a:spLocks noChangeShapeType="1"/>
            </p:cNvSpPr>
            <p:nvPr/>
          </p:nvSpPr>
          <p:spPr bwMode="auto">
            <a:xfrm flipV="1">
              <a:off x="2658" y="3422"/>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3" name="Line 24"/>
            <p:cNvSpPr>
              <a:spLocks noChangeShapeType="1"/>
            </p:cNvSpPr>
            <p:nvPr/>
          </p:nvSpPr>
          <p:spPr bwMode="auto">
            <a:xfrm>
              <a:off x="2424" y="2972"/>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4" name="Line 25"/>
            <p:cNvSpPr>
              <a:spLocks noChangeShapeType="1"/>
            </p:cNvSpPr>
            <p:nvPr/>
          </p:nvSpPr>
          <p:spPr bwMode="auto">
            <a:xfrm flipV="1">
              <a:off x="2412" y="3788"/>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5" name="Line 26"/>
            <p:cNvSpPr>
              <a:spLocks noChangeShapeType="1"/>
            </p:cNvSpPr>
            <p:nvPr/>
          </p:nvSpPr>
          <p:spPr bwMode="auto">
            <a:xfrm flipV="1">
              <a:off x="2412" y="3422"/>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6" name="Line 27"/>
            <p:cNvSpPr>
              <a:spLocks noChangeShapeType="1"/>
            </p:cNvSpPr>
            <p:nvPr/>
          </p:nvSpPr>
          <p:spPr bwMode="auto">
            <a:xfrm flipV="1">
              <a:off x="2178" y="2972"/>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67" name="Line 28"/>
            <p:cNvSpPr>
              <a:spLocks noChangeShapeType="1"/>
            </p:cNvSpPr>
            <p:nvPr/>
          </p:nvSpPr>
          <p:spPr bwMode="auto">
            <a:xfrm flipV="1">
              <a:off x="1518" y="2588"/>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1101" name="Line 29"/>
          <p:cNvSpPr>
            <a:spLocks noChangeShapeType="1"/>
          </p:cNvSpPr>
          <p:nvPr/>
        </p:nvSpPr>
        <p:spPr bwMode="auto">
          <a:xfrm flipH="1">
            <a:off x="1141413" y="4025900"/>
            <a:ext cx="1254125" cy="338138"/>
          </a:xfrm>
          <a:prstGeom prst="line">
            <a:avLst/>
          </a:prstGeom>
          <a:noFill/>
          <a:ln w="12700">
            <a:solidFill>
              <a:srgbClr val="CC3300"/>
            </a:solidFill>
            <a:round/>
            <a:headEnd/>
            <a:tailEnd/>
          </a:ln>
          <a:extLst>
            <a:ext uri="{909E8E84-426E-40DD-AFC4-6F175D3DCCD1}">
              <a14:hiddenFill xmlns:a14="http://schemas.microsoft.com/office/drawing/2010/main">
                <a:noFill/>
              </a14:hiddenFill>
            </a:ext>
          </a:extLst>
        </p:spPr>
        <p:txBody>
          <a:bodyPr/>
          <a:lstStyle/>
          <a:p>
            <a:endParaRPr lang="ar-SA"/>
          </a:p>
        </p:txBody>
      </p:sp>
      <p:grpSp>
        <p:nvGrpSpPr>
          <p:cNvPr id="5" name="Group 85"/>
          <p:cNvGrpSpPr>
            <a:grpSpLocks/>
          </p:cNvGrpSpPr>
          <p:nvPr/>
        </p:nvGrpSpPr>
        <p:grpSpPr bwMode="auto">
          <a:xfrm>
            <a:off x="6667500" y="3790950"/>
            <a:ext cx="1819275" cy="2009775"/>
            <a:chOff x="4200" y="2516"/>
            <a:chExt cx="1146" cy="1266"/>
          </a:xfrm>
        </p:grpSpPr>
        <p:sp>
          <p:nvSpPr>
            <p:cNvPr id="37948" name="Line 30"/>
            <p:cNvSpPr>
              <a:spLocks noChangeShapeType="1"/>
            </p:cNvSpPr>
            <p:nvPr/>
          </p:nvSpPr>
          <p:spPr bwMode="auto">
            <a:xfrm>
              <a:off x="4200" y="2584"/>
              <a:ext cx="0" cy="6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49" name="Line 31"/>
            <p:cNvSpPr>
              <a:spLocks noChangeShapeType="1"/>
            </p:cNvSpPr>
            <p:nvPr/>
          </p:nvSpPr>
          <p:spPr bwMode="auto">
            <a:xfrm>
              <a:off x="4200" y="2582"/>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0" name="Line 32"/>
            <p:cNvSpPr>
              <a:spLocks noChangeShapeType="1"/>
            </p:cNvSpPr>
            <p:nvPr/>
          </p:nvSpPr>
          <p:spPr bwMode="auto">
            <a:xfrm>
              <a:off x="4200" y="3260"/>
              <a:ext cx="900" cy="52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1" name="Line 33"/>
            <p:cNvSpPr>
              <a:spLocks noChangeShapeType="1"/>
            </p:cNvSpPr>
            <p:nvPr/>
          </p:nvSpPr>
          <p:spPr bwMode="auto">
            <a:xfrm flipV="1">
              <a:off x="5100" y="3416"/>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2" name="Line 34"/>
            <p:cNvSpPr>
              <a:spLocks noChangeShapeType="1"/>
            </p:cNvSpPr>
            <p:nvPr/>
          </p:nvSpPr>
          <p:spPr bwMode="auto">
            <a:xfrm>
              <a:off x="4866" y="2966"/>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3" name="Line 35"/>
            <p:cNvSpPr>
              <a:spLocks noChangeShapeType="1"/>
            </p:cNvSpPr>
            <p:nvPr/>
          </p:nvSpPr>
          <p:spPr bwMode="auto">
            <a:xfrm>
              <a:off x="4446" y="2516"/>
              <a:ext cx="666" cy="3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4" name="Line 36"/>
            <p:cNvSpPr>
              <a:spLocks noChangeShapeType="1"/>
            </p:cNvSpPr>
            <p:nvPr/>
          </p:nvSpPr>
          <p:spPr bwMode="auto">
            <a:xfrm flipV="1">
              <a:off x="5346" y="3350"/>
              <a:ext cx="0" cy="3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5" name="Line 37"/>
            <p:cNvSpPr>
              <a:spLocks noChangeShapeType="1"/>
            </p:cNvSpPr>
            <p:nvPr/>
          </p:nvSpPr>
          <p:spPr bwMode="auto">
            <a:xfrm>
              <a:off x="5112" y="2900"/>
              <a:ext cx="234" cy="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6" name="Line 38"/>
            <p:cNvSpPr>
              <a:spLocks noChangeShapeType="1"/>
            </p:cNvSpPr>
            <p:nvPr/>
          </p:nvSpPr>
          <p:spPr bwMode="auto">
            <a:xfrm flipV="1">
              <a:off x="5100" y="3716"/>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7" name="Line 39"/>
            <p:cNvSpPr>
              <a:spLocks noChangeShapeType="1"/>
            </p:cNvSpPr>
            <p:nvPr/>
          </p:nvSpPr>
          <p:spPr bwMode="auto">
            <a:xfrm flipV="1">
              <a:off x="5100" y="3350"/>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8" name="Line 40"/>
            <p:cNvSpPr>
              <a:spLocks noChangeShapeType="1"/>
            </p:cNvSpPr>
            <p:nvPr/>
          </p:nvSpPr>
          <p:spPr bwMode="auto">
            <a:xfrm flipV="1">
              <a:off x="4866" y="2900"/>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37959" name="Line 41"/>
            <p:cNvSpPr>
              <a:spLocks noChangeShapeType="1"/>
            </p:cNvSpPr>
            <p:nvPr/>
          </p:nvSpPr>
          <p:spPr bwMode="auto">
            <a:xfrm flipV="1">
              <a:off x="4206" y="2516"/>
              <a:ext cx="246" cy="6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grpSp>
      <p:sp>
        <p:nvSpPr>
          <p:cNvPr id="131114" name="Text Box 42"/>
          <p:cNvSpPr txBox="1">
            <a:spLocks noChangeArrowheads="1"/>
          </p:cNvSpPr>
          <p:nvPr/>
        </p:nvSpPr>
        <p:spPr bwMode="auto">
          <a:xfrm>
            <a:off x="619125" y="2643188"/>
            <a:ext cx="282416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Parallel projection</a:t>
            </a:r>
          </a:p>
        </p:txBody>
      </p:sp>
      <p:sp>
        <p:nvSpPr>
          <p:cNvPr id="131115" name="Text Box 43"/>
          <p:cNvSpPr txBox="1">
            <a:spLocks noChangeArrowheads="1"/>
          </p:cNvSpPr>
          <p:nvPr/>
        </p:nvSpPr>
        <p:spPr bwMode="auto">
          <a:xfrm>
            <a:off x="5127625" y="2643188"/>
            <a:ext cx="3452813" cy="457200"/>
          </a:xfrm>
          <a:prstGeom prst="rect">
            <a:avLst/>
          </a:prstGeom>
          <a:noFill/>
          <a:ln w="9525">
            <a:noFill/>
            <a:miter lim="800000"/>
            <a:headEnd/>
            <a:tailEnd/>
          </a:ln>
          <a:effectLst/>
        </p:spPr>
        <p:txBody>
          <a:bodyPr wrap="none">
            <a:spAutoFit/>
          </a:bodyPr>
          <a:lstStyle/>
          <a:p>
            <a:pPr>
              <a:defRPr/>
            </a:pPr>
            <a:r>
              <a:rPr lang="en-US" sz="2400" b="1" i="1">
                <a:solidFill>
                  <a:srgbClr val="CC3300"/>
                </a:solidFill>
                <a:effectLst>
                  <a:outerShdw blurRad="38100" dist="38100" dir="2700000" algn="tl">
                    <a:srgbClr val="C0C0C0"/>
                  </a:outerShdw>
                </a:effectLst>
                <a:latin typeface="Arial" charset="0"/>
              </a:rPr>
              <a:t>Perspective projection</a:t>
            </a:r>
          </a:p>
        </p:txBody>
      </p:sp>
      <p:sp>
        <p:nvSpPr>
          <p:cNvPr id="131116" name="Freeform 44"/>
          <p:cNvSpPr>
            <a:spLocks/>
          </p:cNvSpPr>
          <p:nvPr/>
        </p:nvSpPr>
        <p:spPr bwMode="auto">
          <a:xfrm>
            <a:off x="1000125" y="4114800"/>
            <a:ext cx="1736725" cy="2578100"/>
          </a:xfrm>
          <a:custGeom>
            <a:avLst/>
            <a:gdLst>
              <a:gd name="T0" fmla="*/ 0 w 1094"/>
              <a:gd name="T1" fmla="*/ 0 h 1624"/>
              <a:gd name="T2" fmla="*/ 2147483647 w 1094"/>
              <a:gd name="T3" fmla="*/ 2147483647 h 1624"/>
              <a:gd name="T4" fmla="*/ 2147483647 w 1094"/>
              <a:gd name="T5" fmla="*/ 2147483647 h 1624"/>
              <a:gd name="T6" fmla="*/ 0 w 1094"/>
              <a:gd name="T7" fmla="*/ 2147483647 h 1624"/>
              <a:gd name="T8" fmla="*/ 0 w 1094"/>
              <a:gd name="T9" fmla="*/ 0 h 1624"/>
              <a:gd name="T10" fmla="*/ 0 60000 65536"/>
              <a:gd name="T11" fmla="*/ 0 60000 65536"/>
              <a:gd name="T12" fmla="*/ 0 60000 65536"/>
              <a:gd name="T13" fmla="*/ 0 60000 65536"/>
              <a:gd name="T14" fmla="*/ 0 60000 65536"/>
              <a:gd name="T15" fmla="*/ 0 w 1094"/>
              <a:gd name="T16" fmla="*/ 0 h 1624"/>
              <a:gd name="T17" fmla="*/ 1094 w 1094"/>
              <a:gd name="T18" fmla="*/ 1624 h 1624"/>
            </a:gdLst>
            <a:ahLst/>
            <a:cxnLst>
              <a:cxn ang="T10">
                <a:pos x="T0" y="T1"/>
              </a:cxn>
              <a:cxn ang="T11">
                <a:pos x="T2" y="T3"/>
              </a:cxn>
              <a:cxn ang="T12">
                <a:pos x="T4" y="T5"/>
              </a:cxn>
              <a:cxn ang="T13">
                <a:pos x="T6" y="T7"/>
              </a:cxn>
              <a:cxn ang="T14">
                <a:pos x="T8" y="T9"/>
              </a:cxn>
            </a:cxnLst>
            <a:rect l="T15" t="T16" r="T17" b="T18"/>
            <a:pathLst>
              <a:path w="1094" h="1624">
                <a:moveTo>
                  <a:pt x="0" y="0"/>
                </a:moveTo>
                <a:lnTo>
                  <a:pt x="1094" y="627"/>
                </a:lnTo>
                <a:lnTo>
                  <a:pt x="1094" y="1624"/>
                </a:lnTo>
                <a:lnTo>
                  <a:pt x="0" y="996"/>
                </a:lnTo>
                <a:lnTo>
                  <a:pt x="0" y="0"/>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6" name="Group 45"/>
          <p:cNvGrpSpPr>
            <a:grpSpLocks/>
          </p:cNvGrpSpPr>
          <p:nvPr/>
        </p:nvGrpSpPr>
        <p:grpSpPr bwMode="auto">
          <a:xfrm>
            <a:off x="862013" y="3192463"/>
            <a:ext cx="2287587" cy="903287"/>
            <a:chOff x="543" y="2139"/>
            <a:chExt cx="1441" cy="569"/>
          </a:xfrm>
        </p:grpSpPr>
        <p:sp>
          <p:nvSpPr>
            <p:cNvPr id="37946" name="Rectangle 46"/>
            <p:cNvSpPr>
              <a:spLocks noChangeArrowheads="1"/>
            </p:cNvSpPr>
            <p:nvPr/>
          </p:nvSpPr>
          <p:spPr bwMode="auto">
            <a:xfrm>
              <a:off x="543" y="2139"/>
              <a:ext cx="14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en-US" sz="2000"/>
                <a:t>Plane of projection</a:t>
              </a:r>
            </a:p>
          </p:txBody>
        </p:sp>
        <p:sp>
          <p:nvSpPr>
            <p:cNvPr id="37947" name="Freeform 47"/>
            <p:cNvSpPr>
              <a:spLocks/>
            </p:cNvSpPr>
            <p:nvPr/>
          </p:nvSpPr>
          <p:spPr bwMode="auto">
            <a:xfrm flipH="1">
              <a:off x="820" y="2436"/>
              <a:ext cx="440" cy="272"/>
            </a:xfrm>
            <a:custGeom>
              <a:avLst/>
              <a:gdLst>
                <a:gd name="T0" fmla="*/ 76 w 792"/>
                <a:gd name="T1" fmla="*/ 76 h 416"/>
                <a:gd name="T2" fmla="*/ 55 w 792"/>
                <a:gd name="T3" fmla="*/ 31 h 416"/>
                <a:gd name="T4" fmla="*/ 19 w 792"/>
                <a:gd name="T5" fmla="*/ 43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1120" name="Line 48"/>
          <p:cNvSpPr>
            <a:spLocks noChangeShapeType="1"/>
          </p:cNvSpPr>
          <p:nvPr/>
        </p:nvSpPr>
        <p:spPr bwMode="auto">
          <a:xfrm>
            <a:off x="1149350" y="4356100"/>
            <a:ext cx="0" cy="1079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1" name="Line 49"/>
          <p:cNvSpPr>
            <a:spLocks noChangeShapeType="1"/>
          </p:cNvSpPr>
          <p:nvPr/>
        </p:nvSpPr>
        <p:spPr bwMode="auto">
          <a:xfrm>
            <a:off x="1149350" y="4352925"/>
            <a:ext cx="1057275" cy="6111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2" name="Line 50"/>
          <p:cNvSpPr>
            <a:spLocks noChangeShapeType="1"/>
          </p:cNvSpPr>
          <p:nvPr/>
        </p:nvSpPr>
        <p:spPr bwMode="auto">
          <a:xfrm>
            <a:off x="1149350" y="5429250"/>
            <a:ext cx="1428750" cy="825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3" name="Line 51"/>
          <p:cNvSpPr>
            <a:spLocks noChangeShapeType="1"/>
          </p:cNvSpPr>
          <p:nvPr/>
        </p:nvSpPr>
        <p:spPr bwMode="auto">
          <a:xfrm flipV="1">
            <a:off x="2578100" y="5676900"/>
            <a:ext cx="0" cy="581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4" name="Line 52"/>
          <p:cNvSpPr>
            <a:spLocks noChangeShapeType="1"/>
          </p:cNvSpPr>
          <p:nvPr/>
        </p:nvSpPr>
        <p:spPr bwMode="auto">
          <a:xfrm>
            <a:off x="2206625" y="4962525"/>
            <a:ext cx="371475" cy="7143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5" name="Line 53"/>
          <p:cNvSpPr>
            <a:spLocks noChangeShapeType="1"/>
          </p:cNvSpPr>
          <p:nvPr/>
        </p:nvSpPr>
        <p:spPr bwMode="auto">
          <a:xfrm flipH="1">
            <a:off x="795338" y="4362450"/>
            <a:ext cx="352425" cy="952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6" name="Line 54"/>
          <p:cNvSpPr>
            <a:spLocks noChangeShapeType="1"/>
          </p:cNvSpPr>
          <p:nvPr/>
        </p:nvSpPr>
        <p:spPr bwMode="auto">
          <a:xfrm flipH="1">
            <a:off x="1843088" y="4965700"/>
            <a:ext cx="352425" cy="952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7" name="Line 55"/>
          <p:cNvSpPr>
            <a:spLocks noChangeShapeType="1"/>
          </p:cNvSpPr>
          <p:nvPr/>
        </p:nvSpPr>
        <p:spPr bwMode="auto">
          <a:xfrm flipH="1">
            <a:off x="2224088" y="5670550"/>
            <a:ext cx="352425" cy="952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8" name="Line 56"/>
          <p:cNvSpPr>
            <a:spLocks noChangeShapeType="1"/>
          </p:cNvSpPr>
          <p:nvPr/>
        </p:nvSpPr>
        <p:spPr bwMode="auto">
          <a:xfrm flipH="1">
            <a:off x="2217738" y="6248400"/>
            <a:ext cx="352425" cy="952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29" name="Line 57"/>
          <p:cNvSpPr>
            <a:spLocks noChangeShapeType="1"/>
          </p:cNvSpPr>
          <p:nvPr/>
        </p:nvSpPr>
        <p:spPr bwMode="auto">
          <a:xfrm flipH="1">
            <a:off x="788988" y="5422900"/>
            <a:ext cx="352425" cy="952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30" name="Oval 58"/>
          <p:cNvSpPr>
            <a:spLocks noChangeArrowheads="1"/>
          </p:cNvSpPr>
          <p:nvPr/>
        </p:nvSpPr>
        <p:spPr bwMode="auto">
          <a:xfrm>
            <a:off x="1117600" y="4330700"/>
            <a:ext cx="63500" cy="63500"/>
          </a:xfrm>
          <a:prstGeom prst="ellipse">
            <a:avLst/>
          </a:prstGeom>
          <a:solidFill>
            <a:schemeClr val="bg1"/>
          </a:solidFill>
          <a:ln w="3175">
            <a:solidFill>
              <a:schemeClr val="accent2"/>
            </a:solidFill>
            <a:round/>
            <a:headEnd/>
            <a:tailEnd/>
          </a:ln>
        </p:spPr>
        <p:txBody>
          <a:bodyPr wrap="none" anchor="ctr"/>
          <a:lstStyle/>
          <a:p>
            <a:endParaRPr lang="ar-SA"/>
          </a:p>
        </p:txBody>
      </p:sp>
      <p:sp>
        <p:nvSpPr>
          <p:cNvPr id="131131" name="Oval 59"/>
          <p:cNvSpPr>
            <a:spLocks noChangeArrowheads="1"/>
          </p:cNvSpPr>
          <p:nvPr/>
        </p:nvSpPr>
        <p:spPr bwMode="auto">
          <a:xfrm>
            <a:off x="2171700" y="4927600"/>
            <a:ext cx="63500" cy="63500"/>
          </a:xfrm>
          <a:prstGeom prst="ellipse">
            <a:avLst/>
          </a:prstGeom>
          <a:solidFill>
            <a:schemeClr val="bg1"/>
          </a:solidFill>
          <a:ln w="3175">
            <a:solidFill>
              <a:schemeClr val="accent2"/>
            </a:solidFill>
            <a:round/>
            <a:headEnd/>
            <a:tailEnd/>
          </a:ln>
        </p:spPr>
        <p:txBody>
          <a:bodyPr wrap="none" anchor="ctr"/>
          <a:lstStyle/>
          <a:p>
            <a:endParaRPr lang="ar-SA"/>
          </a:p>
        </p:txBody>
      </p:sp>
      <p:sp>
        <p:nvSpPr>
          <p:cNvPr id="131132" name="Oval 60"/>
          <p:cNvSpPr>
            <a:spLocks noChangeArrowheads="1"/>
          </p:cNvSpPr>
          <p:nvPr/>
        </p:nvSpPr>
        <p:spPr bwMode="auto">
          <a:xfrm>
            <a:off x="2540000" y="5638800"/>
            <a:ext cx="63500" cy="63500"/>
          </a:xfrm>
          <a:prstGeom prst="ellipse">
            <a:avLst/>
          </a:prstGeom>
          <a:solidFill>
            <a:schemeClr val="bg1"/>
          </a:solidFill>
          <a:ln w="3175">
            <a:solidFill>
              <a:schemeClr val="accent2"/>
            </a:solidFill>
            <a:round/>
            <a:headEnd/>
            <a:tailEnd/>
          </a:ln>
        </p:spPr>
        <p:txBody>
          <a:bodyPr wrap="none" anchor="ctr"/>
          <a:lstStyle/>
          <a:p>
            <a:endParaRPr lang="ar-SA"/>
          </a:p>
        </p:txBody>
      </p:sp>
      <p:sp>
        <p:nvSpPr>
          <p:cNvPr id="131133" name="Oval 61"/>
          <p:cNvSpPr>
            <a:spLocks noChangeArrowheads="1"/>
          </p:cNvSpPr>
          <p:nvPr/>
        </p:nvSpPr>
        <p:spPr bwMode="auto">
          <a:xfrm>
            <a:off x="2546350" y="6216650"/>
            <a:ext cx="63500" cy="63500"/>
          </a:xfrm>
          <a:prstGeom prst="ellipse">
            <a:avLst/>
          </a:prstGeom>
          <a:solidFill>
            <a:schemeClr val="bg1"/>
          </a:solidFill>
          <a:ln w="3175">
            <a:solidFill>
              <a:schemeClr val="tx1"/>
            </a:solidFill>
            <a:round/>
            <a:headEnd/>
            <a:tailEnd/>
          </a:ln>
        </p:spPr>
        <p:txBody>
          <a:bodyPr wrap="none" anchor="ctr"/>
          <a:lstStyle/>
          <a:p>
            <a:endParaRPr lang="ar-SA"/>
          </a:p>
        </p:txBody>
      </p:sp>
      <p:sp>
        <p:nvSpPr>
          <p:cNvPr id="131134" name="Oval 62"/>
          <p:cNvSpPr>
            <a:spLocks noChangeArrowheads="1"/>
          </p:cNvSpPr>
          <p:nvPr/>
        </p:nvSpPr>
        <p:spPr bwMode="auto">
          <a:xfrm>
            <a:off x="1111250" y="5384800"/>
            <a:ext cx="63500" cy="63500"/>
          </a:xfrm>
          <a:prstGeom prst="ellipse">
            <a:avLst/>
          </a:prstGeom>
          <a:solidFill>
            <a:schemeClr val="bg1"/>
          </a:solidFill>
          <a:ln w="3175">
            <a:solidFill>
              <a:schemeClr val="accent2"/>
            </a:solidFill>
            <a:round/>
            <a:headEnd/>
            <a:tailEnd/>
          </a:ln>
        </p:spPr>
        <p:txBody>
          <a:bodyPr wrap="none" anchor="ctr"/>
          <a:lstStyle/>
          <a:p>
            <a:endParaRPr lang="ar-SA"/>
          </a:p>
        </p:txBody>
      </p:sp>
      <p:sp>
        <p:nvSpPr>
          <p:cNvPr id="131135" name="Freeform 63"/>
          <p:cNvSpPr>
            <a:spLocks/>
          </p:cNvSpPr>
          <p:nvPr/>
        </p:nvSpPr>
        <p:spPr bwMode="auto">
          <a:xfrm>
            <a:off x="5845175" y="4095750"/>
            <a:ext cx="1736725" cy="2578100"/>
          </a:xfrm>
          <a:custGeom>
            <a:avLst/>
            <a:gdLst>
              <a:gd name="T0" fmla="*/ 0 w 1094"/>
              <a:gd name="T1" fmla="*/ 0 h 1624"/>
              <a:gd name="T2" fmla="*/ 2147483647 w 1094"/>
              <a:gd name="T3" fmla="*/ 2147483647 h 1624"/>
              <a:gd name="T4" fmla="*/ 2147483647 w 1094"/>
              <a:gd name="T5" fmla="*/ 2147483647 h 1624"/>
              <a:gd name="T6" fmla="*/ 0 w 1094"/>
              <a:gd name="T7" fmla="*/ 2147483647 h 1624"/>
              <a:gd name="T8" fmla="*/ 0 w 1094"/>
              <a:gd name="T9" fmla="*/ 0 h 1624"/>
              <a:gd name="T10" fmla="*/ 0 60000 65536"/>
              <a:gd name="T11" fmla="*/ 0 60000 65536"/>
              <a:gd name="T12" fmla="*/ 0 60000 65536"/>
              <a:gd name="T13" fmla="*/ 0 60000 65536"/>
              <a:gd name="T14" fmla="*/ 0 60000 65536"/>
              <a:gd name="T15" fmla="*/ 0 w 1094"/>
              <a:gd name="T16" fmla="*/ 0 h 1624"/>
              <a:gd name="T17" fmla="*/ 1094 w 1094"/>
              <a:gd name="T18" fmla="*/ 1624 h 1624"/>
            </a:gdLst>
            <a:ahLst/>
            <a:cxnLst>
              <a:cxn ang="T10">
                <a:pos x="T0" y="T1"/>
              </a:cxn>
              <a:cxn ang="T11">
                <a:pos x="T2" y="T3"/>
              </a:cxn>
              <a:cxn ang="T12">
                <a:pos x="T4" y="T5"/>
              </a:cxn>
              <a:cxn ang="T13">
                <a:pos x="T6" y="T7"/>
              </a:cxn>
              <a:cxn ang="T14">
                <a:pos x="T8" y="T9"/>
              </a:cxn>
            </a:cxnLst>
            <a:rect l="T15" t="T16" r="T17" b="T18"/>
            <a:pathLst>
              <a:path w="1094" h="1624">
                <a:moveTo>
                  <a:pt x="0" y="0"/>
                </a:moveTo>
                <a:lnTo>
                  <a:pt x="1094" y="627"/>
                </a:lnTo>
                <a:lnTo>
                  <a:pt x="1094" y="1624"/>
                </a:lnTo>
                <a:lnTo>
                  <a:pt x="0" y="996"/>
                </a:lnTo>
                <a:lnTo>
                  <a:pt x="0" y="0"/>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ar-SA"/>
          </a:p>
        </p:txBody>
      </p:sp>
      <p:grpSp>
        <p:nvGrpSpPr>
          <p:cNvPr id="7" name="Group 64"/>
          <p:cNvGrpSpPr>
            <a:grpSpLocks/>
          </p:cNvGrpSpPr>
          <p:nvPr/>
        </p:nvGrpSpPr>
        <p:grpSpPr bwMode="auto">
          <a:xfrm>
            <a:off x="5770563" y="3128963"/>
            <a:ext cx="2287587" cy="915987"/>
            <a:chOff x="3635" y="2099"/>
            <a:chExt cx="1441" cy="577"/>
          </a:xfrm>
        </p:grpSpPr>
        <p:sp>
          <p:nvSpPr>
            <p:cNvPr id="37944" name="Rectangle 65"/>
            <p:cNvSpPr>
              <a:spLocks noChangeArrowheads="1"/>
            </p:cNvSpPr>
            <p:nvPr/>
          </p:nvSpPr>
          <p:spPr bwMode="auto">
            <a:xfrm>
              <a:off x="3635" y="2099"/>
              <a:ext cx="14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40000"/>
                </a:lnSpc>
              </a:pPr>
              <a:r>
                <a:rPr lang="en-US" sz="2000"/>
                <a:t>Plane of projection</a:t>
              </a:r>
            </a:p>
          </p:txBody>
        </p:sp>
        <p:sp>
          <p:nvSpPr>
            <p:cNvPr id="37945" name="Freeform 66"/>
            <p:cNvSpPr>
              <a:spLocks/>
            </p:cNvSpPr>
            <p:nvPr/>
          </p:nvSpPr>
          <p:spPr bwMode="auto">
            <a:xfrm flipH="1">
              <a:off x="3840" y="2404"/>
              <a:ext cx="440" cy="272"/>
            </a:xfrm>
            <a:custGeom>
              <a:avLst/>
              <a:gdLst>
                <a:gd name="T0" fmla="*/ 76 w 792"/>
                <a:gd name="T1" fmla="*/ 76 h 416"/>
                <a:gd name="T2" fmla="*/ 55 w 792"/>
                <a:gd name="T3" fmla="*/ 31 h 416"/>
                <a:gd name="T4" fmla="*/ 19 w 792"/>
                <a:gd name="T5" fmla="*/ 43 h 416"/>
                <a:gd name="T6" fmla="*/ 0 w 792"/>
                <a:gd name="T7" fmla="*/ 0 h 416"/>
                <a:gd name="T8" fmla="*/ 0 60000 65536"/>
                <a:gd name="T9" fmla="*/ 0 60000 65536"/>
                <a:gd name="T10" fmla="*/ 0 60000 65536"/>
                <a:gd name="T11" fmla="*/ 0 60000 65536"/>
                <a:gd name="T12" fmla="*/ 0 w 792"/>
                <a:gd name="T13" fmla="*/ 0 h 416"/>
                <a:gd name="T14" fmla="*/ 792 w 792"/>
                <a:gd name="T15" fmla="*/ 416 h 416"/>
              </a:gdLst>
              <a:ahLst/>
              <a:cxnLst>
                <a:cxn ang="T8">
                  <a:pos x="T0" y="T1"/>
                </a:cxn>
                <a:cxn ang="T9">
                  <a:pos x="T2" y="T3"/>
                </a:cxn>
                <a:cxn ang="T10">
                  <a:pos x="T4" y="T5"/>
                </a:cxn>
                <a:cxn ang="T11">
                  <a:pos x="T6" y="T7"/>
                </a:cxn>
              </a:cxnLst>
              <a:rect l="T12" t="T13" r="T14" b="T15"/>
              <a:pathLst>
                <a:path w="792" h="416">
                  <a:moveTo>
                    <a:pt x="792" y="416"/>
                  </a:moveTo>
                  <a:cubicBezTo>
                    <a:pt x="733" y="307"/>
                    <a:pt x="675" y="199"/>
                    <a:pt x="576" y="168"/>
                  </a:cubicBezTo>
                  <a:cubicBezTo>
                    <a:pt x="477" y="137"/>
                    <a:pt x="296" y="260"/>
                    <a:pt x="200" y="232"/>
                  </a:cubicBezTo>
                  <a:cubicBezTo>
                    <a:pt x="104" y="204"/>
                    <a:pt x="52" y="102"/>
                    <a:pt x="0" y="0"/>
                  </a:cubicBezTo>
                </a:path>
              </a:pathLst>
            </a:custGeom>
            <a:noFill/>
            <a:ln w="9525">
              <a:solidFill>
                <a:schemeClr val="tx1"/>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a:lstStyle/>
            <a:p>
              <a:endParaRPr lang="ar-SA"/>
            </a:p>
          </p:txBody>
        </p:sp>
      </p:grpSp>
      <p:sp>
        <p:nvSpPr>
          <p:cNvPr id="131139" name="Line 67"/>
          <p:cNvSpPr>
            <a:spLocks noChangeShapeType="1"/>
          </p:cNvSpPr>
          <p:nvPr/>
        </p:nvSpPr>
        <p:spPr bwMode="auto">
          <a:xfrm>
            <a:off x="6267450" y="4552950"/>
            <a:ext cx="0" cy="7048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0" name="Line 68"/>
          <p:cNvSpPr>
            <a:spLocks noChangeShapeType="1"/>
          </p:cNvSpPr>
          <p:nvPr/>
        </p:nvSpPr>
        <p:spPr bwMode="auto">
          <a:xfrm>
            <a:off x="6261100" y="4554538"/>
            <a:ext cx="679450" cy="393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1" name="Line 69"/>
          <p:cNvSpPr>
            <a:spLocks noChangeShapeType="1"/>
          </p:cNvSpPr>
          <p:nvPr/>
        </p:nvSpPr>
        <p:spPr bwMode="auto">
          <a:xfrm>
            <a:off x="6254750" y="5257800"/>
            <a:ext cx="922338" cy="5254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2" name="Line 70"/>
          <p:cNvSpPr>
            <a:spLocks noChangeShapeType="1"/>
          </p:cNvSpPr>
          <p:nvPr/>
        </p:nvSpPr>
        <p:spPr bwMode="auto">
          <a:xfrm flipV="1">
            <a:off x="7175500" y="5416550"/>
            <a:ext cx="0" cy="3778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3" name="Line 71"/>
          <p:cNvSpPr>
            <a:spLocks noChangeShapeType="1"/>
          </p:cNvSpPr>
          <p:nvPr/>
        </p:nvSpPr>
        <p:spPr bwMode="auto">
          <a:xfrm>
            <a:off x="6937375" y="4943475"/>
            <a:ext cx="236538" cy="4683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4" name="Line 72"/>
          <p:cNvSpPr>
            <a:spLocks noChangeShapeType="1"/>
          </p:cNvSpPr>
          <p:nvPr/>
        </p:nvSpPr>
        <p:spPr bwMode="auto">
          <a:xfrm flipH="1" flipV="1">
            <a:off x="5511800" y="5773738"/>
            <a:ext cx="1658938" cy="17462"/>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5" name="Oval 73"/>
          <p:cNvSpPr>
            <a:spLocks noChangeArrowheads="1"/>
          </p:cNvSpPr>
          <p:nvPr/>
        </p:nvSpPr>
        <p:spPr bwMode="auto">
          <a:xfrm>
            <a:off x="7143750" y="5753100"/>
            <a:ext cx="63500" cy="63500"/>
          </a:xfrm>
          <a:prstGeom prst="ellipse">
            <a:avLst/>
          </a:prstGeom>
          <a:solidFill>
            <a:schemeClr val="bg1"/>
          </a:solidFill>
          <a:ln w="3175">
            <a:solidFill>
              <a:schemeClr val="tx1"/>
            </a:solidFill>
            <a:round/>
            <a:headEnd/>
            <a:tailEnd/>
          </a:ln>
        </p:spPr>
        <p:txBody>
          <a:bodyPr wrap="none" anchor="ctr"/>
          <a:lstStyle/>
          <a:p>
            <a:endParaRPr lang="ar-SA"/>
          </a:p>
        </p:txBody>
      </p:sp>
      <p:sp>
        <p:nvSpPr>
          <p:cNvPr id="131146" name="Line 74"/>
          <p:cNvSpPr>
            <a:spLocks noChangeShapeType="1"/>
          </p:cNvSpPr>
          <p:nvPr/>
        </p:nvSpPr>
        <p:spPr bwMode="auto">
          <a:xfrm flipH="1">
            <a:off x="5513388" y="5410200"/>
            <a:ext cx="1657350" cy="36830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7" name="Oval 75"/>
          <p:cNvSpPr>
            <a:spLocks noChangeArrowheads="1"/>
          </p:cNvSpPr>
          <p:nvPr/>
        </p:nvSpPr>
        <p:spPr bwMode="auto">
          <a:xfrm>
            <a:off x="7143750" y="5378450"/>
            <a:ext cx="63500" cy="63500"/>
          </a:xfrm>
          <a:prstGeom prst="ellipse">
            <a:avLst/>
          </a:prstGeom>
          <a:solidFill>
            <a:schemeClr val="bg1"/>
          </a:solidFill>
          <a:ln w="3175">
            <a:solidFill>
              <a:schemeClr val="tx1"/>
            </a:solidFill>
            <a:round/>
            <a:headEnd/>
            <a:tailEnd/>
          </a:ln>
        </p:spPr>
        <p:txBody>
          <a:bodyPr wrap="none" anchor="ctr"/>
          <a:lstStyle/>
          <a:p>
            <a:endParaRPr lang="ar-SA"/>
          </a:p>
        </p:txBody>
      </p:sp>
      <p:sp>
        <p:nvSpPr>
          <p:cNvPr id="131148" name="Line 76"/>
          <p:cNvSpPr>
            <a:spLocks noChangeShapeType="1"/>
          </p:cNvSpPr>
          <p:nvPr/>
        </p:nvSpPr>
        <p:spPr bwMode="auto">
          <a:xfrm flipH="1">
            <a:off x="5519738" y="4953000"/>
            <a:ext cx="1435100" cy="82550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49" name="Oval 77"/>
          <p:cNvSpPr>
            <a:spLocks noChangeArrowheads="1"/>
          </p:cNvSpPr>
          <p:nvPr/>
        </p:nvSpPr>
        <p:spPr bwMode="auto">
          <a:xfrm>
            <a:off x="6921500" y="4927600"/>
            <a:ext cx="63500" cy="63500"/>
          </a:xfrm>
          <a:prstGeom prst="ellipse">
            <a:avLst/>
          </a:prstGeom>
          <a:solidFill>
            <a:schemeClr val="bg1"/>
          </a:solidFill>
          <a:ln w="3175">
            <a:solidFill>
              <a:schemeClr val="tx1"/>
            </a:solidFill>
            <a:round/>
            <a:headEnd/>
            <a:tailEnd/>
          </a:ln>
        </p:spPr>
        <p:txBody>
          <a:bodyPr wrap="none" anchor="ctr"/>
          <a:lstStyle/>
          <a:p>
            <a:endParaRPr lang="ar-SA"/>
          </a:p>
        </p:txBody>
      </p:sp>
      <p:sp>
        <p:nvSpPr>
          <p:cNvPr id="131150" name="Line 78"/>
          <p:cNvSpPr>
            <a:spLocks noChangeShapeType="1"/>
          </p:cNvSpPr>
          <p:nvPr/>
        </p:nvSpPr>
        <p:spPr bwMode="auto">
          <a:xfrm flipH="1">
            <a:off x="5518150" y="4559300"/>
            <a:ext cx="744538" cy="121285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51" name="Oval 79"/>
          <p:cNvSpPr>
            <a:spLocks noChangeArrowheads="1"/>
          </p:cNvSpPr>
          <p:nvPr/>
        </p:nvSpPr>
        <p:spPr bwMode="auto">
          <a:xfrm>
            <a:off x="6235700" y="4527550"/>
            <a:ext cx="63500" cy="63500"/>
          </a:xfrm>
          <a:prstGeom prst="ellipse">
            <a:avLst/>
          </a:prstGeom>
          <a:solidFill>
            <a:schemeClr val="bg1"/>
          </a:solidFill>
          <a:ln w="3175">
            <a:solidFill>
              <a:schemeClr val="tx1"/>
            </a:solidFill>
            <a:round/>
            <a:headEnd/>
            <a:tailEnd/>
          </a:ln>
        </p:spPr>
        <p:txBody>
          <a:bodyPr wrap="none" anchor="ctr"/>
          <a:lstStyle/>
          <a:p>
            <a:endParaRPr lang="ar-SA"/>
          </a:p>
        </p:txBody>
      </p:sp>
      <p:sp>
        <p:nvSpPr>
          <p:cNvPr id="131152" name="Line 80"/>
          <p:cNvSpPr>
            <a:spLocks noChangeShapeType="1"/>
          </p:cNvSpPr>
          <p:nvPr/>
        </p:nvSpPr>
        <p:spPr bwMode="auto">
          <a:xfrm flipH="1">
            <a:off x="5514975" y="5257800"/>
            <a:ext cx="754063" cy="519113"/>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a:lstStyle/>
          <a:p>
            <a:endParaRPr lang="ar-SA"/>
          </a:p>
        </p:txBody>
      </p:sp>
      <p:sp>
        <p:nvSpPr>
          <p:cNvPr id="131153" name="Oval 81"/>
          <p:cNvSpPr>
            <a:spLocks noChangeArrowheads="1"/>
          </p:cNvSpPr>
          <p:nvPr/>
        </p:nvSpPr>
        <p:spPr bwMode="auto">
          <a:xfrm>
            <a:off x="6235700" y="5226050"/>
            <a:ext cx="63500" cy="63500"/>
          </a:xfrm>
          <a:prstGeom prst="ellipse">
            <a:avLst/>
          </a:prstGeom>
          <a:solidFill>
            <a:schemeClr val="bg1"/>
          </a:solidFill>
          <a:ln w="3175">
            <a:solidFill>
              <a:schemeClr val="tx1"/>
            </a:solidFill>
            <a:round/>
            <a:headEnd/>
            <a:tailEnd/>
          </a:ln>
        </p:spPr>
        <p:txBody>
          <a:bodyPr wrap="none" anchor="ctr"/>
          <a:lstStyle/>
          <a:p>
            <a:endParaRPr lang="ar-SA"/>
          </a:p>
        </p:txBody>
      </p:sp>
      <p:sp>
        <p:nvSpPr>
          <p:cNvPr id="85" name="Slide Number Placeholder 84"/>
          <p:cNvSpPr>
            <a:spLocks noGrp="1"/>
          </p:cNvSpPr>
          <p:nvPr>
            <p:ph type="sldNum" sz="quarter" idx="12"/>
          </p:nvPr>
        </p:nvSpPr>
        <p:spPr/>
        <p:txBody>
          <a:bodyPr/>
          <a:lstStyle/>
          <a:p>
            <a:pPr>
              <a:defRPr/>
            </a:pPr>
            <a:fld id="{5CF8A19E-0AA7-4CE8-AB5B-6A1C7FAC3247}"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1091"/>
                                        </p:tgtEl>
                                        <p:attrNameLst>
                                          <p:attrName>style.visibility</p:attrName>
                                        </p:attrNameLst>
                                      </p:cBhvr>
                                      <p:to>
                                        <p:strVal val="visible"/>
                                      </p:to>
                                    </p:set>
                                    <p:animEffect transition="in" filter="fade">
                                      <p:cBhvr>
                                        <p:cTn id="7" dur="1000"/>
                                        <p:tgtEl>
                                          <p:spTgt spid="131091"/>
                                        </p:tgtEl>
                                      </p:cBhvr>
                                    </p:animEffect>
                                    <p:anim calcmode="lin" valueType="num">
                                      <p:cBhvr>
                                        <p:cTn id="8" dur="1000" fill="hold"/>
                                        <p:tgtEl>
                                          <p:spTgt spid="131091"/>
                                        </p:tgtEl>
                                        <p:attrNameLst>
                                          <p:attrName>ppt_x</p:attrName>
                                        </p:attrNameLst>
                                      </p:cBhvr>
                                      <p:tavLst>
                                        <p:tav tm="0">
                                          <p:val>
                                            <p:strVal val="#ppt_x"/>
                                          </p:val>
                                        </p:tav>
                                        <p:tav tm="100000">
                                          <p:val>
                                            <p:strVal val="#ppt_x"/>
                                          </p:val>
                                        </p:tav>
                                      </p:tavLst>
                                    </p:anim>
                                    <p:anim calcmode="lin" valueType="num">
                                      <p:cBhvr>
                                        <p:cTn id="9" dur="1000" fill="hold"/>
                                        <p:tgtEl>
                                          <p:spTgt spid="13109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1154"/>
                                        </p:tgtEl>
                                        <p:attrNameLst>
                                          <p:attrName>style.visibility</p:attrName>
                                        </p:attrNameLst>
                                      </p:cBhvr>
                                      <p:to>
                                        <p:strVal val="visible"/>
                                      </p:to>
                                    </p:set>
                                    <p:animEffect transition="in" filter="fade">
                                      <p:cBhvr>
                                        <p:cTn id="12" dur="1000"/>
                                        <p:tgtEl>
                                          <p:spTgt spid="131154"/>
                                        </p:tgtEl>
                                      </p:cBhvr>
                                    </p:animEffect>
                                  </p:childTnLst>
                                </p:cTn>
                              </p:par>
                            </p:childTnLst>
                          </p:cTn>
                        </p:par>
                        <p:par>
                          <p:cTn id="13" fill="hold" nodeType="afterGroup">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31074"/>
                                        </p:tgtEl>
                                        <p:attrNameLst>
                                          <p:attrName>style.visibility</p:attrName>
                                        </p:attrNameLst>
                                      </p:cBhvr>
                                      <p:to>
                                        <p:strVal val="visible"/>
                                      </p:to>
                                    </p:set>
                                    <p:animEffect transition="in" filter="slide(fromBottom)">
                                      <p:cBhvr>
                                        <p:cTn id="16" dur="500"/>
                                        <p:tgtEl>
                                          <p:spTgt spid="1310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1114"/>
                                        </p:tgtEl>
                                        <p:attrNameLst>
                                          <p:attrName>style.visibility</p:attrName>
                                        </p:attrNameLst>
                                      </p:cBhvr>
                                      <p:to>
                                        <p:strVal val="visible"/>
                                      </p:to>
                                    </p:set>
                                    <p:animEffect transition="in" filter="slide(fromBottom)">
                                      <p:cBhvr>
                                        <p:cTn id="21" dur="500"/>
                                        <p:tgtEl>
                                          <p:spTgt spid="131114"/>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1116"/>
                                        </p:tgtEl>
                                        <p:attrNameLst>
                                          <p:attrName>style.visibility</p:attrName>
                                        </p:attrNameLst>
                                      </p:cBhvr>
                                      <p:to>
                                        <p:strVal val="visible"/>
                                      </p:to>
                                    </p:set>
                                    <p:anim calcmode="lin" valueType="num">
                                      <p:cBhvr additive="base">
                                        <p:cTn id="30" dur="500" fill="hold"/>
                                        <p:tgtEl>
                                          <p:spTgt spid="131116"/>
                                        </p:tgtEl>
                                        <p:attrNameLst>
                                          <p:attrName>ppt_x</p:attrName>
                                        </p:attrNameLst>
                                      </p:cBhvr>
                                      <p:tavLst>
                                        <p:tav tm="0">
                                          <p:val>
                                            <p:strVal val="#ppt_x"/>
                                          </p:val>
                                        </p:tav>
                                        <p:tav tm="100000">
                                          <p:val>
                                            <p:strVal val="#ppt_x"/>
                                          </p:val>
                                        </p:tav>
                                      </p:tavLst>
                                    </p:anim>
                                    <p:anim calcmode="lin" valueType="num">
                                      <p:cBhvr additive="base">
                                        <p:cTn id="31" dur="500" fill="hold"/>
                                        <p:tgtEl>
                                          <p:spTgt spid="131116"/>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10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31101"/>
                                        </p:tgtEl>
                                        <p:attrNameLst>
                                          <p:attrName>style.visibility</p:attrName>
                                        </p:attrNameLst>
                                      </p:cBhvr>
                                      <p:to>
                                        <p:strVal val="visible"/>
                                      </p:to>
                                    </p:set>
                                    <p:animEffect transition="in" filter="wipe(right)">
                                      <p:cBhvr>
                                        <p:cTn id="40" dur="1000"/>
                                        <p:tgtEl>
                                          <p:spTgt spid="131101"/>
                                        </p:tgtEl>
                                      </p:cBhvr>
                                    </p:animEffect>
                                  </p:childTnLst>
                                </p:cTn>
                              </p:par>
                            </p:childTnLst>
                          </p:cTn>
                        </p:par>
                        <p:par>
                          <p:cTn id="41" fill="hold" nodeType="afterGroup">
                            <p:stCondLst>
                              <p:cond delay="1000"/>
                            </p:stCondLst>
                            <p:childTnLst>
                              <p:par>
                                <p:cTn id="42" presetID="9" presetClass="entr" presetSubtype="0" fill="hold" grpId="0" nodeType="afterEffect">
                                  <p:stCondLst>
                                    <p:cond delay="0"/>
                                  </p:stCondLst>
                                  <p:childTnLst>
                                    <p:set>
                                      <p:cBhvr>
                                        <p:cTn id="43" dur="1" fill="hold">
                                          <p:stCondLst>
                                            <p:cond delay="0"/>
                                          </p:stCondLst>
                                        </p:cTn>
                                        <p:tgtEl>
                                          <p:spTgt spid="131130"/>
                                        </p:tgtEl>
                                        <p:attrNameLst>
                                          <p:attrName>style.visibility</p:attrName>
                                        </p:attrNameLst>
                                      </p:cBhvr>
                                      <p:to>
                                        <p:strVal val="visible"/>
                                      </p:to>
                                    </p:set>
                                    <p:animEffect transition="in" filter="dissolve">
                                      <p:cBhvr>
                                        <p:cTn id="44" dur="500"/>
                                        <p:tgtEl>
                                          <p:spTgt spid="131130"/>
                                        </p:tgtEl>
                                      </p:cBhvr>
                                    </p:animEffect>
                                  </p:childTnLst>
                                </p:cTn>
                              </p:par>
                            </p:childTnLst>
                          </p:cTn>
                        </p:par>
                        <p:par>
                          <p:cTn id="45" fill="hold" nodeType="afterGroup">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131125"/>
                                        </p:tgtEl>
                                        <p:attrNameLst>
                                          <p:attrName>style.visibility</p:attrName>
                                        </p:attrNameLst>
                                      </p:cBhvr>
                                      <p:to>
                                        <p:strVal val="visible"/>
                                      </p:to>
                                    </p:set>
                                    <p:animEffect transition="in" filter="wipe(right)">
                                      <p:cBhvr>
                                        <p:cTn id="48" dur="500"/>
                                        <p:tgtEl>
                                          <p:spTgt spid="13112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31080"/>
                                        </p:tgtEl>
                                        <p:attrNameLst>
                                          <p:attrName>style.visibility</p:attrName>
                                        </p:attrNameLst>
                                      </p:cBhvr>
                                      <p:to>
                                        <p:strVal val="visible"/>
                                      </p:to>
                                    </p:set>
                                    <p:animEffect transition="in" filter="wipe(right)">
                                      <p:cBhvr>
                                        <p:cTn id="53" dur="1000"/>
                                        <p:tgtEl>
                                          <p:spTgt spid="131080"/>
                                        </p:tgtEl>
                                      </p:cBhvr>
                                    </p:animEffect>
                                  </p:childTnLst>
                                </p:cTn>
                              </p:par>
                            </p:childTnLst>
                          </p:cTn>
                        </p:par>
                        <p:par>
                          <p:cTn id="54" fill="hold" nodeType="afterGroup">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31131"/>
                                        </p:tgtEl>
                                        <p:attrNameLst>
                                          <p:attrName>style.visibility</p:attrName>
                                        </p:attrNameLst>
                                      </p:cBhvr>
                                      <p:to>
                                        <p:strVal val="visible"/>
                                      </p:to>
                                    </p:set>
                                    <p:animEffect transition="in" filter="dissolve">
                                      <p:cBhvr>
                                        <p:cTn id="57" dur="500"/>
                                        <p:tgtEl>
                                          <p:spTgt spid="131131"/>
                                        </p:tgtEl>
                                      </p:cBhvr>
                                    </p:animEffect>
                                  </p:childTnLst>
                                </p:cTn>
                              </p:par>
                            </p:childTnLst>
                          </p:cTn>
                        </p:par>
                        <p:par>
                          <p:cTn id="58" fill="hold" nodeType="afterGroup">
                            <p:stCondLst>
                              <p:cond delay="1500"/>
                            </p:stCondLst>
                            <p:childTnLst>
                              <p:par>
                                <p:cTn id="59" presetID="22" presetClass="entr" presetSubtype="2" fill="hold" grpId="0" nodeType="afterEffect">
                                  <p:stCondLst>
                                    <p:cond delay="0"/>
                                  </p:stCondLst>
                                  <p:childTnLst>
                                    <p:set>
                                      <p:cBhvr>
                                        <p:cTn id="60" dur="1" fill="hold">
                                          <p:stCondLst>
                                            <p:cond delay="0"/>
                                          </p:stCondLst>
                                        </p:cTn>
                                        <p:tgtEl>
                                          <p:spTgt spid="131126"/>
                                        </p:tgtEl>
                                        <p:attrNameLst>
                                          <p:attrName>style.visibility</p:attrName>
                                        </p:attrNameLst>
                                      </p:cBhvr>
                                      <p:to>
                                        <p:strVal val="visible"/>
                                      </p:to>
                                    </p:set>
                                    <p:animEffect transition="in" filter="wipe(right)">
                                      <p:cBhvr>
                                        <p:cTn id="61" dur="500"/>
                                        <p:tgtEl>
                                          <p:spTgt spid="13112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31081"/>
                                        </p:tgtEl>
                                        <p:attrNameLst>
                                          <p:attrName>style.visibility</p:attrName>
                                        </p:attrNameLst>
                                      </p:cBhvr>
                                      <p:to>
                                        <p:strVal val="visible"/>
                                      </p:to>
                                    </p:set>
                                    <p:animEffect transition="in" filter="wipe(right)">
                                      <p:cBhvr>
                                        <p:cTn id="66" dur="1000"/>
                                        <p:tgtEl>
                                          <p:spTgt spid="131081"/>
                                        </p:tgtEl>
                                      </p:cBhvr>
                                    </p:animEffect>
                                  </p:childTnLst>
                                </p:cTn>
                              </p:par>
                            </p:childTnLst>
                          </p:cTn>
                        </p:par>
                        <p:par>
                          <p:cTn id="67" fill="hold" nodeType="afterGroup">
                            <p:stCondLst>
                              <p:cond delay="1000"/>
                            </p:stCondLst>
                            <p:childTnLst>
                              <p:par>
                                <p:cTn id="68" presetID="9" presetClass="entr" presetSubtype="0" fill="hold" grpId="0" nodeType="afterEffect">
                                  <p:stCondLst>
                                    <p:cond delay="0"/>
                                  </p:stCondLst>
                                  <p:childTnLst>
                                    <p:set>
                                      <p:cBhvr>
                                        <p:cTn id="69" dur="1" fill="hold">
                                          <p:stCondLst>
                                            <p:cond delay="0"/>
                                          </p:stCondLst>
                                        </p:cTn>
                                        <p:tgtEl>
                                          <p:spTgt spid="131132"/>
                                        </p:tgtEl>
                                        <p:attrNameLst>
                                          <p:attrName>style.visibility</p:attrName>
                                        </p:attrNameLst>
                                      </p:cBhvr>
                                      <p:to>
                                        <p:strVal val="visible"/>
                                      </p:to>
                                    </p:set>
                                    <p:animEffect transition="in" filter="dissolve">
                                      <p:cBhvr>
                                        <p:cTn id="70" dur="500"/>
                                        <p:tgtEl>
                                          <p:spTgt spid="131132"/>
                                        </p:tgtEl>
                                      </p:cBhvr>
                                    </p:animEffect>
                                  </p:childTnLst>
                                </p:cTn>
                              </p:par>
                            </p:childTnLst>
                          </p:cTn>
                        </p:par>
                        <p:par>
                          <p:cTn id="71" fill="hold" nodeType="afterGroup">
                            <p:stCondLst>
                              <p:cond delay="1500"/>
                            </p:stCondLst>
                            <p:childTnLst>
                              <p:par>
                                <p:cTn id="72" presetID="22" presetClass="entr" presetSubtype="2" fill="hold" grpId="0" nodeType="afterEffect">
                                  <p:stCondLst>
                                    <p:cond delay="0"/>
                                  </p:stCondLst>
                                  <p:childTnLst>
                                    <p:set>
                                      <p:cBhvr>
                                        <p:cTn id="73" dur="1" fill="hold">
                                          <p:stCondLst>
                                            <p:cond delay="0"/>
                                          </p:stCondLst>
                                        </p:cTn>
                                        <p:tgtEl>
                                          <p:spTgt spid="131127"/>
                                        </p:tgtEl>
                                        <p:attrNameLst>
                                          <p:attrName>style.visibility</p:attrName>
                                        </p:attrNameLst>
                                      </p:cBhvr>
                                      <p:to>
                                        <p:strVal val="visible"/>
                                      </p:to>
                                    </p:set>
                                    <p:animEffect transition="in" filter="wipe(right)">
                                      <p:cBhvr>
                                        <p:cTn id="74" dur="500"/>
                                        <p:tgtEl>
                                          <p:spTgt spid="13112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31082"/>
                                        </p:tgtEl>
                                        <p:attrNameLst>
                                          <p:attrName>style.visibility</p:attrName>
                                        </p:attrNameLst>
                                      </p:cBhvr>
                                      <p:to>
                                        <p:strVal val="visible"/>
                                      </p:to>
                                    </p:set>
                                    <p:animEffect transition="in" filter="wipe(right)">
                                      <p:cBhvr>
                                        <p:cTn id="79" dur="1000"/>
                                        <p:tgtEl>
                                          <p:spTgt spid="131082"/>
                                        </p:tgtEl>
                                      </p:cBhvr>
                                    </p:animEffect>
                                  </p:childTnLst>
                                </p:cTn>
                              </p:par>
                            </p:childTnLst>
                          </p:cTn>
                        </p:par>
                        <p:par>
                          <p:cTn id="80" fill="hold" nodeType="afterGroup">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131133"/>
                                        </p:tgtEl>
                                        <p:attrNameLst>
                                          <p:attrName>style.visibility</p:attrName>
                                        </p:attrNameLst>
                                      </p:cBhvr>
                                      <p:to>
                                        <p:strVal val="visible"/>
                                      </p:to>
                                    </p:set>
                                    <p:animEffect transition="in" filter="dissolve">
                                      <p:cBhvr>
                                        <p:cTn id="83" dur="500"/>
                                        <p:tgtEl>
                                          <p:spTgt spid="131133"/>
                                        </p:tgtEl>
                                      </p:cBhvr>
                                    </p:animEffect>
                                  </p:childTnLst>
                                </p:cTn>
                              </p:par>
                            </p:childTnLst>
                          </p:cTn>
                        </p:par>
                        <p:par>
                          <p:cTn id="84" fill="hold" nodeType="afterGroup">
                            <p:stCondLst>
                              <p:cond delay="1500"/>
                            </p:stCondLst>
                            <p:childTnLst>
                              <p:par>
                                <p:cTn id="85" presetID="22" presetClass="entr" presetSubtype="2" fill="hold" grpId="0" nodeType="afterEffect">
                                  <p:stCondLst>
                                    <p:cond delay="0"/>
                                  </p:stCondLst>
                                  <p:childTnLst>
                                    <p:set>
                                      <p:cBhvr>
                                        <p:cTn id="86" dur="1" fill="hold">
                                          <p:stCondLst>
                                            <p:cond delay="0"/>
                                          </p:stCondLst>
                                        </p:cTn>
                                        <p:tgtEl>
                                          <p:spTgt spid="131128"/>
                                        </p:tgtEl>
                                        <p:attrNameLst>
                                          <p:attrName>style.visibility</p:attrName>
                                        </p:attrNameLst>
                                      </p:cBhvr>
                                      <p:to>
                                        <p:strVal val="visible"/>
                                      </p:to>
                                    </p:set>
                                    <p:animEffect transition="in" filter="wipe(right)">
                                      <p:cBhvr>
                                        <p:cTn id="87" dur="500"/>
                                        <p:tgtEl>
                                          <p:spTgt spid="13112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31083"/>
                                        </p:tgtEl>
                                        <p:attrNameLst>
                                          <p:attrName>style.visibility</p:attrName>
                                        </p:attrNameLst>
                                      </p:cBhvr>
                                      <p:to>
                                        <p:strVal val="visible"/>
                                      </p:to>
                                    </p:set>
                                    <p:animEffect transition="in" filter="wipe(right)">
                                      <p:cBhvr>
                                        <p:cTn id="92" dur="1000"/>
                                        <p:tgtEl>
                                          <p:spTgt spid="131083"/>
                                        </p:tgtEl>
                                      </p:cBhvr>
                                    </p:animEffect>
                                  </p:childTnLst>
                                </p:cTn>
                              </p:par>
                            </p:childTnLst>
                          </p:cTn>
                        </p:par>
                        <p:par>
                          <p:cTn id="93" fill="hold" nodeType="afterGroup">
                            <p:stCondLst>
                              <p:cond delay="1000"/>
                            </p:stCondLst>
                            <p:childTnLst>
                              <p:par>
                                <p:cTn id="94" presetID="9" presetClass="entr" presetSubtype="0" fill="hold" grpId="0" nodeType="afterEffect">
                                  <p:stCondLst>
                                    <p:cond delay="0"/>
                                  </p:stCondLst>
                                  <p:childTnLst>
                                    <p:set>
                                      <p:cBhvr>
                                        <p:cTn id="95" dur="1" fill="hold">
                                          <p:stCondLst>
                                            <p:cond delay="0"/>
                                          </p:stCondLst>
                                        </p:cTn>
                                        <p:tgtEl>
                                          <p:spTgt spid="131134"/>
                                        </p:tgtEl>
                                        <p:attrNameLst>
                                          <p:attrName>style.visibility</p:attrName>
                                        </p:attrNameLst>
                                      </p:cBhvr>
                                      <p:to>
                                        <p:strVal val="visible"/>
                                      </p:to>
                                    </p:set>
                                    <p:animEffect transition="in" filter="dissolve">
                                      <p:cBhvr>
                                        <p:cTn id="96" dur="500"/>
                                        <p:tgtEl>
                                          <p:spTgt spid="131134"/>
                                        </p:tgtEl>
                                      </p:cBhvr>
                                    </p:animEffect>
                                  </p:childTnLst>
                                </p:cTn>
                              </p:par>
                            </p:childTnLst>
                          </p:cTn>
                        </p:par>
                        <p:par>
                          <p:cTn id="97" fill="hold" nodeType="afterGroup">
                            <p:stCondLst>
                              <p:cond delay="1500"/>
                            </p:stCondLst>
                            <p:childTnLst>
                              <p:par>
                                <p:cTn id="98" presetID="22" presetClass="entr" presetSubtype="2" fill="hold" grpId="0" nodeType="afterEffect">
                                  <p:stCondLst>
                                    <p:cond delay="0"/>
                                  </p:stCondLst>
                                  <p:childTnLst>
                                    <p:set>
                                      <p:cBhvr>
                                        <p:cTn id="99" dur="1" fill="hold">
                                          <p:stCondLst>
                                            <p:cond delay="0"/>
                                          </p:stCondLst>
                                        </p:cTn>
                                        <p:tgtEl>
                                          <p:spTgt spid="131129"/>
                                        </p:tgtEl>
                                        <p:attrNameLst>
                                          <p:attrName>style.visibility</p:attrName>
                                        </p:attrNameLst>
                                      </p:cBhvr>
                                      <p:to>
                                        <p:strVal val="visible"/>
                                      </p:to>
                                    </p:set>
                                    <p:animEffect transition="in" filter="wipe(right)">
                                      <p:cBhvr>
                                        <p:cTn id="100" dur="500"/>
                                        <p:tgtEl>
                                          <p:spTgt spid="13112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2"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right)">
                                      <p:cBhvr>
                                        <p:cTn id="105" dur="1000"/>
                                        <p:tgtEl>
                                          <p:spTgt spid="2"/>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31121"/>
                                        </p:tgtEl>
                                        <p:attrNameLst>
                                          <p:attrName>style.visibility</p:attrName>
                                        </p:attrNameLst>
                                      </p:cBhvr>
                                      <p:to>
                                        <p:strVal val="visible"/>
                                      </p:to>
                                    </p:set>
                                    <p:animEffect transition="in" filter="wipe(left)">
                                      <p:cBhvr>
                                        <p:cTn id="110" dur="1000"/>
                                        <p:tgtEl>
                                          <p:spTgt spid="131121"/>
                                        </p:tgtEl>
                                      </p:cBhvr>
                                    </p:animEffect>
                                  </p:childTnLst>
                                </p:cTn>
                              </p:par>
                            </p:childTnLst>
                          </p:cTn>
                        </p:par>
                        <p:par>
                          <p:cTn id="111" fill="hold" nodeType="afterGroup">
                            <p:stCondLst>
                              <p:cond delay="1000"/>
                            </p:stCondLst>
                            <p:childTnLst>
                              <p:par>
                                <p:cTn id="112" presetID="22" presetClass="entr" presetSubtype="1" fill="hold" grpId="0" nodeType="afterEffect">
                                  <p:stCondLst>
                                    <p:cond delay="0"/>
                                  </p:stCondLst>
                                  <p:childTnLst>
                                    <p:set>
                                      <p:cBhvr>
                                        <p:cTn id="113" dur="1" fill="hold">
                                          <p:stCondLst>
                                            <p:cond delay="0"/>
                                          </p:stCondLst>
                                        </p:cTn>
                                        <p:tgtEl>
                                          <p:spTgt spid="131124"/>
                                        </p:tgtEl>
                                        <p:attrNameLst>
                                          <p:attrName>style.visibility</p:attrName>
                                        </p:attrNameLst>
                                      </p:cBhvr>
                                      <p:to>
                                        <p:strVal val="visible"/>
                                      </p:to>
                                    </p:set>
                                    <p:animEffect transition="in" filter="wipe(up)">
                                      <p:cBhvr>
                                        <p:cTn id="114" dur="1000"/>
                                        <p:tgtEl>
                                          <p:spTgt spid="131124"/>
                                        </p:tgtEl>
                                      </p:cBhvr>
                                    </p:animEffect>
                                  </p:childTnLst>
                                </p:cTn>
                              </p:par>
                            </p:childTnLst>
                          </p:cTn>
                        </p:par>
                        <p:par>
                          <p:cTn id="115" fill="hold" nodeType="afterGroup">
                            <p:stCondLst>
                              <p:cond delay="2000"/>
                            </p:stCondLst>
                            <p:childTnLst>
                              <p:par>
                                <p:cTn id="116" presetID="22" presetClass="entr" presetSubtype="1" fill="hold" grpId="0" nodeType="afterEffect">
                                  <p:stCondLst>
                                    <p:cond delay="0"/>
                                  </p:stCondLst>
                                  <p:childTnLst>
                                    <p:set>
                                      <p:cBhvr>
                                        <p:cTn id="117" dur="1" fill="hold">
                                          <p:stCondLst>
                                            <p:cond delay="0"/>
                                          </p:stCondLst>
                                        </p:cTn>
                                        <p:tgtEl>
                                          <p:spTgt spid="131123"/>
                                        </p:tgtEl>
                                        <p:attrNameLst>
                                          <p:attrName>style.visibility</p:attrName>
                                        </p:attrNameLst>
                                      </p:cBhvr>
                                      <p:to>
                                        <p:strVal val="visible"/>
                                      </p:to>
                                    </p:set>
                                    <p:animEffect transition="in" filter="wipe(up)">
                                      <p:cBhvr>
                                        <p:cTn id="118" dur="1000"/>
                                        <p:tgtEl>
                                          <p:spTgt spid="131123"/>
                                        </p:tgtEl>
                                      </p:cBhvr>
                                    </p:animEffect>
                                  </p:childTnLst>
                                </p:cTn>
                              </p:par>
                            </p:childTnLst>
                          </p:cTn>
                        </p:par>
                        <p:par>
                          <p:cTn id="119" fill="hold" nodeType="afterGroup">
                            <p:stCondLst>
                              <p:cond delay="3000"/>
                            </p:stCondLst>
                            <p:childTnLst>
                              <p:par>
                                <p:cTn id="120" presetID="22" presetClass="entr" presetSubtype="8" fill="hold" grpId="0" nodeType="afterEffect">
                                  <p:stCondLst>
                                    <p:cond delay="0"/>
                                  </p:stCondLst>
                                  <p:childTnLst>
                                    <p:set>
                                      <p:cBhvr>
                                        <p:cTn id="121" dur="1" fill="hold">
                                          <p:stCondLst>
                                            <p:cond delay="0"/>
                                          </p:stCondLst>
                                        </p:cTn>
                                        <p:tgtEl>
                                          <p:spTgt spid="131122"/>
                                        </p:tgtEl>
                                        <p:attrNameLst>
                                          <p:attrName>style.visibility</p:attrName>
                                        </p:attrNameLst>
                                      </p:cBhvr>
                                      <p:to>
                                        <p:strVal val="visible"/>
                                      </p:to>
                                    </p:set>
                                    <p:animEffect transition="in" filter="wipe(left)">
                                      <p:cBhvr>
                                        <p:cTn id="122" dur="1000"/>
                                        <p:tgtEl>
                                          <p:spTgt spid="131122"/>
                                        </p:tgtEl>
                                      </p:cBhvr>
                                    </p:animEffect>
                                  </p:childTnLst>
                                </p:cTn>
                              </p:par>
                            </p:childTnLst>
                          </p:cTn>
                        </p:par>
                        <p:par>
                          <p:cTn id="123" fill="hold" nodeType="afterGroup">
                            <p:stCondLst>
                              <p:cond delay="4000"/>
                            </p:stCondLst>
                            <p:childTnLst>
                              <p:par>
                                <p:cTn id="124" presetID="22" presetClass="entr" presetSubtype="1" fill="hold" grpId="0" nodeType="afterEffect">
                                  <p:stCondLst>
                                    <p:cond delay="0"/>
                                  </p:stCondLst>
                                  <p:childTnLst>
                                    <p:set>
                                      <p:cBhvr>
                                        <p:cTn id="125" dur="1" fill="hold">
                                          <p:stCondLst>
                                            <p:cond delay="0"/>
                                          </p:stCondLst>
                                        </p:cTn>
                                        <p:tgtEl>
                                          <p:spTgt spid="131120"/>
                                        </p:tgtEl>
                                        <p:attrNameLst>
                                          <p:attrName>style.visibility</p:attrName>
                                        </p:attrNameLst>
                                      </p:cBhvr>
                                      <p:to>
                                        <p:strVal val="visible"/>
                                      </p:to>
                                    </p:set>
                                    <p:animEffect transition="in" filter="wipe(up)">
                                      <p:cBhvr>
                                        <p:cTn id="126" dur="1000"/>
                                        <p:tgtEl>
                                          <p:spTgt spid="131120"/>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2" presetClass="entr" presetSubtype="4" fill="hold" grpId="0" nodeType="clickEffect">
                                  <p:stCondLst>
                                    <p:cond delay="0"/>
                                  </p:stCondLst>
                                  <p:childTnLst>
                                    <p:set>
                                      <p:cBhvr>
                                        <p:cTn id="130" dur="1" fill="hold">
                                          <p:stCondLst>
                                            <p:cond delay="0"/>
                                          </p:stCondLst>
                                        </p:cTn>
                                        <p:tgtEl>
                                          <p:spTgt spid="131115"/>
                                        </p:tgtEl>
                                        <p:attrNameLst>
                                          <p:attrName>style.visibility</p:attrName>
                                        </p:attrNameLst>
                                      </p:cBhvr>
                                      <p:to>
                                        <p:strVal val="visible"/>
                                      </p:to>
                                    </p:set>
                                    <p:animEffect transition="in" filter="slide(fromBottom)">
                                      <p:cBhvr>
                                        <p:cTn id="131" dur="500"/>
                                        <p:tgtEl>
                                          <p:spTgt spid="131115"/>
                                        </p:tgtEl>
                                      </p:cBhvr>
                                    </p:animEffect>
                                  </p:childTnLst>
                                </p:cTn>
                              </p:par>
                            </p:childTnLst>
                          </p:cTn>
                        </p:par>
                        <p:par>
                          <p:cTn id="132" fill="hold" nodeType="afterGroup">
                            <p:stCondLst>
                              <p:cond delay="500"/>
                            </p:stCondLst>
                            <p:childTnLst>
                              <p:par>
                                <p:cTn id="133" presetID="10" presetClass="entr" presetSubtype="0" fill="hold"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2000"/>
                                        <p:tgtEl>
                                          <p:spTgt spid="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131135"/>
                                        </p:tgtEl>
                                        <p:attrNameLst>
                                          <p:attrName>style.visibility</p:attrName>
                                        </p:attrNameLst>
                                      </p:cBhvr>
                                      <p:to>
                                        <p:strVal val="visible"/>
                                      </p:to>
                                    </p:set>
                                    <p:anim calcmode="lin" valueType="num">
                                      <p:cBhvr additive="base">
                                        <p:cTn id="140" dur="500" fill="hold"/>
                                        <p:tgtEl>
                                          <p:spTgt spid="131135"/>
                                        </p:tgtEl>
                                        <p:attrNameLst>
                                          <p:attrName>ppt_x</p:attrName>
                                        </p:attrNameLst>
                                      </p:cBhvr>
                                      <p:tavLst>
                                        <p:tav tm="0">
                                          <p:val>
                                            <p:strVal val="#ppt_x"/>
                                          </p:val>
                                        </p:tav>
                                        <p:tav tm="100000">
                                          <p:val>
                                            <p:strVal val="#ppt_x"/>
                                          </p:val>
                                        </p:tav>
                                      </p:tavLst>
                                    </p:anim>
                                    <p:anim calcmode="lin" valueType="num">
                                      <p:cBhvr additive="base">
                                        <p:cTn id="141" dur="500" fill="hold"/>
                                        <p:tgtEl>
                                          <p:spTgt spid="131135"/>
                                        </p:tgtEl>
                                        <p:attrNameLst>
                                          <p:attrName>ppt_y</p:attrName>
                                        </p:attrNameLst>
                                      </p:cBhvr>
                                      <p:tavLst>
                                        <p:tav tm="0">
                                          <p:val>
                                            <p:strVal val="1+#ppt_h/2"/>
                                          </p:val>
                                        </p:tav>
                                        <p:tav tm="100000">
                                          <p:val>
                                            <p:strVal val="#ppt_y"/>
                                          </p:val>
                                        </p:tav>
                                      </p:tavLst>
                                    </p:anim>
                                  </p:childTnLst>
                                </p:cTn>
                              </p:par>
                            </p:childTnLst>
                          </p:cTn>
                        </p:par>
                        <p:par>
                          <p:cTn id="142" fill="hold" nodeType="afterGroup">
                            <p:stCondLst>
                              <p:cond delay="500"/>
                            </p:stCondLst>
                            <p:childTnLst>
                              <p:par>
                                <p:cTn id="143" presetID="22" presetClass="entr" presetSubtype="4" fill="hold" nodeType="after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wipe(down)">
                                      <p:cBhvr>
                                        <p:cTn id="145" dur="500"/>
                                        <p:tgtEl>
                                          <p:spTgt spid="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31078"/>
                                        </p:tgtEl>
                                        <p:attrNameLst>
                                          <p:attrName>style.visibility</p:attrName>
                                        </p:attrNameLst>
                                      </p:cBhvr>
                                      <p:to>
                                        <p:strVal val="visible"/>
                                      </p:to>
                                    </p:set>
                                    <p:animEffect transition="in" filter="wipe(right)">
                                      <p:cBhvr>
                                        <p:cTn id="150" dur="1000"/>
                                        <p:tgtEl>
                                          <p:spTgt spid="131078"/>
                                        </p:tgtEl>
                                      </p:cBhvr>
                                    </p:animEffect>
                                  </p:childTnLst>
                                </p:cTn>
                              </p:par>
                            </p:childTnLst>
                          </p:cTn>
                        </p:par>
                        <p:par>
                          <p:cTn id="151" fill="hold" nodeType="afterGroup">
                            <p:stCondLst>
                              <p:cond delay="1000"/>
                            </p:stCondLst>
                            <p:childTnLst>
                              <p:par>
                                <p:cTn id="152" presetID="9" presetClass="entr" presetSubtype="0" fill="hold" grpId="0" nodeType="afterEffect">
                                  <p:stCondLst>
                                    <p:cond delay="0"/>
                                  </p:stCondLst>
                                  <p:childTnLst>
                                    <p:set>
                                      <p:cBhvr>
                                        <p:cTn id="153" dur="1" fill="hold">
                                          <p:stCondLst>
                                            <p:cond delay="0"/>
                                          </p:stCondLst>
                                        </p:cTn>
                                        <p:tgtEl>
                                          <p:spTgt spid="131151"/>
                                        </p:tgtEl>
                                        <p:attrNameLst>
                                          <p:attrName>style.visibility</p:attrName>
                                        </p:attrNameLst>
                                      </p:cBhvr>
                                      <p:to>
                                        <p:strVal val="visible"/>
                                      </p:to>
                                    </p:set>
                                    <p:animEffect transition="in" filter="dissolve">
                                      <p:cBhvr>
                                        <p:cTn id="154" dur="500"/>
                                        <p:tgtEl>
                                          <p:spTgt spid="131151"/>
                                        </p:tgtEl>
                                      </p:cBhvr>
                                    </p:animEffect>
                                  </p:childTnLst>
                                </p:cTn>
                              </p:par>
                            </p:childTnLst>
                          </p:cTn>
                        </p:par>
                        <p:par>
                          <p:cTn id="155" fill="hold" nodeType="afterGroup">
                            <p:stCondLst>
                              <p:cond delay="1500"/>
                            </p:stCondLst>
                            <p:childTnLst>
                              <p:par>
                                <p:cTn id="156" presetID="22" presetClass="entr" presetSubtype="2" fill="hold" grpId="0" nodeType="afterEffect">
                                  <p:stCondLst>
                                    <p:cond delay="0"/>
                                  </p:stCondLst>
                                  <p:childTnLst>
                                    <p:set>
                                      <p:cBhvr>
                                        <p:cTn id="157" dur="1" fill="hold">
                                          <p:stCondLst>
                                            <p:cond delay="0"/>
                                          </p:stCondLst>
                                        </p:cTn>
                                        <p:tgtEl>
                                          <p:spTgt spid="131150"/>
                                        </p:tgtEl>
                                        <p:attrNameLst>
                                          <p:attrName>style.visibility</p:attrName>
                                        </p:attrNameLst>
                                      </p:cBhvr>
                                      <p:to>
                                        <p:strVal val="visible"/>
                                      </p:to>
                                    </p:set>
                                    <p:animEffect transition="in" filter="wipe(right)">
                                      <p:cBhvr>
                                        <p:cTn id="158" dur="1000"/>
                                        <p:tgtEl>
                                          <p:spTgt spid="131150"/>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2" fill="hold" grpId="0" nodeType="clickEffect">
                                  <p:stCondLst>
                                    <p:cond delay="0"/>
                                  </p:stCondLst>
                                  <p:childTnLst>
                                    <p:set>
                                      <p:cBhvr>
                                        <p:cTn id="162" dur="1" fill="hold">
                                          <p:stCondLst>
                                            <p:cond delay="0"/>
                                          </p:stCondLst>
                                        </p:cTn>
                                        <p:tgtEl>
                                          <p:spTgt spid="131075"/>
                                        </p:tgtEl>
                                        <p:attrNameLst>
                                          <p:attrName>style.visibility</p:attrName>
                                        </p:attrNameLst>
                                      </p:cBhvr>
                                      <p:to>
                                        <p:strVal val="visible"/>
                                      </p:to>
                                    </p:set>
                                    <p:animEffect transition="in" filter="wipe(right)">
                                      <p:cBhvr>
                                        <p:cTn id="163" dur="1000"/>
                                        <p:tgtEl>
                                          <p:spTgt spid="131075"/>
                                        </p:tgtEl>
                                      </p:cBhvr>
                                    </p:animEffect>
                                  </p:childTnLst>
                                </p:cTn>
                              </p:par>
                            </p:childTnLst>
                          </p:cTn>
                        </p:par>
                        <p:par>
                          <p:cTn id="164" fill="hold" nodeType="afterGroup">
                            <p:stCondLst>
                              <p:cond delay="1000"/>
                            </p:stCondLst>
                            <p:childTnLst>
                              <p:par>
                                <p:cTn id="165" presetID="9" presetClass="entr" presetSubtype="0" fill="hold" grpId="0" nodeType="afterEffect">
                                  <p:stCondLst>
                                    <p:cond delay="0"/>
                                  </p:stCondLst>
                                  <p:childTnLst>
                                    <p:set>
                                      <p:cBhvr>
                                        <p:cTn id="166" dur="1" fill="hold">
                                          <p:stCondLst>
                                            <p:cond delay="0"/>
                                          </p:stCondLst>
                                        </p:cTn>
                                        <p:tgtEl>
                                          <p:spTgt spid="131149"/>
                                        </p:tgtEl>
                                        <p:attrNameLst>
                                          <p:attrName>style.visibility</p:attrName>
                                        </p:attrNameLst>
                                      </p:cBhvr>
                                      <p:to>
                                        <p:strVal val="visible"/>
                                      </p:to>
                                    </p:set>
                                    <p:animEffect transition="in" filter="dissolve">
                                      <p:cBhvr>
                                        <p:cTn id="167" dur="500"/>
                                        <p:tgtEl>
                                          <p:spTgt spid="131149"/>
                                        </p:tgtEl>
                                      </p:cBhvr>
                                    </p:animEffect>
                                  </p:childTnLst>
                                </p:cTn>
                              </p:par>
                            </p:childTnLst>
                          </p:cTn>
                        </p:par>
                        <p:par>
                          <p:cTn id="168" fill="hold" nodeType="afterGroup">
                            <p:stCondLst>
                              <p:cond delay="1500"/>
                            </p:stCondLst>
                            <p:childTnLst>
                              <p:par>
                                <p:cTn id="169" presetID="22" presetClass="entr" presetSubtype="2" fill="hold" grpId="0" nodeType="afterEffect">
                                  <p:stCondLst>
                                    <p:cond delay="0"/>
                                  </p:stCondLst>
                                  <p:childTnLst>
                                    <p:set>
                                      <p:cBhvr>
                                        <p:cTn id="170" dur="1" fill="hold">
                                          <p:stCondLst>
                                            <p:cond delay="0"/>
                                          </p:stCondLst>
                                        </p:cTn>
                                        <p:tgtEl>
                                          <p:spTgt spid="131148"/>
                                        </p:tgtEl>
                                        <p:attrNameLst>
                                          <p:attrName>style.visibility</p:attrName>
                                        </p:attrNameLst>
                                      </p:cBhvr>
                                      <p:to>
                                        <p:strVal val="visible"/>
                                      </p:to>
                                    </p:set>
                                    <p:animEffect transition="in" filter="wipe(right)">
                                      <p:cBhvr>
                                        <p:cTn id="171" dur="1000"/>
                                        <p:tgtEl>
                                          <p:spTgt spid="131148"/>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2" fill="hold" grpId="0" nodeType="clickEffect">
                                  <p:stCondLst>
                                    <p:cond delay="0"/>
                                  </p:stCondLst>
                                  <p:childTnLst>
                                    <p:set>
                                      <p:cBhvr>
                                        <p:cTn id="175" dur="1" fill="hold">
                                          <p:stCondLst>
                                            <p:cond delay="0"/>
                                          </p:stCondLst>
                                        </p:cTn>
                                        <p:tgtEl>
                                          <p:spTgt spid="131079"/>
                                        </p:tgtEl>
                                        <p:attrNameLst>
                                          <p:attrName>style.visibility</p:attrName>
                                        </p:attrNameLst>
                                      </p:cBhvr>
                                      <p:to>
                                        <p:strVal val="visible"/>
                                      </p:to>
                                    </p:set>
                                    <p:animEffect transition="in" filter="wipe(right)">
                                      <p:cBhvr>
                                        <p:cTn id="176" dur="1000"/>
                                        <p:tgtEl>
                                          <p:spTgt spid="131079"/>
                                        </p:tgtEl>
                                      </p:cBhvr>
                                    </p:animEffect>
                                  </p:childTnLst>
                                </p:cTn>
                              </p:par>
                            </p:childTnLst>
                          </p:cTn>
                        </p:par>
                        <p:par>
                          <p:cTn id="177" fill="hold" nodeType="afterGroup">
                            <p:stCondLst>
                              <p:cond delay="1000"/>
                            </p:stCondLst>
                            <p:childTnLst>
                              <p:par>
                                <p:cTn id="178" presetID="9" presetClass="entr" presetSubtype="0" fill="hold" grpId="0" nodeType="afterEffect">
                                  <p:stCondLst>
                                    <p:cond delay="0"/>
                                  </p:stCondLst>
                                  <p:childTnLst>
                                    <p:set>
                                      <p:cBhvr>
                                        <p:cTn id="179" dur="1" fill="hold">
                                          <p:stCondLst>
                                            <p:cond delay="0"/>
                                          </p:stCondLst>
                                        </p:cTn>
                                        <p:tgtEl>
                                          <p:spTgt spid="131147"/>
                                        </p:tgtEl>
                                        <p:attrNameLst>
                                          <p:attrName>style.visibility</p:attrName>
                                        </p:attrNameLst>
                                      </p:cBhvr>
                                      <p:to>
                                        <p:strVal val="visible"/>
                                      </p:to>
                                    </p:set>
                                    <p:animEffect transition="in" filter="dissolve">
                                      <p:cBhvr>
                                        <p:cTn id="180" dur="500"/>
                                        <p:tgtEl>
                                          <p:spTgt spid="131147"/>
                                        </p:tgtEl>
                                      </p:cBhvr>
                                    </p:animEffect>
                                  </p:childTnLst>
                                </p:cTn>
                              </p:par>
                            </p:childTnLst>
                          </p:cTn>
                        </p:par>
                        <p:par>
                          <p:cTn id="181" fill="hold" nodeType="afterGroup">
                            <p:stCondLst>
                              <p:cond delay="1500"/>
                            </p:stCondLst>
                            <p:childTnLst>
                              <p:par>
                                <p:cTn id="182" presetID="22" presetClass="entr" presetSubtype="2" fill="hold" grpId="0" nodeType="afterEffect">
                                  <p:stCondLst>
                                    <p:cond delay="0"/>
                                  </p:stCondLst>
                                  <p:childTnLst>
                                    <p:set>
                                      <p:cBhvr>
                                        <p:cTn id="183" dur="1" fill="hold">
                                          <p:stCondLst>
                                            <p:cond delay="0"/>
                                          </p:stCondLst>
                                        </p:cTn>
                                        <p:tgtEl>
                                          <p:spTgt spid="131146"/>
                                        </p:tgtEl>
                                        <p:attrNameLst>
                                          <p:attrName>style.visibility</p:attrName>
                                        </p:attrNameLst>
                                      </p:cBhvr>
                                      <p:to>
                                        <p:strVal val="visible"/>
                                      </p:to>
                                    </p:set>
                                    <p:animEffect transition="in" filter="wipe(right)">
                                      <p:cBhvr>
                                        <p:cTn id="184" dur="1000"/>
                                        <p:tgtEl>
                                          <p:spTgt spid="131146"/>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22" presetClass="entr" presetSubtype="2" fill="hold" grpId="0" nodeType="clickEffect">
                                  <p:stCondLst>
                                    <p:cond delay="0"/>
                                  </p:stCondLst>
                                  <p:childTnLst>
                                    <p:set>
                                      <p:cBhvr>
                                        <p:cTn id="188" dur="1" fill="hold">
                                          <p:stCondLst>
                                            <p:cond delay="0"/>
                                          </p:stCondLst>
                                        </p:cTn>
                                        <p:tgtEl>
                                          <p:spTgt spid="131076"/>
                                        </p:tgtEl>
                                        <p:attrNameLst>
                                          <p:attrName>style.visibility</p:attrName>
                                        </p:attrNameLst>
                                      </p:cBhvr>
                                      <p:to>
                                        <p:strVal val="visible"/>
                                      </p:to>
                                    </p:set>
                                    <p:animEffect transition="in" filter="wipe(right)">
                                      <p:cBhvr>
                                        <p:cTn id="189" dur="1000"/>
                                        <p:tgtEl>
                                          <p:spTgt spid="131076"/>
                                        </p:tgtEl>
                                      </p:cBhvr>
                                    </p:animEffect>
                                  </p:childTnLst>
                                </p:cTn>
                              </p:par>
                            </p:childTnLst>
                          </p:cTn>
                        </p:par>
                        <p:par>
                          <p:cTn id="190" fill="hold" nodeType="afterGroup">
                            <p:stCondLst>
                              <p:cond delay="1000"/>
                            </p:stCondLst>
                            <p:childTnLst>
                              <p:par>
                                <p:cTn id="191" presetID="9" presetClass="entr" presetSubtype="0" fill="hold" grpId="0" nodeType="afterEffect">
                                  <p:stCondLst>
                                    <p:cond delay="0"/>
                                  </p:stCondLst>
                                  <p:childTnLst>
                                    <p:set>
                                      <p:cBhvr>
                                        <p:cTn id="192" dur="1" fill="hold">
                                          <p:stCondLst>
                                            <p:cond delay="0"/>
                                          </p:stCondLst>
                                        </p:cTn>
                                        <p:tgtEl>
                                          <p:spTgt spid="131145"/>
                                        </p:tgtEl>
                                        <p:attrNameLst>
                                          <p:attrName>style.visibility</p:attrName>
                                        </p:attrNameLst>
                                      </p:cBhvr>
                                      <p:to>
                                        <p:strVal val="visible"/>
                                      </p:to>
                                    </p:set>
                                    <p:animEffect transition="in" filter="dissolve">
                                      <p:cBhvr>
                                        <p:cTn id="193" dur="500"/>
                                        <p:tgtEl>
                                          <p:spTgt spid="131145"/>
                                        </p:tgtEl>
                                      </p:cBhvr>
                                    </p:animEffect>
                                  </p:childTnLst>
                                </p:cTn>
                              </p:par>
                            </p:childTnLst>
                          </p:cTn>
                        </p:par>
                        <p:par>
                          <p:cTn id="194" fill="hold" nodeType="afterGroup">
                            <p:stCondLst>
                              <p:cond delay="1500"/>
                            </p:stCondLst>
                            <p:childTnLst>
                              <p:par>
                                <p:cTn id="195" presetID="22" presetClass="entr" presetSubtype="2" fill="hold" grpId="0" nodeType="afterEffect">
                                  <p:stCondLst>
                                    <p:cond delay="0"/>
                                  </p:stCondLst>
                                  <p:childTnLst>
                                    <p:set>
                                      <p:cBhvr>
                                        <p:cTn id="196" dur="1" fill="hold">
                                          <p:stCondLst>
                                            <p:cond delay="0"/>
                                          </p:stCondLst>
                                        </p:cTn>
                                        <p:tgtEl>
                                          <p:spTgt spid="131144"/>
                                        </p:tgtEl>
                                        <p:attrNameLst>
                                          <p:attrName>style.visibility</p:attrName>
                                        </p:attrNameLst>
                                      </p:cBhvr>
                                      <p:to>
                                        <p:strVal val="visible"/>
                                      </p:to>
                                    </p:set>
                                    <p:animEffect transition="in" filter="wipe(right)">
                                      <p:cBhvr>
                                        <p:cTn id="197" dur="1000"/>
                                        <p:tgtEl>
                                          <p:spTgt spid="131144"/>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2" fill="hold" grpId="0" nodeType="clickEffect">
                                  <p:stCondLst>
                                    <p:cond delay="0"/>
                                  </p:stCondLst>
                                  <p:childTnLst>
                                    <p:set>
                                      <p:cBhvr>
                                        <p:cTn id="201" dur="1" fill="hold">
                                          <p:stCondLst>
                                            <p:cond delay="0"/>
                                          </p:stCondLst>
                                        </p:cTn>
                                        <p:tgtEl>
                                          <p:spTgt spid="131077"/>
                                        </p:tgtEl>
                                        <p:attrNameLst>
                                          <p:attrName>style.visibility</p:attrName>
                                        </p:attrNameLst>
                                      </p:cBhvr>
                                      <p:to>
                                        <p:strVal val="visible"/>
                                      </p:to>
                                    </p:set>
                                    <p:animEffect transition="in" filter="wipe(right)">
                                      <p:cBhvr>
                                        <p:cTn id="202" dur="1000"/>
                                        <p:tgtEl>
                                          <p:spTgt spid="131077"/>
                                        </p:tgtEl>
                                      </p:cBhvr>
                                    </p:animEffect>
                                  </p:childTnLst>
                                </p:cTn>
                              </p:par>
                            </p:childTnLst>
                          </p:cTn>
                        </p:par>
                        <p:par>
                          <p:cTn id="203" fill="hold" nodeType="afterGroup">
                            <p:stCondLst>
                              <p:cond delay="1000"/>
                            </p:stCondLst>
                            <p:childTnLst>
                              <p:par>
                                <p:cTn id="204" presetID="9" presetClass="entr" presetSubtype="0" fill="hold" grpId="0" nodeType="afterEffect">
                                  <p:stCondLst>
                                    <p:cond delay="0"/>
                                  </p:stCondLst>
                                  <p:childTnLst>
                                    <p:set>
                                      <p:cBhvr>
                                        <p:cTn id="205" dur="1" fill="hold">
                                          <p:stCondLst>
                                            <p:cond delay="0"/>
                                          </p:stCondLst>
                                        </p:cTn>
                                        <p:tgtEl>
                                          <p:spTgt spid="131153"/>
                                        </p:tgtEl>
                                        <p:attrNameLst>
                                          <p:attrName>style.visibility</p:attrName>
                                        </p:attrNameLst>
                                      </p:cBhvr>
                                      <p:to>
                                        <p:strVal val="visible"/>
                                      </p:to>
                                    </p:set>
                                    <p:animEffect transition="in" filter="dissolve">
                                      <p:cBhvr>
                                        <p:cTn id="206" dur="500"/>
                                        <p:tgtEl>
                                          <p:spTgt spid="131153"/>
                                        </p:tgtEl>
                                      </p:cBhvr>
                                    </p:animEffect>
                                  </p:childTnLst>
                                </p:cTn>
                              </p:par>
                            </p:childTnLst>
                          </p:cTn>
                        </p:par>
                        <p:par>
                          <p:cTn id="207" fill="hold" nodeType="afterGroup">
                            <p:stCondLst>
                              <p:cond delay="1500"/>
                            </p:stCondLst>
                            <p:childTnLst>
                              <p:par>
                                <p:cTn id="208" presetID="22" presetClass="entr" presetSubtype="2" fill="hold" grpId="0" nodeType="afterEffect">
                                  <p:stCondLst>
                                    <p:cond delay="0"/>
                                  </p:stCondLst>
                                  <p:childTnLst>
                                    <p:set>
                                      <p:cBhvr>
                                        <p:cTn id="209" dur="1" fill="hold">
                                          <p:stCondLst>
                                            <p:cond delay="0"/>
                                          </p:stCondLst>
                                        </p:cTn>
                                        <p:tgtEl>
                                          <p:spTgt spid="131152"/>
                                        </p:tgtEl>
                                        <p:attrNameLst>
                                          <p:attrName>style.visibility</p:attrName>
                                        </p:attrNameLst>
                                      </p:cBhvr>
                                      <p:to>
                                        <p:strVal val="visible"/>
                                      </p:to>
                                    </p:set>
                                    <p:animEffect transition="in" filter="wipe(right)">
                                      <p:cBhvr>
                                        <p:cTn id="210" dur="1000"/>
                                        <p:tgtEl>
                                          <p:spTgt spid="131152"/>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22" presetClass="entr" presetSubtype="8" fill="hold" grpId="0" nodeType="clickEffect">
                                  <p:stCondLst>
                                    <p:cond delay="0"/>
                                  </p:stCondLst>
                                  <p:childTnLst>
                                    <p:set>
                                      <p:cBhvr>
                                        <p:cTn id="214" dur="1" fill="hold">
                                          <p:stCondLst>
                                            <p:cond delay="0"/>
                                          </p:stCondLst>
                                        </p:cTn>
                                        <p:tgtEl>
                                          <p:spTgt spid="131140"/>
                                        </p:tgtEl>
                                        <p:attrNameLst>
                                          <p:attrName>style.visibility</p:attrName>
                                        </p:attrNameLst>
                                      </p:cBhvr>
                                      <p:to>
                                        <p:strVal val="visible"/>
                                      </p:to>
                                    </p:set>
                                    <p:animEffect transition="in" filter="wipe(left)">
                                      <p:cBhvr>
                                        <p:cTn id="215" dur="1000"/>
                                        <p:tgtEl>
                                          <p:spTgt spid="131140"/>
                                        </p:tgtEl>
                                      </p:cBhvr>
                                    </p:animEffect>
                                  </p:childTnLst>
                                </p:cTn>
                              </p:par>
                            </p:childTnLst>
                          </p:cTn>
                        </p:par>
                        <p:par>
                          <p:cTn id="216" fill="hold" nodeType="afterGroup">
                            <p:stCondLst>
                              <p:cond delay="1000"/>
                            </p:stCondLst>
                            <p:childTnLst>
                              <p:par>
                                <p:cTn id="217" presetID="22" presetClass="entr" presetSubtype="1" fill="hold" grpId="0" nodeType="afterEffect">
                                  <p:stCondLst>
                                    <p:cond delay="0"/>
                                  </p:stCondLst>
                                  <p:childTnLst>
                                    <p:set>
                                      <p:cBhvr>
                                        <p:cTn id="218" dur="1" fill="hold">
                                          <p:stCondLst>
                                            <p:cond delay="0"/>
                                          </p:stCondLst>
                                        </p:cTn>
                                        <p:tgtEl>
                                          <p:spTgt spid="131143"/>
                                        </p:tgtEl>
                                        <p:attrNameLst>
                                          <p:attrName>style.visibility</p:attrName>
                                        </p:attrNameLst>
                                      </p:cBhvr>
                                      <p:to>
                                        <p:strVal val="visible"/>
                                      </p:to>
                                    </p:set>
                                    <p:animEffect transition="in" filter="wipe(up)">
                                      <p:cBhvr>
                                        <p:cTn id="219" dur="1000"/>
                                        <p:tgtEl>
                                          <p:spTgt spid="131143"/>
                                        </p:tgtEl>
                                      </p:cBhvr>
                                    </p:animEffect>
                                  </p:childTnLst>
                                </p:cTn>
                              </p:par>
                            </p:childTnLst>
                          </p:cTn>
                        </p:par>
                        <p:par>
                          <p:cTn id="220" fill="hold" nodeType="afterGroup">
                            <p:stCondLst>
                              <p:cond delay="2000"/>
                            </p:stCondLst>
                            <p:childTnLst>
                              <p:par>
                                <p:cTn id="221" presetID="22" presetClass="entr" presetSubtype="1" fill="hold" grpId="0" nodeType="afterEffect">
                                  <p:stCondLst>
                                    <p:cond delay="0"/>
                                  </p:stCondLst>
                                  <p:childTnLst>
                                    <p:set>
                                      <p:cBhvr>
                                        <p:cTn id="222" dur="1" fill="hold">
                                          <p:stCondLst>
                                            <p:cond delay="0"/>
                                          </p:stCondLst>
                                        </p:cTn>
                                        <p:tgtEl>
                                          <p:spTgt spid="131142"/>
                                        </p:tgtEl>
                                        <p:attrNameLst>
                                          <p:attrName>style.visibility</p:attrName>
                                        </p:attrNameLst>
                                      </p:cBhvr>
                                      <p:to>
                                        <p:strVal val="visible"/>
                                      </p:to>
                                    </p:set>
                                    <p:animEffect transition="in" filter="wipe(up)">
                                      <p:cBhvr>
                                        <p:cTn id="223" dur="1000"/>
                                        <p:tgtEl>
                                          <p:spTgt spid="131142"/>
                                        </p:tgtEl>
                                      </p:cBhvr>
                                    </p:animEffect>
                                  </p:childTnLst>
                                </p:cTn>
                              </p:par>
                            </p:childTnLst>
                          </p:cTn>
                        </p:par>
                        <p:par>
                          <p:cTn id="224" fill="hold" nodeType="afterGroup">
                            <p:stCondLst>
                              <p:cond delay="3000"/>
                            </p:stCondLst>
                            <p:childTnLst>
                              <p:par>
                                <p:cTn id="225" presetID="22" presetClass="entr" presetSubtype="8" fill="hold" grpId="0" nodeType="afterEffect">
                                  <p:stCondLst>
                                    <p:cond delay="0"/>
                                  </p:stCondLst>
                                  <p:childTnLst>
                                    <p:set>
                                      <p:cBhvr>
                                        <p:cTn id="226" dur="1" fill="hold">
                                          <p:stCondLst>
                                            <p:cond delay="0"/>
                                          </p:stCondLst>
                                        </p:cTn>
                                        <p:tgtEl>
                                          <p:spTgt spid="131141"/>
                                        </p:tgtEl>
                                        <p:attrNameLst>
                                          <p:attrName>style.visibility</p:attrName>
                                        </p:attrNameLst>
                                      </p:cBhvr>
                                      <p:to>
                                        <p:strVal val="visible"/>
                                      </p:to>
                                    </p:set>
                                    <p:animEffect transition="in" filter="wipe(left)">
                                      <p:cBhvr>
                                        <p:cTn id="227" dur="1000"/>
                                        <p:tgtEl>
                                          <p:spTgt spid="131141"/>
                                        </p:tgtEl>
                                      </p:cBhvr>
                                    </p:animEffect>
                                  </p:childTnLst>
                                </p:cTn>
                              </p:par>
                            </p:childTnLst>
                          </p:cTn>
                        </p:par>
                        <p:par>
                          <p:cTn id="228" fill="hold" nodeType="afterGroup">
                            <p:stCondLst>
                              <p:cond delay="4000"/>
                            </p:stCondLst>
                            <p:childTnLst>
                              <p:par>
                                <p:cTn id="229" presetID="22" presetClass="entr" presetSubtype="1" fill="hold" grpId="0" nodeType="afterEffect">
                                  <p:stCondLst>
                                    <p:cond delay="0"/>
                                  </p:stCondLst>
                                  <p:childTnLst>
                                    <p:set>
                                      <p:cBhvr>
                                        <p:cTn id="230" dur="1" fill="hold">
                                          <p:stCondLst>
                                            <p:cond delay="0"/>
                                          </p:stCondLst>
                                        </p:cTn>
                                        <p:tgtEl>
                                          <p:spTgt spid="131139"/>
                                        </p:tgtEl>
                                        <p:attrNameLst>
                                          <p:attrName>style.visibility</p:attrName>
                                        </p:attrNameLst>
                                      </p:cBhvr>
                                      <p:to>
                                        <p:strVal val="visible"/>
                                      </p:to>
                                    </p:set>
                                    <p:animEffect transition="in" filter="wipe(up)">
                                      <p:cBhvr>
                                        <p:cTn id="231" dur="1000"/>
                                        <p:tgtEl>
                                          <p:spTgt spid="13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54" grpId="0" animBg="1"/>
      <p:bldP spid="131074" grpId="0" animBg="1"/>
      <p:bldP spid="131075" grpId="0" animBg="1"/>
      <p:bldP spid="131076" grpId="0" animBg="1"/>
      <p:bldP spid="131077" grpId="0" animBg="1"/>
      <p:bldP spid="131078" grpId="0" animBg="1"/>
      <p:bldP spid="131079" grpId="0" animBg="1"/>
      <p:bldP spid="131080" grpId="0" animBg="1"/>
      <p:bldP spid="131081" grpId="0" animBg="1"/>
      <p:bldP spid="131082" grpId="0" animBg="1"/>
      <p:bldP spid="131083" grpId="0" animBg="1"/>
      <p:bldP spid="131091" grpId="0"/>
      <p:bldP spid="131101" grpId="0" animBg="1"/>
      <p:bldP spid="131114" grpId="0"/>
      <p:bldP spid="131115" grpId="0"/>
      <p:bldP spid="131116" grpId="0" animBg="1"/>
      <p:bldP spid="131120" grpId="0" animBg="1"/>
      <p:bldP spid="131121" grpId="0" animBg="1"/>
      <p:bldP spid="131122" grpId="0" animBg="1"/>
      <p:bldP spid="131123" grpId="0" animBg="1"/>
      <p:bldP spid="131124" grpId="0" animBg="1"/>
      <p:bldP spid="131125" grpId="0" animBg="1"/>
      <p:bldP spid="131126" grpId="0" animBg="1"/>
      <p:bldP spid="131127" grpId="0" animBg="1"/>
      <p:bldP spid="131128" grpId="0" animBg="1"/>
      <p:bldP spid="131129" grpId="0" animBg="1"/>
      <p:bldP spid="131130" grpId="0" animBg="1"/>
      <p:bldP spid="131131" grpId="0" animBg="1"/>
      <p:bldP spid="131132" grpId="0" animBg="1"/>
      <p:bldP spid="131133" grpId="0" animBg="1"/>
      <p:bldP spid="131134" grpId="0" animBg="1"/>
      <p:bldP spid="131135" grpId="0" animBg="1"/>
      <p:bldP spid="131139" grpId="0" animBg="1"/>
      <p:bldP spid="131140" grpId="0" animBg="1"/>
      <p:bldP spid="131141" grpId="0" animBg="1"/>
      <p:bldP spid="131142" grpId="0" animBg="1"/>
      <p:bldP spid="131143" grpId="0" animBg="1"/>
      <p:bldP spid="131144" grpId="0" animBg="1"/>
      <p:bldP spid="131145" grpId="0" animBg="1"/>
      <p:bldP spid="131146" grpId="0" animBg="1"/>
      <p:bldP spid="131147" grpId="0" animBg="1"/>
      <p:bldP spid="131148" grpId="0" animBg="1"/>
      <p:bldP spid="131149" grpId="0" animBg="1"/>
      <p:bldP spid="131150" grpId="0" animBg="1"/>
      <p:bldP spid="131151" grpId="0" animBg="1"/>
      <p:bldP spid="131152" grpId="0" animBg="1"/>
      <p:bldP spid="1311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569" t="542" r="1372" b="415"/>
          <a:stretch>
            <a:fillRect/>
          </a:stretch>
        </p:blipFill>
        <p:spPr bwMode="auto">
          <a:xfrm>
            <a:off x="609600" y="1600200"/>
            <a:ext cx="32797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a:xfrm>
            <a:off x="685800" y="114300"/>
            <a:ext cx="7772400" cy="1409700"/>
          </a:xfrm>
        </p:spPr>
        <p:txBody>
          <a:bodyPr/>
          <a:lstStyle/>
          <a:p>
            <a:pPr rtl="0" eaLnBrk="1" hangingPunct="1"/>
            <a:r>
              <a:rPr lang="ar-SA" sz="3600" b="1" dirty="0">
                <a:solidFill>
                  <a:schemeClr val="accent2"/>
                </a:solidFill>
                <a:latin typeface="Arial" pitchFamily="34" charset="0"/>
                <a:cs typeface="Arial" pitchFamily="34" charset="0"/>
              </a:rPr>
              <a:t>عيوب الاسقاط المنظوري</a:t>
            </a:r>
            <a:br>
              <a:rPr lang="en-US" sz="2400" b="1" dirty="0">
                <a:solidFill>
                  <a:schemeClr val="accent2"/>
                </a:solidFill>
                <a:latin typeface="Arial" pitchFamily="34" charset="0"/>
                <a:cs typeface="Arial" pitchFamily="34" charset="0"/>
              </a:rPr>
            </a:br>
            <a:r>
              <a:rPr lang="en-US" sz="2400" b="1" dirty="0">
                <a:solidFill>
                  <a:schemeClr val="accent2"/>
                </a:solidFill>
                <a:latin typeface="Arial" pitchFamily="34" charset="0"/>
                <a:cs typeface="Arial" pitchFamily="34" charset="0"/>
              </a:rPr>
              <a:t>Disadvantage of Perspective  Projection</a:t>
            </a:r>
          </a:p>
        </p:txBody>
      </p:sp>
      <p:sp>
        <p:nvSpPr>
          <p:cNvPr id="8" name="Slide Number Placeholder 7"/>
          <p:cNvSpPr>
            <a:spLocks noGrp="1"/>
          </p:cNvSpPr>
          <p:nvPr>
            <p:ph type="sldNum" sz="quarter" idx="12"/>
          </p:nvPr>
        </p:nvSpPr>
        <p:spPr>
          <a:xfrm>
            <a:off x="6553200" y="6340475"/>
            <a:ext cx="2133600" cy="365125"/>
          </a:xfrm>
        </p:spPr>
        <p:txBody>
          <a:bodyPr/>
          <a:lstStyle/>
          <a:p>
            <a:pPr>
              <a:defRPr/>
            </a:pPr>
            <a:fld id="{DB298BE9-C5CC-42E6-9273-DA9AC0711877}" type="slidenum">
              <a:rPr lang="en-US" smtClean="0"/>
              <a:pPr>
                <a:defRPr/>
              </a:pPr>
              <a:t>6</a:t>
            </a:fld>
            <a:endParaRPr lang="en-US"/>
          </a:p>
        </p:txBody>
      </p:sp>
      <p:sp>
        <p:nvSpPr>
          <p:cNvPr id="184324" name="Text Box 4"/>
          <p:cNvSpPr txBox="1">
            <a:spLocks noChangeArrowheads="1"/>
          </p:cNvSpPr>
          <p:nvPr/>
        </p:nvSpPr>
        <p:spPr bwMode="auto">
          <a:xfrm>
            <a:off x="4190999" y="1839913"/>
            <a:ext cx="4284663" cy="3884140"/>
          </a:xfrm>
          <a:prstGeom prst="rect">
            <a:avLst/>
          </a:prstGeom>
          <a:noFill/>
          <a:ln w="9525">
            <a:noFill/>
            <a:miter lim="800000"/>
            <a:headEnd/>
            <a:tailEnd/>
          </a:ln>
          <a:effectLst/>
        </p:spPr>
        <p:txBody>
          <a:bodyPr wrap="square">
            <a:spAutoFit/>
          </a:bodyPr>
          <a:lstStyle/>
          <a:p>
            <a:pPr algn="just" rtl="1">
              <a:lnSpc>
                <a:spcPct val="140000"/>
              </a:lnSpc>
              <a:defRPr/>
            </a:pPr>
            <a:r>
              <a:rPr lang="ar-SA" sz="2800" dirty="0">
                <a:latin typeface="Arial" charset="0"/>
                <a:cs typeface="Arial" charset="0"/>
              </a:rPr>
              <a:t>الاسقاط المنظوري لا يستخدم من قبل المهندسين لتصنيع الاجزاء بسبب :</a:t>
            </a:r>
            <a:endParaRPr lang="en-US" sz="2800" dirty="0">
              <a:latin typeface="Arial" charset="0"/>
              <a:cs typeface="Arial" charset="0"/>
            </a:endParaRPr>
          </a:p>
          <a:p>
            <a:pPr>
              <a:lnSpc>
                <a:spcPct val="140000"/>
              </a:lnSpc>
              <a:defRPr/>
            </a:pPr>
            <a:endParaRPr lang="en-US" sz="800" dirty="0">
              <a:latin typeface="Arial" charset="0"/>
              <a:cs typeface="Arial" charset="0"/>
            </a:endParaRPr>
          </a:p>
          <a:p>
            <a:pPr marL="457200" indent="-457200" algn="r" rtl="1">
              <a:lnSpc>
                <a:spcPct val="140000"/>
              </a:lnSpc>
              <a:buFont typeface="+mj-lt"/>
              <a:buAutoNum type="arabicPeriod"/>
              <a:defRPr/>
            </a:pPr>
            <a:r>
              <a:rPr lang="ar-SA" sz="2800" dirty="0">
                <a:latin typeface="Arial" charset="0"/>
                <a:cs typeface="Arial" charset="0"/>
              </a:rPr>
              <a:t>صعوبة الرســـــم.</a:t>
            </a:r>
          </a:p>
          <a:p>
            <a:pPr marL="457200" indent="-457200" algn="r" rtl="1">
              <a:lnSpc>
                <a:spcPct val="140000"/>
              </a:lnSpc>
              <a:buFont typeface="+mj-lt"/>
              <a:buAutoNum type="arabicPeriod"/>
              <a:defRPr/>
            </a:pPr>
            <a:r>
              <a:rPr lang="ar-SA" sz="2800" dirty="0">
                <a:latin typeface="Arial" charset="0"/>
                <a:cs typeface="Arial" charset="0"/>
              </a:rPr>
              <a:t>عدم اعطاء الاحجام والاشكال الدقيقة.</a:t>
            </a:r>
            <a:endParaRPr lang="en-US" sz="2800" dirty="0">
              <a:latin typeface="Arial" charset="0"/>
              <a:cs typeface="Arial" charset="0"/>
            </a:endParaRPr>
          </a:p>
        </p:txBody>
      </p:sp>
      <p:sp>
        <p:nvSpPr>
          <p:cNvPr id="184325" name="Line 5"/>
          <p:cNvSpPr>
            <a:spLocks noChangeShapeType="1"/>
          </p:cNvSpPr>
          <p:nvPr/>
        </p:nvSpPr>
        <p:spPr bwMode="auto">
          <a:xfrm>
            <a:off x="838200" y="4721225"/>
            <a:ext cx="2997200" cy="0"/>
          </a:xfrm>
          <a:prstGeom prst="line">
            <a:avLst/>
          </a:prstGeom>
          <a:noFill/>
          <a:ln w="38100">
            <a:solidFill>
              <a:srgbClr val="66FFFF"/>
            </a:solidFill>
            <a:round/>
            <a:headEnd type="arrow" w="med" len="lg"/>
            <a:tailEnd type="arrow" w="med" len="lg"/>
          </a:ln>
          <a:extLst>
            <a:ext uri="{909E8E84-426E-40DD-AFC4-6F175D3DCCD1}">
              <a14:hiddenFill xmlns:a14="http://schemas.microsoft.com/office/drawing/2010/main">
                <a:noFill/>
              </a14:hiddenFill>
            </a:ext>
          </a:extLst>
        </p:spPr>
        <p:txBody>
          <a:bodyPr/>
          <a:lstStyle/>
          <a:p>
            <a:endParaRPr lang="ar-SA"/>
          </a:p>
        </p:txBody>
      </p:sp>
      <p:sp>
        <p:nvSpPr>
          <p:cNvPr id="184326" name="Text Box 6"/>
          <p:cNvSpPr txBox="1">
            <a:spLocks noChangeArrowheads="1"/>
          </p:cNvSpPr>
          <p:nvPr/>
        </p:nvSpPr>
        <p:spPr bwMode="auto">
          <a:xfrm>
            <a:off x="1295400" y="4808538"/>
            <a:ext cx="2133600" cy="2746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FF0000"/>
                </a:solidFill>
                <a:cs typeface="Arial" pitchFamily="34" charset="0"/>
              </a:rPr>
              <a:t>Width is distorted</a:t>
            </a:r>
          </a:p>
        </p:txBody>
      </p:sp>
      <p:sp>
        <p:nvSpPr>
          <p:cNvPr id="184327" name="Rectangle 7"/>
          <p:cNvSpPr>
            <a:spLocks noChangeArrowheads="1"/>
          </p:cNvSpPr>
          <p:nvPr/>
        </p:nvSpPr>
        <p:spPr bwMode="auto">
          <a:xfrm>
            <a:off x="8574088" y="2055813"/>
            <a:ext cx="265112" cy="265112"/>
          </a:xfrm>
          <a:prstGeom prst="rect">
            <a:avLst/>
          </a:prstGeom>
          <a:solidFill>
            <a:srgbClr val="0000FF"/>
          </a:solidFill>
          <a:ln w="9525">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circle(in)">
                                      <p:cBhvr>
                                        <p:cTn id="7" dur="2000"/>
                                        <p:tgtEl>
                                          <p:spTgt spid="389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fade">
                                      <p:cBhvr>
                                        <p:cTn id="12" dur="1000"/>
                                        <p:tgtEl>
                                          <p:spTgt spid="38914"/>
                                        </p:tgtEl>
                                      </p:cBhvr>
                                    </p:animEffect>
                                    <p:anim calcmode="lin" valueType="num">
                                      <p:cBhvr>
                                        <p:cTn id="13" dur="1000" fill="hold"/>
                                        <p:tgtEl>
                                          <p:spTgt spid="38914"/>
                                        </p:tgtEl>
                                        <p:attrNameLst>
                                          <p:attrName>ppt_x</p:attrName>
                                        </p:attrNameLst>
                                      </p:cBhvr>
                                      <p:tavLst>
                                        <p:tav tm="0">
                                          <p:val>
                                            <p:strVal val="#ppt_x"/>
                                          </p:val>
                                        </p:tav>
                                        <p:tav tm="100000">
                                          <p:val>
                                            <p:strVal val="#ppt_x"/>
                                          </p:val>
                                        </p:tav>
                                      </p:tavLst>
                                    </p:anim>
                                    <p:anim calcmode="lin" valueType="num">
                                      <p:cBhvr>
                                        <p:cTn id="14"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4327"/>
                                        </p:tgtEl>
                                        <p:attrNameLst>
                                          <p:attrName>style.visibility</p:attrName>
                                        </p:attrNameLst>
                                      </p:cBhvr>
                                      <p:to>
                                        <p:strVal val="visible"/>
                                      </p:to>
                                    </p:set>
                                    <p:animEffect transition="in" filter="wipe(left)">
                                      <p:cBhvr>
                                        <p:cTn id="19" dur="500"/>
                                        <p:tgtEl>
                                          <p:spTgt spid="184327"/>
                                        </p:tgtEl>
                                      </p:cBhvr>
                                    </p:animEffect>
                                  </p:childTnLst>
                                </p:cTn>
                              </p:par>
                            </p:childTnLst>
                          </p:cTn>
                        </p:par>
                        <p:par>
                          <p:cTn id="20" fill="hold" nodeType="afterGroup">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184324">
                                            <p:txEl>
                                              <p:pRg st="0" end="0"/>
                                            </p:txEl>
                                          </p:spTgt>
                                        </p:tgtEl>
                                        <p:attrNameLst>
                                          <p:attrName>style.visibility</p:attrName>
                                        </p:attrNameLst>
                                      </p:cBhvr>
                                      <p:to>
                                        <p:strVal val="visible"/>
                                      </p:to>
                                    </p:set>
                                    <p:animEffect transition="in" filter="wipe(right)">
                                      <p:cBhvr>
                                        <p:cTn id="23" dur="500"/>
                                        <p:tgtEl>
                                          <p:spTgt spid="184324">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184324">
                                            <p:txEl>
                                              <p:pRg st="2" end="2"/>
                                            </p:txEl>
                                          </p:spTgt>
                                        </p:tgtEl>
                                        <p:attrNameLst>
                                          <p:attrName>style.visibility</p:attrName>
                                        </p:attrNameLst>
                                      </p:cBhvr>
                                      <p:to>
                                        <p:strVal val="visible"/>
                                      </p:to>
                                    </p:set>
                                    <p:animEffect transition="in" filter="wipe(right)">
                                      <p:cBhvr>
                                        <p:cTn id="28" dur="500"/>
                                        <p:tgtEl>
                                          <p:spTgt spid="18432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84324">
                                            <p:txEl>
                                              <p:pRg st="3" end="3"/>
                                            </p:txEl>
                                          </p:spTgt>
                                        </p:tgtEl>
                                        <p:attrNameLst>
                                          <p:attrName>style.visibility</p:attrName>
                                        </p:attrNameLst>
                                      </p:cBhvr>
                                      <p:to>
                                        <p:strVal val="visible"/>
                                      </p:to>
                                    </p:set>
                                    <p:animEffect transition="in" filter="wipe(right)">
                                      <p:cBhvr>
                                        <p:cTn id="33" dur="500"/>
                                        <p:tgtEl>
                                          <p:spTgt spid="18432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84325"/>
                                        </p:tgtEl>
                                        <p:attrNameLst>
                                          <p:attrName>style.visibility</p:attrName>
                                        </p:attrNameLst>
                                      </p:cBhvr>
                                      <p:to>
                                        <p:strVal val="visible"/>
                                      </p:to>
                                    </p:set>
                                    <p:animEffect transition="in" filter="dissolve">
                                      <p:cBhvr>
                                        <p:cTn id="38" dur="500"/>
                                        <p:tgtEl>
                                          <p:spTgt spid="18432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84326"/>
                                        </p:tgtEl>
                                        <p:attrNameLst>
                                          <p:attrName>style.visibility</p:attrName>
                                        </p:attrNameLst>
                                      </p:cBhvr>
                                      <p:to>
                                        <p:strVal val="visible"/>
                                      </p:to>
                                    </p:set>
                                    <p:animEffect transition="in" filter="dissolve">
                                      <p:cBhvr>
                                        <p:cTn id="41" dur="500"/>
                                        <p:tgtEl>
                                          <p:spTgt spid="184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184324" grpId="0" build="p"/>
      <p:bldP spid="184325" grpId="0" animBg="1"/>
      <p:bldP spid="184326" grpId="0" animBg="1"/>
      <p:bldP spid="1843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Drafting05"/>
          <p:cNvPicPr>
            <a:picLocks noChangeAspect="1" noChangeArrowheads="1"/>
          </p:cNvPicPr>
          <p:nvPr/>
        </p:nvPicPr>
        <p:blipFill>
          <a:blip r:embed="rId2">
            <a:lum bright="42000" contras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Grp="1" noChangeArrowheads="1"/>
          </p:cNvSpPr>
          <p:nvPr>
            <p:ph type="ctrTitle"/>
          </p:nvPr>
        </p:nvSpPr>
        <p:spPr>
          <a:xfrm>
            <a:off x="207963" y="2133600"/>
            <a:ext cx="8709025" cy="3933825"/>
          </a:xfrm>
          <a:effectLst>
            <a:outerShdw dist="53882" dir="2700000" algn="ctr" rotWithShape="0">
              <a:schemeClr val="bg2"/>
            </a:outerShdw>
          </a:effectLst>
        </p:spPr>
        <p:txBody>
          <a:bodyPr/>
          <a:lstStyle/>
          <a:p>
            <a:pPr algn="r" eaLnBrk="1" hangingPunct="1">
              <a:defRPr/>
            </a:pPr>
            <a:r>
              <a:rPr lang="ar-SA" sz="6000" b="1" dirty="0">
                <a:solidFill>
                  <a:srgbClr val="663300"/>
                </a:solidFill>
                <a:latin typeface="Arial" charset="0"/>
                <a:cs typeface="Arial" charset="0"/>
              </a:rPr>
              <a:t>الاسقاط المتعامد</a:t>
            </a:r>
            <a:br>
              <a:rPr lang="en-US" sz="6000" b="1" dirty="0">
                <a:solidFill>
                  <a:srgbClr val="663300"/>
                </a:solidFill>
                <a:latin typeface="Arial" charset="0"/>
                <a:cs typeface="Arial" charset="0"/>
              </a:rPr>
            </a:br>
            <a:r>
              <a:rPr lang="en-US" sz="6000" b="1" dirty="0">
                <a:solidFill>
                  <a:srgbClr val="663300"/>
                </a:solidFill>
                <a:latin typeface="Arial" charset="0"/>
                <a:cs typeface="Arial" charset="0"/>
              </a:rPr>
              <a:t>Orthographic  </a:t>
            </a:r>
            <a:br>
              <a:rPr lang="en-US" sz="6000" b="1" dirty="0">
                <a:solidFill>
                  <a:srgbClr val="663300"/>
                </a:solidFill>
                <a:latin typeface="Arial" charset="0"/>
                <a:cs typeface="Arial" charset="0"/>
              </a:rPr>
            </a:br>
            <a:r>
              <a:rPr lang="en-US" sz="6000" b="1" dirty="0">
                <a:solidFill>
                  <a:srgbClr val="663300"/>
                </a:solidFill>
                <a:latin typeface="Arial" charset="0"/>
                <a:cs typeface="Arial" charset="0"/>
              </a:rPr>
              <a:t>Projection</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57200"/>
            <a:ext cx="8229600" cy="1600200"/>
          </a:xfrm>
        </p:spPr>
        <p:txBody>
          <a:bodyPr/>
          <a:lstStyle/>
          <a:p>
            <a:pPr rtl="0" eaLnBrk="1" hangingPunct="1"/>
            <a:r>
              <a:rPr lang="ar-SA" dirty="0">
                <a:cs typeface="+mn-cs"/>
              </a:rPr>
              <a:t>الاسقاط المتعامد</a:t>
            </a:r>
            <a:br>
              <a:rPr lang="en-US" dirty="0"/>
            </a:br>
            <a:r>
              <a:rPr lang="en-US" sz="3600" dirty="0"/>
              <a:t>Orthographic projection</a:t>
            </a:r>
          </a:p>
        </p:txBody>
      </p:sp>
      <p:sp>
        <p:nvSpPr>
          <p:cNvPr id="40963" name="Content Placeholder 2"/>
          <p:cNvSpPr>
            <a:spLocks noGrp="1"/>
          </p:cNvSpPr>
          <p:nvPr>
            <p:ph idx="1"/>
          </p:nvPr>
        </p:nvSpPr>
        <p:spPr>
          <a:xfrm>
            <a:off x="457200" y="2286000"/>
            <a:ext cx="8229600" cy="3810000"/>
          </a:xfrm>
        </p:spPr>
        <p:txBody>
          <a:bodyPr>
            <a:normAutofit/>
          </a:bodyPr>
          <a:lstStyle/>
          <a:p>
            <a:pPr algn="just" eaLnBrk="1" hangingPunct="1"/>
            <a:r>
              <a:rPr lang="ar-SA" sz="3600" dirty="0"/>
              <a:t>كلمة </a:t>
            </a:r>
            <a:r>
              <a:rPr lang="en-US" sz="3600" b="1" dirty="0">
                <a:solidFill>
                  <a:srgbClr val="C00000"/>
                </a:solidFill>
              </a:rPr>
              <a:t>Orthographic</a:t>
            </a:r>
            <a:r>
              <a:rPr lang="ar-SA" sz="3600" dirty="0">
                <a:solidFill>
                  <a:srgbClr val="C00000"/>
                </a:solidFill>
              </a:rPr>
              <a:t> </a:t>
            </a:r>
            <a:r>
              <a:rPr lang="ar-SA" sz="3600" dirty="0"/>
              <a:t>اتت من كلمة يونانية تعني كتابة او </a:t>
            </a:r>
            <a:r>
              <a:rPr lang="ar-SA" sz="3600"/>
              <a:t>رسم بشكل </a:t>
            </a:r>
            <a:r>
              <a:rPr lang="ar-SA" sz="3600" dirty="0"/>
              <a:t>مستقيم. هذا الاسقاط يظهر الجسم كما يشاهد من الامام، اليمين، اليسار، الاعلى، الاسفل، او الخلف، وهي عادة ترتب نسبة الى بعضها البعض استنادا الى قاعدة الاسقاط في الزاوية الاولى او الاسقاط في الزاوية الثالثة.</a:t>
            </a:r>
            <a:endParaRPr lang="en-US" sz="3600" dirty="0"/>
          </a:p>
        </p:txBody>
      </p:sp>
      <p:sp>
        <p:nvSpPr>
          <p:cNvPr id="4" name="Slide Number Placeholder 3"/>
          <p:cNvSpPr>
            <a:spLocks noGrp="1"/>
          </p:cNvSpPr>
          <p:nvPr>
            <p:ph type="sldNum" sz="quarter" idx="12"/>
          </p:nvPr>
        </p:nvSpPr>
        <p:spPr/>
        <p:txBody>
          <a:bodyPr/>
          <a:lstStyle/>
          <a:p>
            <a:pPr>
              <a:defRPr/>
            </a:pPr>
            <a:fld id="{7E8E3E24-7A71-4552-8D82-0E63470FC1B1}" type="slidenum">
              <a:rPr lang="en-US" smtClean="0"/>
              <a:pPr>
                <a:defRPr/>
              </a:pPr>
              <a:t>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1+#ppt_w/2"/>
                                          </p:val>
                                        </p:tav>
                                        <p:tav tm="100000">
                                          <p:val>
                                            <p:strVal val="#ppt_x"/>
                                          </p:val>
                                        </p:tav>
                                      </p:tavLst>
                                    </p:anim>
                                    <p:anim calcmode="lin" valueType="num">
                                      <p:cBhvr additive="base">
                                        <p:cTn id="8" dur="500" fill="hold"/>
                                        <p:tgtEl>
                                          <p:spTgt spid="409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p:cTn id="13" dur="1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096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H:\twopo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352800"/>
            <a:ext cx="15144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H:\onepo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1752600"/>
            <a:ext cx="2076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609600" y="0"/>
            <a:ext cx="7772400" cy="1524000"/>
          </a:xfrm>
        </p:spPr>
        <p:txBody>
          <a:bodyPr rtlCol="0">
            <a:normAutofit fontScale="90000"/>
          </a:bodyPr>
          <a:lstStyle/>
          <a:p>
            <a:pPr rtl="0" eaLnBrk="1" fontAlgn="auto" hangingPunct="1">
              <a:spcAft>
                <a:spcPts val="0"/>
              </a:spcAft>
              <a:defRPr/>
            </a:pPr>
            <a:r>
              <a:rPr lang="ar-SA" dirty="0">
                <a:solidFill>
                  <a:srgbClr val="C00000"/>
                </a:solidFill>
                <a:cs typeface="+mn-cs"/>
              </a:rPr>
              <a:t>تصويريا</a:t>
            </a:r>
            <a:br>
              <a:rPr lang="en-US" dirty="0">
                <a:solidFill>
                  <a:srgbClr val="C00000"/>
                </a:solidFill>
              </a:rPr>
            </a:br>
            <a:r>
              <a:rPr lang="en-US" dirty="0">
                <a:solidFill>
                  <a:srgbClr val="C00000"/>
                </a:solidFill>
              </a:rPr>
              <a:t>Pictorial</a:t>
            </a:r>
          </a:p>
        </p:txBody>
      </p:sp>
      <p:sp>
        <p:nvSpPr>
          <p:cNvPr id="7171" name="Rectangle 3"/>
          <p:cNvSpPr>
            <a:spLocks noGrp="1" noChangeArrowheads="1"/>
          </p:cNvSpPr>
          <p:nvPr>
            <p:ph idx="1"/>
          </p:nvPr>
        </p:nvSpPr>
        <p:spPr>
          <a:xfrm>
            <a:off x="1600200" y="1676400"/>
            <a:ext cx="7010400" cy="4572000"/>
          </a:xfrm>
        </p:spPr>
        <p:txBody>
          <a:bodyPr rtlCol="0">
            <a:normAutofit lnSpcReduction="10000"/>
          </a:bodyPr>
          <a:lstStyle/>
          <a:p>
            <a:pPr marL="274320" indent="-274320" algn="r" eaLnBrk="1" fontAlgn="auto" hangingPunct="1">
              <a:lnSpc>
                <a:spcPct val="90000"/>
              </a:lnSpc>
              <a:spcAft>
                <a:spcPts val="0"/>
              </a:spcAft>
              <a:buClr>
                <a:schemeClr val="accent3"/>
              </a:buClr>
              <a:buFont typeface="Wingdings 2"/>
              <a:buChar char=""/>
              <a:defRPr/>
            </a:pPr>
            <a:r>
              <a:rPr lang="ar-SA" sz="3200" b="1" dirty="0">
                <a:solidFill>
                  <a:srgbClr val="0070C0"/>
                </a:solidFill>
                <a:effectLst>
                  <a:outerShdw blurRad="38100" dist="38100" dir="2700000" algn="tl">
                    <a:srgbClr val="000000">
                      <a:alpha val="43137"/>
                    </a:srgbClr>
                  </a:outerShdw>
                </a:effectLst>
              </a:rPr>
              <a:t>التمثيل ثلاثي الابعاد</a:t>
            </a:r>
            <a:endParaRPr lang="en-US" sz="3200" b="1" dirty="0">
              <a:solidFill>
                <a:srgbClr val="0070C0"/>
              </a:solidFill>
              <a:effectLst>
                <a:outerShdw blurRad="38100" dist="38100" dir="2700000" algn="tl">
                  <a:srgbClr val="000000">
                    <a:alpha val="43137"/>
                  </a:srgbClr>
                </a:outerShdw>
              </a:effectLst>
            </a:endParaRPr>
          </a:p>
          <a:p>
            <a:pPr marL="640080" lvl="1" indent="-246888" algn="r" eaLnBrk="1" fontAlgn="auto" hangingPunct="1">
              <a:lnSpc>
                <a:spcPct val="90000"/>
              </a:lnSpc>
              <a:spcAft>
                <a:spcPts val="0"/>
              </a:spcAft>
              <a:buFont typeface="Wingdings 2"/>
              <a:buChar char=""/>
              <a:defRPr/>
            </a:pPr>
            <a:r>
              <a:rPr lang="ar-SA" sz="2400" b="1" dirty="0">
                <a:solidFill>
                  <a:srgbClr val="FF0000"/>
                </a:solidFill>
              </a:rPr>
              <a:t>نقطة واحدة  </a:t>
            </a:r>
            <a:r>
              <a:rPr lang="en-US" sz="2400" b="1" dirty="0">
                <a:solidFill>
                  <a:srgbClr val="FF0000"/>
                </a:solidFill>
              </a:rPr>
              <a:t>One-point </a:t>
            </a:r>
          </a:p>
          <a:p>
            <a:pPr lvl="2" indent="-246888">
              <a:lnSpc>
                <a:spcPct val="90000"/>
              </a:lnSpc>
              <a:buFont typeface="Wingdings 2"/>
              <a:buChar char=""/>
              <a:defRPr/>
            </a:pPr>
            <a:r>
              <a:rPr lang="ar-SA" sz="2000" dirty="0"/>
              <a:t>نقطة تلاشي واحدة   </a:t>
            </a:r>
            <a:r>
              <a:rPr lang="en-US" sz="2000" dirty="0"/>
              <a:t>one vanishing point</a:t>
            </a:r>
            <a:r>
              <a:rPr lang="ar-SA" sz="2000" dirty="0"/>
              <a:t> </a:t>
            </a:r>
            <a:r>
              <a:rPr lang="en-US" sz="2000" dirty="0"/>
              <a:t> </a:t>
            </a:r>
          </a:p>
          <a:p>
            <a:pPr lvl="2" indent="-246888" algn="r" eaLnBrk="1" fontAlgn="auto" hangingPunct="1">
              <a:lnSpc>
                <a:spcPct val="90000"/>
              </a:lnSpc>
              <a:spcAft>
                <a:spcPts val="0"/>
              </a:spcAft>
              <a:buFont typeface="Wingdings 2"/>
              <a:buChar char=""/>
              <a:defRPr/>
            </a:pPr>
            <a:r>
              <a:rPr lang="ar-SA" sz="2000" dirty="0"/>
              <a:t>الخطوط غير العمودية او غير الافقية تلتقي في نقطة واحدة على مسافة</a:t>
            </a:r>
            <a:endParaRPr lang="en-US" sz="2000" dirty="0"/>
          </a:p>
          <a:p>
            <a:pPr marL="640080" lvl="1" indent="-246888" algn="r" eaLnBrk="1" fontAlgn="auto" hangingPunct="1">
              <a:lnSpc>
                <a:spcPct val="90000"/>
              </a:lnSpc>
              <a:spcAft>
                <a:spcPts val="0"/>
              </a:spcAft>
              <a:buFont typeface="Wingdings 2"/>
              <a:buChar char=""/>
              <a:defRPr/>
            </a:pPr>
            <a:r>
              <a:rPr lang="ar-SA" sz="2400" b="1" dirty="0">
                <a:solidFill>
                  <a:srgbClr val="FF0000"/>
                </a:solidFill>
              </a:rPr>
              <a:t>نقطتين او ثلاث نقاط   </a:t>
            </a:r>
            <a:r>
              <a:rPr lang="en-US" sz="2400" b="1" dirty="0">
                <a:solidFill>
                  <a:srgbClr val="FF0000"/>
                </a:solidFill>
              </a:rPr>
              <a:t>Two-point or Three-point </a:t>
            </a:r>
          </a:p>
          <a:p>
            <a:pPr lvl="2" indent="-246888" algn="r" eaLnBrk="1" fontAlgn="auto" hangingPunct="1">
              <a:lnSpc>
                <a:spcPct val="90000"/>
              </a:lnSpc>
              <a:spcAft>
                <a:spcPts val="0"/>
              </a:spcAft>
              <a:buFont typeface="Wingdings 2"/>
              <a:buChar char=""/>
              <a:defRPr/>
            </a:pPr>
            <a:r>
              <a:rPr lang="ar-SA" sz="2000" dirty="0"/>
              <a:t>نقطتين او ثلاث نقاط تلاشي </a:t>
            </a:r>
            <a:r>
              <a:rPr lang="en-US" sz="2000" dirty="0"/>
              <a:t>two or three vanishing points</a:t>
            </a:r>
          </a:p>
          <a:p>
            <a:pPr marL="1188720" lvl="3" indent="-210312" algn="r" eaLnBrk="1" fontAlgn="auto" hangingPunct="1">
              <a:lnSpc>
                <a:spcPct val="90000"/>
              </a:lnSpc>
              <a:spcAft>
                <a:spcPts val="0"/>
              </a:spcAft>
              <a:buClr>
                <a:schemeClr val="accent3"/>
              </a:buClr>
              <a:buFont typeface="Wingdings 2"/>
              <a:buChar char=""/>
              <a:defRPr/>
            </a:pPr>
            <a:r>
              <a:rPr lang="ar-SA" sz="2000" dirty="0"/>
              <a:t>مع نقطتي تلاشي، الخطوط العمودية او الافقية تكون متوازية ولكن ليس كليهما.</a:t>
            </a:r>
            <a:endParaRPr lang="en-US" sz="2000" dirty="0"/>
          </a:p>
          <a:p>
            <a:pPr marL="1188720" lvl="3" indent="-210312" algn="r" eaLnBrk="1" fontAlgn="auto" hangingPunct="1">
              <a:lnSpc>
                <a:spcPct val="90000"/>
              </a:lnSpc>
              <a:spcAft>
                <a:spcPts val="0"/>
              </a:spcAft>
              <a:buClr>
                <a:schemeClr val="accent3"/>
              </a:buClr>
              <a:buFont typeface="Wingdings 2"/>
              <a:buChar char=""/>
              <a:defRPr/>
            </a:pPr>
            <a:r>
              <a:rPr lang="ar-SA" sz="2000" dirty="0"/>
              <a:t>مع ثلاث نقاط تلاشي ، لاتوجد خطوط متوازية.</a:t>
            </a:r>
            <a:endParaRPr lang="en-US" sz="2000" dirty="0"/>
          </a:p>
          <a:p>
            <a:pPr marL="640080" lvl="1" indent="-246888" algn="r" eaLnBrk="1" fontAlgn="auto" hangingPunct="1">
              <a:lnSpc>
                <a:spcPct val="90000"/>
              </a:lnSpc>
              <a:spcAft>
                <a:spcPts val="0"/>
              </a:spcAft>
              <a:buFont typeface="Wingdings 2"/>
              <a:buChar char=""/>
              <a:defRPr/>
            </a:pPr>
            <a:r>
              <a:rPr lang="ar-SA" sz="2400" b="1" dirty="0">
                <a:solidFill>
                  <a:srgbClr val="FF0000"/>
                </a:solidFill>
              </a:rPr>
              <a:t>المنظور    </a:t>
            </a:r>
            <a:r>
              <a:rPr lang="en-US" sz="2400" b="1" dirty="0">
                <a:solidFill>
                  <a:srgbClr val="FF0000"/>
                </a:solidFill>
              </a:rPr>
              <a:t>Isometric</a:t>
            </a:r>
          </a:p>
          <a:p>
            <a:pPr lvl="2" indent="-246888" algn="r" eaLnBrk="1" fontAlgn="auto" hangingPunct="1">
              <a:lnSpc>
                <a:spcPct val="90000"/>
              </a:lnSpc>
              <a:spcAft>
                <a:spcPts val="0"/>
              </a:spcAft>
              <a:buFont typeface="Wingdings 2"/>
              <a:buChar char=""/>
              <a:defRPr/>
            </a:pPr>
            <a:r>
              <a:rPr lang="ar-SA" sz="2000" dirty="0"/>
              <a:t>الرسم يظهر زاوية الجسم، الخطوط المتوازية في الجسم تكون متوازية في الرسم.</a:t>
            </a:r>
            <a:endParaRPr lang="en-US" sz="2000" dirty="0"/>
          </a:p>
          <a:p>
            <a:pPr lvl="2" indent="-246888" algn="r" eaLnBrk="1" fontAlgn="auto" hangingPunct="1">
              <a:lnSpc>
                <a:spcPct val="90000"/>
              </a:lnSpc>
              <a:spcAft>
                <a:spcPts val="0"/>
              </a:spcAft>
              <a:buFont typeface="Wingdings 2"/>
              <a:buChar char=""/>
              <a:defRPr/>
            </a:pPr>
            <a:r>
              <a:rPr lang="ar-SA" sz="2000" dirty="0"/>
              <a:t>يظهر كثلاثي الابعاد ، ولكن لاتوجد نقاط تلاشي</a:t>
            </a:r>
            <a:endParaRPr lang="en-US" sz="2000" dirty="0"/>
          </a:p>
        </p:txBody>
      </p:sp>
      <p:sp>
        <p:nvSpPr>
          <p:cNvPr id="9" name="Slide Number Placeholder 8"/>
          <p:cNvSpPr>
            <a:spLocks noGrp="1"/>
          </p:cNvSpPr>
          <p:nvPr>
            <p:ph type="sldNum" sz="quarter" idx="12"/>
          </p:nvPr>
        </p:nvSpPr>
        <p:spPr/>
        <p:txBody>
          <a:bodyPr/>
          <a:lstStyle/>
          <a:p>
            <a:pPr>
              <a:defRPr/>
            </a:pPr>
            <a:fld id="{B70E2BD1-9DD0-4128-94C5-03D06546C673}" type="slidenum">
              <a:rPr lang="en-US" smtClean="0"/>
              <a:pPr>
                <a:defRPr/>
              </a:pPr>
              <a:t>9</a:t>
            </a:fld>
            <a:endParaRPr lang="en-US"/>
          </a:p>
        </p:txBody>
      </p:sp>
      <p:grpSp>
        <p:nvGrpSpPr>
          <p:cNvPr id="41990" name="Group 8"/>
          <p:cNvGrpSpPr>
            <a:grpSpLocks/>
          </p:cNvGrpSpPr>
          <p:nvPr/>
        </p:nvGrpSpPr>
        <p:grpSpPr bwMode="auto">
          <a:xfrm>
            <a:off x="152400" y="4702175"/>
            <a:ext cx="1498600" cy="1546225"/>
            <a:chOff x="3886" y="3136"/>
            <a:chExt cx="944" cy="974"/>
          </a:xfrm>
        </p:grpSpPr>
        <p:pic>
          <p:nvPicPr>
            <p:cNvPr id="41993" name="Picture 6" descr="H:\Pict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 y="3229"/>
              <a:ext cx="796"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7"/>
            <p:cNvSpPr>
              <a:spLocks noChangeArrowheads="1"/>
            </p:cNvSpPr>
            <p:nvPr/>
          </p:nvSpPr>
          <p:spPr bwMode="auto">
            <a:xfrm>
              <a:off x="3886" y="3136"/>
              <a:ext cx="301" cy="347"/>
            </a:xfrm>
            <a:prstGeom prst="rect">
              <a:avLst/>
            </a:prstGeom>
            <a:solidFill>
              <a:schemeClr val="bg1"/>
            </a:solidFill>
            <a:ln w="9525">
              <a:solidFill>
                <a:schemeClr val="bg1"/>
              </a:solidFill>
              <a:miter lim="800000"/>
              <a:headEnd/>
              <a:tailEnd/>
            </a:ln>
          </p:spPr>
          <p:txBody>
            <a:bodyPr wrap="none" anchor="ctr"/>
            <a:lstStyle/>
            <a:p>
              <a:endParaRPr lang="ar-SA"/>
            </a:p>
          </p:txBody>
        </p:sp>
      </p:gr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1000"/>
                                        <p:tgtEl>
                                          <p:spTgt spid="7171">
                                            <p:txEl>
                                              <p:pRg st="0" end="0"/>
                                            </p:txEl>
                                          </p:spTgt>
                                        </p:tgtEl>
                                      </p:cBhvr>
                                    </p:animEffect>
                                    <p:anim calcmode="lin" valueType="num">
                                      <p:cBhvr>
                                        <p:cTn id="13"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Effect transition="in" filter="fade">
                                      <p:cBhvr>
                                        <p:cTn id="19" dur="500"/>
                                        <p:tgtEl>
                                          <p:spTgt spid="717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1988"/>
                                        </p:tgtEl>
                                        <p:attrNameLst>
                                          <p:attrName>style.visibility</p:attrName>
                                        </p:attrNameLst>
                                      </p:cBhvr>
                                      <p:to>
                                        <p:strVal val="visible"/>
                                      </p:to>
                                    </p:set>
                                    <p:anim calcmode="lin" valueType="num">
                                      <p:cBhvr>
                                        <p:cTn id="24" dur="500" fill="hold"/>
                                        <p:tgtEl>
                                          <p:spTgt spid="41988"/>
                                        </p:tgtEl>
                                        <p:attrNameLst>
                                          <p:attrName>ppt_w</p:attrName>
                                        </p:attrNameLst>
                                      </p:cBhvr>
                                      <p:tavLst>
                                        <p:tav tm="0">
                                          <p:val>
                                            <p:fltVal val="0"/>
                                          </p:val>
                                        </p:tav>
                                        <p:tav tm="100000">
                                          <p:val>
                                            <p:strVal val="#ppt_w"/>
                                          </p:val>
                                        </p:tav>
                                      </p:tavLst>
                                    </p:anim>
                                    <p:anim calcmode="lin" valueType="num">
                                      <p:cBhvr>
                                        <p:cTn id="25" dur="500" fill="hold"/>
                                        <p:tgtEl>
                                          <p:spTgt spid="41988"/>
                                        </p:tgtEl>
                                        <p:attrNameLst>
                                          <p:attrName>ppt_h</p:attrName>
                                        </p:attrNameLst>
                                      </p:cBhvr>
                                      <p:tavLst>
                                        <p:tav tm="0">
                                          <p:val>
                                            <p:fltVal val="0"/>
                                          </p:val>
                                        </p:tav>
                                        <p:tav tm="100000">
                                          <p:val>
                                            <p:strVal val="#ppt_h"/>
                                          </p:val>
                                        </p:tav>
                                      </p:tavLst>
                                    </p:anim>
                                    <p:animEffect transition="in" filter="fade">
                                      <p:cBhvr>
                                        <p:cTn id="26" dur="500"/>
                                        <p:tgtEl>
                                          <p:spTgt spid="4198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171">
                                            <p:txEl>
                                              <p:pRg st="2" end="2"/>
                                            </p:txEl>
                                          </p:spTgt>
                                        </p:tgtEl>
                                        <p:attrNameLst>
                                          <p:attrName>style.visibility</p:attrName>
                                        </p:attrNameLst>
                                      </p:cBhvr>
                                      <p:to>
                                        <p:strVal val="visible"/>
                                      </p:to>
                                    </p:set>
                                    <p:animEffect transition="in" filter="fade">
                                      <p:cBhvr>
                                        <p:cTn id="31" dur="1000"/>
                                        <p:tgtEl>
                                          <p:spTgt spid="7171">
                                            <p:txEl>
                                              <p:pRg st="2" end="2"/>
                                            </p:txEl>
                                          </p:spTgt>
                                        </p:tgtEl>
                                      </p:cBhvr>
                                    </p:animEffect>
                                    <p:anim calcmode="lin" valueType="num">
                                      <p:cBhvr>
                                        <p:cTn id="3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1">
                                            <p:txEl>
                                              <p:pRg st="3" end="3"/>
                                            </p:txEl>
                                          </p:spTgt>
                                        </p:tgtEl>
                                        <p:attrNameLst>
                                          <p:attrName>style.visibility</p:attrName>
                                        </p:attrNameLst>
                                      </p:cBhvr>
                                      <p:to>
                                        <p:strVal val="visible"/>
                                      </p:to>
                                    </p:set>
                                    <p:animEffect transition="in" filter="fade">
                                      <p:cBhvr>
                                        <p:cTn id="38" dur="500"/>
                                        <p:tgtEl>
                                          <p:spTgt spid="717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Effect transition="in" filter="circle(in)">
                                      <p:cBhvr>
                                        <p:cTn id="43" dur="2000"/>
                                        <p:tgtEl>
                                          <p:spTgt spid="717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1989"/>
                                        </p:tgtEl>
                                        <p:attrNameLst>
                                          <p:attrName>style.visibility</p:attrName>
                                        </p:attrNameLst>
                                      </p:cBhvr>
                                      <p:to>
                                        <p:strVal val="visible"/>
                                      </p:to>
                                    </p:set>
                                    <p:anim calcmode="lin" valueType="num">
                                      <p:cBhvr>
                                        <p:cTn id="48" dur="500" fill="hold"/>
                                        <p:tgtEl>
                                          <p:spTgt spid="41989"/>
                                        </p:tgtEl>
                                        <p:attrNameLst>
                                          <p:attrName>ppt_w</p:attrName>
                                        </p:attrNameLst>
                                      </p:cBhvr>
                                      <p:tavLst>
                                        <p:tav tm="0">
                                          <p:val>
                                            <p:fltVal val="0"/>
                                          </p:val>
                                        </p:tav>
                                        <p:tav tm="100000">
                                          <p:val>
                                            <p:strVal val="#ppt_w"/>
                                          </p:val>
                                        </p:tav>
                                      </p:tavLst>
                                    </p:anim>
                                    <p:anim calcmode="lin" valueType="num">
                                      <p:cBhvr>
                                        <p:cTn id="49" dur="500" fill="hold"/>
                                        <p:tgtEl>
                                          <p:spTgt spid="41989"/>
                                        </p:tgtEl>
                                        <p:attrNameLst>
                                          <p:attrName>ppt_h</p:attrName>
                                        </p:attrNameLst>
                                      </p:cBhvr>
                                      <p:tavLst>
                                        <p:tav tm="0">
                                          <p:val>
                                            <p:fltVal val="0"/>
                                          </p:val>
                                        </p:tav>
                                        <p:tav tm="100000">
                                          <p:val>
                                            <p:strVal val="#ppt_h"/>
                                          </p:val>
                                        </p:tav>
                                      </p:tavLst>
                                    </p:anim>
                                    <p:animEffect transition="in" filter="fade">
                                      <p:cBhvr>
                                        <p:cTn id="50" dur="500"/>
                                        <p:tgtEl>
                                          <p:spTgt spid="4198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171">
                                            <p:txEl>
                                              <p:pRg st="5" end="5"/>
                                            </p:txEl>
                                          </p:spTgt>
                                        </p:tgtEl>
                                        <p:attrNameLst>
                                          <p:attrName>style.visibility</p:attrName>
                                        </p:attrNameLst>
                                      </p:cBhvr>
                                      <p:to>
                                        <p:strVal val="visible"/>
                                      </p:to>
                                    </p:set>
                                    <p:anim calcmode="lin" valueType="num">
                                      <p:cBhvr additive="base">
                                        <p:cTn id="5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171">
                                            <p:txEl>
                                              <p:pRg st="6" end="6"/>
                                            </p:txEl>
                                          </p:spTgt>
                                        </p:tgtEl>
                                        <p:attrNameLst>
                                          <p:attrName>style.visibility</p:attrName>
                                        </p:attrNameLst>
                                      </p:cBhvr>
                                      <p:to>
                                        <p:strVal val="visible"/>
                                      </p:to>
                                    </p:set>
                                    <p:anim calcmode="lin" valueType="num">
                                      <p:cBhvr additive="base">
                                        <p:cTn id="6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7171">
                                            <p:txEl>
                                              <p:pRg st="8" end="8"/>
                                            </p:txEl>
                                          </p:spTgt>
                                        </p:tgtEl>
                                        <p:attrNameLst>
                                          <p:attrName>style.visibility</p:attrName>
                                        </p:attrNameLst>
                                      </p:cBhvr>
                                      <p:to>
                                        <p:strVal val="visible"/>
                                      </p:to>
                                    </p:set>
                                    <p:animEffect transition="in" filter="fade">
                                      <p:cBhvr>
                                        <p:cTn id="71" dur="2000"/>
                                        <p:tgtEl>
                                          <p:spTgt spid="7171">
                                            <p:txEl>
                                              <p:pRg st="8" end="8"/>
                                            </p:txEl>
                                          </p:spTgt>
                                        </p:tgtEl>
                                      </p:cBhvr>
                                    </p:animEffect>
                                    <p:anim calcmode="lin" valueType="num">
                                      <p:cBhvr>
                                        <p:cTn id="72" dur="2000" fill="hold"/>
                                        <p:tgtEl>
                                          <p:spTgt spid="7171">
                                            <p:txEl>
                                              <p:pRg st="8" end="8"/>
                                            </p:txEl>
                                          </p:spTgt>
                                        </p:tgtEl>
                                        <p:attrNameLst>
                                          <p:attrName>ppt_w</p:attrName>
                                        </p:attrNameLst>
                                      </p:cBhvr>
                                      <p:tavLst>
                                        <p:tav tm="0" fmla="#ppt_w*sin(2.5*pi*$)">
                                          <p:val>
                                            <p:fltVal val="0"/>
                                          </p:val>
                                        </p:tav>
                                        <p:tav tm="100000">
                                          <p:val>
                                            <p:fltVal val="1"/>
                                          </p:val>
                                        </p:tav>
                                      </p:tavLst>
                                    </p:anim>
                                    <p:anim calcmode="lin" valueType="num">
                                      <p:cBhvr>
                                        <p:cTn id="73" dur="2000" fill="hold"/>
                                        <p:tgtEl>
                                          <p:spTgt spid="7171">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41990"/>
                                        </p:tgtEl>
                                        <p:attrNameLst>
                                          <p:attrName>style.visibility</p:attrName>
                                        </p:attrNameLst>
                                      </p:cBhvr>
                                      <p:to>
                                        <p:strVal val="visible"/>
                                      </p:to>
                                    </p:set>
                                    <p:anim calcmode="lin" valueType="num">
                                      <p:cBhvr>
                                        <p:cTn id="78" dur="1000" fill="hold"/>
                                        <p:tgtEl>
                                          <p:spTgt spid="41990"/>
                                        </p:tgtEl>
                                        <p:attrNameLst>
                                          <p:attrName>ppt_w</p:attrName>
                                        </p:attrNameLst>
                                      </p:cBhvr>
                                      <p:tavLst>
                                        <p:tav tm="0">
                                          <p:val>
                                            <p:fltVal val="0"/>
                                          </p:val>
                                        </p:tav>
                                        <p:tav tm="100000">
                                          <p:val>
                                            <p:strVal val="#ppt_w"/>
                                          </p:val>
                                        </p:tav>
                                      </p:tavLst>
                                    </p:anim>
                                    <p:anim calcmode="lin" valueType="num">
                                      <p:cBhvr>
                                        <p:cTn id="79" dur="1000" fill="hold"/>
                                        <p:tgtEl>
                                          <p:spTgt spid="41990"/>
                                        </p:tgtEl>
                                        <p:attrNameLst>
                                          <p:attrName>ppt_h</p:attrName>
                                        </p:attrNameLst>
                                      </p:cBhvr>
                                      <p:tavLst>
                                        <p:tav tm="0">
                                          <p:val>
                                            <p:fltVal val="0"/>
                                          </p:val>
                                        </p:tav>
                                        <p:tav tm="100000">
                                          <p:val>
                                            <p:strVal val="#ppt_h"/>
                                          </p:val>
                                        </p:tav>
                                      </p:tavLst>
                                    </p:anim>
                                    <p:anim calcmode="lin" valueType="num">
                                      <p:cBhvr>
                                        <p:cTn id="80" dur="1000" fill="hold"/>
                                        <p:tgtEl>
                                          <p:spTgt spid="41990"/>
                                        </p:tgtEl>
                                        <p:attrNameLst>
                                          <p:attrName>style.rotation</p:attrName>
                                        </p:attrNameLst>
                                      </p:cBhvr>
                                      <p:tavLst>
                                        <p:tav tm="0">
                                          <p:val>
                                            <p:fltVal val="90"/>
                                          </p:val>
                                        </p:tav>
                                        <p:tav tm="100000">
                                          <p:val>
                                            <p:fltVal val="0"/>
                                          </p:val>
                                        </p:tav>
                                      </p:tavLst>
                                    </p:anim>
                                    <p:animEffect transition="in" filter="fade">
                                      <p:cBhvr>
                                        <p:cTn id="81" dur="1000"/>
                                        <p:tgtEl>
                                          <p:spTgt spid="41990"/>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7171">
                                            <p:txEl>
                                              <p:pRg st="9" end="9"/>
                                            </p:txEl>
                                          </p:spTgt>
                                        </p:tgtEl>
                                        <p:attrNameLst>
                                          <p:attrName>style.visibility</p:attrName>
                                        </p:attrNameLst>
                                      </p:cBhvr>
                                      <p:to>
                                        <p:strVal val="visible"/>
                                      </p:to>
                                    </p:set>
                                    <p:animEffect transition="in" filter="fade">
                                      <p:cBhvr>
                                        <p:cTn id="86" dur="1000"/>
                                        <p:tgtEl>
                                          <p:spTgt spid="7171">
                                            <p:txEl>
                                              <p:pRg st="9" end="9"/>
                                            </p:txEl>
                                          </p:spTgt>
                                        </p:tgtEl>
                                      </p:cBhvr>
                                    </p:animEffect>
                                    <p:anim calcmode="lin" valueType="num">
                                      <p:cBhvr>
                                        <p:cTn id="87" dur="1000" fill="hold"/>
                                        <p:tgtEl>
                                          <p:spTgt spid="7171">
                                            <p:txEl>
                                              <p:pRg st="9" end="9"/>
                                            </p:txEl>
                                          </p:spTgt>
                                        </p:tgtEl>
                                        <p:attrNameLst>
                                          <p:attrName>ppt_x</p:attrName>
                                        </p:attrNameLst>
                                      </p:cBhvr>
                                      <p:tavLst>
                                        <p:tav tm="0">
                                          <p:val>
                                            <p:strVal val="#ppt_x"/>
                                          </p:val>
                                        </p:tav>
                                        <p:tav tm="100000">
                                          <p:val>
                                            <p:strVal val="#ppt_x"/>
                                          </p:val>
                                        </p:tav>
                                      </p:tavLst>
                                    </p:anim>
                                    <p:anim calcmode="lin" valueType="num">
                                      <p:cBhvr>
                                        <p:cTn id="88" dur="1000" fill="hold"/>
                                        <p:tgtEl>
                                          <p:spTgt spid="717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7171">
                                            <p:txEl>
                                              <p:pRg st="10" end="10"/>
                                            </p:txEl>
                                          </p:spTgt>
                                        </p:tgtEl>
                                        <p:attrNameLst>
                                          <p:attrName>style.visibility</p:attrName>
                                        </p:attrNameLst>
                                      </p:cBhvr>
                                      <p:to>
                                        <p:strVal val="visible"/>
                                      </p:to>
                                    </p:set>
                                    <p:animEffect transition="in" filter="barn(inVertical)">
                                      <p:cBhvr>
                                        <p:cTn id="93"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2454</TotalTime>
  <Words>591</Words>
  <Application>Microsoft Office PowerPoint</Application>
  <PresentationFormat>On-screen Show (4:3)</PresentationFormat>
  <Paragraphs>116</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Unicode MS</vt:lpstr>
      <vt:lpstr>Calibri</vt:lpstr>
      <vt:lpstr>Century Gothic</vt:lpstr>
      <vt:lpstr>Courier New</vt:lpstr>
      <vt:lpstr>Palatino Linotype</vt:lpstr>
      <vt:lpstr>Wingdings 2</vt:lpstr>
      <vt:lpstr>Executive</vt:lpstr>
      <vt:lpstr>طرق الاسقاط PROJECTION METHODS</vt:lpstr>
      <vt:lpstr>طرق الاسقاط PROJECTION  METHODS</vt:lpstr>
      <vt:lpstr>PowerPoint Presentation</vt:lpstr>
      <vt:lpstr>PowerPoint Presentation</vt:lpstr>
      <vt:lpstr>PowerPoint Presentation</vt:lpstr>
      <vt:lpstr>عيوب الاسقاط المنظوري Disadvantage of Perspective  Projection</vt:lpstr>
      <vt:lpstr>الاسقاط المتعامد Orthographic   Projection</vt:lpstr>
      <vt:lpstr>الاسقاط المتعامد Orthographic projection</vt:lpstr>
      <vt:lpstr>تصويريا Pictorial</vt:lpstr>
      <vt:lpstr>PowerPoint Presentation</vt:lpstr>
      <vt:lpstr>Symbols for Third Angle (right)or First Angle (left).</vt:lpstr>
      <vt:lpstr>MEANING</vt:lpstr>
      <vt:lpstr>Image of a part represented in First Angle Projection</vt:lpstr>
      <vt:lpstr>Orthographic / Multiview</vt:lpstr>
      <vt:lpstr>ORTHOGRAPHIC  VIEW</vt:lpstr>
      <vt:lpstr>PowerPoint Presentation</vt:lpstr>
    </vt:vector>
  </TitlesOfParts>
  <Company>MIST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Aeronautical Engineering Drawing –I (AEAS 110)</dc:title>
  <dc:creator>Shameem Mahmood</dc:creator>
  <cp:lastModifiedBy>Sabah-PC</cp:lastModifiedBy>
  <cp:revision>117</cp:revision>
  <dcterms:created xsi:type="dcterms:W3CDTF">2009-01-27T09:42:01Z</dcterms:created>
  <dcterms:modified xsi:type="dcterms:W3CDTF">2023-12-15T18:42:36Z</dcterms:modified>
</cp:coreProperties>
</file>