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58" r:id="rId4"/>
    <p:sldId id="259" r:id="rId5"/>
    <p:sldId id="260" r:id="rId6"/>
    <p:sldId id="265" r:id="rId7"/>
    <p:sldId id="261" r:id="rId8"/>
    <p:sldId id="262" r:id="rId9"/>
    <p:sldId id="263" r:id="rId10"/>
    <p:sldId id="264"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11/07/1442</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11/07/1442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11/07/1442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11/07/1442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11/07/1442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11/07/1442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11/07/1442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11/07/1442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11/07/1442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11/07/1442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11/07/1442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11/07/1442</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ctrTitle"/>
          </p:nvPr>
        </p:nvSpPr>
        <p:spPr>
          <a:xfrm>
            <a:off x="1187624" y="476673"/>
            <a:ext cx="6901156" cy="3528392"/>
          </a:xfrm>
        </p:spPr>
        <p:txBody>
          <a:bodyPr>
            <a:normAutofit/>
          </a:bodyPr>
          <a:lstStyle/>
          <a:p>
            <a:pPr algn="ctr"/>
            <a:r>
              <a:rPr lang="ar-AE" dirty="0" smtClean="0">
                <a:solidFill>
                  <a:schemeClr val="tx1"/>
                </a:solidFill>
              </a:rPr>
              <a:t>كلية المستقبل الجامعة</a:t>
            </a:r>
            <a:br>
              <a:rPr lang="ar-AE" dirty="0" smtClean="0">
                <a:solidFill>
                  <a:schemeClr val="tx1"/>
                </a:solidFill>
              </a:rPr>
            </a:br>
            <a:r>
              <a:rPr lang="ar-AE" dirty="0" smtClean="0">
                <a:solidFill>
                  <a:schemeClr val="tx1"/>
                </a:solidFill>
              </a:rPr>
              <a:t>قسم التربية البدنية وعلوم الرياضة</a:t>
            </a:r>
            <a:br>
              <a:rPr lang="ar-AE" dirty="0" smtClean="0">
                <a:solidFill>
                  <a:schemeClr val="tx1"/>
                </a:solidFill>
              </a:rPr>
            </a:br>
            <a:r>
              <a:rPr lang="ar-AE" dirty="0" smtClean="0">
                <a:solidFill>
                  <a:schemeClr val="tx1"/>
                </a:solidFill>
              </a:rPr>
              <a:t>م/ تاريخ العاب القوى</a:t>
            </a:r>
            <a:br>
              <a:rPr lang="ar-AE" dirty="0" smtClean="0">
                <a:solidFill>
                  <a:schemeClr val="tx1"/>
                </a:solidFill>
              </a:rPr>
            </a:br>
            <a:r>
              <a:rPr lang="ar-AE" dirty="0" smtClean="0">
                <a:solidFill>
                  <a:srgbClr val="FF0000"/>
                </a:solidFill>
              </a:rPr>
              <a:t>د. حارث عبد الاله </a:t>
            </a:r>
            <a:r>
              <a:rPr lang="ar-AE" dirty="0" err="1" smtClean="0">
                <a:solidFill>
                  <a:srgbClr val="FF0000"/>
                </a:solidFill>
              </a:rPr>
              <a:t>الشكري</a:t>
            </a:r>
            <a:endParaRPr lang="ar-IQ" dirty="0">
              <a:solidFill>
                <a:srgbClr val="FF000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077072"/>
            <a:ext cx="2232248" cy="262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146624"/>
            <a:ext cx="2466975" cy="262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146624"/>
            <a:ext cx="2857500" cy="255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804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847928"/>
          </a:xfrm>
        </p:spPr>
        <p:txBody>
          <a:bodyPr>
            <a:normAutofit/>
          </a:bodyPr>
          <a:lstStyle/>
          <a:p>
            <a:r>
              <a:rPr lang="ar-IQ" dirty="0"/>
              <a:t>بطولات ألعاب القوى تُعتبر بطولة الألعاب الأولمبية البطولة الرئيسية والأهم لمُنافسات ألعاب القوى على مستوى العالم؛ إذ إنه ولغاية فترة السبعينيات من القرن الماضي كانت الألعاب الأولمبية البطولة الوحيدة التي ينتظر الرياضي قدومها لمرةٍ واحدة كلَّ أربعة أعوام للمُشاركة فيها؛ إلا أن الاتحاد الدولي لألعاب القوى يُنظم اليوم مجموعةً واسعة من البطولات الخاصة برياضات ألعاب القوى المُختلفة أو حتى بنوعٍ واحد منها، وهي ثماني بطولاتٍ عالمية رئيسية، بالإضافة إلى مجموعةٍ من البطولات التي يتم تنظيمها على مستوى القارات، فضلاً عن الآلاف من البطولات المحلية والوطنية الخاصة بكلِّ دولةٍ على حِدة، ويبين الآتي البطولات الثمانية الرئيسية التي يُنظمها الاتحاد الدولي لألعاب </a:t>
            </a:r>
            <a:r>
              <a:rPr lang="ar-IQ" dirty="0" smtClean="0"/>
              <a:t>القوى بطولة </a:t>
            </a:r>
            <a:r>
              <a:rPr lang="ar-IQ" dirty="0"/>
              <a:t>العالم لألعاب القوى </a:t>
            </a:r>
            <a:r>
              <a:rPr lang="ar-IQ" dirty="0" smtClean="0"/>
              <a:t>بطولة </a:t>
            </a:r>
            <a:r>
              <a:rPr lang="ar-IQ" dirty="0"/>
              <a:t>العالم لألعاب القوى داخل </a:t>
            </a:r>
            <a:r>
              <a:rPr lang="ar-IQ" dirty="0" smtClean="0"/>
              <a:t>الصالات</a:t>
            </a:r>
            <a:r>
              <a:rPr lang="en-US" dirty="0" smtClean="0"/>
              <a:t>). </a:t>
            </a:r>
            <a:r>
              <a:rPr lang="ar-IQ" dirty="0"/>
              <a:t>بطولة العالم لألعاب القوى للناشئين </a:t>
            </a:r>
            <a:endParaRPr lang="ar-IQ" dirty="0" smtClean="0"/>
          </a:p>
          <a:p>
            <a:r>
              <a:rPr lang="ar-IQ" dirty="0" smtClean="0"/>
              <a:t>كأس </a:t>
            </a:r>
            <a:r>
              <a:rPr lang="ar-IQ" dirty="0"/>
              <a:t>العالم لألعاب القوى </a:t>
            </a:r>
            <a:r>
              <a:rPr lang="ar-IQ" dirty="0" smtClean="0"/>
              <a:t>بطولة </a:t>
            </a:r>
            <a:r>
              <a:rPr lang="ar-IQ" dirty="0"/>
              <a:t>العالم للعدو الريفي </a:t>
            </a:r>
            <a:r>
              <a:rPr lang="ar-IQ" dirty="0" smtClean="0"/>
              <a:t>كأس </a:t>
            </a:r>
            <a:r>
              <a:rPr lang="ar-IQ" dirty="0"/>
              <a:t>العالم لسباق المشي </a:t>
            </a:r>
            <a:r>
              <a:rPr lang="ar-IQ" dirty="0" smtClean="0"/>
              <a:t>بطولة </a:t>
            </a:r>
            <a:r>
              <a:rPr lang="ar-IQ" dirty="0"/>
              <a:t>العالم لنصف </a:t>
            </a:r>
            <a:r>
              <a:rPr lang="ar-IQ" dirty="0" smtClean="0"/>
              <a:t>الماراثون</a:t>
            </a:r>
            <a:r>
              <a:rPr lang="en-US" dirty="0" smtClean="0"/>
              <a:t>. </a:t>
            </a:r>
            <a:r>
              <a:rPr lang="ar-IQ" dirty="0"/>
              <a:t>بطولة العالم للجري </a:t>
            </a:r>
            <a:r>
              <a:rPr lang="ar-IQ" dirty="0" smtClean="0"/>
              <a:t>بالتتابُع</a:t>
            </a:r>
            <a:endParaRPr lang="en-US" dirty="0"/>
          </a:p>
        </p:txBody>
      </p:sp>
    </p:spTree>
    <p:extLst>
      <p:ext uri="{BB962C8B-B14F-4D97-AF65-F5344CB8AC3E}">
        <p14:creationId xmlns:p14="http://schemas.microsoft.com/office/powerpoint/2010/main" val="80117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03848" y="404664"/>
            <a:ext cx="5256583" cy="6192687"/>
          </a:xfrm>
        </p:spPr>
        <p:txBody>
          <a:bodyPr>
            <a:normAutofit/>
          </a:bodyPr>
          <a:lstStyle/>
          <a:p>
            <a:pPr algn="ctr"/>
            <a:r>
              <a:rPr lang="ar-IQ" b="1" dirty="0">
                <a:solidFill>
                  <a:srgbClr val="FF0000"/>
                </a:solidFill>
              </a:rPr>
              <a:t>تاريخ ألعاب </a:t>
            </a:r>
            <a:r>
              <a:rPr lang="ar-IQ" b="1" dirty="0" smtClean="0">
                <a:solidFill>
                  <a:srgbClr val="FF0000"/>
                </a:solidFill>
              </a:rPr>
              <a:t>القوى</a:t>
            </a:r>
          </a:p>
          <a:p>
            <a:r>
              <a:rPr lang="ar-IQ" dirty="0" smtClean="0"/>
              <a:t> </a:t>
            </a:r>
            <a:r>
              <a:rPr lang="ar-IQ" dirty="0"/>
              <a:t>ظهرت ألعاب القوى منذ وقتٍ طويل يعود إلى حقبة ما قبل الميلاد؛ حيث شجَّعت كلٌّ من الحضارتين المصرية والآسيوية القديمة هذا النوع من الألعاب، بينما تم تنظيم منافسات ألعاب قوى عدة في إيرلندا في عام 1829 قبل الميلاد</a:t>
            </a:r>
            <a:r>
              <a:rPr lang="ar-IQ" dirty="0" smtClean="0"/>
              <a:t>، كما </a:t>
            </a:r>
            <a:r>
              <a:rPr lang="ar-IQ" dirty="0"/>
              <a:t>تمت ممارسة ألعاب القوى خلال الألعاب الأولمبية القديمة التي تعود إلى القرن الثامن أو التاسع قبل الميلاد؛ والتي كانت تقتصر حينها على مُنافسات الركض بأنواعٍ ومسافاتٍ مُختلفة، وبقيت بعض أنواع ألعاب القوى كالجري وأنواعٍ أخرى جزءاً من الأنشطة الرياضية التي مارستها العديد من الحضارات المُتعاقبة</a:t>
            </a:r>
            <a:r>
              <a:rPr lang="ar-IQ" dirty="0" smtClean="0"/>
              <a:t>.</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330868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1" y="2334614"/>
            <a:ext cx="3308684" cy="225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1" y="4618841"/>
            <a:ext cx="3273323" cy="197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282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3968" y="764704"/>
            <a:ext cx="4402832" cy="5559896"/>
          </a:xfrm>
        </p:spPr>
        <p:txBody>
          <a:bodyPr>
            <a:normAutofit lnSpcReduction="10000"/>
          </a:bodyPr>
          <a:lstStyle/>
          <a:p>
            <a:r>
              <a:rPr lang="ar-IQ" dirty="0"/>
              <a:t>شهد القرن التاسع عشر للميلاد انتشاراً واسعاً لألعاب القوى وخاصة في كلٍّ من أوروبا والولايات المُتحدة الأمريكية وأصبحت مُمارسة هذه الألعاب جزءاً من المناهج الدراسية لتلك الدول، وشهد العام 1896م نقلةً نوعيةً فريدةً لمُمارسة ألعاب القوى؛ وذلك من خلال جعل أنشطتها جزءاً من مُنافسات أول دورة ألعابٍ أولمبية حديثة، وشملت مُنافسات تلك الدورة التي تم إقامتها في مدينة أثينا اليونانية على مُنافسات سباق الجري لمسافات مُختلفة، بالإضافة إلى مُنافسات رياضة القفز بأنواعه المُختلفة، فضلاً عن رمي الرمح ورمي القُرص</a:t>
            </a:r>
            <a:r>
              <a:rPr lang="ar-IQ" dirty="0" smtClean="0"/>
              <a:t>.</a:t>
            </a:r>
            <a:endParaRPr lang="ar-IQ" dirty="0"/>
          </a:p>
          <a:p>
            <a:endParaRPr lang="ar-IQ" dirty="0"/>
          </a:p>
        </p:txBody>
      </p:sp>
      <p:pic>
        <p:nvPicPr>
          <p:cNvPr id="3074" name="Picture 2" descr="E:\المستقبل\علم النفس\New folder\photo_2021-02-21_00-12-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07571"/>
            <a:ext cx="324036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16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620688"/>
            <a:ext cx="8507288" cy="3456384"/>
          </a:xfrm>
        </p:spPr>
        <p:txBody>
          <a:bodyPr>
            <a:normAutofit fontScale="92500"/>
          </a:bodyPr>
          <a:lstStyle/>
          <a:p>
            <a:r>
              <a:rPr lang="ar-IQ" dirty="0"/>
              <a:t>بدأ الاهتمام برياضة ألعاب القوى يتزايد بشكلٍ كبير في جميع أنحاء العالم بعد إقامة أول دورة ألعابٍ أولمبية؛ والتي كانت ألعاب القوى جزءاً رئيساً من مُنافساتها، وعقب تزايد هذه الشعبية اجتمع سبعة عشر اتحاداً وطنياً لألعاب القوى من بلدان مُختلفة ليعلنوا عن تشكيل الاتحاد الدولي لألعاب القوى (</a:t>
            </a:r>
            <a:r>
              <a:rPr lang="en-US" dirty="0"/>
              <a:t>IAAF)؛ </a:t>
            </a:r>
            <a:r>
              <a:rPr lang="ar-IQ" dirty="0"/>
              <a:t>وذلك في عام 1912م</a:t>
            </a:r>
            <a:r>
              <a:rPr lang="ar-IQ" dirty="0" smtClean="0"/>
              <a:t>، وكان </a:t>
            </a:r>
            <a:r>
              <a:rPr lang="ar-IQ" dirty="0"/>
              <a:t>هذا الاتحاد هو المسؤول عن منافسات ألعاب القوى الخاصة بالرجال فقط، إلا أنه وفي العام 1936م أصبح الاتحاد الدولي لألعاب القوى مسؤولاً عن ألعاب القوى لكلٍّ من فئتي الرجال والنساء</a:t>
            </a:r>
            <a:r>
              <a:rPr lang="ar-IQ" dirty="0" smtClean="0"/>
              <a:t>، وحتى </a:t>
            </a:r>
            <a:r>
              <a:rPr lang="ar-IQ" dirty="0"/>
              <a:t>عام 2015م بلغ عدد المشتركين في الاتحاد الدولي لألعاب القوى 214 اتحاداً مُختلفاً وبإدارةٍ رئيسية من الاتحاد الدولي لألعاب القوى تحت رعايةٍ محليّة من الاتحادات الوطنية لألعاب القوى الخاصة بكلِّ دولة</a:t>
            </a:r>
            <a:r>
              <a:rPr lang="ar-IQ" dirty="0" smtClean="0"/>
              <a:t>.</a:t>
            </a:r>
            <a:endParaRPr lang="ar-IQ" dirty="0"/>
          </a:p>
        </p:txBody>
      </p:sp>
      <p:pic>
        <p:nvPicPr>
          <p:cNvPr id="4098" name="Picture 2" descr="E:\المستقبل\علم النفس\New folder\photo_2021-02-21_00-1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77072"/>
            <a:ext cx="8784976" cy="245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89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347864" y="548680"/>
            <a:ext cx="5338936" cy="5775920"/>
          </a:xfrm>
        </p:spPr>
        <p:txBody>
          <a:bodyPr>
            <a:normAutofit/>
          </a:bodyPr>
          <a:lstStyle/>
          <a:p>
            <a:r>
              <a:rPr lang="ar-IQ" b="1" dirty="0">
                <a:solidFill>
                  <a:srgbClr val="FF0000"/>
                </a:solidFill>
              </a:rPr>
              <a:t>رياضات ألعاب </a:t>
            </a:r>
            <a:r>
              <a:rPr lang="ar-IQ" b="1" dirty="0" smtClean="0">
                <a:solidFill>
                  <a:srgbClr val="FF0000"/>
                </a:solidFill>
              </a:rPr>
              <a:t>القوى</a:t>
            </a:r>
          </a:p>
          <a:p>
            <a:r>
              <a:rPr lang="ar-IQ" dirty="0" smtClean="0"/>
              <a:t> </a:t>
            </a:r>
            <a:r>
              <a:rPr lang="ar-IQ" dirty="0"/>
              <a:t>تنطوي ألعاب القوى على أنواعٍ مُختلفة من الألعاب الرياضية الرئيسية المُندرجة تحتها، وهي: الجري، والمشي، والقفز، والرمي، ويندرج تحت كلٍّ من هذه الرياضات أحداثٌ تنافسية مُختلفة على النحو </a:t>
            </a:r>
            <a:r>
              <a:rPr lang="ar-IQ" dirty="0" smtClean="0"/>
              <a:t>الآتي:</a:t>
            </a:r>
          </a:p>
          <a:p>
            <a:r>
              <a:rPr lang="ar-IQ" b="1" dirty="0" smtClean="0">
                <a:solidFill>
                  <a:srgbClr val="FF0000"/>
                </a:solidFill>
              </a:rPr>
              <a:t>الجري</a:t>
            </a:r>
            <a:r>
              <a:rPr lang="ar-IQ" b="1" dirty="0">
                <a:solidFill>
                  <a:srgbClr val="FF0000"/>
                </a:solidFill>
              </a:rPr>
              <a:t>: </a:t>
            </a:r>
            <a:endParaRPr lang="ar-IQ" b="1" dirty="0" smtClean="0">
              <a:solidFill>
                <a:srgbClr val="FF0000"/>
              </a:solidFill>
            </a:endParaRPr>
          </a:p>
          <a:p>
            <a:r>
              <a:rPr lang="ar-IQ" dirty="0" smtClean="0"/>
              <a:t>تتضمن </a:t>
            </a:r>
            <a:r>
              <a:rPr lang="ar-IQ" dirty="0"/>
              <a:t>مُنافسات الجري أنواعاً مُختلفة من المنافسات وهي كالآتي: الجري السريع </a:t>
            </a:r>
            <a:r>
              <a:rPr lang="ar-IQ" dirty="0" smtClean="0"/>
              <a:t>والذي </a:t>
            </a:r>
            <a:r>
              <a:rPr lang="ar-IQ" dirty="0"/>
              <a:t>يتضمن مسافات 100 متر، و200 متر، و400 متر. الجري لمسافاتٍ مُتوسطة؛ والذي يتضمن مسافة 800 و1,500 متر.</a:t>
            </a:r>
          </a:p>
          <a:p>
            <a:endParaRPr lang="ar-IQ"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124744"/>
            <a:ext cx="279082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79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347864" y="548680"/>
            <a:ext cx="5338936" cy="5775920"/>
          </a:xfrm>
        </p:spPr>
        <p:txBody>
          <a:bodyPr>
            <a:normAutofit/>
          </a:bodyPr>
          <a:lstStyle/>
          <a:p>
            <a:r>
              <a:rPr lang="ar-IQ" b="1" dirty="0">
                <a:solidFill>
                  <a:srgbClr val="FF0000"/>
                </a:solidFill>
              </a:rPr>
              <a:t>رياضات ألعاب </a:t>
            </a:r>
            <a:r>
              <a:rPr lang="ar-IQ" b="1" dirty="0" smtClean="0">
                <a:solidFill>
                  <a:srgbClr val="FF0000"/>
                </a:solidFill>
              </a:rPr>
              <a:t>القوى</a:t>
            </a:r>
          </a:p>
          <a:p>
            <a:r>
              <a:rPr lang="ar-IQ" dirty="0" smtClean="0"/>
              <a:t> </a:t>
            </a:r>
            <a:r>
              <a:rPr lang="ar-IQ" dirty="0"/>
              <a:t>تنطوي ألعاب القوى على أنواعٍ مُختلفة من الألعاب الرياضية الرئيسية المُندرجة تحتها، وهي: الجري، والمشي، والقفز، والرمي، ويندرج تحت كلٍّ من هذه الرياضات أحداثٌ تنافسية مُختلفة على النحو </a:t>
            </a:r>
            <a:r>
              <a:rPr lang="ar-IQ" dirty="0" smtClean="0"/>
              <a:t>الآتي:</a:t>
            </a:r>
          </a:p>
          <a:p>
            <a:r>
              <a:rPr lang="ar-IQ" b="1" dirty="0" smtClean="0">
                <a:solidFill>
                  <a:srgbClr val="FF0000"/>
                </a:solidFill>
              </a:rPr>
              <a:t>الجري</a:t>
            </a:r>
            <a:r>
              <a:rPr lang="ar-IQ" b="1" dirty="0">
                <a:solidFill>
                  <a:srgbClr val="FF0000"/>
                </a:solidFill>
              </a:rPr>
              <a:t>: </a:t>
            </a:r>
            <a:endParaRPr lang="ar-IQ" b="1" dirty="0" smtClean="0">
              <a:solidFill>
                <a:srgbClr val="FF0000"/>
              </a:solidFill>
            </a:endParaRPr>
          </a:p>
          <a:p>
            <a:r>
              <a:rPr lang="ar-IQ" dirty="0" smtClean="0"/>
              <a:t>تتضمن </a:t>
            </a:r>
            <a:r>
              <a:rPr lang="ar-IQ" dirty="0"/>
              <a:t>مُنافسات الجري أنواعاً مُختلفة من المنافسات وهي كالآتي: الجري السريع </a:t>
            </a:r>
            <a:r>
              <a:rPr lang="ar-IQ" dirty="0" smtClean="0"/>
              <a:t>والذي </a:t>
            </a:r>
            <a:r>
              <a:rPr lang="ar-IQ" dirty="0"/>
              <a:t>يتضمن مسافات 100 متر، و200 متر، و400 متر. الجري لمسافاتٍ مُتوسطة؛ والذي يتضمن مسافة 800 و1,500 متر.</a:t>
            </a:r>
          </a:p>
          <a:p>
            <a:endParaRPr lang="ar-IQ"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124744"/>
            <a:ext cx="279082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6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11960" y="620688"/>
            <a:ext cx="4474840" cy="5703912"/>
          </a:xfrm>
        </p:spPr>
        <p:txBody>
          <a:bodyPr>
            <a:normAutofit fontScale="92500"/>
          </a:bodyPr>
          <a:lstStyle/>
          <a:p>
            <a:r>
              <a:rPr lang="ar-IQ" dirty="0"/>
              <a:t>. </a:t>
            </a:r>
            <a:r>
              <a:rPr lang="ar-IQ" b="1" dirty="0" smtClean="0">
                <a:solidFill>
                  <a:srgbClr val="FF0000"/>
                </a:solidFill>
              </a:rPr>
              <a:t>الجري لمسافاتٍ طويلة</a:t>
            </a:r>
          </a:p>
          <a:p>
            <a:r>
              <a:rPr lang="ar-IQ" b="1" dirty="0" smtClean="0">
                <a:solidFill>
                  <a:srgbClr val="FF0000"/>
                </a:solidFill>
              </a:rPr>
              <a:t> </a:t>
            </a:r>
            <a:r>
              <a:rPr lang="ar-IQ" dirty="0" smtClean="0"/>
              <a:t>والذي </a:t>
            </a:r>
            <a:r>
              <a:rPr lang="ar-IQ" dirty="0"/>
              <a:t>يتضمن مسافاتٍ مُختلفة منها 3,000، و5,000، و10,000 متر. </a:t>
            </a:r>
            <a:r>
              <a:rPr lang="ar-IQ" b="1" dirty="0" smtClean="0">
                <a:solidFill>
                  <a:srgbClr val="FF0000"/>
                </a:solidFill>
              </a:rPr>
              <a:t>الجري بالتتابُع </a:t>
            </a:r>
          </a:p>
          <a:p>
            <a:r>
              <a:rPr lang="ar-IQ" dirty="0" smtClean="0"/>
              <a:t>والذي </a:t>
            </a:r>
            <a:r>
              <a:rPr lang="ar-IQ" dirty="0"/>
              <a:t>يتضمن سباقي (4×100 متر) </a:t>
            </a:r>
            <a:r>
              <a:rPr lang="ar-IQ" dirty="0" smtClean="0"/>
              <a:t>و(4×400 </a:t>
            </a:r>
            <a:r>
              <a:rPr lang="ar-IQ" dirty="0"/>
              <a:t>متر). الجري بوجود </a:t>
            </a:r>
            <a:r>
              <a:rPr lang="ar-IQ" dirty="0" smtClean="0"/>
              <a:t>الحواجز</a:t>
            </a:r>
          </a:p>
          <a:p>
            <a:r>
              <a:rPr lang="ar-IQ" dirty="0" smtClean="0"/>
              <a:t> </a:t>
            </a:r>
            <a:r>
              <a:rPr lang="ar-IQ" b="1" dirty="0" smtClean="0">
                <a:solidFill>
                  <a:srgbClr val="FF0000"/>
                </a:solidFill>
              </a:rPr>
              <a:t>القفز</a:t>
            </a:r>
            <a:r>
              <a:rPr lang="ar-IQ" b="1" dirty="0">
                <a:solidFill>
                  <a:srgbClr val="FF0000"/>
                </a:solidFill>
              </a:rPr>
              <a:t>: </a:t>
            </a:r>
            <a:endParaRPr lang="ar-IQ" b="1" dirty="0" smtClean="0">
              <a:solidFill>
                <a:srgbClr val="FF0000"/>
              </a:solidFill>
            </a:endParaRPr>
          </a:p>
          <a:p>
            <a:r>
              <a:rPr lang="ar-IQ" dirty="0" smtClean="0"/>
              <a:t>تشتمل </a:t>
            </a:r>
            <a:r>
              <a:rPr lang="ar-IQ" dirty="0"/>
              <a:t>سباقات القفز على كلٍّ من القفز الطويل، والقفز العالي، والقفز الثلاثي، والقفز بالزانة </a:t>
            </a:r>
            <a:endParaRPr lang="ar-IQ" dirty="0" smtClean="0"/>
          </a:p>
          <a:p>
            <a:r>
              <a:rPr lang="ar-IQ" b="1" dirty="0" smtClean="0">
                <a:solidFill>
                  <a:srgbClr val="FF0000"/>
                </a:solidFill>
              </a:rPr>
              <a:t>الرمي:</a:t>
            </a:r>
          </a:p>
          <a:p>
            <a:r>
              <a:rPr lang="ar-IQ" b="1" dirty="0" smtClean="0">
                <a:solidFill>
                  <a:srgbClr val="FF0000"/>
                </a:solidFill>
              </a:rPr>
              <a:t> </a:t>
            </a:r>
            <a:r>
              <a:rPr lang="ar-IQ" dirty="0"/>
              <a:t>تشتمل سباقات الرمي على كلٍّ من رمي </a:t>
            </a:r>
            <a:r>
              <a:rPr lang="ar-IQ" dirty="0" smtClean="0"/>
              <a:t>القرص</a:t>
            </a:r>
            <a:r>
              <a:rPr lang="en-US" dirty="0"/>
              <a:t> </a:t>
            </a:r>
            <a:r>
              <a:rPr lang="en-US" dirty="0" smtClean="0"/>
              <a:t>،</a:t>
            </a:r>
            <a:r>
              <a:rPr lang="ar-IQ" dirty="0" smtClean="0"/>
              <a:t>ورمي </a:t>
            </a:r>
            <a:r>
              <a:rPr lang="ar-IQ" dirty="0"/>
              <a:t>الجُلة </a:t>
            </a:r>
            <a:r>
              <a:rPr lang="ar-IQ" dirty="0" smtClean="0"/>
              <a:t>ورمي الرمح</a:t>
            </a:r>
            <a:r>
              <a:rPr lang="en-US" dirty="0" smtClean="0"/>
              <a:t>، </a:t>
            </a:r>
            <a:r>
              <a:rPr lang="ar-IQ" dirty="0"/>
              <a:t>ورمي </a:t>
            </a:r>
            <a:r>
              <a:rPr lang="ar-IQ" dirty="0" smtClean="0"/>
              <a:t>المطرقة</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362215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23" y="4581128"/>
            <a:ext cx="3622154" cy="214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780928"/>
            <a:ext cx="363905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944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91880" y="620688"/>
            <a:ext cx="5472608" cy="5703912"/>
          </a:xfrm>
        </p:spPr>
        <p:txBody>
          <a:bodyPr>
            <a:normAutofit fontScale="92500" lnSpcReduction="10000"/>
          </a:bodyPr>
          <a:lstStyle/>
          <a:p>
            <a:r>
              <a:rPr lang="ar-IQ" b="1" dirty="0">
                <a:solidFill>
                  <a:srgbClr val="FF0000"/>
                </a:solidFill>
              </a:rPr>
              <a:t>المشي</a:t>
            </a:r>
            <a:r>
              <a:rPr lang="ar-IQ" b="1" dirty="0" smtClean="0">
                <a:solidFill>
                  <a:srgbClr val="FF0000"/>
                </a:solidFill>
              </a:rPr>
              <a:t>:</a:t>
            </a:r>
          </a:p>
          <a:p>
            <a:r>
              <a:rPr lang="ar-IQ" dirty="0" smtClean="0"/>
              <a:t> </a:t>
            </a:r>
            <a:r>
              <a:rPr lang="ar-IQ" dirty="0"/>
              <a:t>تشتمل سباقات المشي على كلٍّ من مُنافسات المشي لمسافاتٍ </a:t>
            </a:r>
            <a:r>
              <a:rPr lang="ar-IQ" dirty="0" smtClean="0"/>
              <a:t>طويلة</a:t>
            </a:r>
            <a:r>
              <a:rPr lang="ar-IQ" dirty="0"/>
              <a:t> </a:t>
            </a:r>
            <a:r>
              <a:rPr lang="ar-IQ" dirty="0" smtClean="0"/>
              <a:t>وسباق الماراثون</a:t>
            </a:r>
          </a:p>
          <a:p>
            <a:r>
              <a:rPr lang="en-US" dirty="0" smtClean="0"/>
              <a:t>.</a:t>
            </a:r>
            <a:r>
              <a:rPr lang="ar-IQ" dirty="0" smtClean="0">
                <a:solidFill>
                  <a:srgbClr val="FF0000"/>
                </a:solidFill>
              </a:rPr>
              <a:t>يوجد </a:t>
            </a:r>
            <a:r>
              <a:rPr lang="ar-IQ" dirty="0">
                <a:solidFill>
                  <a:srgbClr val="FF0000"/>
                </a:solidFill>
              </a:rPr>
              <a:t>نوعان آخران من رياضات الألعاب الأولمبية يُعرفان باسم العُشاري </a:t>
            </a:r>
            <a:endParaRPr lang="ar-IQ" dirty="0" smtClean="0">
              <a:solidFill>
                <a:srgbClr val="FF0000"/>
              </a:solidFill>
            </a:endParaRPr>
          </a:p>
          <a:p>
            <a:r>
              <a:rPr lang="ar-IQ" dirty="0" smtClean="0"/>
              <a:t>وهي </a:t>
            </a:r>
            <a:r>
              <a:rPr lang="ar-IQ" dirty="0"/>
              <a:t>أنواعٌ يتنافس خلالها المُتسابِقون على بعضٍ من رياضات ألعاب القوى التي تم ذكرها سالفاً؛ فالسباق العُشاري هو حدثٌ تنافسي خاصٌّ بالرجال ينطوي على إجراء اللاعب لعشر مُنافساتٍ خلال يومين اثنين وهي: أربع مُسابقاتٍ في الجري، وثلاثٌ أُخرى في القفز، وثلاث مسابقاتٍ في الرمي، أما مُنافسات السباعي فتكون خاصةً بالنساء تتنافس اللاعبة خلالها على سبعة أنواعٍ من ألعاب القوى وهي: ثلاث مسابقاتٍ في الجري، ومسابقتان في القفز، ومسابقتان في الرمي، ويستمر ذلك على مدار </a:t>
            </a:r>
            <a:r>
              <a:rPr lang="ar-IQ" dirty="0" smtClean="0"/>
              <a:t>يومين</a:t>
            </a:r>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302895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96952"/>
            <a:ext cx="3028949"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905375"/>
            <a:ext cx="3172966" cy="176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56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63888" y="548680"/>
            <a:ext cx="5122912" cy="6048672"/>
          </a:xfrm>
        </p:spPr>
        <p:txBody>
          <a:bodyPr>
            <a:normAutofit fontScale="85000" lnSpcReduction="10000"/>
          </a:bodyPr>
          <a:lstStyle/>
          <a:p>
            <a:pPr algn="just"/>
            <a:r>
              <a:rPr lang="ar-IQ" b="1" dirty="0">
                <a:solidFill>
                  <a:srgbClr val="FF0000"/>
                </a:solidFill>
              </a:rPr>
              <a:t>قواعد مُنافسات ألعاب </a:t>
            </a:r>
            <a:r>
              <a:rPr lang="ar-IQ" b="1" dirty="0" smtClean="0">
                <a:solidFill>
                  <a:srgbClr val="FF0000"/>
                </a:solidFill>
              </a:rPr>
              <a:t>القوى</a:t>
            </a:r>
          </a:p>
          <a:p>
            <a:pPr algn="just"/>
            <a:r>
              <a:rPr lang="ar-IQ" dirty="0" smtClean="0"/>
              <a:t> </a:t>
            </a:r>
            <a:r>
              <a:rPr lang="ar-IQ" dirty="0"/>
              <a:t>يوجد لكلِّ نوعٍ من أنواع رياضات ألعاب القوى قوانين وقواعد خاصةً به يتوجب على المُتنافسين الالتزام بها أثناء تنافسهم ضد بعضهم البعض، وتختلف الطريقة التي يُمكن أن يفوز بها كل مُنافسٍ في هذه الأنواع المُختلفة؛ ففي رياضات المشي والجري يُعتبر اللاعب الذي يستطيع قطع المسافة المُحددة في أسرع وقتٍ مُمكن فائزاً بالمُنافسة، في حين أنه يفوز في مُنافسات القفز الشخص الذي يتمكن من القفز لأطول أو لأبعد مسافةٍ مُمكنة</a:t>
            </a:r>
            <a:r>
              <a:rPr lang="ar-IQ" dirty="0" smtClean="0"/>
              <a:t>. يُتوَّج </a:t>
            </a:r>
            <a:r>
              <a:rPr lang="ar-IQ" dirty="0"/>
              <a:t>اللاعبون في مُنافسات الرمي عند تمكِّنهم من رمي أداة المُنافسة كالقرص مثلاً إلى أبعد مسافةٍ مُمكنة، أما مُنافسات كلٍّ من العُشاري والسُباعي فتخضع لجمع اللاعب لأكبر قدراً من النقاط بعد اشتراكه في أنواعٍ مُختلفة من المنافسات، بحيث يُعدُّ اللاعب الذي يتمكَّن من جمع أكبر عددٍ من النقاط فائزاً بالمُنافسة، ويتم منح الفائز بمُنافسات رياضات ألعاب القوى ميداليةً ذهبية بينما تُمنح الميداليتان الفضية والبرونزية لصاحبي المركز الثاني والمركز الثالث على </a:t>
            </a:r>
            <a:r>
              <a:rPr lang="ar-IQ" dirty="0" smtClean="0"/>
              <a:t>الترتيب.</a:t>
            </a: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95" y="908720"/>
            <a:ext cx="3174277"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96" y="2557711"/>
            <a:ext cx="3174276"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93" y="4437112"/>
            <a:ext cx="317427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320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1476</TotalTime>
  <Words>937</Words>
  <Application>Microsoft Office PowerPoint</Application>
  <PresentationFormat>عرض على الشاشة (3:4)‏</PresentationFormat>
  <Paragraphs>28</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تدفق</vt:lpstr>
      <vt:lpstr>كلية المستقبل الجامعة قسم التربية البدنية وعلوم الرياضة م/ تاريخ العاب القوى د. حارث عبد الاله الشكري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dc:creator>
  <cp:lastModifiedBy>ja</cp:lastModifiedBy>
  <cp:revision>11</cp:revision>
  <dcterms:created xsi:type="dcterms:W3CDTF">2021-02-21T09:43:05Z</dcterms:created>
  <dcterms:modified xsi:type="dcterms:W3CDTF">2021-02-23T05:20:39Z</dcterms:modified>
</cp:coreProperties>
</file>