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41"/>
  </p:notesMasterIdLst>
  <p:sldIdLst>
    <p:sldId id="256" r:id="rId2"/>
    <p:sldId id="281" r:id="rId3"/>
    <p:sldId id="282" r:id="rId4"/>
    <p:sldId id="283" r:id="rId5"/>
    <p:sldId id="257" r:id="rId6"/>
    <p:sldId id="291" r:id="rId7"/>
    <p:sldId id="258" r:id="rId8"/>
    <p:sldId id="259" r:id="rId9"/>
    <p:sldId id="260" r:id="rId10"/>
    <p:sldId id="279" r:id="rId11"/>
    <p:sldId id="261" r:id="rId12"/>
    <p:sldId id="280" r:id="rId13"/>
    <p:sldId id="262" r:id="rId14"/>
    <p:sldId id="263" r:id="rId15"/>
    <p:sldId id="264" r:id="rId16"/>
    <p:sldId id="265" r:id="rId17"/>
    <p:sldId id="266" r:id="rId18"/>
    <p:sldId id="267" r:id="rId19"/>
    <p:sldId id="268" r:id="rId20"/>
    <p:sldId id="269" r:id="rId21"/>
    <p:sldId id="270" r:id="rId22"/>
    <p:sldId id="271" r:id="rId23"/>
    <p:sldId id="272" r:id="rId24"/>
    <p:sldId id="284" r:id="rId25"/>
    <p:sldId id="285" r:id="rId26"/>
    <p:sldId id="292" r:id="rId27"/>
    <p:sldId id="293" r:id="rId28"/>
    <p:sldId id="294" r:id="rId29"/>
    <p:sldId id="295" r:id="rId30"/>
    <p:sldId id="286" r:id="rId31"/>
    <p:sldId id="287" r:id="rId32"/>
    <p:sldId id="288" r:id="rId33"/>
    <p:sldId id="289" r:id="rId34"/>
    <p:sldId id="290" r:id="rId35"/>
    <p:sldId id="274" r:id="rId36"/>
    <p:sldId id="275" r:id="rId37"/>
    <p:sldId id="276" r:id="rId38"/>
    <p:sldId id="277" r:id="rId39"/>
    <p:sldId id="278" r:id="rId4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37" d="100"/>
          <a:sy n="37" d="100"/>
        </p:scale>
        <p:origin x="-140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en-US"/>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B379F80-9AF6-4753-B3F7-E747FF3A3229}" type="datetimeFigureOut">
              <a:rPr lang="ar-IQ" smtClean="0"/>
              <a:pPr/>
              <a:t>05/06/1445</a:t>
            </a:fld>
            <a:endParaRPr lang="en-US"/>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0389945-6A60-49D4-9B04-B9ABCA8601F3}" type="slidenum">
              <a:rPr lang="en-US" smtClean="0"/>
              <a:pPr/>
              <a:t>‹#›</a:t>
            </a:fld>
            <a:endParaRPr lang="en-US"/>
          </a:p>
        </p:txBody>
      </p:sp>
    </p:spTree>
    <p:extLst>
      <p:ext uri="{BB962C8B-B14F-4D97-AF65-F5344CB8AC3E}">
        <p14:creationId xmlns:p14="http://schemas.microsoft.com/office/powerpoint/2010/main" val="4263522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40389945-6A60-49D4-9B04-B9ABCA8601F3}"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40389945-6A60-49D4-9B04-B9ABCA8601F3}"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40389945-6A60-49D4-9B04-B9ABCA8601F3}" type="slidenum">
              <a:rPr lang="en-US" smtClean="0"/>
              <a:pPr/>
              <a:t>39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895C6ED3-90C7-4014-A9CA-8512D96827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895C6ED3-90C7-4014-A9CA-8512D968277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895C6ED3-90C7-4014-A9CA-8512D96827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DF1804D-6BB1-425D-986B-B51EBFFBB8B0}" type="datetimeFigureOut">
              <a:rPr lang="ar-IQ" smtClean="0"/>
              <a:pPr/>
              <a:t>05/06/1445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077200" y="6356350"/>
            <a:ext cx="609600" cy="365125"/>
          </a:xfrm>
        </p:spPr>
        <p:txBody>
          <a:bodyPr/>
          <a:lstStyle/>
          <a:p>
            <a:fld id="{895C6ED3-90C7-4014-A9CA-8512D968277C}" type="slidenum">
              <a:rPr lang="en-US" smtClean="0"/>
              <a:pPr/>
              <a:t>‹#›</a:t>
            </a:fld>
            <a:endParaRPr lang="en-US"/>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F1804D-6BB1-425D-986B-B51EBFFBB8B0}" type="datetimeFigureOut">
              <a:rPr lang="ar-IQ" smtClean="0"/>
              <a:pPr/>
              <a:t>05/06/1445</a:t>
            </a:fld>
            <a:endParaRPr lang="en-US"/>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95C6ED3-90C7-4014-A9CA-8512D968277C}" type="slidenum">
              <a:rPr lang="en-US" smtClean="0"/>
              <a:pPr/>
              <a:t>‹#›</a:t>
            </a:fld>
            <a:endParaRPr lang="en-US"/>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en-US" sz="3600" b="1" dirty="0" smtClean="0"/>
              <a:t>Epidemic , Endemic and </a:t>
            </a:r>
            <a:r>
              <a:rPr lang="en-US" sz="3600" dirty="0"/>
              <a:t> </a:t>
            </a:r>
            <a:r>
              <a:rPr lang="en-US" sz="3600" dirty="0" smtClean="0"/>
              <a:t>control steps</a:t>
            </a:r>
            <a:endParaRPr lang="en-US" sz="3600" b="1" dirty="0"/>
          </a:p>
        </p:txBody>
      </p:sp>
      <p:sp>
        <p:nvSpPr>
          <p:cNvPr id="3" name="عنوان فرعي 2"/>
          <p:cNvSpPr>
            <a:spLocks noGrp="1"/>
          </p:cNvSpPr>
          <p:nvPr>
            <p:ph type="subTitle" idx="1"/>
          </p:nvPr>
        </p:nvSpPr>
        <p:spPr/>
        <p:txBody>
          <a:bodyPr>
            <a:normAutofit/>
          </a:bodyPr>
          <a:lstStyle/>
          <a:p>
            <a:pPr algn="l"/>
            <a:r>
              <a:rPr lang="en-US" sz="4000" b="1" dirty="0" err="1" smtClean="0"/>
              <a:t>dr</a:t>
            </a:r>
            <a:r>
              <a:rPr lang="en-US" sz="4000" b="1" dirty="0" err="1" smtClean="0"/>
              <a:t>.salim</a:t>
            </a:r>
            <a:r>
              <a:rPr lang="en-US" sz="4000" b="1" dirty="0" smtClean="0"/>
              <a:t> </a:t>
            </a:r>
            <a:r>
              <a:rPr lang="en-US" sz="4000" b="1" dirty="0" err="1" smtClean="0"/>
              <a:t>kareem</a:t>
            </a:r>
            <a:r>
              <a:rPr lang="en-US" sz="4000" b="1" dirty="0" smtClean="0"/>
              <a:t> </a:t>
            </a:r>
            <a:r>
              <a:rPr lang="en-US" sz="4000" b="1" dirty="0" err="1" smtClean="0"/>
              <a:t>hajwal</a:t>
            </a:r>
            <a:endParaRPr lang="en-US" sz="4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Line 4"/>
          <p:cNvSpPr>
            <a:spLocks noChangeShapeType="1"/>
          </p:cNvSpPr>
          <p:nvPr/>
        </p:nvSpPr>
        <p:spPr bwMode="auto">
          <a:xfrm>
            <a:off x="900113" y="549275"/>
            <a:ext cx="0" cy="5111750"/>
          </a:xfrm>
          <a:prstGeom prst="line">
            <a:avLst/>
          </a:prstGeom>
          <a:noFill/>
          <a:ln w="9525">
            <a:solidFill>
              <a:schemeClr val="tx1"/>
            </a:solidFill>
            <a:round/>
            <a:headEnd/>
            <a:tailEnd/>
          </a:ln>
          <a:effectLst/>
        </p:spPr>
        <p:txBody>
          <a:bodyPr/>
          <a:lstStyle/>
          <a:p>
            <a:endParaRPr lang="en-US"/>
          </a:p>
        </p:txBody>
      </p:sp>
      <p:sp>
        <p:nvSpPr>
          <p:cNvPr id="26629" name="Line 5"/>
          <p:cNvSpPr>
            <a:spLocks noChangeShapeType="1"/>
          </p:cNvSpPr>
          <p:nvPr/>
        </p:nvSpPr>
        <p:spPr bwMode="auto">
          <a:xfrm>
            <a:off x="900113" y="5661025"/>
            <a:ext cx="6551612" cy="0"/>
          </a:xfrm>
          <a:prstGeom prst="line">
            <a:avLst/>
          </a:prstGeom>
          <a:noFill/>
          <a:ln w="9525">
            <a:solidFill>
              <a:schemeClr val="tx1"/>
            </a:solidFill>
            <a:round/>
            <a:headEnd/>
            <a:tailEnd/>
          </a:ln>
          <a:effectLst/>
        </p:spPr>
        <p:txBody>
          <a:bodyPr/>
          <a:lstStyle/>
          <a:p>
            <a:endParaRPr lang="en-US"/>
          </a:p>
        </p:txBody>
      </p:sp>
      <p:sp>
        <p:nvSpPr>
          <p:cNvPr id="26630" name="Freeform 6"/>
          <p:cNvSpPr>
            <a:spLocks/>
          </p:cNvSpPr>
          <p:nvPr/>
        </p:nvSpPr>
        <p:spPr bwMode="auto">
          <a:xfrm>
            <a:off x="2411413" y="2347913"/>
            <a:ext cx="3673475" cy="3097212"/>
          </a:xfrm>
          <a:custGeom>
            <a:avLst/>
            <a:gdLst/>
            <a:ahLst/>
            <a:cxnLst>
              <a:cxn ang="0">
                <a:pos x="0" y="1951"/>
              </a:cxn>
              <a:cxn ang="0">
                <a:pos x="771" y="91"/>
              </a:cxn>
              <a:cxn ang="0">
                <a:pos x="1316" y="1407"/>
              </a:cxn>
              <a:cxn ang="0">
                <a:pos x="2314" y="1724"/>
              </a:cxn>
            </a:cxnLst>
            <a:rect l="0" t="0" r="r" b="b"/>
            <a:pathLst>
              <a:path w="2314" h="1951">
                <a:moveTo>
                  <a:pt x="0" y="1951"/>
                </a:moveTo>
                <a:cubicBezTo>
                  <a:pt x="276" y="1066"/>
                  <a:pt x="552" y="182"/>
                  <a:pt x="771" y="91"/>
                </a:cubicBezTo>
                <a:cubicBezTo>
                  <a:pt x="990" y="0"/>
                  <a:pt x="1059" y="1135"/>
                  <a:pt x="1316" y="1407"/>
                </a:cubicBezTo>
                <a:cubicBezTo>
                  <a:pt x="1573" y="1679"/>
                  <a:pt x="1943" y="1701"/>
                  <a:pt x="2314" y="1724"/>
                </a:cubicBezTo>
              </a:path>
            </a:pathLst>
          </a:custGeom>
          <a:noFill/>
          <a:ln w="38100">
            <a:solidFill>
              <a:schemeClr val="tx1"/>
            </a:solidFill>
            <a:round/>
            <a:headEnd/>
            <a:tailEnd/>
          </a:ln>
          <a:effectLst/>
        </p:spPr>
        <p:txBody>
          <a:bodyPr/>
          <a:lstStyle/>
          <a:p>
            <a:endParaRPr lang="en-US"/>
          </a:p>
        </p:txBody>
      </p:sp>
      <p:sp>
        <p:nvSpPr>
          <p:cNvPr id="26631" name="Text Box 7"/>
          <p:cNvSpPr txBox="1">
            <a:spLocks noChangeArrowheads="1"/>
          </p:cNvSpPr>
          <p:nvPr/>
        </p:nvSpPr>
        <p:spPr bwMode="auto">
          <a:xfrm>
            <a:off x="34925" y="115888"/>
            <a:ext cx="9074150" cy="641350"/>
          </a:xfrm>
          <a:prstGeom prst="rect">
            <a:avLst/>
          </a:prstGeom>
          <a:noFill/>
          <a:ln w="9525">
            <a:noFill/>
            <a:miter lim="800000"/>
            <a:headEnd/>
            <a:tailEnd/>
          </a:ln>
          <a:effectLst/>
        </p:spPr>
        <p:txBody>
          <a:bodyPr>
            <a:spAutoFit/>
          </a:bodyPr>
          <a:lstStyle/>
          <a:p>
            <a:pPr algn="ctr">
              <a:spcBef>
                <a:spcPct val="50000"/>
              </a:spcBef>
            </a:pPr>
            <a:r>
              <a:rPr lang="en-US" sz="3600"/>
              <a:t>Point source epidemic</a:t>
            </a:r>
          </a:p>
        </p:txBody>
      </p:sp>
      <p:sp>
        <p:nvSpPr>
          <p:cNvPr id="26632" name="Text Box 8"/>
          <p:cNvSpPr txBox="1">
            <a:spLocks noChangeArrowheads="1"/>
          </p:cNvSpPr>
          <p:nvPr/>
        </p:nvSpPr>
        <p:spPr bwMode="auto">
          <a:xfrm>
            <a:off x="827088" y="5734050"/>
            <a:ext cx="6553200" cy="579438"/>
          </a:xfrm>
          <a:prstGeom prst="rect">
            <a:avLst/>
          </a:prstGeom>
          <a:noFill/>
          <a:ln w="9525">
            <a:noFill/>
            <a:miter lim="800000"/>
            <a:headEnd/>
            <a:tailEnd/>
          </a:ln>
          <a:effectLst/>
        </p:spPr>
        <p:txBody>
          <a:bodyPr>
            <a:spAutoFit/>
          </a:bodyPr>
          <a:lstStyle/>
          <a:p>
            <a:pPr algn="ctr" rtl="0">
              <a:spcBef>
                <a:spcPct val="50000"/>
              </a:spcBef>
            </a:pPr>
            <a:r>
              <a:rPr lang="en-US" sz="3200"/>
              <a:t>Duration</a:t>
            </a:r>
          </a:p>
        </p:txBody>
      </p:sp>
      <p:sp>
        <p:nvSpPr>
          <p:cNvPr id="26633" name="Text Box 9"/>
          <p:cNvSpPr txBox="1">
            <a:spLocks noChangeArrowheads="1"/>
          </p:cNvSpPr>
          <p:nvPr/>
        </p:nvSpPr>
        <p:spPr bwMode="auto">
          <a:xfrm rot="16200000">
            <a:off x="-2736057" y="2886869"/>
            <a:ext cx="6553201" cy="579438"/>
          </a:xfrm>
          <a:prstGeom prst="rect">
            <a:avLst/>
          </a:prstGeom>
          <a:noFill/>
          <a:ln w="9525">
            <a:noFill/>
            <a:miter lim="800000"/>
            <a:headEnd/>
            <a:tailEnd/>
          </a:ln>
          <a:effectLst/>
        </p:spPr>
        <p:txBody>
          <a:bodyPr>
            <a:spAutoFit/>
          </a:bodyPr>
          <a:lstStyle/>
          <a:p>
            <a:pPr algn="ctr" rtl="0">
              <a:spcBef>
                <a:spcPct val="50000"/>
              </a:spcBef>
            </a:pPr>
            <a:r>
              <a:rPr lang="en-US" sz="3200"/>
              <a:t>No. of cases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Propagated</a:t>
            </a:r>
            <a:endParaRPr lang="en-US" dirty="0"/>
          </a:p>
        </p:txBody>
      </p:sp>
      <p:sp>
        <p:nvSpPr>
          <p:cNvPr id="3" name="عنصر نائب للمحتوى 2"/>
          <p:cNvSpPr>
            <a:spLocks noGrp="1"/>
          </p:cNvSpPr>
          <p:nvPr>
            <p:ph idx="1"/>
          </p:nvPr>
        </p:nvSpPr>
        <p:spPr/>
        <p:txBody>
          <a:bodyPr/>
          <a:lstStyle/>
          <a:p>
            <a:pPr algn="l"/>
            <a:r>
              <a:rPr lang="en-US" dirty="0" smtClean="0"/>
              <a:t>Arise from infections being transmitted from </a:t>
            </a:r>
            <a:r>
              <a:rPr lang="en-US" dirty="0" smtClean="0">
                <a:solidFill>
                  <a:srgbClr val="FF0000"/>
                </a:solidFill>
              </a:rPr>
              <a:t>one</a:t>
            </a:r>
            <a:r>
              <a:rPr lang="en-US" dirty="0" smtClean="0"/>
              <a:t> infected person </a:t>
            </a:r>
            <a:r>
              <a:rPr lang="en-US" dirty="0" smtClean="0">
                <a:solidFill>
                  <a:srgbClr val="FF0000"/>
                </a:solidFill>
              </a:rPr>
              <a:t>to</a:t>
            </a:r>
            <a:r>
              <a:rPr lang="en-US" dirty="0" smtClean="0"/>
              <a:t> </a:t>
            </a:r>
            <a:r>
              <a:rPr lang="en-US" dirty="0" smtClean="0">
                <a:solidFill>
                  <a:srgbClr val="FF0000"/>
                </a:solidFill>
              </a:rPr>
              <a:t>another</a:t>
            </a:r>
            <a:r>
              <a:rPr lang="en-US" dirty="0" smtClean="0"/>
              <a:t>.</a:t>
            </a:r>
          </a:p>
          <a:p>
            <a:pPr algn="l"/>
            <a:r>
              <a:rPr lang="en-US" dirty="0" smtClean="0"/>
              <a:t>Transmission can be through </a:t>
            </a:r>
            <a:r>
              <a:rPr lang="en-US" dirty="0" smtClean="0">
                <a:solidFill>
                  <a:srgbClr val="FF0000"/>
                </a:solidFill>
              </a:rPr>
              <a:t>direct</a:t>
            </a:r>
            <a:r>
              <a:rPr lang="en-US" dirty="0" smtClean="0"/>
              <a:t> or </a:t>
            </a:r>
            <a:r>
              <a:rPr lang="en-US" dirty="0" smtClean="0">
                <a:solidFill>
                  <a:srgbClr val="FF0000"/>
                </a:solidFill>
              </a:rPr>
              <a:t>indirect</a:t>
            </a:r>
            <a:r>
              <a:rPr lang="en-US" dirty="0" smtClean="0"/>
              <a:t> routes</a:t>
            </a:r>
          </a:p>
          <a:p>
            <a:pPr algn="l"/>
            <a:r>
              <a:rPr lang="en-US" dirty="0" smtClean="0"/>
              <a:t>Host-to-host epidemics rise and fall </a:t>
            </a:r>
            <a:r>
              <a:rPr lang="en-US" dirty="0" smtClean="0">
                <a:solidFill>
                  <a:srgbClr val="FF0000"/>
                </a:solidFill>
              </a:rPr>
              <a:t>more</a:t>
            </a:r>
            <a:r>
              <a:rPr lang="en-US" dirty="0" smtClean="0"/>
              <a:t> </a:t>
            </a:r>
            <a:r>
              <a:rPr lang="en-US" dirty="0" smtClean="0">
                <a:solidFill>
                  <a:srgbClr val="FF0000"/>
                </a:solidFill>
              </a:rPr>
              <a:t>slowly</a:t>
            </a:r>
            <a:r>
              <a:rPr lang="en-US" dirty="0" smtClean="0"/>
              <a:t> than common source epidemics</a:t>
            </a:r>
          </a:p>
          <a:p>
            <a:pPr algn="l">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Line 2"/>
          <p:cNvSpPr>
            <a:spLocks noChangeShapeType="1"/>
          </p:cNvSpPr>
          <p:nvPr/>
        </p:nvSpPr>
        <p:spPr bwMode="auto">
          <a:xfrm>
            <a:off x="900113" y="549275"/>
            <a:ext cx="0" cy="5111750"/>
          </a:xfrm>
          <a:prstGeom prst="line">
            <a:avLst/>
          </a:prstGeom>
          <a:noFill/>
          <a:ln w="9525">
            <a:solidFill>
              <a:schemeClr val="tx1"/>
            </a:solidFill>
            <a:round/>
            <a:headEnd/>
            <a:tailEnd/>
          </a:ln>
          <a:effectLst/>
        </p:spPr>
        <p:txBody>
          <a:bodyPr/>
          <a:lstStyle/>
          <a:p>
            <a:endParaRPr lang="en-US"/>
          </a:p>
        </p:txBody>
      </p:sp>
      <p:sp>
        <p:nvSpPr>
          <p:cNvPr id="27651" name="Line 3"/>
          <p:cNvSpPr>
            <a:spLocks noChangeShapeType="1"/>
          </p:cNvSpPr>
          <p:nvPr/>
        </p:nvSpPr>
        <p:spPr bwMode="auto">
          <a:xfrm>
            <a:off x="900113" y="5661025"/>
            <a:ext cx="6551612" cy="0"/>
          </a:xfrm>
          <a:prstGeom prst="line">
            <a:avLst/>
          </a:prstGeom>
          <a:noFill/>
          <a:ln w="9525">
            <a:solidFill>
              <a:schemeClr val="tx1"/>
            </a:solidFill>
            <a:round/>
            <a:headEnd/>
            <a:tailEnd/>
          </a:ln>
          <a:effectLst/>
        </p:spPr>
        <p:txBody>
          <a:bodyPr/>
          <a:lstStyle/>
          <a:p>
            <a:endParaRPr lang="en-US"/>
          </a:p>
        </p:txBody>
      </p:sp>
      <p:sp>
        <p:nvSpPr>
          <p:cNvPr id="27653" name="Text Box 5"/>
          <p:cNvSpPr txBox="1">
            <a:spLocks noChangeArrowheads="1"/>
          </p:cNvSpPr>
          <p:nvPr/>
        </p:nvSpPr>
        <p:spPr bwMode="auto">
          <a:xfrm>
            <a:off x="34925" y="115888"/>
            <a:ext cx="9074150" cy="641350"/>
          </a:xfrm>
          <a:prstGeom prst="rect">
            <a:avLst/>
          </a:prstGeom>
          <a:noFill/>
          <a:ln w="9525">
            <a:noFill/>
            <a:miter lim="800000"/>
            <a:headEnd/>
            <a:tailEnd/>
          </a:ln>
          <a:effectLst/>
        </p:spPr>
        <p:txBody>
          <a:bodyPr>
            <a:spAutoFit/>
          </a:bodyPr>
          <a:lstStyle/>
          <a:p>
            <a:pPr algn="ctr">
              <a:spcBef>
                <a:spcPct val="50000"/>
              </a:spcBef>
            </a:pPr>
            <a:r>
              <a:rPr lang="en-US" sz="3600"/>
              <a:t>Propagated epidemic</a:t>
            </a:r>
          </a:p>
        </p:txBody>
      </p:sp>
      <p:sp>
        <p:nvSpPr>
          <p:cNvPr id="27654" name="Freeform 6"/>
          <p:cNvSpPr>
            <a:spLocks/>
          </p:cNvSpPr>
          <p:nvPr/>
        </p:nvSpPr>
        <p:spPr bwMode="auto">
          <a:xfrm>
            <a:off x="1979613" y="2636838"/>
            <a:ext cx="4608512" cy="2760662"/>
          </a:xfrm>
          <a:custGeom>
            <a:avLst/>
            <a:gdLst/>
            <a:ahLst/>
            <a:cxnLst>
              <a:cxn ang="0">
                <a:pos x="0" y="1739"/>
              </a:cxn>
              <a:cxn ang="0">
                <a:pos x="499" y="15"/>
              </a:cxn>
              <a:cxn ang="0">
                <a:pos x="998" y="1648"/>
              </a:cxn>
              <a:cxn ang="0">
                <a:pos x="1497" y="15"/>
              </a:cxn>
              <a:cxn ang="0">
                <a:pos x="1903" y="1609"/>
              </a:cxn>
              <a:cxn ang="0">
                <a:pos x="2399" y="42"/>
              </a:cxn>
              <a:cxn ang="0">
                <a:pos x="2767" y="1603"/>
              </a:cxn>
              <a:cxn ang="0">
                <a:pos x="3269" y="55"/>
              </a:cxn>
              <a:cxn ang="0">
                <a:pos x="3674" y="1603"/>
              </a:cxn>
            </a:cxnLst>
            <a:rect l="0" t="0" r="r" b="b"/>
            <a:pathLst>
              <a:path w="3674" h="1739">
                <a:moveTo>
                  <a:pt x="0" y="1739"/>
                </a:moveTo>
                <a:cubicBezTo>
                  <a:pt x="166" y="884"/>
                  <a:pt x="333" y="30"/>
                  <a:pt x="499" y="15"/>
                </a:cubicBezTo>
                <a:cubicBezTo>
                  <a:pt x="665" y="0"/>
                  <a:pt x="832" y="1648"/>
                  <a:pt x="998" y="1648"/>
                </a:cubicBezTo>
                <a:cubicBezTo>
                  <a:pt x="1164" y="1648"/>
                  <a:pt x="1346" y="22"/>
                  <a:pt x="1497" y="15"/>
                </a:cubicBezTo>
                <a:cubicBezTo>
                  <a:pt x="1648" y="8"/>
                  <a:pt x="1753" y="1604"/>
                  <a:pt x="1903" y="1609"/>
                </a:cubicBezTo>
                <a:cubicBezTo>
                  <a:pt x="2053" y="1614"/>
                  <a:pt x="2255" y="43"/>
                  <a:pt x="2399" y="42"/>
                </a:cubicBezTo>
                <a:cubicBezTo>
                  <a:pt x="2543" y="41"/>
                  <a:pt x="2622" y="1601"/>
                  <a:pt x="2767" y="1603"/>
                </a:cubicBezTo>
                <a:cubicBezTo>
                  <a:pt x="2912" y="1605"/>
                  <a:pt x="3118" y="55"/>
                  <a:pt x="3269" y="55"/>
                </a:cubicBezTo>
                <a:cubicBezTo>
                  <a:pt x="3420" y="55"/>
                  <a:pt x="3590" y="1280"/>
                  <a:pt x="3674" y="1603"/>
                </a:cubicBezTo>
              </a:path>
            </a:pathLst>
          </a:custGeom>
          <a:noFill/>
          <a:ln w="38100">
            <a:solidFill>
              <a:schemeClr val="tx1"/>
            </a:solidFill>
            <a:round/>
            <a:headEnd/>
            <a:tailEnd/>
          </a:ln>
          <a:effectLst/>
        </p:spPr>
        <p:txBody>
          <a:bodyPr/>
          <a:lstStyle/>
          <a:p>
            <a:endParaRPr lang="en-US"/>
          </a:p>
        </p:txBody>
      </p:sp>
      <p:sp>
        <p:nvSpPr>
          <p:cNvPr id="27655" name="Text Box 7"/>
          <p:cNvSpPr txBox="1">
            <a:spLocks noChangeArrowheads="1"/>
          </p:cNvSpPr>
          <p:nvPr/>
        </p:nvSpPr>
        <p:spPr bwMode="auto">
          <a:xfrm>
            <a:off x="827088" y="5734050"/>
            <a:ext cx="6553200" cy="579438"/>
          </a:xfrm>
          <a:prstGeom prst="rect">
            <a:avLst/>
          </a:prstGeom>
          <a:noFill/>
          <a:ln w="9525">
            <a:noFill/>
            <a:miter lim="800000"/>
            <a:headEnd/>
            <a:tailEnd/>
          </a:ln>
          <a:effectLst/>
        </p:spPr>
        <p:txBody>
          <a:bodyPr>
            <a:spAutoFit/>
          </a:bodyPr>
          <a:lstStyle/>
          <a:p>
            <a:pPr algn="ctr" rtl="0">
              <a:spcBef>
                <a:spcPct val="50000"/>
              </a:spcBef>
            </a:pPr>
            <a:r>
              <a:rPr lang="en-US" sz="3200"/>
              <a:t>Duration</a:t>
            </a:r>
          </a:p>
        </p:txBody>
      </p:sp>
      <p:sp>
        <p:nvSpPr>
          <p:cNvPr id="27656" name="Text Box 8"/>
          <p:cNvSpPr txBox="1">
            <a:spLocks noChangeArrowheads="1"/>
          </p:cNvSpPr>
          <p:nvPr/>
        </p:nvSpPr>
        <p:spPr bwMode="auto">
          <a:xfrm rot="16200000">
            <a:off x="-2736057" y="2886869"/>
            <a:ext cx="6553201" cy="579438"/>
          </a:xfrm>
          <a:prstGeom prst="rect">
            <a:avLst/>
          </a:prstGeom>
          <a:noFill/>
          <a:ln w="9525">
            <a:noFill/>
            <a:miter lim="800000"/>
            <a:headEnd/>
            <a:tailEnd/>
          </a:ln>
          <a:effectLst/>
        </p:spPr>
        <p:txBody>
          <a:bodyPr>
            <a:spAutoFit/>
          </a:bodyPr>
          <a:lstStyle/>
          <a:p>
            <a:pPr algn="ctr" rtl="0">
              <a:spcBef>
                <a:spcPct val="50000"/>
              </a:spcBef>
            </a:pPr>
            <a:r>
              <a:rPr lang="en-US" sz="3200"/>
              <a:t>No. of cases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lgn="l"/>
            <a:r>
              <a:rPr lang="en-US" dirty="0" smtClean="0"/>
              <a:t>Examples of propagated epidemics</a:t>
            </a:r>
          </a:p>
          <a:p>
            <a:pPr lvl="1" algn="l"/>
            <a:r>
              <a:rPr lang="en-US" dirty="0" smtClean="0"/>
              <a:t>tuberculosis</a:t>
            </a:r>
          </a:p>
          <a:p>
            <a:pPr lvl="1" algn="l"/>
            <a:r>
              <a:rPr lang="en-US" dirty="0" smtClean="0"/>
              <a:t>whooping cough</a:t>
            </a:r>
          </a:p>
          <a:p>
            <a:pPr lvl="1" algn="l"/>
            <a:r>
              <a:rPr lang="en-US" dirty="0" smtClean="0"/>
              <a:t>Influenza</a:t>
            </a:r>
          </a:p>
          <a:p>
            <a:pPr lvl="1" algn="l"/>
            <a:r>
              <a:rPr lang="en-US" dirty="0" smtClean="0"/>
              <a:t>measles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Disease transmission</a:t>
            </a:r>
            <a:endParaRPr lang="en-US" dirty="0"/>
          </a:p>
        </p:txBody>
      </p:sp>
      <p:sp>
        <p:nvSpPr>
          <p:cNvPr id="3" name="عنصر نائب للمحتوى 2"/>
          <p:cNvSpPr>
            <a:spLocks noGrp="1"/>
          </p:cNvSpPr>
          <p:nvPr>
            <p:ph idx="1"/>
          </p:nvPr>
        </p:nvSpPr>
        <p:spPr/>
        <p:txBody>
          <a:bodyPr/>
          <a:lstStyle/>
          <a:p>
            <a:pPr algn="l"/>
            <a:r>
              <a:rPr lang="en-US" dirty="0" smtClean="0"/>
              <a:t>Disease transmission usually occurs by</a:t>
            </a:r>
          </a:p>
          <a:p>
            <a:pPr lvl="1" algn="l"/>
            <a:r>
              <a:rPr lang="en-US" dirty="0" smtClean="0"/>
              <a:t>direct, person-to-person contact (e.g., STDs)</a:t>
            </a:r>
          </a:p>
          <a:p>
            <a:pPr lvl="1" algn="l"/>
            <a:r>
              <a:rPr lang="en-US" dirty="0" smtClean="0"/>
              <a:t>fomite-borne (e.g., Hepatitis A spread by a contaminated eating utensil)</a:t>
            </a:r>
          </a:p>
          <a:p>
            <a:pPr lvl="1" algn="l"/>
            <a:r>
              <a:rPr lang="en-US" dirty="0" smtClean="0"/>
              <a:t>vehicle-borne (e.g., HIV/AIDS spread through needle sharing drug users)</a:t>
            </a:r>
          </a:p>
          <a:p>
            <a:pPr lvl="1" algn="l"/>
            <a:r>
              <a:rPr lang="en-US" dirty="0" smtClean="0"/>
              <a:t>vector-borne transmission (e.g., Malaria spread through mosquitoes)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Mixed epidemics</a:t>
            </a:r>
            <a:endParaRPr lang="en-US" dirty="0"/>
          </a:p>
        </p:txBody>
      </p:sp>
      <p:sp>
        <p:nvSpPr>
          <p:cNvPr id="3" name="عنصر نائب للمحتوى 2"/>
          <p:cNvSpPr>
            <a:spLocks noGrp="1"/>
          </p:cNvSpPr>
          <p:nvPr>
            <p:ph idx="1"/>
          </p:nvPr>
        </p:nvSpPr>
        <p:spPr/>
        <p:txBody>
          <a:bodyPr/>
          <a:lstStyle/>
          <a:p>
            <a:pPr algn="l">
              <a:lnSpc>
                <a:spcPct val="90000"/>
              </a:lnSpc>
            </a:pPr>
            <a:r>
              <a:rPr lang="en-US" dirty="0" smtClean="0"/>
              <a:t>Occurs when a common source epidemic is followed by person-to-person contact and the disease is spread as a propagated outbreak.</a:t>
            </a:r>
          </a:p>
          <a:p>
            <a:pPr algn="l">
              <a:lnSpc>
                <a:spcPct val="90000"/>
              </a:lnSpc>
            </a:pPr>
            <a:r>
              <a:rPr lang="en-US" dirty="0" smtClean="0"/>
              <a:t>Example – Shigellosis occurred among a group of 3000 women attending a wedding  festival. Over the next few weeks, subsequent generations of </a:t>
            </a:r>
            <a:r>
              <a:rPr lang="en-US" dirty="0" err="1" smtClean="0"/>
              <a:t>shigella</a:t>
            </a:r>
            <a:r>
              <a:rPr lang="en-US" dirty="0" smtClean="0"/>
              <a:t> cases spread by person-to-person transmission from festival attendees. </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Concepts and principles of case as used in epidemiology</a:t>
            </a:r>
            <a:endParaRPr lang="en-US" dirty="0"/>
          </a:p>
        </p:txBody>
      </p:sp>
      <p:sp>
        <p:nvSpPr>
          <p:cNvPr id="3" name="عنصر نائب للمحتوى 2"/>
          <p:cNvSpPr>
            <a:spLocks noGrp="1"/>
          </p:cNvSpPr>
          <p:nvPr>
            <p:ph idx="1"/>
          </p:nvPr>
        </p:nvSpPr>
        <p:spPr/>
        <p:txBody>
          <a:bodyPr/>
          <a:lstStyle/>
          <a:p>
            <a:r>
              <a:rPr lang="en-US" dirty="0" smtClean="0"/>
              <a:t>A</a:t>
            </a:r>
            <a:r>
              <a:rPr lang="en-US" b="1" dirty="0" smtClean="0"/>
              <a:t> case</a:t>
            </a:r>
            <a:r>
              <a:rPr lang="en-US" dirty="0" smtClean="0"/>
              <a:t> is a person who has been diagnosed as having a disease, disorder, injury, or condition.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Primary case, index case</a:t>
            </a:r>
            <a:endParaRPr lang="en-US" dirty="0"/>
          </a:p>
        </p:txBody>
      </p:sp>
      <p:sp>
        <p:nvSpPr>
          <p:cNvPr id="3" name="عنصر نائب للمحتوى 2"/>
          <p:cNvSpPr>
            <a:spLocks noGrp="1"/>
          </p:cNvSpPr>
          <p:nvPr>
            <p:ph idx="1"/>
          </p:nvPr>
        </p:nvSpPr>
        <p:spPr/>
        <p:txBody>
          <a:bodyPr/>
          <a:lstStyle/>
          <a:p>
            <a:pPr algn="l"/>
            <a:r>
              <a:rPr lang="en-US" dirty="0" smtClean="0"/>
              <a:t>The first disease case in the population is the </a:t>
            </a:r>
            <a:r>
              <a:rPr lang="en-US" b="1" dirty="0" smtClean="0"/>
              <a:t>primary case</a:t>
            </a:r>
            <a:r>
              <a:rPr lang="en-US" dirty="0" smtClean="0"/>
              <a:t>. </a:t>
            </a:r>
          </a:p>
          <a:p>
            <a:pPr algn="l"/>
            <a:r>
              <a:rPr lang="en-US" dirty="0" smtClean="0"/>
              <a:t>The first disease case brought to the attention of the epidemiologist is the </a:t>
            </a:r>
            <a:r>
              <a:rPr lang="en-US" b="1" dirty="0" smtClean="0"/>
              <a:t>index case</a:t>
            </a:r>
            <a:r>
              <a:rPr lang="en-US" dirty="0" smtClean="0"/>
              <a:t>. </a:t>
            </a:r>
          </a:p>
          <a:p>
            <a:pPr algn="l"/>
            <a:r>
              <a:rPr lang="en-US" dirty="0" smtClean="0">
                <a:solidFill>
                  <a:srgbClr val="FF0000"/>
                </a:solidFill>
              </a:rPr>
              <a:t>The index case is not always the primary case. </a:t>
            </a:r>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Secondary case</a:t>
            </a:r>
            <a:endParaRPr lang="en-US" dirty="0"/>
          </a:p>
        </p:txBody>
      </p:sp>
      <p:sp>
        <p:nvSpPr>
          <p:cNvPr id="3" name="عنصر نائب للمحتوى 2"/>
          <p:cNvSpPr>
            <a:spLocks noGrp="1"/>
          </p:cNvSpPr>
          <p:nvPr>
            <p:ph idx="1"/>
          </p:nvPr>
        </p:nvSpPr>
        <p:spPr/>
        <p:txBody>
          <a:bodyPr/>
          <a:lstStyle/>
          <a:p>
            <a:pPr algn="l">
              <a:buNone/>
            </a:pPr>
            <a:r>
              <a:rPr lang="en-US" dirty="0" smtClean="0"/>
              <a:t>Those persons who become infected and ill once a disease has been introduced into a population and who became infected from contact with the primary case.</a:t>
            </a:r>
          </a:p>
          <a:p>
            <a:pPr algn="l">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Different levels of diagnosis</a:t>
            </a:r>
            <a:endParaRPr lang="en-US" dirty="0"/>
          </a:p>
        </p:txBody>
      </p:sp>
      <p:sp>
        <p:nvSpPr>
          <p:cNvPr id="3" name="عنصر نائب للمحتوى 2"/>
          <p:cNvSpPr>
            <a:spLocks noGrp="1"/>
          </p:cNvSpPr>
          <p:nvPr>
            <p:ph idx="1"/>
          </p:nvPr>
        </p:nvSpPr>
        <p:spPr/>
        <p:txBody>
          <a:bodyPr/>
          <a:lstStyle/>
          <a:p>
            <a:pPr algn="l"/>
            <a:r>
              <a:rPr lang="en-US" dirty="0" smtClean="0"/>
              <a:t>Suspect</a:t>
            </a:r>
          </a:p>
          <a:p>
            <a:pPr algn="l"/>
            <a:r>
              <a:rPr lang="en-US" dirty="0" smtClean="0"/>
              <a:t>Probable</a:t>
            </a:r>
          </a:p>
          <a:p>
            <a:pPr algn="l"/>
            <a:r>
              <a:rPr lang="en-US" dirty="0" smtClean="0"/>
              <a:t>Confirmed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650" y="0"/>
            <a:ext cx="7772400" cy="2405063"/>
          </a:xfrm>
        </p:spPr>
        <p:txBody>
          <a:bodyPr/>
          <a:lstStyle/>
          <a:p>
            <a:endParaRPr lang="en-US" sz="6600" b="1" dirty="0"/>
          </a:p>
        </p:txBody>
      </p:sp>
      <p:sp>
        <p:nvSpPr>
          <p:cNvPr id="2051" name="Rectangle 3"/>
          <p:cNvSpPr>
            <a:spLocks noGrp="1" noChangeArrowheads="1"/>
          </p:cNvSpPr>
          <p:nvPr>
            <p:ph type="subTitle" idx="1"/>
          </p:nvPr>
        </p:nvSpPr>
        <p:spPr>
          <a:xfrm>
            <a:off x="684213" y="3068638"/>
            <a:ext cx="7921625" cy="3384550"/>
          </a:xfrm>
        </p:spPr>
        <p:txBody>
          <a:bodyPr/>
          <a:lstStyle/>
          <a:p>
            <a:pPr algn="just" rtl="0"/>
            <a:r>
              <a:rPr lang="en-US" b="1" dirty="0"/>
              <a:t>Epidemic :A clear excess in the number of cases of a given disease  (over the expected level) </a:t>
            </a:r>
            <a:r>
              <a:rPr lang="en-US" b="1" dirty="0" err="1"/>
              <a:t>i.e</a:t>
            </a:r>
            <a:r>
              <a:rPr lang="en-US" b="1" dirty="0"/>
              <a:t> in comparison with the expected level or what is expected  in a given time period .</a:t>
            </a:r>
          </a:p>
          <a:p>
            <a:pPr algn="just" rtl="0"/>
            <a:endParaRPr lang="en-US"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Different levels of diagnosis</a:t>
            </a:r>
            <a:endParaRPr lang="en-US" dirty="0"/>
          </a:p>
        </p:txBody>
      </p:sp>
      <p:sp>
        <p:nvSpPr>
          <p:cNvPr id="3" name="عنصر نائب للمحتوى 2"/>
          <p:cNvSpPr>
            <a:spLocks noGrp="1"/>
          </p:cNvSpPr>
          <p:nvPr>
            <p:ph idx="1"/>
          </p:nvPr>
        </p:nvSpPr>
        <p:spPr/>
        <p:txBody>
          <a:bodyPr/>
          <a:lstStyle/>
          <a:p>
            <a:pPr algn="l">
              <a:buNone/>
            </a:pPr>
            <a:r>
              <a:rPr lang="en-US" dirty="0" smtClean="0"/>
              <a:t>As more information (such as laboratory results) becomes available to the physician or to the nurse, he or she generally upgrades the diagnosis. </a:t>
            </a:r>
          </a:p>
          <a:p>
            <a:pPr algn="l">
              <a:buNone/>
            </a:pPr>
            <a:r>
              <a:rPr lang="en-US" dirty="0" smtClean="0"/>
              <a:t>When all criteria  are met and they meet the case definition, the case is classified as a confirmed case.</a:t>
            </a:r>
          </a:p>
          <a:p>
            <a:pPr algn="l">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Suspect case</a:t>
            </a:r>
            <a:endParaRPr lang="en-US" dirty="0"/>
          </a:p>
        </p:txBody>
      </p:sp>
      <p:sp>
        <p:nvSpPr>
          <p:cNvPr id="3" name="عنصر نائب للمحتوى 2"/>
          <p:cNvSpPr>
            <a:spLocks noGrp="1"/>
          </p:cNvSpPr>
          <p:nvPr>
            <p:ph idx="1"/>
          </p:nvPr>
        </p:nvSpPr>
        <p:spPr/>
        <p:txBody>
          <a:bodyPr/>
          <a:lstStyle/>
          <a:p>
            <a:pPr algn="l"/>
            <a:r>
              <a:rPr lang="en-US" dirty="0" smtClean="0"/>
              <a:t>An individual or group of individuals who have </a:t>
            </a:r>
            <a:r>
              <a:rPr lang="en-US" dirty="0" smtClean="0">
                <a:solidFill>
                  <a:srgbClr val="FF0000"/>
                </a:solidFill>
              </a:rPr>
              <a:t>all</a:t>
            </a:r>
            <a:r>
              <a:rPr lang="en-US" dirty="0" smtClean="0"/>
              <a:t> of the </a:t>
            </a:r>
            <a:r>
              <a:rPr lang="en-US" dirty="0" smtClean="0">
                <a:solidFill>
                  <a:srgbClr val="FF0000"/>
                </a:solidFill>
              </a:rPr>
              <a:t>signs</a:t>
            </a:r>
            <a:r>
              <a:rPr lang="en-US" dirty="0" smtClean="0"/>
              <a:t> and </a:t>
            </a:r>
            <a:r>
              <a:rPr lang="en-US" dirty="0" smtClean="0">
                <a:solidFill>
                  <a:srgbClr val="FF0000"/>
                </a:solidFill>
              </a:rPr>
              <a:t>symptoms</a:t>
            </a:r>
            <a:r>
              <a:rPr lang="en-US" dirty="0" smtClean="0"/>
              <a:t> of a disease or condition yet has </a:t>
            </a:r>
            <a:r>
              <a:rPr lang="en-US" dirty="0" smtClean="0">
                <a:solidFill>
                  <a:srgbClr val="FF0000"/>
                </a:solidFill>
              </a:rPr>
              <a:t>not</a:t>
            </a:r>
            <a:r>
              <a:rPr lang="en-US" dirty="0" smtClean="0"/>
              <a:t> been </a:t>
            </a:r>
            <a:r>
              <a:rPr lang="en-US" dirty="0" smtClean="0">
                <a:solidFill>
                  <a:srgbClr val="FF0000"/>
                </a:solidFill>
              </a:rPr>
              <a:t>diagnosed</a:t>
            </a:r>
            <a:r>
              <a:rPr lang="en-US" dirty="0" smtClean="0"/>
              <a:t> as having the disease, nor have the </a:t>
            </a:r>
            <a:r>
              <a:rPr lang="en-US" dirty="0" smtClean="0">
                <a:solidFill>
                  <a:srgbClr val="FF0000"/>
                </a:solidFill>
              </a:rPr>
              <a:t>cause</a:t>
            </a:r>
            <a:r>
              <a:rPr lang="en-US" dirty="0" smtClean="0"/>
              <a:t> of the symptoms connected to a suspected </a:t>
            </a:r>
            <a:r>
              <a:rPr lang="en-US" b="1" dirty="0" smtClean="0"/>
              <a:t>pathogen</a:t>
            </a:r>
            <a:r>
              <a:rPr lang="en-US" dirty="0" smtClean="0"/>
              <a:t> (i.e., any virus, microorganism, or other substance that causes disease)</a:t>
            </a:r>
          </a:p>
          <a:p>
            <a:pPr algn="l"/>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Triangle is based on the communicable disease mode</a:t>
            </a:r>
            <a:endParaRPr lang="en-US" dirty="0"/>
          </a:p>
        </p:txBody>
      </p:sp>
      <p:sp>
        <p:nvSpPr>
          <p:cNvPr id="3" name="عنصر نائب للمحتوى 2"/>
          <p:cNvSpPr>
            <a:spLocks noGrp="1"/>
          </p:cNvSpPr>
          <p:nvPr>
            <p:ph idx="1"/>
          </p:nvPr>
        </p:nvSpPr>
        <p:spPr/>
        <p:txBody>
          <a:bodyPr/>
          <a:lstStyle/>
          <a:p>
            <a:pPr algn="l">
              <a:lnSpc>
                <a:spcPct val="90000"/>
              </a:lnSpc>
            </a:pPr>
            <a:r>
              <a:rPr lang="en-US" sz="2400" dirty="0" smtClean="0"/>
              <a:t>Shows the interaction and interdependence of agent, host, environment, and time as used in the investigation of diseases and epidemics. </a:t>
            </a:r>
          </a:p>
          <a:p>
            <a:pPr lvl="1" algn="l">
              <a:lnSpc>
                <a:spcPct val="90000"/>
              </a:lnSpc>
            </a:pPr>
            <a:r>
              <a:rPr lang="en-US" sz="2100" b="1" dirty="0" smtClean="0"/>
              <a:t>Agent</a:t>
            </a:r>
            <a:r>
              <a:rPr lang="en-US" sz="2100" dirty="0" smtClean="0"/>
              <a:t> is the cause of the disease</a:t>
            </a:r>
          </a:p>
          <a:p>
            <a:pPr lvl="1" algn="l">
              <a:lnSpc>
                <a:spcPct val="90000"/>
              </a:lnSpc>
            </a:pPr>
            <a:r>
              <a:rPr lang="en-US" sz="2100" dirty="0" smtClean="0"/>
              <a:t>H</a:t>
            </a:r>
            <a:r>
              <a:rPr lang="en-US" sz="2100" b="1" dirty="0" smtClean="0"/>
              <a:t>ost</a:t>
            </a:r>
            <a:r>
              <a:rPr lang="en-US" sz="2100" dirty="0" smtClean="0"/>
              <a:t> is an organism, usually a human or an animal, that harbors a disease</a:t>
            </a:r>
          </a:p>
          <a:p>
            <a:pPr lvl="1" algn="l">
              <a:lnSpc>
                <a:spcPct val="90000"/>
              </a:lnSpc>
            </a:pPr>
            <a:r>
              <a:rPr lang="en-US" sz="2100" b="1" dirty="0" smtClean="0"/>
              <a:t>Environment</a:t>
            </a:r>
            <a:r>
              <a:rPr lang="en-US" sz="2100" dirty="0" smtClean="0"/>
              <a:t> is those surroundings and conditions external to the human or animal that cause or allow disease transmission.</a:t>
            </a:r>
          </a:p>
          <a:p>
            <a:pPr lvl="1" algn="l">
              <a:lnSpc>
                <a:spcPct val="90000"/>
              </a:lnSpc>
            </a:pPr>
            <a:r>
              <a:rPr lang="en-US" sz="2100" b="1" dirty="0" smtClean="0"/>
              <a:t>Time</a:t>
            </a:r>
            <a:r>
              <a:rPr lang="en-US" sz="2100" dirty="0" smtClean="0"/>
              <a:t> accounts for incubation periods, life expectancy of the host or the pathogen, and duration of the course of the illness or condition.</a:t>
            </a:r>
          </a:p>
          <a:p>
            <a:pPr algn="l">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solidFill>
                  <a:srgbClr val="FF0000"/>
                </a:solidFill>
              </a:rPr>
              <a:t>Stopping an epidemic</a:t>
            </a:r>
            <a:endParaRPr lang="en-US" dirty="0">
              <a:solidFill>
                <a:srgbClr val="FF0000"/>
              </a:solidFill>
            </a:endParaRPr>
          </a:p>
        </p:txBody>
      </p:sp>
      <p:sp>
        <p:nvSpPr>
          <p:cNvPr id="3" name="عنصر نائب للمحتوى 2"/>
          <p:cNvSpPr>
            <a:spLocks noGrp="1"/>
          </p:cNvSpPr>
          <p:nvPr>
            <p:ph idx="1"/>
          </p:nvPr>
        </p:nvSpPr>
        <p:spPr/>
        <p:txBody>
          <a:bodyPr/>
          <a:lstStyle/>
          <a:p>
            <a:pPr algn="l">
              <a:buNone/>
            </a:pPr>
            <a:r>
              <a:rPr lang="en-US" dirty="0" smtClean="0"/>
              <a:t>An epidemic can be stopped when one of the elements of the triangle is interfered with, altered, changed, or removed from existence, so that the disease no longer continues along its mode of transmission and routes of infection. </a:t>
            </a:r>
          </a:p>
          <a:p>
            <a:pPr algn="l">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57200" y="1557338"/>
            <a:ext cx="8229600" cy="4568825"/>
          </a:xfrm>
        </p:spPr>
        <p:txBody>
          <a:bodyPr/>
          <a:lstStyle/>
          <a:p>
            <a:pPr algn="l">
              <a:buFont typeface="Wingdings" pitchFamily="2" charset="2"/>
              <a:buNone/>
            </a:pPr>
            <a:r>
              <a:rPr lang="en-US" b="1" dirty="0">
                <a:solidFill>
                  <a:srgbClr val="FF0000"/>
                </a:solidFill>
              </a:rPr>
              <a:t>Steps for investigations  of an epidemic :</a:t>
            </a:r>
          </a:p>
          <a:p>
            <a:pPr algn="l">
              <a:buFont typeface="Wingdings" pitchFamily="2" charset="2"/>
              <a:buNone/>
            </a:pPr>
            <a:r>
              <a:rPr lang="en-US" b="1" dirty="0">
                <a:solidFill>
                  <a:srgbClr val="FF0000"/>
                </a:solidFill>
              </a:rPr>
              <a:t>First step :</a:t>
            </a:r>
          </a:p>
          <a:p>
            <a:pPr>
              <a:buNone/>
            </a:pPr>
            <a:r>
              <a:rPr lang="en-US" b="1" dirty="0"/>
              <a:t>Verify the </a:t>
            </a:r>
            <a:r>
              <a:rPr lang="en-US" b="1" dirty="0" smtClean="0"/>
              <a:t>diagnosis of an epidemic </a:t>
            </a:r>
            <a:r>
              <a:rPr lang="en-US" b="1" dirty="0"/>
              <a:t>or  </a:t>
            </a:r>
            <a:r>
              <a:rPr lang="en-US" b="1" dirty="0" smtClean="0"/>
              <a:t>outbreak</a:t>
            </a:r>
          </a:p>
          <a:p>
            <a:pPr>
              <a:buNone/>
            </a:pPr>
            <a:r>
              <a:rPr lang="en-US" b="1" dirty="0" smtClean="0"/>
              <a:t>Determine </a:t>
            </a:r>
            <a:r>
              <a:rPr lang="en-US" b="1" dirty="0"/>
              <a:t>whether there is an outbreak – an excess number of cases from what would be expected</a:t>
            </a:r>
          </a:p>
          <a:p>
            <a:pPr algn="l">
              <a:buFont typeface="Wingdings" pitchFamily="2" charset="2"/>
              <a:buNone/>
            </a:pPr>
            <a:r>
              <a:rPr lang="en-US" b="1" dirty="0" smtClean="0"/>
              <a:t>Compare </a:t>
            </a:r>
            <a:r>
              <a:rPr lang="en-US" b="1" dirty="0"/>
              <a:t>the current rate with the previous rate of the disease </a:t>
            </a:r>
            <a:r>
              <a:rPr lang="en-US" b="1" dirty="0" smtClean="0"/>
              <a:t>.</a:t>
            </a:r>
          </a:p>
          <a:p>
            <a:pPr algn="l">
              <a:buFont typeface="Wingdings" pitchFamily="2" charset="2"/>
              <a:buNone/>
            </a:pPr>
            <a:endParaRPr lang="en-US" b="1" dirty="0"/>
          </a:p>
          <a:p>
            <a:pPr algn="l">
              <a:buFont typeface="Wingdings" pitchFamily="2" charset="2"/>
              <a:buNone/>
            </a:pPr>
            <a:endParaRPr lang="en-US" b="1" dirty="0"/>
          </a:p>
          <a:p>
            <a:pPr algn="l">
              <a:buFont typeface="Wingdings" pitchFamily="2" charset="2"/>
              <a:buNone/>
            </a:pPr>
            <a:endParaRPr lang="en-US"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n-US"/>
          </a:p>
        </p:txBody>
      </p:sp>
      <p:sp>
        <p:nvSpPr>
          <p:cNvPr id="11267" name="Rectangle 3"/>
          <p:cNvSpPr>
            <a:spLocks noGrp="1" noChangeArrowheads="1"/>
          </p:cNvSpPr>
          <p:nvPr>
            <p:ph idx="1"/>
          </p:nvPr>
        </p:nvSpPr>
        <p:spPr/>
        <p:txBody>
          <a:bodyPr>
            <a:normAutofit/>
          </a:bodyPr>
          <a:lstStyle/>
          <a:p>
            <a:pPr>
              <a:lnSpc>
                <a:spcPct val="90000"/>
              </a:lnSpc>
              <a:buNone/>
            </a:pPr>
            <a:r>
              <a:rPr lang="en-US" b="1" dirty="0">
                <a:solidFill>
                  <a:srgbClr val="FF0000"/>
                </a:solidFill>
              </a:rPr>
              <a:t>Second step </a:t>
            </a:r>
            <a:r>
              <a:rPr lang="en-US" b="1" dirty="0"/>
              <a:t>:Establish a case definition  </a:t>
            </a:r>
          </a:p>
          <a:p>
            <a:pPr>
              <a:lnSpc>
                <a:spcPct val="90000"/>
              </a:lnSpc>
              <a:buNone/>
            </a:pPr>
            <a:r>
              <a:rPr lang="en-US" b="1" dirty="0"/>
              <a:t>Non-ambiguous</a:t>
            </a:r>
          </a:p>
          <a:p>
            <a:pPr>
              <a:lnSpc>
                <a:spcPct val="90000"/>
              </a:lnSpc>
              <a:buNone/>
            </a:pPr>
            <a:r>
              <a:rPr lang="en-US" b="1" dirty="0"/>
              <a:t>Clinical / diagnostic verification</a:t>
            </a:r>
          </a:p>
          <a:p>
            <a:pPr>
              <a:lnSpc>
                <a:spcPct val="90000"/>
              </a:lnSpc>
              <a:buNone/>
            </a:pPr>
            <a:r>
              <a:rPr lang="en-US" b="1" dirty="0"/>
              <a:t>Person / place / time descriptions  </a:t>
            </a:r>
          </a:p>
          <a:p>
            <a:pPr>
              <a:lnSpc>
                <a:spcPct val="90000"/>
              </a:lnSpc>
              <a:buNone/>
            </a:pPr>
            <a:r>
              <a:rPr lang="en-US" b="1" dirty="0"/>
              <a:t>Identify and count cases of illness</a:t>
            </a:r>
          </a:p>
          <a:p>
            <a:pPr algn="l">
              <a:lnSpc>
                <a:spcPct val="90000"/>
              </a:lnSpc>
              <a:buFont typeface="Wingdings" pitchFamily="2" charset="2"/>
              <a:buNone/>
            </a:pPr>
            <a:r>
              <a:rPr lang="en-US" b="1" dirty="0" smtClean="0"/>
              <a:t>Put </a:t>
            </a:r>
            <a:r>
              <a:rPr lang="en-US" b="1" dirty="0"/>
              <a:t>criteria for case definition ; a statement about clinical observation , Lab test , x-ray with some restriction to time, person , place.</a:t>
            </a:r>
          </a:p>
          <a:p>
            <a:pPr algn="l">
              <a:lnSpc>
                <a:spcPct val="90000"/>
              </a:lnSpc>
              <a:buFont typeface="Wingdings" pitchFamily="2" charset="2"/>
              <a:buNone/>
            </a:pPr>
            <a:r>
              <a:rPr lang="en-US" b="1" dirty="0"/>
              <a:t>Classify  cases  according to degree of severity .( mild , moderate and severe)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dirty="0"/>
          </a:p>
        </p:txBody>
      </p:sp>
      <p:sp>
        <p:nvSpPr>
          <p:cNvPr id="4" name="Rectangle 2"/>
          <p:cNvSpPr>
            <a:spLocks noGrp="1" noChangeArrowheads="1"/>
          </p:cNvSpPr>
          <p:nvPr/>
        </p:nvSpPr>
        <p:spPr bwMode="auto">
          <a:xfrm>
            <a:off x="685800" y="762000"/>
            <a:ext cx="7772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fontAlgn="base">
              <a:spcBef>
                <a:spcPct val="0"/>
              </a:spcBef>
              <a:spcAft>
                <a:spcPct val="0"/>
              </a:spcAft>
              <a:defRPr sz="3200" b="1">
                <a:solidFill>
                  <a:schemeClr val="tx2"/>
                </a:solidFill>
                <a:latin typeface="+mj-lt"/>
                <a:ea typeface="+mj-ea"/>
                <a:cs typeface="+mj-cs"/>
              </a:defRPr>
            </a:lvl1pPr>
            <a:lvl2pPr algn="ctr" rtl="0" fontAlgn="base">
              <a:spcBef>
                <a:spcPct val="0"/>
              </a:spcBef>
              <a:spcAft>
                <a:spcPct val="0"/>
              </a:spcAft>
              <a:defRPr sz="3200" b="1">
                <a:solidFill>
                  <a:schemeClr val="tx2"/>
                </a:solidFill>
                <a:latin typeface="Arial" charset="0"/>
              </a:defRPr>
            </a:lvl2pPr>
            <a:lvl3pPr algn="ctr" rtl="0" fontAlgn="base">
              <a:spcBef>
                <a:spcPct val="0"/>
              </a:spcBef>
              <a:spcAft>
                <a:spcPct val="0"/>
              </a:spcAft>
              <a:defRPr sz="3200" b="1">
                <a:solidFill>
                  <a:schemeClr val="tx2"/>
                </a:solidFill>
                <a:latin typeface="Arial" charset="0"/>
              </a:defRPr>
            </a:lvl3pPr>
            <a:lvl4pPr algn="ctr" rtl="0" fontAlgn="base">
              <a:spcBef>
                <a:spcPct val="0"/>
              </a:spcBef>
              <a:spcAft>
                <a:spcPct val="0"/>
              </a:spcAft>
              <a:defRPr sz="3200" b="1">
                <a:solidFill>
                  <a:schemeClr val="tx2"/>
                </a:solidFill>
                <a:latin typeface="Arial" charset="0"/>
              </a:defRPr>
            </a:lvl4pPr>
            <a:lvl5pPr algn="ctr" rtl="0" fontAlgn="base">
              <a:spcBef>
                <a:spcPct val="0"/>
              </a:spcBef>
              <a:spcAft>
                <a:spcPct val="0"/>
              </a:spcAft>
              <a:defRPr sz="3200" b="1">
                <a:solidFill>
                  <a:schemeClr val="tx2"/>
                </a:solidFill>
                <a:latin typeface="Arial" charset="0"/>
              </a:defRPr>
            </a:lvl5pPr>
            <a:lvl6pPr marL="457200" algn="ctr" rtl="0" fontAlgn="base">
              <a:spcBef>
                <a:spcPct val="0"/>
              </a:spcBef>
              <a:spcAft>
                <a:spcPct val="0"/>
              </a:spcAft>
              <a:defRPr sz="3200" b="1">
                <a:solidFill>
                  <a:schemeClr val="tx2"/>
                </a:solidFill>
                <a:latin typeface="Arial" charset="0"/>
              </a:defRPr>
            </a:lvl6pPr>
            <a:lvl7pPr marL="914400" algn="ctr" rtl="0" fontAlgn="base">
              <a:spcBef>
                <a:spcPct val="0"/>
              </a:spcBef>
              <a:spcAft>
                <a:spcPct val="0"/>
              </a:spcAft>
              <a:defRPr sz="3200" b="1">
                <a:solidFill>
                  <a:schemeClr val="tx2"/>
                </a:solidFill>
                <a:latin typeface="Arial" charset="0"/>
              </a:defRPr>
            </a:lvl7pPr>
            <a:lvl8pPr marL="1371600" algn="ctr" rtl="0" fontAlgn="base">
              <a:spcBef>
                <a:spcPct val="0"/>
              </a:spcBef>
              <a:spcAft>
                <a:spcPct val="0"/>
              </a:spcAft>
              <a:defRPr sz="3200" b="1">
                <a:solidFill>
                  <a:schemeClr val="tx2"/>
                </a:solidFill>
                <a:latin typeface="Arial" charset="0"/>
              </a:defRPr>
            </a:lvl8pPr>
            <a:lvl9pPr marL="1828800" algn="ctr" rtl="0" fontAlgn="base">
              <a:spcBef>
                <a:spcPct val="0"/>
              </a:spcBef>
              <a:spcAft>
                <a:spcPct val="0"/>
              </a:spcAft>
              <a:defRPr sz="3200" b="1">
                <a:solidFill>
                  <a:schemeClr val="tx2"/>
                </a:solidFill>
                <a:latin typeface="Arial" charset="0"/>
              </a:defRPr>
            </a:lvl9pPr>
          </a:lstStyle>
          <a:p>
            <a:r>
              <a:rPr lang="en-US" sz="2800" b="0" dirty="0">
                <a:solidFill>
                  <a:srgbClr val="990000"/>
                </a:solidFill>
              </a:rPr>
              <a:t>Step </a:t>
            </a:r>
            <a:r>
              <a:rPr lang="en-US" sz="2800" b="0" dirty="0" smtClean="0">
                <a:solidFill>
                  <a:srgbClr val="990000"/>
                </a:solidFill>
              </a:rPr>
              <a:t>3:  </a:t>
            </a:r>
            <a:r>
              <a:rPr lang="en-US" sz="2800" b="0" dirty="0">
                <a:solidFill>
                  <a:srgbClr val="990000"/>
                </a:solidFill>
              </a:rPr>
              <a:t>Plot an Epidemic Curve</a:t>
            </a:r>
          </a:p>
        </p:txBody>
      </p:sp>
      <p:sp>
        <p:nvSpPr>
          <p:cNvPr id="5" name="Rectangle 3"/>
          <p:cNvSpPr>
            <a:spLocks noGrp="1" noChangeArrowheads="1"/>
          </p:cNvSpPr>
          <p:nvPr/>
        </p:nvSpPr>
        <p:spPr bwMode="auto">
          <a:xfrm>
            <a:off x="1143000" y="1752600"/>
            <a:ext cx="7086600"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571500" indent="-457200" algn="l" rtl="0" fontAlgn="base">
              <a:lnSpc>
                <a:spcPct val="110000"/>
              </a:lnSpc>
              <a:spcBef>
                <a:spcPct val="30000"/>
              </a:spcBef>
              <a:spcAft>
                <a:spcPct val="0"/>
              </a:spcAft>
              <a:buClr>
                <a:srgbClr val="A50021"/>
              </a:buClr>
              <a:buSzPct val="75000"/>
              <a:buFont typeface="Wingdings" pitchFamily="2" charset="2"/>
              <a:buChar char="n"/>
              <a:defRPr sz="2600">
                <a:solidFill>
                  <a:srgbClr val="2C2824"/>
                </a:solidFill>
                <a:latin typeface="+mn-lt"/>
                <a:ea typeface="+mn-ea"/>
                <a:cs typeface="+mn-cs"/>
              </a:defRPr>
            </a:lvl1pPr>
            <a:lvl2pPr marL="1141413" indent="-455613" algn="l" rtl="0" fontAlgn="base">
              <a:lnSpc>
                <a:spcPct val="110000"/>
              </a:lnSpc>
              <a:spcBef>
                <a:spcPct val="30000"/>
              </a:spcBef>
              <a:spcAft>
                <a:spcPct val="0"/>
              </a:spcAft>
              <a:buClr>
                <a:schemeClr val="accent2"/>
              </a:buClr>
              <a:buSzPct val="75000"/>
              <a:buFont typeface="Wingdings" pitchFamily="2" charset="2"/>
              <a:buChar char="n"/>
              <a:defRPr sz="2400">
                <a:solidFill>
                  <a:srgbClr val="2C2824"/>
                </a:solidFill>
                <a:latin typeface="+mn-lt"/>
              </a:defRPr>
            </a:lvl2pPr>
            <a:lvl3pPr marL="1601788" indent="-346075" algn="l" rtl="0" fontAlgn="base">
              <a:lnSpc>
                <a:spcPct val="110000"/>
              </a:lnSpc>
              <a:spcBef>
                <a:spcPct val="30000"/>
              </a:spcBef>
              <a:spcAft>
                <a:spcPct val="0"/>
              </a:spcAft>
              <a:buClr>
                <a:srgbClr val="666699"/>
              </a:buClr>
              <a:buSzPct val="70000"/>
              <a:buFont typeface="Wingdings" pitchFamily="2" charset="2"/>
              <a:buChar char="n"/>
              <a:defRPr sz="2000">
                <a:solidFill>
                  <a:srgbClr val="2C2824"/>
                </a:solidFill>
                <a:latin typeface="+mn-lt"/>
              </a:defRPr>
            </a:lvl3pPr>
            <a:lvl4pPr marL="1944688" indent="-228600" algn="l" rtl="0" fontAlgn="base">
              <a:lnSpc>
                <a:spcPct val="110000"/>
              </a:lnSpc>
              <a:spcBef>
                <a:spcPct val="30000"/>
              </a:spcBef>
              <a:spcAft>
                <a:spcPct val="0"/>
              </a:spcAft>
              <a:buSzPct val="60000"/>
              <a:buFont typeface="Wingdings" pitchFamily="2" charset="2"/>
              <a:buChar char="n"/>
              <a:defRPr>
                <a:solidFill>
                  <a:srgbClr val="2C2824"/>
                </a:solidFill>
                <a:latin typeface="+mn-lt"/>
              </a:defRPr>
            </a:lvl4pPr>
            <a:lvl5pPr marL="2287588" indent="-228600" algn="l" rtl="0" fontAlgn="base">
              <a:lnSpc>
                <a:spcPct val="110000"/>
              </a:lnSpc>
              <a:spcBef>
                <a:spcPct val="30000"/>
              </a:spcBef>
              <a:spcAft>
                <a:spcPct val="0"/>
              </a:spcAft>
              <a:buClr>
                <a:schemeClr val="hlink"/>
              </a:buClr>
              <a:buSzPct val="55000"/>
              <a:buFont typeface="Wingdings" pitchFamily="2" charset="2"/>
              <a:buChar char="n"/>
              <a:defRPr>
                <a:solidFill>
                  <a:srgbClr val="2C2824"/>
                </a:solidFill>
                <a:latin typeface="+mn-lt"/>
              </a:defRPr>
            </a:lvl5pPr>
            <a:lvl6pPr marL="2744788" indent="-228600" algn="l" rtl="0" fontAlgn="base">
              <a:lnSpc>
                <a:spcPct val="110000"/>
              </a:lnSpc>
              <a:spcBef>
                <a:spcPct val="30000"/>
              </a:spcBef>
              <a:spcAft>
                <a:spcPct val="0"/>
              </a:spcAft>
              <a:buClr>
                <a:schemeClr val="hlink"/>
              </a:buClr>
              <a:buSzPct val="55000"/>
              <a:buFont typeface="Wingdings" pitchFamily="2" charset="2"/>
              <a:buChar char="n"/>
              <a:defRPr>
                <a:solidFill>
                  <a:srgbClr val="2C2824"/>
                </a:solidFill>
                <a:latin typeface="+mn-lt"/>
              </a:defRPr>
            </a:lvl6pPr>
            <a:lvl7pPr marL="3201988" indent="-228600" algn="l" rtl="0" fontAlgn="base">
              <a:lnSpc>
                <a:spcPct val="110000"/>
              </a:lnSpc>
              <a:spcBef>
                <a:spcPct val="30000"/>
              </a:spcBef>
              <a:spcAft>
                <a:spcPct val="0"/>
              </a:spcAft>
              <a:buClr>
                <a:schemeClr val="hlink"/>
              </a:buClr>
              <a:buSzPct val="55000"/>
              <a:buFont typeface="Wingdings" pitchFamily="2" charset="2"/>
              <a:buChar char="n"/>
              <a:defRPr>
                <a:solidFill>
                  <a:srgbClr val="2C2824"/>
                </a:solidFill>
                <a:latin typeface="+mn-lt"/>
              </a:defRPr>
            </a:lvl7pPr>
            <a:lvl8pPr marL="3659188" indent="-228600" algn="l" rtl="0" fontAlgn="base">
              <a:lnSpc>
                <a:spcPct val="110000"/>
              </a:lnSpc>
              <a:spcBef>
                <a:spcPct val="30000"/>
              </a:spcBef>
              <a:spcAft>
                <a:spcPct val="0"/>
              </a:spcAft>
              <a:buClr>
                <a:schemeClr val="hlink"/>
              </a:buClr>
              <a:buSzPct val="55000"/>
              <a:buFont typeface="Wingdings" pitchFamily="2" charset="2"/>
              <a:buChar char="n"/>
              <a:defRPr>
                <a:solidFill>
                  <a:srgbClr val="2C2824"/>
                </a:solidFill>
                <a:latin typeface="+mn-lt"/>
              </a:defRPr>
            </a:lvl8pPr>
            <a:lvl9pPr marL="4116388" indent="-228600" algn="l" rtl="0" fontAlgn="base">
              <a:lnSpc>
                <a:spcPct val="110000"/>
              </a:lnSpc>
              <a:spcBef>
                <a:spcPct val="30000"/>
              </a:spcBef>
              <a:spcAft>
                <a:spcPct val="0"/>
              </a:spcAft>
              <a:buClr>
                <a:schemeClr val="hlink"/>
              </a:buClr>
              <a:buSzPct val="55000"/>
              <a:buFont typeface="Wingdings" pitchFamily="2" charset="2"/>
              <a:buChar char="n"/>
              <a:defRPr>
                <a:solidFill>
                  <a:srgbClr val="2C2824"/>
                </a:solidFill>
                <a:latin typeface="+mn-lt"/>
              </a:defRPr>
            </a:lvl9pPr>
          </a:lstStyle>
          <a:p>
            <a:pPr marL="609600" indent="-609600"/>
            <a:r>
              <a:rPr lang="en-US" sz="2000" dirty="0"/>
              <a:t>Graph of the number of cases (y-axis) by their date or time of onset (x-axis)</a:t>
            </a:r>
            <a:endParaRPr lang="en-US" sz="2200" dirty="0"/>
          </a:p>
          <a:p>
            <a:pPr marL="609600" indent="-609600"/>
            <a:r>
              <a:rPr lang="en-US" sz="2000" dirty="0"/>
              <a:t>Interpreting an epidemic curve</a:t>
            </a:r>
          </a:p>
          <a:p>
            <a:pPr marL="1219200" lvl="1" indent="-533400"/>
            <a:r>
              <a:rPr lang="en-US" sz="2000" b="1" dirty="0">
                <a:solidFill>
                  <a:srgbClr val="663300"/>
                </a:solidFill>
              </a:rPr>
              <a:t>Overall pattern</a:t>
            </a:r>
            <a:r>
              <a:rPr lang="en-US" sz="2000" dirty="0"/>
              <a:t>:  increase, peak, decrease</a:t>
            </a:r>
          </a:p>
          <a:p>
            <a:pPr marL="1600200" lvl="2" indent="-266700"/>
            <a:r>
              <a:rPr lang="en-US" dirty="0"/>
              <a:t>Type of epidemic?</a:t>
            </a:r>
          </a:p>
          <a:p>
            <a:pPr marL="1600200" lvl="2" indent="-266700"/>
            <a:r>
              <a:rPr lang="en-US" dirty="0" smtClean="0"/>
              <a:t>Incubation period?</a:t>
            </a:r>
          </a:p>
          <a:p>
            <a:pPr marL="1219200" lvl="1" indent="-533400"/>
            <a:endParaRPr lang="en-US" sz="2000" dirty="0"/>
          </a:p>
        </p:txBody>
      </p:sp>
    </p:spTree>
    <p:extLst>
      <p:ext uri="{BB962C8B-B14F-4D97-AF65-F5344CB8AC3E}">
        <p14:creationId xmlns:p14="http://schemas.microsoft.com/office/powerpoint/2010/main" val="5757371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ar-IQ" dirty="0"/>
          </a:p>
        </p:txBody>
      </p:sp>
      <p:sp>
        <p:nvSpPr>
          <p:cNvPr id="4" name="Rectangle 2"/>
          <p:cNvSpPr>
            <a:spLocks noChangeArrowheads="1"/>
          </p:cNvSpPr>
          <p:nvPr/>
        </p:nvSpPr>
        <p:spPr bwMode="auto">
          <a:xfrm>
            <a:off x="685800" y="4618831"/>
            <a:ext cx="7772400" cy="1506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lvl="1" indent="-342900" eaLnBrk="0" hangingPunct="0">
              <a:buFontTx/>
              <a:buChar char="•"/>
            </a:pPr>
            <a:r>
              <a:rPr lang="en-US" sz="2200">
                <a:latin typeface="Arial" charset="0"/>
                <a:cs typeface="Arial" charset="0"/>
              </a:rPr>
              <a:t>Starts slowly</a:t>
            </a:r>
          </a:p>
          <a:p>
            <a:pPr lvl="1" indent="-342900" eaLnBrk="0" hangingPunct="0">
              <a:buFontTx/>
              <a:buChar char="•"/>
            </a:pPr>
            <a:r>
              <a:rPr lang="en-US" sz="2200">
                <a:latin typeface="Arial" charset="0"/>
                <a:cs typeface="Arial" charset="0"/>
              </a:rPr>
              <a:t>Time between the first case and the peak is comparable to the incubation period.</a:t>
            </a:r>
            <a:r>
              <a:rPr lang="en-US" sz="2200"/>
              <a:t> </a:t>
            </a:r>
          </a:p>
          <a:p>
            <a:pPr lvl="1" indent="-342900" eaLnBrk="0" hangingPunct="0">
              <a:buFontTx/>
              <a:buChar char="•"/>
            </a:pPr>
            <a:r>
              <a:rPr lang="en-US" sz="2200">
                <a:latin typeface="Arial" charset="0"/>
                <a:cs typeface="Arial" charset="0"/>
              </a:rPr>
              <a:t>Slow tail</a:t>
            </a:r>
            <a:r>
              <a:rPr lang="en-US" sz="2200"/>
              <a:t> </a:t>
            </a:r>
            <a:endParaRPr lang="en-US" sz="2200">
              <a:latin typeface="Arial" charset="0"/>
              <a:cs typeface="Arial" charset="0"/>
            </a:endParaRPr>
          </a:p>
        </p:txBody>
      </p:sp>
      <p:pic>
        <p:nvPicPr>
          <p:cNvPr id="5" name="Picture 3" descr="C:\EPI2000\ENGLISH\OSWEGO\Session 1\images\Epicur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400969"/>
            <a:ext cx="5611813" cy="3011487"/>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4"/>
          <p:cNvSpPr txBox="1">
            <a:spLocks noChangeArrowheads="1"/>
          </p:cNvSpPr>
          <p:nvPr/>
        </p:nvSpPr>
        <p:spPr bwMode="auto">
          <a:xfrm>
            <a:off x="685800" y="732631"/>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algn="ctr">
              <a:spcBef>
                <a:spcPct val="50000"/>
              </a:spcBef>
            </a:pPr>
            <a:r>
              <a:rPr lang="en-US" sz="2400" i="1" u="sng">
                <a:solidFill>
                  <a:schemeClr val="tx2"/>
                </a:solidFill>
              </a:rPr>
              <a:t>Vector-borne Disease</a:t>
            </a:r>
          </a:p>
        </p:txBody>
      </p:sp>
    </p:spTree>
    <p:extLst>
      <p:ext uri="{BB962C8B-B14F-4D97-AF65-F5344CB8AC3E}">
        <p14:creationId xmlns:p14="http://schemas.microsoft.com/office/powerpoint/2010/main" val="6801258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0" indent="0">
              <a:buNone/>
            </a:pPr>
            <a:endParaRPr lang="ar-IQ" dirty="0"/>
          </a:p>
        </p:txBody>
      </p:sp>
      <p:sp>
        <p:nvSpPr>
          <p:cNvPr id="4" name="Rectangle 2"/>
          <p:cNvSpPr>
            <a:spLocks noChangeArrowheads="1"/>
          </p:cNvSpPr>
          <p:nvPr/>
        </p:nvSpPr>
        <p:spPr bwMode="auto">
          <a:xfrm>
            <a:off x="685800" y="4999831"/>
            <a:ext cx="7772400" cy="112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lvl="1" indent="-342900" eaLnBrk="0" hangingPunct="0">
              <a:buFontTx/>
              <a:buChar char="•"/>
            </a:pPr>
            <a:r>
              <a:rPr lang="en-US" sz="2200">
                <a:latin typeface="Arial" charset="0"/>
                <a:cs typeface="Arial" charset="0"/>
              </a:rPr>
              <a:t>This is the most common form of transmission in food-borne disease, in which a large population is exposed for a short period of time.</a:t>
            </a:r>
          </a:p>
        </p:txBody>
      </p:sp>
      <p:sp>
        <p:nvSpPr>
          <p:cNvPr id="5" name="Text Box 3"/>
          <p:cNvSpPr txBox="1">
            <a:spLocks noChangeArrowheads="1"/>
          </p:cNvSpPr>
          <p:nvPr/>
        </p:nvSpPr>
        <p:spPr bwMode="auto">
          <a:xfrm>
            <a:off x="685800" y="732631"/>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algn="ctr">
              <a:spcBef>
                <a:spcPct val="50000"/>
              </a:spcBef>
            </a:pPr>
            <a:r>
              <a:rPr lang="en-US" sz="2400" i="1" u="sng">
                <a:solidFill>
                  <a:schemeClr val="tx2"/>
                </a:solidFill>
              </a:rPr>
              <a:t>Point Source Transmission</a:t>
            </a:r>
          </a:p>
        </p:txBody>
      </p:sp>
      <p:pic>
        <p:nvPicPr>
          <p:cNvPr id="6" name="Picture 4" descr="C:\EPI2000\ENGLISH\OSWEGO\Session 1\images\Epicur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342231"/>
            <a:ext cx="5181600"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8686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0" indent="0">
              <a:buNone/>
            </a:pPr>
            <a:endParaRPr lang="ar-IQ" dirty="0"/>
          </a:p>
        </p:txBody>
      </p:sp>
      <p:sp>
        <p:nvSpPr>
          <p:cNvPr id="4" name="Rectangle 2"/>
          <p:cNvSpPr>
            <a:spLocks noChangeArrowheads="1"/>
          </p:cNvSpPr>
          <p:nvPr/>
        </p:nvSpPr>
        <p:spPr bwMode="auto">
          <a:xfrm>
            <a:off x="685800" y="4999831"/>
            <a:ext cx="7772400" cy="1125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lvl="1" indent="-342900" eaLnBrk="0" hangingPunct="0">
              <a:buFontTx/>
              <a:buChar char="•"/>
            </a:pPr>
            <a:r>
              <a:rPr lang="en-US" sz="2200">
                <a:latin typeface="Arial" charset="0"/>
                <a:cs typeface="Arial" charset="0"/>
              </a:rPr>
              <a:t>In this case, there are several peaks, and the incubation period cannot be identified.</a:t>
            </a:r>
          </a:p>
        </p:txBody>
      </p:sp>
      <p:sp>
        <p:nvSpPr>
          <p:cNvPr id="5" name="Text Box 3"/>
          <p:cNvSpPr txBox="1">
            <a:spLocks noChangeArrowheads="1"/>
          </p:cNvSpPr>
          <p:nvPr/>
        </p:nvSpPr>
        <p:spPr bwMode="auto">
          <a:xfrm>
            <a:off x="685800" y="732631"/>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algn="ctr">
              <a:spcBef>
                <a:spcPct val="50000"/>
              </a:spcBef>
            </a:pPr>
            <a:r>
              <a:rPr lang="en-US" sz="2400" i="1" u="sng">
                <a:solidFill>
                  <a:schemeClr val="tx2"/>
                </a:solidFill>
              </a:rPr>
              <a:t>Continuing Common Source or Intermittent Exposure</a:t>
            </a:r>
          </a:p>
        </p:txBody>
      </p:sp>
      <p:pic>
        <p:nvPicPr>
          <p:cNvPr id="6" name="Picture 4" descr="Epicurve4.gif (4399 by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570831"/>
            <a:ext cx="5559425" cy="3152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9360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endParaRPr lang="en-US"/>
          </a:p>
        </p:txBody>
      </p:sp>
      <p:sp>
        <p:nvSpPr>
          <p:cNvPr id="24579" name="Rectangle 3"/>
          <p:cNvSpPr>
            <a:spLocks noGrp="1" noChangeArrowheads="1"/>
          </p:cNvSpPr>
          <p:nvPr>
            <p:ph idx="1"/>
          </p:nvPr>
        </p:nvSpPr>
        <p:spPr/>
        <p:txBody>
          <a:bodyPr/>
          <a:lstStyle/>
          <a:p>
            <a:pPr algn="just" rtl="0">
              <a:lnSpc>
                <a:spcPct val="90000"/>
              </a:lnSpc>
            </a:pPr>
            <a:r>
              <a:rPr lang="en-US" b="1"/>
              <a:t>Expected level can be known by comparing with previous reports , If expected number was zero and we have two cases , it means an epidemic . Iraq is free from polio  then the  appearance of two cases of polio means an epidemic .We usually compare with average of the previous five years .</a:t>
            </a:r>
          </a:p>
          <a:p>
            <a:pPr>
              <a:lnSpc>
                <a:spcPct val="90000"/>
              </a:lnSpc>
            </a:pP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endParaRPr lang="en-US"/>
          </a:p>
        </p:txBody>
      </p:sp>
      <p:sp>
        <p:nvSpPr>
          <p:cNvPr id="6147" name="Rectangle 3"/>
          <p:cNvSpPr>
            <a:spLocks noGrp="1" noChangeArrowheads="1"/>
          </p:cNvSpPr>
          <p:nvPr>
            <p:ph idx="1"/>
          </p:nvPr>
        </p:nvSpPr>
        <p:spPr/>
        <p:txBody>
          <a:bodyPr/>
          <a:lstStyle/>
          <a:p>
            <a:pPr algn="l">
              <a:buFont typeface="Wingdings" pitchFamily="2" charset="2"/>
              <a:buNone/>
            </a:pPr>
            <a:r>
              <a:rPr lang="en-US" b="1" dirty="0" smtClean="0">
                <a:solidFill>
                  <a:srgbClr val="FF0000"/>
                </a:solidFill>
              </a:rPr>
              <a:t>Step 4 </a:t>
            </a:r>
            <a:r>
              <a:rPr lang="en-US" b="1" dirty="0" smtClean="0"/>
              <a:t>:</a:t>
            </a:r>
          </a:p>
          <a:p>
            <a:pPr algn="l">
              <a:buFont typeface="Wingdings" pitchFamily="2" charset="2"/>
              <a:buNone/>
            </a:pPr>
            <a:r>
              <a:rPr lang="en-US" b="1" dirty="0" smtClean="0"/>
              <a:t>Calculate </a:t>
            </a:r>
            <a:r>
              <a:rPr lang="en-US" b="1" dirty="0"/>
              <a:t>the attack rate :</a:t>
            </a:r>
          </a:p>
          <a:p>
            <a:pPr algn="l">
              <a:buFont typeface="Wingdings" pitchFamily="2" charset="2"/>
              <a:buNone/>
            </a:pPr>
            <a:r>
              <a:rPr lang="en-US" b="1" dirty="0"/>
              <a:t>Which is a special form of incidence rate where the duration is the period of the epidemic.</a:t>
            </a:r>
          </a:p>
          <a:p>
            <a:pPr algn="l">
              <a:buFont typeface="Wingdings" pitchFamily="2" charset="2"/>
              <a:buNone/>
            </a:pPr>
            <a:endParaRPr lang="en-US" b="1" dirty="0"/>
          </a:p>
          <a:p>
            <a:pPr algn="l">
              <a:buFont typeface="Wingdings" pitchFamily="2" charset="2"/>
              <a:buNone/>
            </a:pPr>
            <a:endParaRPr lang="en-US"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n-US"/>
          </a:p>
        </p:txBody>
      </p:sp>
      <p:sp>
        <p:nvSpPr>
          <p:cNvPr id="12291" name="Rectangle 3"/>
          <p:cNvSpPr>
            <a:spLocks noGrp="1" noChangeArrowheads="1"/>
          </p:cNvSpPr>
          <p:nvPr>
            <p:ph idx="1"/>
          </p:nvPr>
        </p:nvSpPr>
        <p:spPr/>
        <p:txBody>
          <a:bodyPr/>
          <a:lstStyle/>
          <a:p>
            <a:pPr algn="l">
              <a:buFont typeface="Wingdings" pitchFamily="2" charset="2"/>
              <a:buNone/>
            </a:pPr>
            <a:r>
              <a:rPr lang="en-US" b="1" dirty="0">
                <a:solidFill>
                  <a:srgbClr val="FF0000"/>
                </a:solidFill>
              </a:rPr>
              <a:t>Step 5</a:t>
            </a:r>
            <a:r>
              <a:rPr lang="en-US" b="1" dirty="0" smtClean="0">
                <a:solidFill>
                  <a:srgbClr val="FF0000"/>
                </a:solidFill>
              </a:rPr>
              <a:t>:</a:t>
            </a:r>
            <a:endParaRPr lang="en-US" b="1" dirty="0">
              <a:solidFill>
                <a:srgbClr val="FF0000"/>
              </a:solidFill>
            </a:endParaRPr>
          </a:p>
          <a:p>
            <a:pPr algn="l">
              <a:buFont typeface="Wingdings" pitchFamily="2" charset="2"/>
              <a:buNone/>
            </a:pPr>
            <a:r>
              <a:rPr lang="en-US" b="1" dirty="0"/>
              <a:t>Test hypothesis , is the difference between the risk association due to chance factor or not .</a:t>
            </a:r>
          </a:p>
          <a:p>
            <a:pPr algn="l">
              <a:buFont typeface="Wingdings" pitchFamily="2" charset="2"/>
              <a:buNone/>
            </a:pPr>
            <a:r>
              <a:rPr lang="en-US" b="1" dirty="0"/>
              <a:t>Asses the attributable risk AR among exposed and non exposed persons and the relative risk RR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endParaRPr lang="en-US"/>
          </a:p>
        </p:txBody>
      </p:sp>
      <p:sp>
        <p:nvSpPr>
          <p:cNvPr id="7171" name="Rectangle 3"/>
          <p:cNvSpPr>
            <a:spLocks noGrp="1" noChangeArrowheads="1"/>
          </p:cNvSpPr>
          <p:nvPr>
            <p:ph idx="1"/>
          </p:nvPr>
        </p:nvSpPr>
        <p:spPr/>
        <p:txBody>
          <a:bodyPr/>
          <a:lstStyle/>
          <a:p>
            <a:pPr algn="l">
              <a:buFont typeface="Wingdings" pitchFamily="2" charset="2"/>
              <a:buNone/>
            </a:pPr>
            <a:r>
              <a:rPr lang="en-US" b="1" dirty="0">
                <a:solidFill>
                  <a:srgbClr val="FF0000"/>
                </a:solidFill>
              </a:rPr>
              <a:t>Step 6</a:t>
            </a:r>
            <a:r>
              <a:rPr lang="en-US" b="1" dirty="0" smtClean="0">
                <a:solidFill>
                  <a:srgbClr val="FF0000"/>
                </a:solidFill>
              </a:rPr>
              <a:t>:</a:t>
            </a:r>
            <a:endParaRPr lang="en-US" b="1" dirty="0">
              <a:solidFill>
                <a:srgbClr val="FF0000"/>
              </a:solidFill>
            </a:endParaRPr>
          </a:p>
          <a:p>
            <a:pPr algn="l">
              <a:buFont typeface="Wingdings" pitchFamily="2" charset="2"/>
              <a:buNone/>
            </a:pPr>
            <a:r>
              <a:rPr lang="en-US" b="1" dirty="0"/>
              <a:t>1- taking sample from source (water, food soil ,blood , stool ,)</a:t>
            </a:r>
          </a:p>
          <a:p>
            <a:pPr algn="l">
              <a:buFont typeface="Wingdings" pitchFamily="2" charset="2"/>
              <a:buNone/>
            </a:pPr>
            <a:r>
              <a:rPr lang="en-US" b="1" dirty="0"/>
              <a:t>2- contact tracing which help in identifying additional cases by asking the diseased person , mothers of diseased children or relatives </a:t>
            </a:r>
          </a:p>
          <a:p>
            <a:pPr algn="l">
              <a:buFont typeface="Wingdings" pitchFamily="2" charset="2"/>
              <a:buNone/>
            </a:pPr>
            <a:endParaRPr lang="en-US"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endParaRPr lang="en-US"/>
          </a:p>
        </p:txBody>
      </p:sp>
      <p:sp>
        <p:nvSpPr>
          <p:cNvPr id="8195" name="Rectangle 3"/>
          <p:cNvSpPr>
            <a:spLocks noGrp="1" noChangeArrowheads="1"/>
          </p:cNvSpPr>
          <p:nvPr>
            <p:ph idx="1"/>
          </p:nvPr>
        </p:nvSpPr>
        <p:spPr/>
        <p:txBody>
          <a:bodyPr/>
          <a:lstStyle/>
          <a:p>
            <a:pPr algn="l">
              <a:lnSpc>
                <a:spcPct val="80000"/>
              </a:lnSpc>
              <a:buFont typeface="Wingdings" pitchFamily="2" charset="2"/>
              <a:buNone/>
            </a:pPr>
            <a:r>
              <a:rPr lang="en-US" sz="2400" b="1" dirty="0">
                <a:solidFill>
                  <a:srgbClr val="FF0000"/>
                </a:solidFill>
              </a:rPr>
              <a:t>Step 7</a:t>
            </a:r>
            <a:r>
              <a:rPr lang="en-US" sz="2400" b="1" dirty="0" smtClean="0">
                <a:solidFill>
                  <a:srgbClr val="FF0000"/>
                </a:solidFill>
              </a:rPr>
              <a:t> </a:t>
            </a:r>
            <a:r>
              <a:rPr lang="en-US" sz="2400" b="1" dirty="0" smtClean="0"/>
              <a:t>:</a:t>
            </a:r>
          </a:p>
          <a:p>
            <a:pPr algn="l">
              <a:lnSpc>
                <a:spcPct val="80000"/>
              </a:lnSpc>
              <a:buFont typeface="Wingdings" pitchFamily="2" charset="2"/>
              <a:buNone/>
            </a:pPr>
            <a:r>
              <a:rPr lang="en-US" sz="2400" b="1" dirty="0" smtClean="0"/>
              <a:t> </a:t>
            </a:r>
            <a:r>
              <a:rPr lang="en-US" sz="2400" b="1" dirty="0">
                <a:solidFill>
                  <a:srgbClr val="FF0000"/>
                </a:solidFill>
              </a:rPr>
              <a:t>Control measures to stop the epidemic.</a:t>
            </a:r>
          </a:p>
          <a:p>
            <a:pPr algn="l">
              <a:lnSpc>
                <a:spcPct val="80000"/>
              </a:lnSpc>
              <a:buFont typeface="Wingdings" pitchFamily="2" charset="2"/>
              <a:buNone/>
            </a:pPr>
            <a:r>
              <a:rPr lang="en-US" sz="2400" b="1" dirty="0"/>
              <a:t>1-attack the source and the mode of transmissions.</a:t>
            </a:r>
          </a:p>
          <a:p>
            <a:pPr algn="l">
              <a:lnSpc>
                <a:spcPct val="80000"/>
              </a:lnSpc>
              <a:buFont typeface="Wingdings" pitchFamily="2" charset="2"/>
              <a:buNone/>
            </a:pPr>
            <a:r>
              <a:rPr lang="en-US" sz="2400" b="1" dirty="0"/>
              <a:t>2-treat and isolate all cases .</a:t>
            </a:r>
          </a:p>
          <a:p>
            <a:pPr algn="l">
              <a:lnSpc>
                <a:spcPct val="80000"/>
              </a:lnSpc>
              <a:buFont typeface="Wingdings" pitchFamily="2" charset="2"/>
              <a:buNone/>
            </a:pPr>
            <a:r>
              <a:rPr lang="en-US" sz="2400" b="1" dirty="0"/>
              <a:t>3-increase resistance of local population.</a:t>
            </a:r>
          </a:p>
          <a:p>
            <a:pPr algn="l">
              <a:lnSpc>
                <a:spcPct val="80000"/>
              </a:lnSpc>
              <a:buFont typeface="Wingdings" pitchFamily="2" charset="2"/>
              <a:buNone/>
            </a:pPr>
            <a:r>
              <a:rPr lang="en-US" sz="2400" b="1" dirty="0"/>
              <a:t>4-continue surveillance to ensure that control measures have been effective .</a:t>
            </a:r>
          </a:p>
          <a:p>
            <a:pPr algn="l">
              <a:lnSpc>
                <a:spcPct val="80000"/>
              </a:lnSpc>
              <a:buFont typeface="Wingdings" pitchFamily="2" charset="2"/>
              <a:buNone/>
            </a:pPr>
            <a:r>
              <a:rPr lang="en-US" sz="2400" b="1" dirty="0"/>
              <a:t>Step 8</a:t>
            </a:r>
            <a:r>
              <a:rPr lang="en-US" sz="2400" b="1" dirty="0" smtClean="0"/>
              <a:t>: </a:t>
            </a:r>
            <a:r>
              <a:rPr lang="en-US" sz="2400" b="1" dirty="0"/>
              <a:t>Report what have been done (results and conclusion)</a:t>
            </a:r>
          </a:p>
          <a:p>
            <a:pPr algn="l">
              <a:lnSpc>
                <a:spcPct val="80000"/>
              </a:lnSpc>
              <a:buFont typeface="Wingdings" pitchFamily="2" charset="2"/>
              <a:buNone/>
            </a:pPr>
            <a:r>
              <a:rPr lang="en-US" sz="2400" b="1" dirty="0"/>
              <a:t>Step 9</a:t>
            </a:r>
            <a:r>
              <a:rPr lang="en-US" sz="2400" b="1" dirty="0" smtClean="0"/>
              <a:t>: recommendations </a:t>
            </a:r>
            <a:r>
              <a:rPr lang="en-US" sz="2400" b="1" dirty="0"/>
              <a:t>to prevent and control further spread and to prevent recurrence.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en-US"/>
          </a:p>
        </p:txBody>
      </p:sp>
      <p:sp>
        <p:nvSpPr>
          <p:cNvPr id="25603" name="Rectangle 3"/>
          <p:cNvSpPr>
            <a:spLocks noGrp="1" noChangeArrowheads="1"/>
          </p:cNvSpPr>
          <p:nvPr>
            <p:ph idx="1"/>
          </p:nvPr>
        </p:nvSpPr>
        <p:spPr/>
        <p:txBody>
          <a:bodyPr/>
          <a:lstStyle/>
          <a:p>
            <a:pPr algn="l" rtl="0">
              <a:buFont typeface="Wingdings" pitchFamily="2" charset="2"/>
              <a:buNone/>
            </a:pPr>
            <a:r>
              <a:rPr lang="en-US" sz="2800"/>
              <a:t>Objectives of investigation of an epidemic :</a:t>
            </a:r>
          </a:p>
          <a:p>
            <a:pPr algn="l" rtl="0">
              <a:buFont typeface="Wingdings" pitchFamily="2" charset="2"/>
              <a:buNone/>
            </a:pPr>
            <a:r>
              <a:rPr lang="en-US" sz="2800"/>
              <a:t>1- to know the source of the epidemic.</a:t>
            </a:r>
          </a:p>
          <a:p>
            <a:pPr algn="l" rtl="0">
              <a:buFont typeface="Wingdings" pitchFamily="2" charset="2"/>
              <a:buNone/>
            </a:pPr>
            <a:r>
              <a:rPr lang="en-US" sz="2800"/>
              <a:t>2-to satisfy the people( the politics and the community leaders ) inorder to calm them.</a:t>
            </a:r>
          </a:p>
          <a:p>
            <a:pPr algn="l" rtl="0">
              <a:buFont typeface="Wingdings" pitchFamily="2" charset="2"/>
              <a:buNone/>
            </a:pPr>
            <a:r>
              <a:rPr lang="en-US" sz="2800"/>
              <a:t>3-to train the juniors .</a:t>
            </a:r>
          </a:p>
          <a:p>
            <a:pPr algn="l" rtl="0">
              <a:buFont typeface="Wingdings" pitchFamily="2" charset="2"/>
              <a:buNone/>
            </a:pPr>
            <a:r>
              <a:rPr lang="en-US" sz="2800"/>
              <a:t>4- scientific values ( scientific researches ) to discover new  findings regarding the etiology or the control measures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Three levels of prevention used in public health and epidemiology</a:t>
            </a:r>
            <a:r>
              <a:rPr lang="en-US" sz="4800" dirty="0" smtClean="0"/>
              <a:t> </a:t>
            </a:r>
            <a:endParaRPr lang="en-US" dirty="0"/>
          </a:p>
        </p:txBody>
      </p:sp>
      <p:sp>
        <p:nvSpPr>
          <p:cNvPr id="3" name="عنصر نائب للمحتوى 2"/>
          <p:cNvSpPr>
            <a:spLocks noGrp="1"/>
          </p:cNvSpPr>
          <p:nvPr>
            <p:ph idx="1"/>
          </p:nvPr>
        </p:nvSpPr>
        <p:spPr/>
        <p:txBody>
          <a:bodyPr>
            <a:normAutofit/>
          </a:bodyPr>
          <a:lstStyle/>
          <a:p>
            <a:pPr algn="l"/>
            <a:r>
              <a:rPr lang="en-US" dirty="0" smtClean="0"/>
              <a:t>Primary prevention (occurs prior to exposure)</a:t>
            </a:r>
          </a:p>
          <a:p>
            <a:pPr lvl="1" algn="l"/>
            <a:r>
              <a:rPr lang="en-US" sz="3200" dirty="0" smtClean="0"/>
              <a:t>Immunization</a:t>
            </a:r>
          </a:p>
          <a:p>
            <a:pPr lvl="1" algn="l"/>
            <a:r>
              <a:rPr lang="en-US" sz="3200" dirty="0" smtClean="0"/>
              <a:t>Sanitation</a:t>
            </a:r>
          </a:p>
          <a:p>
            <a:pPr lvl="1" algn="l"/>
            <a:r>
              <a:rPr lang="en-US" sz="3200" dirty="0" smtClean="0"/>
              <a:t>Education</a:t>
            </a:r>
          </a:p>
          <a:p>
            <a:pPr lvl="1" algn="l"/>
            <a:r>
              <a:rPr lang="en-US" sz="3200" dirty="0" smtClean="0"/>
              <a:t>Media campaigns</a:t>
            </a:r>
          </a:p>
          <a:p>
            <a:pPr lvl="1" algn="l"/>
            <a:r>
              <a:rPr lang="en-US" sz="3200" dirty="0" smtClean="0"/>
              <a:t>Warning labels</a:t>
            </a:r>
          </a:p>
          <a:p>
            <a:pPr algn="l"/>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Active primary prevention</a:t>
            </a:r>
            <a:endParaRPr lang="en-US" dirty="0"/>
          </a:p>
        </p:txBody>
      </p:sp>
      <p:sp>
        <p:nvSpPr>
          <p:cNvPr id="3" name="عنصر نائب للمحتوى 2"/>
          <p:cNvSpPr>
            <a:spLocks noGrp="1"/>
          </p:cNvSpPr>
          <p:nvPr>
            <p:ph idx="1"/>
          </p:nvPr>
        </p:nvSpPr>
        <p:spPr/>
        <p:txBody>
          <a:bodyPr/>
          <a:lstStyle/>
          <a:p>
            <a:pPr algn="l"/>
            <a:r>
              <a:rPr lang="en-US" dirty="0" smtClean="0"/>
              <a:t>Requires behavior change on part of subject</a:t>
            </a:r>
          </a:p>
          <a:p>
            <a:pPr lvl="1" algn="l"/>
            <a:r>
              <a:rPr lang="en-US" sz="3200" dirty="0" smtClean="0"/>
              <a:t>Wearing protective devises</a:t>
            </a:r>
          </a:p>
          <a:p>
            <a:pPr lvl="1" algn="l">
              <a:buNone/>
            </a:pPr>
            <a:r>
              <a:rPr lang="en-US" sz="3200" dirty="0" smtClean="0"/>
              <a:t>Obtaining vaccinations</a:t>
            </a:r>
          </a:p>
          <a:p>
            <a:pPr marL="342900" lvl="8" indent="-342900" algn="l"/>
            <a:r>
              <a:rPr lang="en-US" sz="4000" dirty="0" smtClean="0"/>
              <a:t>Passive primary prevention</a:t>
            </a:r>
          </a:p>
          <a:p>
            <a:pPr algn="l"/>
            <a:r>
              <a:rPr lang="en-US" dirty="0" smtClean="0"/>
              <a:t>Require behavior change  </a:t>
            </a:r>
          </a:p>
          <a:p>
            <a:pPr lvl="1" algn="l"/>
            <a:r>
              <a:rPr lang="en-US" dirty="0" smtClean="0"/>
              <a:t>Vitamin fortified foods</a:t>
            </a:r>
          </a:p>
          <a:p>
            <a:pPr lvl="1" algn="l"/>
            <a:r>
              <a:rPr lang="en-US" dirty="0" smtClean="0"/>
              <a:t>Fluoridation of public water supplies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Secondary prevention</a:t>
            </a:r>
            <a:endParaRPr lang="en-US" dirty="0"/>
          </a:p>
        </p:txBody>
      </p:sp>
      <p:sp>
        <p:nvSpPr>
          <p:cNvPr id="3" name="عنصر نائب للمحتوى 2"/>
          <p:cNvSpPr>
            <a:spLocks noGrp="1"/>
          </p:cNvSpPr>
          <p:nvPr>
            <p:ph idx="1"/>
          </p:nvPr>
        </p:nvSpPr>
        <p:spPr/>
        <p:txBody>
          <a:bodyPr/>
          <a:lstStyle/>
          <a:p>
            <a:pPr algn="l"/>
            <a:r>
              <a:rPr lang="en-US" sz="2400" dirty="0" smtClean="0"/>
              <a:t>Occurs to reduce the progress of disease</a:t>
            </a:r>
          </a:p>
          <a:p>
            <a:pPr algn="l"/>
            <a:r>
              <a:rPr lang="en-US" sz="2400" dirty="0" smtClean="0"/>
              <a:t>The disease already exists in the person</a:t>
            </a:r>
          </a:p>
          <a:p>
            <a:pPr lvl="1" algn="l"/>
            <a:r>
              <a:rPr lang="en-US" sz="2100" dirty="0" smtClean="0"/>
              <a:t>Cancer screening – cancer already present. The goal is to detect the cancer before clinical symptoms arise in order to improve prognosis</a:t>
            </a:r>
            <a:endParaRPr lang="en-US" sz="21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Tertiary prevention</a:t>
            </a:r>
            <a:endParaRPr lang="en-US" dirty="0"/>
          </a:p>
        </p:txBody>
      </p:sp>
      <p:sp>
        <p:nvSpPr>
          <p:cNvPr id="3" name="عنصر نائب للمحتوى 2"/>
          <p:cNvSpPr>
            <a:spLocks noGrp="1"/>
          </p:cNvSpPr>
          <p:nvPr>
            <p:ph idx="1"/>
          </p:nvPr>
        </p:nvSpPr>
        <p:spPr/>
        <p:txBody>
          <a:bodyPr/>
          <a:lstStyle/>
          <a:p>
            <a:pPr algn="l"/>
            <a:r>
              <a:rPr lang="en-US" dirty="0" smtClean="0"/>
              <a:t>To reduce the limitation of disability from disease</a:t>
            </a:r>
          </a:p>
          <a:p>
            <a:pPr algn="l"/>
            <a:r>
              <a:rPr lang="en-US" dirty="0" smtClean="0"/>
              <a:t>The disease has already occurred</a:t>
            </a:r>
          </a:p>
          <a:p>
            <a:pPr lvl="1" algn="l"/>
            <a:r>
              <a:rPr lang="en-US" dirty="0" smtClean="0"/>
              <a:t>Physical therapy for stroke victims</a:t>
            </a:r>
          </a:p>
          <a:p>
            <a:pPr lvl="1" algn="l"/>
            <a:r>
              <a:rPr lang="en-US" dirty="0" smtClean="0"/>
              <a:t>Halfway houses for recovering alcoholics</a:t>
            </a:r>
          </a:p>
          <a:p>
            <a:pPr lvl="1" algn="l"/>
            <a:r>
              <a:rPr lang="en-US" dirty="0" smtClean="0"/>
              <a:t>Shelter homes for the developmentally disabled</a:t>
            </a:r>
          </a:p>
          <a:p>
            <a:pPr lvl="1" algn="l"/>
            <a:r>
              <a:rPr lang="en-US" dirty="0" smtClean="0"/>
              <a:t>Fitness programs for heart attack patients</a:t>
            </a:r>
          </a:p>
          <a:p>
            <a:pPr algn="l">
              <a:buNone/>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normAutofit/>
          </a:bodyPr>
          <a:lstStyle/>
          <a:p>
            <a:r>
              <a:rPr lang="en-US" sz="6000" dirty="0" smtClean="0">
                <a:solidFill>
                  <a:srgbClr val="FF0000"/>
                </a:solidFill>
              </a:rPr>
              <a:t>THANKS</a:t>
            </a:r>
            <a:endParaRPr lang="en-US" sz="60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endParaRPr lang="en-US"/>
          </a:p>
        </p:txBody>
      </p:sp>
      <p:sp>
        <p:nvSpPr>
          <p:cNvPr id="9219" name="Rectangle 3"/>
          <p:cNvSpPr>
            <a:spLocks noGrp="1" noChangeArrowheads="1"/>
          </p:cNvSpPr>
          <p:nvPr>
            <p:ph idx="1"/>
          </p:nvPr>
        </p:nvSpPr>
        <p:spPr/>
        <p:txBody>
          <a:bodyPr/>
          <a:lstStyle/>
          <a:p>
            <a:pPr algn="just" rtl="0"/>
            <a:r>
              <a:rPr lang="en-US" b="1" dirty="0"/>
              <a:t>Every epidemic should be reported but not </a:t>
            </a:r>
            <a:r>
              <a:rPr lang="en-US" b="1" dirty="0" smtClean="0"/>
              <a:t>every one  </a:t>
            </a:r>
            <a:r>
              <a:rPr lang="en-US" b="1" dirty="0"/>
              <a:t>should be investigated , a case of HIV or cholera should be reported and investigated , while 30 cases of </a:t>
            </a:r>
            <a:r>
              <a:rPr lang="en-US" b="1" dirty="0" smtClean="0"/>
              <a:t> gastroenteritis  do </a:t>
            </a:r>
            <a:r>
              <a:rPr lang="en-US" b="1" dirty="0"/>
              <a:t>not need investigation.</a:t>
            </a:r>
          </a:p>
          <a:p>
            <a:pPr algn="just" rtl="0"/>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a:buNone/>
            </a:pPr>
            <a:endParaRPr lang="en-US" dirty="0" smtClean="0"/>
          </a:p>
          <a:p>
            <a:r>
              <a:rPr lang="en-US" dirty="0" smtClean="0">
                <a:solidFill>
                  <a:srgbClr val="FF0000"/>
                </a:solidFill>
              </a:rPr>
              <a:t>Endemic</a:t>
            </a:r>
            <a:r>
              <a:rPr lang="en-US" dirty="0" smtClean="0"/>
              <a:t> – </a:t>
            </a:r>
            <a:r>
              <a:rPr lang="en-US" dirty="0" smtClean="0">
                <a:solidFill>
                  <a:srgbClr val="FF0000"/>
                </a:solidFill>
              </a:rPr>
              <a:t>Persistent</a:t>
            </a:r>
            <a:r>
              <a:rPr lang="en-US" dirty="0" smtClean="0"/>
              <a:t>, usual, or  expected  diseases or health-related state or event in a defined population over a given period of time</a:t>
            </a:r>
          </a:p>
          <a:p>
            <a:pPr lvl="8"/>
            <a:endParaRPr lang="en-US" dirty="0" smtClean="0"/>
          </a:p>
          <a:p>
            <a:pPr lvl="8"/>
            <a:r>
              <a:rPr lang="en-US" sz="2800" dirty="0" smtClean="0"/>
              <a:t>Pandemic – Epidemic affecting a large number of people, many countries, continents, or regions</a:t>
            </a:r>
          </a:p>
          <a:p>
            <a:pPr lvl="8" algn="l"/>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0" indent="0">
              <a:buNone/>
            </a:pPr>
            <a:endParaRPr lang="ar-IQ" dirty="0"/>
          </a:p>
        </p:txBody>
      </p:sp>
      <p:sp>
        <p:nvSpPr>
          <p:cNvPr id="4" name="Rectangle 2"/>
          <p:cNvSpPr>
            <a:spLocks noGrp="1" noChangeArrowheads="1"/>
          </p:cNvSpPr>
          <p:nvPr/>
        </p:nvSpPr>
        <p:spPr bwMode="auto">
          <a:xfrm>
            <a:off x="1468437" y="993775"/>
            <a:ext cx="5456238"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fontAlgn="base">
              <a:spcBef>
                <a:spcPct val="0"/>
              </a:spcBef>
              <a:spcAft>
                <a:spcPct val="0"/>
              </a:spcAft>
              <a:defRPr sz="3200" b="1">
                <a:solidFill>
                  <a:schemeClr val="tx2"/>
                </a:solidFill>
                <a:latin typeface="+mj-lt"/>
                <a:ea typeface="+mj-ea"/>
                <a:cs typeface="+mj-cs"/>
              </a:defRPr>
            </a:lvl1pPr>
            <a:lvl2pPr algn="ctr" rtl="0" fontAlgn="base">
              <a:spcBef>
                <a:spcPct val="0"/>
              </a:spcBef>
              <a:spcAft>
                <a:spcPct val="0"/>
              </a:spcAft>
              <a:defRPr sz="3200" b="1">
                <a:solidFill>
                  <a:schemeClr val="tx2"/>
                </a:solidFill>
                <a:latin typeface="Arial" charset="0"/>
              </a:defRPr>
            </a:lvl2pPr>
            <a:lvl3pPr algn="ctr" rtl="0" fontAlgn="base">
              <a:spcBef>
                <a:spcPct val="0"/>
              </a:spcBef>
              <a:spcAft>
                <a:spcPct val="0"/>
              </a:spcAft>
              <a:defRPr sz="3200" b="1">
                <a:solidFill>
                  <a:schemeClr val="tx2"/>
                </a:solidFill>
                <a:latin typeface="Arial" charset="0"/>
              </a:defRPr>
            </a:lvl3pPr>
            <a:lvl4pPr algn="ctr" rtl="0" fontAlgn="base">
              <a:spcBef>
                <a:spcPct val="0"/>
              </a:spcBef>
              <a:spcAft>
                <a:spcPct val="0"/>
              </a:spcAft>
              <a:defRPr sz="3200" b="1">
                <a:solidFill>
                  <a:schemeClr val="tx2"/>
                </a:solidFill>
                <a:latin typeface="Arial" charset="0"/>
              </a:defRPr>
            </a:lvl4pPr>
            <a:lvl5pPr algn="ctr" rtl="0" fontAlgn="base">
              <a:spcBef>
                <a:spcPct val="0"/>
              </a:spcBef>
              <a:spcAft>
                <a:spcPct val="0"/>
              </a:spcAft>
              <a:defRPr sz="3200" b="1">
                <a:solidFill>
                  <a:schemeClr val="tx2"/>
                </a:solidFill>
                <a:latin typeface="Arial" charset="0"/>
              </a:defRPr>
            </a:lvl5pPr>
            <a:lvl6pPr marL="457200" algn="ctr" rtl="0" fontAlgn="base">
              <a:spcBef>
                <a:spcPct val="0"/>
              </a:spcBef>
              <a:spcAft>
                <a:spcPct val="0"/>
              </a:spcAft>
              <a:defRPr sz="3200" b="1">
                <a:solidFill>
                  <a:schemeClr val="tx2"/>
                </a:solidFill>
                <a:latin typeface="Arial" charset="0"/>
              </a:defRPr>
            </a:lvl6pPr>
            <a:lvl7pPr marL="914400" algn="ctr" rtl="0" fontAlgn="base">
              <a:spcBef>
                <a:spcPct val="0"/>
              </a:spcBef>
              <a:spcAft>
                <a:spcPct val="0"/>
              </a:spcAft>
              <a:defRPr sz="3200" b="1">
                <a:solidFill>
                  <a:schemeClr val="tx2"/>
                </a:solidFill>
                <a:latin typeface="Arial" charset="0"/>
              </a:defRPr>
            </a:lvl7pPr>
            <a:lvl8pPr marL="1371600" algn="ctr" rtl="0" fontAlgn="base">
              <a:spcBef>
                <a:spcPct val="0"/>
              </a:spcBef>
              <a:spcAft>
                <a:spcPct val="0"/>
              </a:spcAft>
              <a:defRPr sz="3200" b="1">
                <a:solidFill>
                  <a:schemeClr val="tx2"/>
                </a:solidFill>
                <a:latin typeface="Arial" charset="0"/>
              </a:defRPr>
            </a:lvl8pPr>
            <a:lvl9pPr marL="1828800" algn="ctr" rtl="0" fontAlgn="base">
              <a:spcBef>
                <a:spcPct val="0"/>
              </a:spcBef>
              <a:spcAft>
                <a:spcPct val="0"/>
              </a:spcAft>
              <a:defRPr sz="3200" b="1">
                <a:solidFill>
                  <a:schemeClr val="tx2"/>
                </a:solidFill>
                <a:latin typeface="Arial" charset="0"/>
              </a:defRPr>
            </a:lvl9pPr>
          </a:lstStyle>
          <a:p>
            <a:r>
              <a:rPr lang="en-US" sz="2400"/>
              <a:t>Endemic vs. Epidemic</a:t>
            </a:r>
          </a:p>
        </p:txBody>
      </p:sp>
      <p:sp>
        <p:nvSpPr>
          <p:cNvPr id="5" name="Line 3"/>
          <p:cNvSpPr>
            <a:spLocks noChangeShapeType="1"/>
          </p:cNvSpPr>
          <p:nvPr/>
        </p:nvSpPr>
        <p:spPr bwMode="auto">
          <a:xfrm>
            <a:off x="2112962" y="1611312"/>
            <a:ext cx="0" cy="3810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endParaRPr lang="ar-IQ"/>
          </a:p>
        </p:txBody>
      </p:sp>
      <p:sp>
        <p:nvSpPr>
          <p:cNvPr id="6" name="Line 4"/>
          <p:cNvSpPr>
            <a:spLocks noChangeShapeType="1"/>
          </p:cNvSpPr>
          <p:nvPr/>
        </p:nvSpPr>
        <p:spPr bwMode="auto">
          <a:xfrm>
            <a:off x="2112962" y="5421312"/>
            <a:ext cx="55626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endParaRPr lang="ar-IQ"/>
          </a:p>
        </p:txBody>
      </p:sp>
      <p:sp>
        <p:nvSpPr>
          <p:cNvPr id="7" name="Freeform 5"/>
          <p:cNvSpPr>
            <a:spLocks/>
          </p:cNvSpPr>
          <p:nvPr/>
        </p:nvSpPr>
        <p:spPr bwMode="auto">
          <a:xfrm>
            <a:off x="2417762" y="1611312"/>
            <a:ext cx="5105400" cy="3810000"/>
          </a:xfrm>
          <a:custGeom>
            <a:avLst/>
            <a:gdLst>
              <a:gd name="T0" fmla="*/ 0 w 3216"/>
              <a:gd name="T1" fmla="*/ 1592 h 1832"/>
              <a:gd name="T2" fmla="*/ 336 w 3216"/>
              <a:gd name="T3" fmla="*/ 1448 h 1832"/>
              <a:gd name="T4" fmla="*/ 576 w 3216"/>
              <a:gd name="T5" fmla="*/ 1640 h 1832"/>
              <a:gd name="T6" fmla="*/ 912 w 3216"/>
              <a:gd name="T7" fmla="*/ 1448 h 1832"/>
              <a:gd name="T8" fmla="*/ 1104 w 3216"/>
              <a:gd name="T9" fmla="*/ 1592 h 1832"/>
              <a:gd name="T10" fmla="*/ 1248 w 3216"/>
              <a:gd name="T11" fmla="*/ 1496 h 1832"/>
              <a:gd name="T12" fmla="*/ 1536 w 3216"/>
              <a:gd name="T13" fmla="*/ 1592 h 1832"/>
              <a:gd name="T14" fmla="*/ 1776 w 3216"/>
              <a:gd name="T15" fmla="*/ 1400 h 1832"/>
              <a:gd name="T16" fmla="*/ 2016 w 3216"/>
              <a:gd name="T17" fmla="*/ 1544 h 1832"/>
              <a:gd name="T18" fmla="*/ 2352 w 3216"/>
              <a:gd name="T19" fmla="*/ 8 h 1832"/>
              <a:gd name="T20" fmla="*/ 2784 w 3216"/>
              <a:gd name="T21" fmla="*/ 1592 h 1832"/>
              <a:gd name="T22" fmla="*/ 3024 w 3216"/>
              <a:gd name="T23" fmla="*/ 1448 h 1832"/>
              <a:gd name="T24" fmla="*/ 3216 w 3216"/>
              <a:gd name="T25" fmla="*/ 1592 h 1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16" h="1832">
                <a:moveTo>
                  <a:pt x="0" y="1592"/>
                </a:moveTo>
                <a:cubicBezTo>
                  <a:pt x="120" y="1516"/>
                  <a:pt x="240" y="1440"/>
                  <a:pt x="336" y="1448"/>
                </a:cubicBezTo>
                <a:cubicBezTo>
                  <a:pt x="432" y="1456"/>
                  <a:pt x="480" y="1640"/>
                  <a:pt x="576" y="1640"/>
                </a:cubicBezTo>
                <a:cubicBezTo>
                  <a:pt x="672" y="1640"/>
                  <a:pt x="824" y="1456"/>
                  <a:pt x="912" y="1448"/>
                </a:cubicBezTo>
                <a:cubicBezTo>
                  <a:pt x="1000" y="1440"/>
                  <a:pt x="1048" y="1584"/>
                  <a:pt x="1104" y="1592"/>
                </a:cubicBezTo>
                <a:cubicBezTo>
                  <a:pt x="1160" y="1600"/>
                  <a:pt x="1176" y="1496"/>
                  <a:pt x="1248" y="1496"/>
                </a:cubicBezTo>
                <a:cubicBezTo>
                  <a:pt x="1320" y="1496"/>
                  <a:pt x="1448" y="1608"/>
                  <a:pt x="1536" y="1592"/>
                </a:cubicBezTo>
                <a:cubicBezTo>
                  <a:pt x="1624" y="1576"/>
                  <a:pt x="1696" y="1408"/>
                  <a:pt x="1776" y="1400"/>
                </a:cubicBezTo>
                <a:cubicBezTo>
                  <a:pt x="1856" y="1392"/>
                  <a:pt x="1920" y="1776"/>
                  <a:pt x="2016" y="1544"/>
                </a:cubicBezTo>
                <a:cubicBezTo>
                  <a:pt x="2112" y="1312"/>
                  <a:pt x="2224" y="0"/>
                  <a:pt x="2352" y="8"/>
                </a:cubicBezTo>
                <a:cubicBezTo>
                  <a:pt x="2480" y="16"/>
                  <a:pt x="2672" y="1352"/>
                  <a:pt x="2784" y="1592"/>
                </a:cubicBezTo>
                <a:cubicBezTo>
                  <a:pt x="2896" y="1832"/>
                  <a:pt x="2952" y="1448"/>
                  <a:pt x="3024" y="1448"/>
                </a:cubicBezTo>
                <a:cubicBezTo>
                  <a:pt x="3096" y="1448"/>
                  <a:pt x="3184" y="1568"/>
                  <a:pt x="3216" y="1592"/>
                </a:cubicBezTo>
              </a:path>
            </a:pathLst>
          </a:custGeom>
          <a:noFill/>
          <a:ln w="50800">
            <a:solidFill>
              <a:srgbClr val="FF00FF"/>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endParaRPr lang="ar-IQ"/>
          </a:p>
        </p:txBody>
      </p:sp>
      <p:sp>
        <p:nvSpPr>
          <p:cNvPr id="8" name="Text Box 6"/>
          <p:cNvSpPr txBox="1">
            <a:spLocks noChangeArrowheads="1"/>
          </p:cNvSpPr>
          <p:nvPr/>
        </p:nvSpPr>
        <p:spPr bwMode="auto">
          <a:xfrm>
            <a:off x="3332162" y="4983162"/>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eaLnBrk="0" hangingPunct="0">
              <a:spcBef>
                <a:spcPct val="50000"/>
              </a:spcBef>
            </a:pPr>
            <a:r>
              <a:rPr lang="en-US" sz="1800">
                <a:latin typeface="Arial" charset="0"/>
              </a:rPr>
              <a:t>Endemic</a:t>
            </a:r>
          </a:p>
        </p:txBody>
      </p:sp>
      <p:sp>
        <p:nvSpPr>
          <p:cNvPr id="9" name="Text Box 7"/>
          <p:cNvSpPr txBox="1">
            <a:spLocks noChangeArrowheads="1"/>
          </p:cNvSpPr>
          <p:nvPr/>
        </p:nvSpPr>
        <p:spPr bwMode="auto">
          <a:xfrm>
            <a:off x="5618162" y="4906962"/>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eaLnBrk="0" hangingPunct="0">
              <a:spcBef>
                <a:spcPct val="50000"/>
              </a:spcBef>
            </a:pPr>
            <a:r>
              <a:rPr lang="en-US" sz="1800">
                <a:latin typeface="Arial" charset="0"/>
              </a:rPr>
              <a:t>Epidemic</a:t>
            </a:r>
          </a:p>
        </p:txBody>
      </p:sp>
      <p:sp>
        <p:nvSpPr>
          <p:cNvPr id="10" name="Text Box 8"/>
          <p:cNvSpPr txBox="1">
            <a:spLocks noChangeArrowheads="1"/>
          </p:cNvSpPr>
          <p:nvPr/>
        </p:nvSpPr>
        <p:spPr bwMode="auto">
          <a:xfrm rot="16200000">
            <a:off x="-23813" y="2982912"/>
            <a:ext cx="34210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eaLnBrk="0" hangingPunct="0">
              <a:spcBef>
                <a:spcPct val="50000"/>
              </a:spcBef>
            </a:pPr>
            <a:r>
              <a:rPr lang="en-US" sz="1800">
                <a:latin typeface="Arial" charset="0"/>
              </a:rPr>
              <a:t>No. of Cases of a Disease</a:t>
            </a:r>
          </a:p>
        </p:txBody>
      </p:sp>
      <p:sp>
        <p:nvSpPr>
          <p:cNvPr id="11" name="Text Box 9"/>
          <p:cNvSpPr txBox="1">
            <a:spLocks noChangeArrowheads="1"/>
          </p:cNvSpPr>
          <p:nvPr/>
        </p:nvSpPr>
        <p:spPr bwMode="auto">
          <a:xfrm>
            <a:off x="2189162" y="5497512"/>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pPr eaLnBrk="0" hangingPunct="0">
              <a:spcBef>
                <a:spcPct val="50000"/>
              </a:spcBef>
            </a:pPr>
            <a:r>
              <a:rPr lang="en-US" sz="1800">
                <a:latin typeface="Arial" charset="0"/>
              </a:rPr>
              <a:t>Time</a:t>
            </a:r>
          </a:p>
        </p:txBody>
      </p:sp>
      <p:sp>
        <p:nvSpPr>
          <p:cNvPr id="12" name="Line 10"/>
          <p:cNvSpPr>
            <a:spLocks noChangeShapeType="1"/>
          </p:cNvSpPr>
          <p:nvPr/>
        </p:nvSpPr>
        <p:spPr bwMode="auto">
          <a:xfrm>
            <a:off x="3027362" y="5726112"/>
            <a:ext cx="3886200" cy="0"/>
          </a:xfrm>
          <a:prstGeom prst="line">
            <a:avLst/>
          </a:prstGeom>
          <a:noFill/>
          <a:ln w="31750">
            <a:solidFill>
              <a:srgbClr val="00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kern="1200">
                <a:solidFill>
                  <a:schemeClr val="tx1"/>
                </a:solidFill>
                <a:latin typeface="Times New Roman" pitchFamily="18" charset="-52"/>
                <a:ea typeface="+mn-ea"/>
                <a:cs typeface="+mn-cs"/>
              </a:defRPr>
            </a:lvl1pPr>
            <a:lvl2pPr marL="457200" algn="l" rtl="0" fontAlgn="base">
              <a:spcBef>
                <a:spcPct val="0"/>
              </a:spcBef>
              <a:spcAft>
                <a:spcPct val="0"/>
              </a:spcAft>
              <a:defRPr sz="3200" kern="1200">
                <a:solidFill>
                  <a:schemeClr val="tx1"/>
                </a:solidFill>
                <a:latin typeface="Times New Roman" pitchFamily="18" charset="-52"/>
                <a:ea typeface="+mn-ea"/>
                <a:cs typeface="+mn-cs"/>
              </a:defRPr>
            </a:lvl2pPr>
            <a:lvl3pPr marL="914400" algn="l" rtl="0" fontAlgn="base">
              <a:spcBef>
                <a:spcPct val="0"/>
              </a:spcBef>
              <a:spcAft>
                <a:spcPct val="0"/>
              </a:spcAft>
              <a:defRPr sz="3200" kern="1200">
                <a:solidFill>
                  <a:schemeClr val="tx1"/>
                </a:solidFill>
                <a:latin typeface="Times New Roman" pitchFamily="18" charset="-52"/>
                <a:ea typeface="+mn-ea"/>
                <a:cs typeface="+mn-cs"/>
              </a:defRPr>
            </a:lvl3pPr>
            <a:lvl4pPr marL="1371600" algn="l" rtl="0" fontAlgn="base">
              <a:spcBef>
                <a:spcPct val="0"/>
              </a:spcBef>
              <a:spcAft>
                <a:spcPct val="0"/>
              </a:spcAft>
              <a:defRPr sz="3200" kern="1200">
                <a:solidFill>
                  <a:schemeClr val="tx1"/>
                </a:solidFill>
                <a:latin typeface="Times New Roman" pitchFamily="18" charset="-52"/>
                <a:ea typeface="+mn-ea"/>
                <a:cs typeface="+mn-cs"/>
              </a:defRPr>
            </a:lvl4pPr>
            <a:lvl5pPr marL="1828800" algn="l" rtl="0" fontAlgn="base">
              <a:spcBef>
                <a:spcPct val="0"/>
              </a:spcBef>
              <a:spcAft>
                <a:spcPct val="0"/>
              </a:spcAft>
              <a:defRPr sz="3200" kern="1200">
                <a:solidFill>
                  <a:schemeClr val="tx1"/>
                </a:solidFill>
                <a:latin typeface="Times New Roman" pitchFamily="18" charset="-52"/>
                <a:ea typeface="+mn-ea"/>
                <a:cs typeface="+mn-cs"/>
              </a:defRPr>
            </a:lvl5pPr>
            <a:lvl6pPr marL="2286000" algn="r" defTabSz="914400" rtl="1" eaLnBrk="1" latinLnBrk="0" hangingPunct="1">
              <a:defRPr sz="3200" kern="1200">
                <a:solidFill>
                  <a:schemeClr val="tx1"/>
                </a:solidFill>
                <a:latin typeface="Times New Roman" pitchFamily="18" charset="-52"/>
                <a:ea typeface="+mn-ea"/>
                <a:cs typeface="+mn-cs"/>
              </a:defRPr>
            </a:lvl6pPr>
            <a:lvl7pPr marL="2743200" algn="r" defTabSz="914400" rtl="1" eaLnBrk="1" latinLnBrk="0" hangingPunct="1">
              <a:defRPr sz="3200" kern="1200">
                <a:solidFill>
                  <a:schemeClr val="tx1"/>
                </a:solidFill>
                <a:latin typeface="Times New Roman" pitchFamily="18" charset="-52"/>
                <a:ea typeface="+mn-ea"/>
                <a:cs typeface="+mn-cs"/>
              </a:defRPr>
            </a:lvl7pPr>
            <a:lvl8pPr marL="3200400" algn="r" defTabSz="914400" rtl="1" eaLnBrk="1" latinLnBrk="0" hangingPunct="1">
              <a:defRPr sz="3200" kern="1200">
                <a:solidFill>
                  <a:schemeClr val="tx1"/>
                </a:solidFill>
                <a:latin typeface="Times New Roman" pitchFamily="18" charset="-52"/>
                <a:ea typeface="+mn-ea"/>
                <a:cs typeface="+mn-cs"/>
              </a:defRPr>
            </a:lvl8pPr>
            <a:lvl9pPr marL="3657600" algn="r" defTabSz="914400" rtl="1" eaLnBrk="1" latinLnBrk="0" hangingPunct="1">
              <a:defRPr sz="3200" kern="1200">
                <a:solidFill>
                  <a:schemeClr val="tx1"/>
                </a:solidFill>
                <a:latin typeface="Times New Roman" pitchFamily="18" charset="-52"/>
                <a:ea typeface="+mn-ea"/>
                <a:cs typeface="+mn-cs"/>
              </a:defRPr>
            </a:lvl9pPr>
          </a:lstStyle>
          <a:p>
            <a:endParaRPr lang="ar-IQ"/>
          </a:p>
        </p:txBody>
      </p:sp>
    </p:spTree>
    <p:extLst>
      <p:ext uri="{BB962C8B-B14F-4D97-AF65-F5344CB8AC3E}">
        <p14:creationId xmlns:p14="http://schemas.microsoft.com/office/powerpoint/2010/main" val="1193611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Common source, propagated, and mixed epidemics</a:t>
            </a:r>
            <a:endParaRPr lang="en-US" dirty="0"/>
          </a:p>
        </p:txBody>
      </p:sp>
      <p:sp>
        <p:nvSpPr>
          <p:cNvPr id="3" name="عنصر نائب للمحتوى 2"/>
          <p:cNvSpPr>
            <a:spLocks noGrp="1"/>
          </p:cNvSpPr>
          <p:nvPr>
            <p:ph idx="1"/>
          </p:nvPr>
        </p:nvSpPr>
        <p:spPr/>
        <p:txBody>
          <a:bodyPr/>
          <a:lstStyle/>
          <a:p>
            <a:pPr algn="l"/>
            <a:r>
              <a:rPr lang="en-US" dirty="0" smtClean="0">
                <a:solidFill>
                  <a:srgbClr val="FF0000"/>
                </a:solidFill>
              </a:rPr>
              <a:t>Common source</a:t>
            </a:r>
          </a:p>
          <a:p>
            <a:pPr lvl="1" algn="l"/>
            <a:r>
              <a:rPr lang="en-US" dirty="0" smtClean="0"/>
              <a:t>Point</a:t>
            </a:r>
          </a:p>
          <a:p>
            <a:pPr lvl="1" algn="l"/>
            <a:r>
              <a:rPr lang="en-US" sz="2800" dirty="0" smtClean="0"/>
              <a:t>Propagated</a:t>
            </a:r>
          </a:p>
          <a:p>
            <a:pPr algn="l">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Common source</a:t>
            </a:r>
            <a:endParaRPr lang="en-US" dirty="0"/>
          </a:p>
        </p:txBody>
      </p:sp>
      <p:sp>
        <p:nvSpPr>
          <p:cNvPr id="3" name="عنصر نائب للمحتوى 2"/>
          <p:cNvSpPr>
            <a:spLocks noGrp="1"/>
          </p:cNvSpPr>
          <p:nvPr>
            <p:ph idx="1"/>
          </p:nvPr>
        </p:nvSpPr>
        <p:spPr/>
        <p:txBody>
          <a:bodyPr/>
          <a:lstStyle/>
          <a:p>
            <a:pPr algn="l"/>
            <a:r>
              <a:rPr lang="en-US" dirty="0" smtClean="0"/>
              <a:t>Tend to result in </a:t>
            </a:r>
            <a:r>
              <a:rPr lang="en-US" dirty="0" smtClean="0">
                <a:solidFill>
                  <a:srgbClr val="FF0000"/>
                </a:solidFill>
              </a:rPr>
              <a:t>more</a:t>
            </a:r>
            <a:r>
              <a:rPr lang="en-US" dirty="0" smtClean="0"/>
              <a:t> cases occurring more </a:t>
            </a:r>
            <a:r>
              <a:rPr lang="en-US" dirty="0" smtClean="0">
                <a:solidFill>
                  <a:srgbClr val="FF0000"/>
                </a:solidFill>
              </a:rPr>
              <a:t>rapidly</a:t>
            </a:r>
            <a:r>
              <a:rPr lang="en-US" dirty="0" smtClean="0"/>
              <a:t> and </a:t>
            </a:r>
            <a:r>
              <a:rPr lang="en-US" dirty="0" smtClean="0">
                <a:solidFill>
                  <a:srgbClr val="FF0000"/>
                </a:solidFill>
              </a:rPr>
              <a:t>sooner</a:t>
            </a:r>
            <a:r>
              <a:rPr lang="en-US" dirty="0" smtClean="0"/>
              <a:t> than host-to-host epidemics</a:t>
            </a:r>
          </a:p>
          <a:p>
            <a:pPr algn="l"/>
            <a:r>
              <a:rPr lang="en-US" dirty="0" smtClean="0"/>
              <a:t>Identifying and </a:t>
            </a:r>
            <a:r>
              <a:rPr lang="en-US" dirty="0" smtClean="0">
                <a:solidFill>
                  <a:srgbClr val="FF0000"/>
                </a:solidFill>
              </a:rPr>
              <a:t>removing</a:t>
            </a:r>
            <a:r>
              <a:rPr lang="en-US" dirty="0" smtClean="0"/>
              <a:t> exposure to the common source typically causes the epidemic to rapidly decrease.</a:t>
            </a:r>
          </a:p>
          <a:p>
            <a:pPr algn="l">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Common source</a:t>
            </a:r>
            <a:endParaRPr lang="en-US" dirty="0"/>
          </a:p>
        </p:txBody>
      </p:sp>
      <p:sp>
        <p:nvSpPr>
          <p:cNvPr id="3" name="عنصر نائب للمحتوى 2"/>
          <p:cNvSpPr>
            <a:spLocks noGrp="1"/>
          </p:cNvSpPr>
          <p:nvPr>
            <p:ph idx="1"/>
          </p:nvPr>
        </p:nvSpPr>
        <p:spPr/>
        <p:txBody>
          <a:bodyPr/>
          <a:lstStyle/>
          <a:p>
            <a:pPr algn="l"/>
            <a:r>
              <a:rPr lang="en-US" dirty="0" smtClean="0">
                <a:solidFill>
                  <a:srgbClr val="FF0000"/>
                </a:solidFill>
              </a:rPr>
              <a:t>Examples</a:t>
            </a:r>
          </a:p>
          <a:p>
            <a:pPr lvl="1" algn="l"/>
            <a:r>
              <a:rPr lang="en-US" dirty="0" smtClean="0"/>
              <a:t>anthrax, traced to milk or meat from infected animals </a:t>
            </a:r>
          </a:p>
          <a:p>
            <a:pPr lvl="1" algn="l"/>
            <a:r>
              <a:rPr lang="en-US" dirty="0" smtClean="0"/>
              <a:t>botulism, traced to soil-contaminated food.</a:t>
            </a:r>
          </a:p>
          <a:p>
            <a:pPr lvl="1" algn="l"/>
            <a:r>
              <a:rPr lang="en-US" dirty="0" smtClean="0"/>
              <a:t>and cholera traced to fecal contamination of food and water </a:t>
            </a:r>
          </a:p>
          <a:p>
            <a:pPr algn="l">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492</TotalTime>
  <Words>1387</Words>
  <Application>Microsoft Office PowerPoint</Application>
  <PresentationFormat>عرض على الشاشة (3:4)‏</PresentationFormat>
  <Paragraphs>154</Paragraphs>
  <Slides>39</Slides>
  <Notes>3</Notes>
  <HiddenSlides>0</HiddenSlides>
  <MMClips>0</MMClips>
  <ScaleCrop>false</ScaleCrop>
  <HeadingPairs>
    <vt:vector size="4" baseType="variant">
      <vt:variant>
        <vt:lpstr>نسق</vt:lpstr>
      </vt:variant>
      <vt:variant>
        <vt:i4>1</vt:i4>
      </vt:variant>
      <vt:variant>
        <vt:lpstr>عناوين الشرائح</vt:lpstr>
      </vt:variant>
      <vt:variant>
        <vt:i4>39</vt:i4>
      </vt:variant>
    </vt:vector>
  </HeadingPairs>
  <TitlesOfParts>
    <vt:vector size="40" baseType="lpstr">
      <vt:lpstr>تدفق</vt:lpstr>
      <vt:lpstr>Epidemic , Endemic and  control steps</vt:lpstr>
      <vt:lpstr>عرض تقديمي في PowerPoint</vt:lpstr>
      <vt:lpstr>عرض تقديمي في PowerPoint</vt:lpstr>
      <vt:lpstr>عرض تقديمي في PowerPoint</vt:lpstr>
      <vt:lpstr>عرض تقديمي في PowerPoint</vt:lpstr>
      <vt:lpstr>عرض تقديمي في PowerPoint</vt:lpstr>
      <vt:lpstr>Common source, propagated, and mixed epidemics</vt:lpstr>
      <vt:lpstr>Common source</vt:lpstr>
      <vt:lpstr>Common source</vt:lpstr>
      <vt:lpstr>عرض تقديمي في PowerPoint</vt:lpstr>
      <vt:lpstr>Propagated</vt:lpstr>
      <vt:lpstr>عرض تقديمي في PowerPoint</vt:lpstr>
      <vt:lpstr>عرض تقديمي في PowerPoint</vt:lpstr>
      <vt:lpstr>Disease transmission</vt:lpstr>
      <vt:lpstr>Mixed epidemics</vt:lpstr>
      <vt:lpstr>Concepts and principles of case as used in epidemiology</vt:lpstr>
      <vt:lpstr>Primary case, index case</vt:lpstr>
      <vt:lpstr>Secondary case</vt:lpstr>
      <vt:lpstr>Different levels of diagnosis</vt:lpstr>
      <vt:lpstr>Different levels of diagnosis</vt:lpstr>
      <vt:lpstr>Suspect case</vt:lpstr>
      <vt:lpstr>Triangle is based on the communicable disease mode</vt:lpstr>
      <vt:lpstr>Stopping an epidemic</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Three levels of prevention used in public health and epidemiology </vt:lpstr>
      <vt:lpstr>Active primary prevention</vt:lpstr>
      <vt:lpstr>Secondary prevention</vt:lpstr>
      <vt:lpstr>Tertiary prevention</vt:lpstr>
      <vt:lpstr>عرض تقديمي في PowerPoint</vt:lpstr>
    </vt:vector>
  </TitlesOfParts>
  <Company>OFFICE2007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Epidemic , Endemic and pandemic</dc:title>
  <dc:creator>abumada</dc:creator>
  <cp:lastModifiedBy>Maher</cp:lastModifiedBy>
  <cp:revision>68</cp:revision>
  <dcterms:created xsi:type="dcterms:W3CDTF">2012-10-15T15:14:02Z</dcterms:created>
  <dcterms:modified xsi:type="dcterms:W3CDTF">2023-12-17T16:13:16Z</dcterms:modified>
</cp:coreProperties>
</file>