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1"/>
  </p:sldMasterIdLst>
  <p:notesMasterIdLst>
    <p:notesMasterId r:id="rId11"/>
  </p:notesMasterIdLst>
  <p:handoutMasterIdLst>
    <p:handoutMasterId r:id="rId12"/>
  </p:handoutMasterIdLst>
  <p:sldIdLst>
    <p:sldId id="560" r:id="rId2"/>
    <p:sldId id="581" r:id="rId3"/>
    <p:sldId id="666" r:id="rId4"/>
    <p:sldId id="650" r:id="rId5"/>
    <p:sldId id="657" r:id="rId6"/>
    <p:sldId id="662" r:id="rId7"/>
    <p:sldId id="663" r:id="rId8"/>
    <p:sldId id="664" r:id="rId9"/>
    <p:sldId id="6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A111915-BE36-4E01-A7E5-04B1672EAD32}" styleName="نمط فاتح 2 - تميي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نمط فاتح 2 - تميي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2C8C85-51F0-491E-9774-3900AFEF0FD7}" styleName="نمط فاتح 2 - تميي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52" d="100"/>
          <a:sy n="52" d="100"/>
        </p:scale>
        <p:origin x="-504" y="-2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C9F83406-5602-4846-92E5-713FC98AEF2F}" type="datetimeFigureOut">
              <a:rPr lang="ar-IQ" smtClean="0"/>
              <a:t>29/03/1445</a:t>
            </a:fld>
            <a:endParaRPr lang="ar-IQ"/>
          </a:p>
        </p:txBody>
      </p:sp>
      <p:sp>
        <p:nvSpPr>
          <p:cNvPr id="4" name="عنصر نائب للتذييل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5" name="عنصر نائب لرقم الشريحة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04F81F9B-1929-46A2-8025-4F6720D55806}" type="slidenum">
              <a:rPr lang="ar-IQ" smtClean="0"/>
              <a:t>‹#›</a:t>
            </a:fld>
            <a:endParaRPr lang="ar-IQ"/>
          </a:p>
        </p:txBody>
      </p:sp>
    </p:spTree>
    <p:extLst>
      <p:ext uri="{BB962C8B-B14F-4D97-AF65-F5344CB8AC3E}">
        <p14:creationId xmlns:p14="http://schemas.microsoft.com/office/powerpoint/2010/main" val="243068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735D83F-90B1-4973-8E11-679B50DAF22D}" type="datetimeFigureOut">
              <a:rPr lang="ar-IQ" smtClean="0"/>
              <a:t>29/03/1445</a:t>
            </a:fld>
            <a:endParaRPr lang="ar-IQ"/>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176C425-FEB9-4705-9D8B-E9B01CC4BF04}" type="slidenum">
              <a:rPr lang="ar-IQ" smtClean="0"/>
              <a:t>‹#›</a:t>
            </a:fld>
            <a:endParaRPr lang="ar-IQ"/>
          </a:p>
        </p:txBody>
      </p:sp>
    </p:spTree>
    <p:extLst>
      <p:ext uri="{BB962C8B-B14F-4D97-AF65-F5344CB8AC3E}">
        <p14:creationId xmlns:p14="http://schemas.microsoft.com/office/powerpoint/2010/main" val="28922891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4400" y="2130426"/>
            <a:ext cx="103632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25062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898488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39200" y="274639"/>
            <a:ext cx="27432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609600" y="274639"/>
            <a:ext cx="80264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63488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604729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3084" y="4406901"/>
            <a:ext cx="103632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630199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pPr rtl="1"/>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595964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pPr rtl="1"/>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81400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pPr rtl="1"/>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874480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pPr rtl="1"/>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16045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1" y="273050"/>
            <a:ext cx="4011084"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pPr rtl="1"/>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786378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9717" y="4800600"/>
            <a:ext cx="73152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pPr rtl="1"/>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4182319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609600" y="1600201"/>
            <a:ext cx="109728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C3D77D64-1F17-4AD8-A124-B721A3A2894E}" type="datetimeFigureOut">
              <a:rPr lang="ar-SA" smtClean="0">
                <a:solidFill>
                  <a:prstClr val="black">
                    <a:tint val="75000"/>
                  </a:prstClr>
                </a:solidFill>
              </a:rPr>
              <a:pPr rtl="1"/>
              <a:t>29/03/1445</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2288407765"/>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436913" y="1831132"/>
            <a:ext cx="10067227" cy="3168352"/>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defRPr/>
            </a:pPr>
            <a:r>
              <a:rPr lang="ar-IQ" sz="5200" b="1" dirty="0">
                <a:effectLst>
                  <a:outerShdw blurRad="38100" dist="38100" dir="2700000" algn="tl">
                    <a:srgbClr val="000000">
                      <a:alpha val="43137"/>
                    </a:srgbClr>
                  </a:outerShdw>
                </a:effectLst>
                <a:latin typeface="Times New Roman" pitchFamily="18" charset="0"/>
                <a:cs typeface="Times New Roman" pitchFamily="18" charset="0"/>
              </a:rPr>
              <a:t>الإحصاء الحياتي/ المحاضرة العاشرة</a:t>
            </a:r>
            <a:endParaRPr lang="en-US" sz="5200" b="1" dirty="0">
              <a:effectLst>
                <a:outerShdw blurRad="38100" dist="38100" dir="2700000" algn="tl">
                  <a:srgbClr val="000000">
                    <a:alpha val="43137"/>
                  </a:srgbClr>
                </a:outerShdw>
              </a:effectLst>
              <a:latin typeface="Times New Roman" pitchFamily="18" charset="0"/>
              <a:cs typeface="Times New Roman" pitchFamily="18" charset="0"/>
            </a:endParaRPr>
          </a:p>
          <a:p>
            <a:pPr rtl="0">
              <a:defRPr/>
            </a:pPr>
            <a:r>
              <a:rPr lang="ar-IQ" sz="5200" b="1" dirty="0">
                <a:effectLst>
                  <a:outerShdw blurRad="38100" dist="38100" dir="2700000" algn="tl">
                    <a:srgbClr val="000000">
                      <a:alpha val="43137"/>
                    </a:srgbClr>
                  </a:outerShdw>
                </a:effectLst>
                <a:latin typeface="Times New Roman" pitchFamily="18" charset="0"/>
                <a:cs typeface="Times New Roman" pitchFamily="18" charset="0"/>
              </a:rPr>
              <a:t>مقايس العلاقات </a:t>
            </a:r>
            <a:r>
              <a:rPr lang="ar-IQ" sz="5200" b="1">
                <a:effectLst>
                  <a:outerShdw blurRad="38100" dist="38100" dir="2700000" algn="tl">
                    <a:srgbClr val="000000">
                      <a:alpha val="43137"/>
                    </a:srgbClr>
                  </a:outerShdw>
                </a:effectLst>
                <a:latin typeface="Times New Roman" pitchFamily="18" charset="0"/>
                <a:cs typeface="Times New Roman" pitchFamily="18" charset="0"/>
              </a:rPr>
              <a:t>بين </a:t>
            </a:r>
            <a:r>
              <a:rPr lang="ar-IQ" sz="5200" b="1" smtClean="0">
                <a:effectLst>
                  <a:outerShdw blurRad="38100" dist="38100" dir="2700000" algn="tl">
                    <a:srgbClr val="000000">
                      <a:alpha val="43137"/>
                    </a:srgbClr>
                  </a:outerShdw>
                </a:effectLst>
                <a:latin typeface="Times New Roman" pitchFamily="18" charset="0"/>
                <a:cs typeface="Times New Roman" pitchFamily="18" charset="0"/>
              </a:rPr>
              <a:t>المتغيرات</a:t>
            </a:r>
            <a:endParaRPr lang="ar-IQ" sz="52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829288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412347" y="749952"/>
            <a:ext cx="10169610" cy="4135124"/>
          </a:xfrm>
          <a:prstGeom prst="rect">
            <a:avLst/>
          </a:prstGeom>
        </p:spPr>
        <p:txBody>
          <a:bodyPr vert="horz" lIns="91440" tIns="45720" rIns="91440" bIns="45720" rtlCol="0">
            <a:normAutofit/>
          </a:bodyPr>
          <a:lst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defTabSz="457200" rtl="0" eaLnBrk="1" fontAlgn="auto" latinLnBrk="0" hangingPunct="1">
              <a:lnSpc>
                <a:spcPct val="100000"/>
              </a:lnSpc>
              <a:spcBef>
                <a:spcPts val="1000"/>
              </a:spcBef>
              <a:spcAft>
                <a:spcPts val="0"/>
              </a:spcAft>
              <a:buClr>
                <a:srgbClr val="4F81BD"/>
              </a:buClr>
              <a:buSzPct val="80000"/>
              <a:buFont typeface="Wingdings 3" charset="2"/>
              <a:buNone/>
              <a:tabLst/>
              <a:defRPr/>
            </a:pPr>
            <a:r>
              <a:rPr lang="ar-IQ" sz="3600" b="1" u="sng" dirty="0">
                <a:solidFill>
                  <a:srgbClr val="00B050"/>
                </a:solidFill>
                <a:effectLst>
                  <a:outerShdw blurRad="38100" dist="38100" dir="2700000" algn="tl">
                    <a:srgbClr val="000000">
                      <a:alpha val="43137"/>
                    </a:srgbClr>
                  </a:outerShdw>
                </a:effectLst>
                <a:latin typeface="Trebuchet MS" panose="020B0603020202020204"/>
                <a:cs typeface="+mj-cs"/>
              </a:rPr>
              <a:t>الأهداف المحاضرة :</a:t>
            </a:r>
          </a:p>
          <a:p>
            <a:pPr marL="342900" marR="0" lvl="0" indent="-342900" defTabSz="457200" rtl="0" eaLnBrk="1" fontAlgn="auto" latinLnBrk="0" hangingPunct="1">
              <a:lnSpc>
                <a:spcPct val="100000"/>
              </a:lnSpc>
              <a:spcBef>
                <a:spcPts val="1000"/>
              </a:spcBef>
              <a:spcAft>
                <a:spcPts val="0"/>
              </a:spcAft>
              <a:buClr>
                <a:srgbClr val="4F81BD"/>
              </a:buClr>
              <a:buSzPct val="80000"/>
              <a:buFont typeface="Wingdings 3" charset="2"/>
              <a:buNone/>
              <a:tabLst/>
              <a:defRPr/>
            </a:pPr>
            <a:r>
              <a:rPr kumimoji="0" lang="ar-IQ" sz="36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Trebuchet MS" panose="020B0603020202020204"/>
                <a:ea typeface="+mn-ea"/>
                <a:cs typeface="+mj-cs"/>
              </a:rPr>
              <a:t>في نهاية هذه المحاضرة يكون الطالب قادر على</a:t>
            </a:r>
            <a:r>
              <a:rPr kumimoji="0" lang="ar-IQ" sz="3200" b="0" i="0" u="none" strike="noStrike" kern="1200" cap="none" spc="0" normalizeH="0" baseline="0" noProof="0" dirty="0">
                <a:ln>
                  <a:noFill/>
                </a:ln>
                <a:solidFill>
                  <a:sysClr val="windowText" lastClr="000000"/>
                </a:solidFill>
                <a:uLnTx/>
                <a:uFillTx/>
                <a:latin typeface="Trebuchet MS" panose="020B0603020202020204"/>
                <a:ea typeface="+mn-ea"/>
                <a:cs typeface="Tahoma" panose="020B0604030504040204" pitchFamily="34" charset="0"/>
              </a:rPr>
              <a:t>:</a:t>
            </a:r>
          </a:p>
          <a:p>
            <a:pPr marR="0" lvl="0" defTabSz="457200" eaLnBrk="1" fontAlgn="auto" latinLnBrk="0" hangingPunct="1">
              <a:lnSpc>
                <a:spcPct val="100000"/>
              </a:lnSpc>
              <a:spcBef>
                <a:spcPts val="1000"/>
              </a:spcBef>
              <a:spcAft>
                <a:spcPts val="0"/>
              </a:spcAft>
              <a:buClr>
                <a:srgbClr val="4F81BD"/>
              </a:buClr>
              <a:buSzPct val="80000"/>
              <a:buFont typeface="Wingdings" panose="05000000000000000000" pitchFamily="2" charset="2"/>
              <a:buChar char="ü"/>
              <a:tabLst/>
              <a:defRPr/>
            </a:pPr>
            <a:r>
              <a:rPr lang="ar-IQ" sz="3200" b="1" dirty="0">
                <a:solidFill>
                  <a:srgbClr val="DADADA">
                    <a:lumMod val="10000"/>
                  </a:srgbClr>
                </a:solidFill>
                <a:latin typeface="Arial" panose="020B0604020202020204" pitchFamily="34" charset="0"/>
                <a:cs typeface="Arial" panose="020B0604020202020204" pitchFamily="34" charset="0"/>
              </a:rPr>
              <a:t>ان يعرف استخدام المقياس المناسب بين المتغيرات </a:t>
            </a:r>
            <a:r>
              <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بطريقة صحيحة.</a:t>
            </a:r>
          </a:p>
          <a:p>
            <a:pPr>
              <a:buClr>
                <a:srgbClr val="4F81BD"/>
              </a:buClr>
              <a:buFont typeface="Wingdings" panose="05000000000000000000" pitchFamily="2" charset="2"/>
              <a:buChar char="ü"/>
              <a:defRPr/>
            </a:pPr>
            <a:r>
              <a:rPr lang="ar-IQ" sz="3200" b="1" dirty="0">
                <a:solidFill>
                  <a:srgbClr val="DADADA">
                    <a:lumMod val="10000"/>
                  </a:srgbClr>
                </a:solidFill>
                <a:latin typeface="Arial" panose="020B0604020202020204" pitchFamily="34" charset="0"/>
                <a:cs typeface="Arial" panose="020B0604020202020204" pitchFamily="34" charset="0"/>
              </a:rPr>
              <a:t>ان يعرف الطالب نوع علاقة بين المتغيرات </a:t>
            </a:r>
            <a:r>
              <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بطريقة صحيحة.</a:t>
            </a:r>
          </a:p>
          <a:p>
            <a:pPr marR="0" lvl="0" defTabSz="457200" eaLnBrk="1" fontAlgn="auto" latinLnBrk="0" hangingPunct="1">
              <a:lnSpc>
                <a:spcPct val="100000"/>
              </a:lnSpc>
              <a:spcBef>
                <a:spcPts val="1000"/>
              </a:spcBef>
              <a:spcAft>
                <a:spcPts val="0"/>
              </a:spcAft>
              <a:buClr>
                <a:srgbClr val="4F81BD"/>
              </a:buClr>
              <a:buSzPct val="80000"/>
              <a:buFont typeface="Wingdings" panose="05000000000000000000" pitchFamily="2" charset="2"/>
              <a:buChar char="ü"/>
              <a:tabLst/>
              <a:defRPr/>
            </a:pPr>
            <a:endPar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endParaRPr>
          </a:p>
          <a:p>
            <a:pPr marL="0" marR="0" lvl="0" indent="0" defTabSz="457200" eaLnBrk="1" fontAlgn="auto" latinLnBrk="0" hangingPunct="1">
              <a:lnSpc>
                <a:spcPct val="100000"/>
              </a:lnSpc>
              <a:spcBef>
                <a:spcPts val="1000"/>
              </a:spcBef>
              <a:spcAft>
                <a:spcPts val="0"/>
              </a:spcAft>
              <a:buClr>
                <a:srgbClr val="4F81BD"/>
              </a:buClr>
              <a:buSzPct val="80000"/>
              <a:buNone/>
              <a:tabLst/>
              <a:defRPr/>
            </a:pPr>
            <a:endParaRPr lang="en-US" sz="3200" b="1" dirty="0">
              <a:solidFill>
                <a:srgbClr val="DADADA">
                  <a:lumMod val="1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289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197086" y="86463"/>
            <a:ext cx="10638461" cy="3600986"/>
          </a:xfrm>
          <a:prstGeom prst="rect">
            <a:avLst/>
          </a:prstGeom>
          <a:noFill/>
        </p:spPr>
        <p:txBody>
          <a:bodyPr wrap="square">
            <a:spAutoFit/>
          </a:bodyPr>
          <a:lstStyle/>
          <a:p>
            <a:pPr algn="ctr" rtl="1"/>
            <a:r>
              <a:rPr lang="ar-IQ" sz="3600" b="1" u="sng" dirty="0">
                <a:effectLst>
                  <a:outerShdw blurRad="38100" dist="38100" dir="2700000" algn="tl">
                    <a:srgbClr val="000000">
                      <a:alpha val="43137"/>
                    </a:srgbClr>
                  </a:outerShdw>
                </a:effectLst>
              </a:rPr>
              <a:t>أنواع المتغيرات </a:t>
            </a:r>
          </a:p>
          <a:p>
            <a:pPr algn="just" rtl="1"/>
            <a:r>
              <a:rPr lang="ar-IQ" sz="3200" b="1" dirty="0"/>
              <a:t>المتغير التابع: </a:t>
            </a:r>
            <a:r>
              <a:rPr lang="ar-IQ" sz="3200" dirty="0"/>
              <a:t>هو ذلك المتغير الذي يرغب الباحث في الكشف عن تأثير التغير المستقل علية مثلا </a:t>
            </a:r>
            <a:r>
              <a:rPr lang="ar-IQ" sz="3200" b="1" dirty="0">
                <a:effectLst>
                  <a:outerShdw blurRad="38100" dist="38100" dir="2700000" algn="tl">
                    <a:srgbClr val="000000">
                      <a:alpha val="43137"/>
                    </a:srgbClr>
                  </a:outerShdw>
                </a:effectLst>
              </a:rPr>
              <a:t>التحصيل الدراسي</a:t>
            </a:r>
            <a:r>
              <a:rPr lang="ar-IQ" sz="3200" dirty="0"/>
              <a:t>. </a:t>
            </a:r>
          </a:p>
          <a:p>
            <a:pPr algn="just" rtl="1"/>
            <a:r>
              <a:rPr lang="ar-IQ" sz="3200" b="1" dirty="0"/>
              <a:t>المتغير المستقل </a:t>
            </a:r>
            <a:r>
              <a:rPr lang="ar-IQ" sz="3200" dirty="0"/>
              <a:t>: هو ذلك المتغير الذي يبحث اثرة في متغير اخر وللباحث إمكانية التحكم فيه للكشف عن تباين هذا الأثر باختلاف قيم او فئات او مستويات ذلك المتغير مثلا العلاقة بين الذكاء والتحصيل الدراسي فان الذكاء هو المتغير المستقل. </a:t>
            </a:r>
          </a:p>
          <a:p>
            <a:pPr algn="just" rtl="1"/>
            <a:endParaRPr lang="ar-IQ" sz="3200" dirty="0"/>
          </a:p>
        </p:txBody>
      </p:sp>
      <p:pic>
        <p:nvPicPr>
          <p:cNvPr id="1026" name="Picture 2" descr="الدراسات العليا بالجامعات العربية - الفرق بين المتغير المستقل والمتغير  التابع | Facebook">
            <a:extLst>
              <a:ext uri="{FF2B5EF4-FFF2-40B4-BE49-F238E27FC236}">
                <a16:creationId xmlns:a16="http://schemas.microsoft.com/office/drawing/2014/main" xmlns="" id="{F0AB7835-309D-47B1-B086-DA128258785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478" t="8635" r="21965" b="34511"/>
          <a:stretch/>
        </p:blipFill>
        <p:spPr bwMode="auto">
          <a:xfrm>
            <a:off x="3719210" y="3429000"/>
            <a:ext cx="5258604" cy="316345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1390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272746" y="212735"/>
            <a:ext cx="10588327" cy="6432530"/>
          </a:xfrm>
          <a:prstGeom prst="rect">
            <a:avLst/>
          </a:prstGeom>
          <a:noFill/>
        </p:spPr>
        <p:txBody>
          <a:bodyPr wrap="square">
            <a:spAutoFit/>
          </a:bodyPr>
          <a:lstStyle/>
          <a:p>
            <a:pPr algn="ctr" rtl="1"/>
            <a:r>
              <a:rPr lang="ar-IQ" sz="3600" dirty="0"/>
              <a:t>	</a:t>
            </a:r>
            <a:r>
              <a:rPr lang="ar-IQ" sz="3600" b="1" u="sng" dirty="0">
                <a:effectLst>
                  <a:outerShdw blurRad="38100" dist="38100" dir="2700000" algn="tl">
                    <a:srgbClr val="000000">
                      <a:alpha val="43137"/>
                    </a:srgbClr>
                  </a:outerShdw>
                </a:effectLst>
              </a:rPr>
              <a:t>المقاييس الاحصائية</a:t>
            </a:r>
          </a:p>
          <a:p>
            <a:pPr algn="just" rtl="1"/>
            <a:r>
              <a:rPr lang="ar-IQ" sz="3600" dirty="0"/>
              <a:t>تنقسم المقاييس الإحصائية إلى مقاييس وصفية واستنتاجية، تعمل المقاييس الوصفية على وصف وفهم ميزات مجموعة بيانات محددة من خلال تقديم ملخصات قصيرة حول العينة ومقاييس البيانات.</a:t>
            </a:r>
          </a:p>
          <a:p>
            <a:pPr algn="just" rtl="1"/>
            <a:r>
              <a:rPr lang="ar-IQ" sz="3600" dirty="0"/>
              <a:t> أما المقاييس الاستنتاجية فتعمل على أخذ نتائج عينة من البيانات وتعميمها على عينة أكبر من البيانات. ومن اهم هذه المقاييس:</a:t>
            </a:r>
          </a:p>
          <a:p>
            <a:pPr algn="just" rtl="1"/>
            <a:r>
              <a:rPr lang="ar-IQ" sz="3600" dirty="0"/>
              <a:t>1.</a:t>
            </a:r>
            <a:r>
              <a:rPr lang="ar-IQ" sz="3200" b="1" dirty="0">
                <a:effectLst>
                  <a:outerShdw blurRad="38100" dist="38100" dir="2700000" algn="tl">
                    <a:srgbClr val="000000">
                      <a:alpha val="43137"/>
                    </a:srgbClr>
                  </a:outerShdw>
                </a:effectLst>
              </a:rPr>
              <a:t>الارتباط.</a:t>
            </a:r>
          </a:p>
          <a:p>
            <a:pPr algn="just" rtl="1"/>
            <a:r>
              <a:rPr lang="ar-IQ" sz="3200" b="1" dirty="0">
                <a:effectLst>
                  <a:outerShdw blurRad="38100" dist="38100" dir="2700000" algn="tl">
                    <a:srgbClr val="000000">
                      <a:alpha val="43137"/>
                    </a:srgbClr>
                  </a:outerShdw>
                </a:effectLst>
              </a:rPr>
              <a:t>2. الانحدار.</a:t>
            </a:r>
          </a:p>
          <a:p>
            <a:pPr algn="just" rtl="1"/>
            <a:r>
              <a:rPr lang="ar-IQ" sz="3200" b="1" dirty="0">
                <a:effectLst>
                  <a:outerShdw blurRad="38100" dist="38100" dir="2700000" algn="tl">
                    <a:srgbClr val="000000">
                      <a:alpha val="43137"/>
                    </a:srgbClr>
                  </a:outerShdw>
                </a:effectLst>
              </a:rPr>
              <a:t>3.مربع كاي.</a:t>
            </a:r>
          </a:p>
          <a:p>
            <a:pPr algn="just" rtl="1"/>
            <a:r>
              <a:rPr lang="ar-IQ" sz="3200" b="1" dirty="0">
                <a:effectLst>
                  <a:outerShdw blurRad="38100" dist="38100" dir="2700000" algn="tl">
                    <a:srgbClr val="000000">
                      <a:alpha val="43137"/>
                    </a:srgbClr>
                  </a:outerShdw>
                </a:effectLst>
              </a:rPr>
              <a:t>4.مقياس (</a:t>
            </a:r>
            <a:r>
              <a:rPr lang="en-US" sz="3200" b="1" dirty="0">
                <a:effectLst>
                  <a:outerShdw blurRad="38100" dist="38100" dir="2700000" algn="tl">
                    <a:srgbClr val="000000">
                      <a:alpha val="43137"/>
                    </a:srgbClr>
                  </a:outerShdw>
                </a:effectLst>
              </a:rPr>
              <a:t>T-test</a:t>
            </a:r>
            <a:r>
              <a:rPr lang="ar-IQ" sz="3200" b="1" dirty="0">
                <a:effectLst>
                  <a:outerShdw blurRad="38100" dist="38100" dir="2700000" algn="tl">
                    <a:srgbClr val="000000">
                      <a:alpha val="43137"/>
                    </a:srgbClr>
                  </a:outerShdw>
                </a:effectLst>
              </a:rPr>
              <a:t>)</a:t>
            </a:r>
          </a:p>
          <a:p>
            <a:pPr algn="just" rtl="1"/>
            <a:r>
              <a:rPr lang="ar-IQ" sz="3200" b="1" dirty="0">
                <a:effectLst>
                  <a:outerShdw blurRad="38100" dist="38100" dir="2700000" algn="tl">
                    <a:srgbClr val="000000">
                      <a:alpha val="43137"/>
                    </a:srgbClr>
                  </a:outerShdw>
                </a:effectLst>
              </a:rPr>
              <a:t>5. مقياس </a:t>
            </a:r>
            <a:r>
              <a:rPr lang="ar-IQ" sz="3200" b="1" dirty="0" err="1">
                <a:effectLst>
                  <a:outerShdw blurRad="38100" dist="38100" dir="2700000" algn="tl">
                    <a:srgbClr val="000000">
                      <a:alpha val="43137"/>
                    </a:srgbClr>
                  </a:outerShdw>
                </a:effectLst>
              </a:rPr>
              <a:t>الانوفا</a:t>
            </a:r>
            <a:r>
              <a:rPr lang="ar-IQ" sz="3200" b="1" dirty="0">
                <a:effectLst>
                  <a:outerShdw blurRad="38100" dist="38100" dir="2700000" algn="tl">
                    <a:srgbClr val="000000">
                      <a:alpha val="43137"/>
                    </a:srgbClr>
                  </a:outerShdw>
                </a:effectLst>
              </a:rPr>
              <a:t> (</a:t>
            </a:r>
            <a:r>
              <a:rPr lang="en-US" sz="3200" b="1" dirty="0">
                <a:effectLst>
                  <a:outerShdw blurRad="38100" dist="38100" dir="2700000" algn="tl">
                    <a:srgbClr val="000000">
                      <a:alpha val="43137"/>
                    </a:srgbClr>
                  </a:outerShdw>
                </a:effectLst>
              </a:rPr>
              <a:t>F-test</a:t>
            </a:r>
            <a:r>
              <a:rPr lang="ar-IQ" sz="3200" b="1" dirty="0">
                <a:effectLst>
                  <a:outerShdw blurRad="38100" dist="38100" dir="2700000" algn="tl">
                    <a:srgbClr val="000000">
                      <a:alpha val="43137"/>
                    </a:srgbClr>
                  </a:outerShdw>
                </a:effectLst>
              </a:rPr>
              <a:t> )</a:t>
            </a:r>
          </a:p>
          <a:p>
            <a:pPr algn="just" rtl="1"/>
            <a:r>
              <a:rPr lang="ar-IQ" sz="3200" b="1" dirty="0">
                <a:effectLst>
                  <a:outerShdw blurRad="38100" dist="38100" dir="2700000" algn="tl">
                    <a:srgbClr val="000000">
                      <a:alpha val="43137"/>
                    </a:srgbClr>
                  </a:outerShdw>
                </a:effectLst>
              </a:rPr>
              <a:t>6. الفرضية الاحصائية</a:t>
            </a:r>
          </a:p>
        </p:txBody>
      </p:sp>
    </p:spTree>
    <p:extLst>
      <p:ext uri="{BB962C8B-B14F-4D97-AF65-F5344CB8AC3E}">
        <p14:creationId xmlns:p14="http://schemas.microsoft.com/office/powerpoint/2010/main" val="177426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272746" y="335845"/>
            <a:ext cx="10638461" cy="6186309"/>
          </a:xfrm>
          <a:prstGeom prst="rect">
            <a:avLst/>
          </a:prstGeom>
          <a:noFill/>
        </p:spPr>
        <p:txBody>
          <a:bodyPr wrap="square">
            <a:spAutoFit/>
          </a:bodyPr>
          <a:lstStyle/>
          <a:p>
            <a:pPr algn="just" rtl="1"/>
            <a:r>
              <a:rPr lang="ar-IQ" sz="3600" b="1" dirty="0">
                <a:effectLst>
                  <a:outerShdw blurRad="38100" dist="38100" dir="2700000" algn="tl">
                    <a:srgbClr val="000000">
                      <a:alpha val="43137"/>
                    </a:srgbClr>
                  </a:outerShdw>
                </a:effectLst>
              </a:rPr>
              <a:t>2.تحليل الانحدار (</a:t>
            </a:r>
            <a:r>
              <a:rPr lang="en-US" sz="3600" b="1" dirty="0">
                <a:effectLst>
                  <a:outerShdw blurRad="38100" dist="38100" dir="2700000" algn="tl">
                    <a:srgbClr val="000000">
                      <a:alpha val="43137"/>
                    </a:srgbClr>
                  </a:outerShdw>
                </a:effectLst>
              </a:rPr>
              <a:t>Regression Analysis</a:t>
            </a:r>
            <a:r>
              <a:rPr lang="ar-IQ" sz="3600" b="1" dirty="0">
                <a:effectLst>
                  <a:outerShdw blurRad="38100" dist="38100" dir="2700000" algn="tl">
                    <a:srgbClr val="000000">
                      <a:alpha val="43137"/>
                    </a:srgbClr>
                  </a:outerShdw>
                </a:effectLst>
              </a:rPr>
              <a:t> )</a:t>
            </a:r>
          </a:p>
          <a:p>
            <a:pPr algn="just" rtl="1"/>
            <a:r>
              <a:rPr lang="ar-IQ" sz="3600" dirty="0"/>
              <a:t>	هو أداة إحصائية تقوم ببناء نموذج احصائي وذلك لتقدير العلاقة بين متغير كمي واحد وهو المتغير التابع ومتغير كمي اخر او عدة متغيرات كمية وهي المتغيرات المستقلة بحيث ينتج معادلة إحصائية توضع العلاقة بين المتغيرات فيكمن استخدام هذه المعادلة في معرفة نوع العلاقة بين المتغيرات وتقدير المتغير التابع باستخدام المتغيرات الأخرى وعندما تكون العلاقة في النموذج الاحصائي بين متغير تابع واحد ومتغير مستقل واحد فان هذا النموذج  هو ابسط نماذج الانحدار ويسمى النموذج الخطي البسيط (</a:t>
            </a:r>
            <a:r>
              <a:rPr lang="en-US" sz="3600" dirty="0"/>
              <a:t>Simple Linear Regression </a:t>
            </a:r>
            <a:r>
              <a:rPr lang="ar-IQ" sz="3600" dirty="0"/>
              <a:t>) وعندما تكون عدد المتغيرات المستقلة اكثر من متغير كمي واحد فان النموذج يسمى نموذج الانحدار المتعدد(</a:t>
            </a:r>
            <a:r>
              <a:rPr lang="en-US" sz="3600" dirty="0"/>
              <a:t>Multiple Regression </a:t>
            </a:r>
            <a:r>
              <a:rPr lang="ar-IQ" sz="3600" dirty="0"/>
              <a:t>). </a:t>
            </a:r>
          </a:p>
        </p:txBody>
      </p:sp>
    </p:spTree>
    <p:extLst>
      <p:ext uri="{BB962C8B-B14F-4D97-AF65-F5344CB8AC3E}">
        <p14:creationId xmlns:p14="http://schemas.microsoft.com/office/powerpoint/2010/main" val="187344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204014" y="541638"/>
            <a:ext cx="10638461" cy="3416320"/>
          </a:xfrm>
          <a:prstGeom prst="rect">
            <a:avLst/>
          </a:prstGeom>
          <a:noFill/>
        </p:spPr>
        <p:txBody>
          <a:bodyPr wrap="square">
            <a:spAutoFit/>
          </a:bodyPr>
          <a:lstStyle/>
          <a:p>
            <a:pPr algn="just" rtl="1"/>
            <a:r>
              <a:rPr lang="ar-IQ" sz="3600" b="1" dirty="0">
                <a:effectLst>
                  <a:outerShdw blurRad="38100" dist="38100" dir="2700000" algn="tl">
                    <a:srgbClr val="000000">
                      <a:alpha val="43137"/>
                    </a:srgbClr>
                  </a:outerShdw>
                </a:effectLst>
              </a:rPr>
              <a:t>3.مربع كاي (</a:t>
            </a:r>
            <a:r>
              <a:rPr lang="en-US" sz="3600" b="1" dirty="0">
                <a:effectLst>
                  <a:outerShdw blurRad="38100" dist="38100" dir="2700000" algn="tl">
                    <a:srgbClr val="000000">
                      <a:alpha val="43137"/>
                    </a:srgbClr>
                  </a:outerShdw>
                </a:effectLst>
              </a:rPr>
              <a:t>Chi-Square </a:t>
            </a:r>
            <a:r>
              <a:rPr lang="ar-IQ" sz="3600" b="1" dirty="0">
                <a:effectLst>
                  <a:outerShdw blurRad="38100" dist="38100" dir="2700000" algn="tl">
                    <a:srgbClr val="000000">
                      <a:alpha val="43137"/>
                    </a:srgbClr>
                  </a:outerShdw>
                </a:effectLst>
              </a:rPr>
              <a:t>)</a:t>
            </a:r>
          </a:p>
          <a:p>
            <a:pPr algn="just" rtl="1"/>
            <a:r>
              <a:rPr lang="ar-IQ" sz="3600" dirty="0"/>
              <a:t>	</a:t>
            </a:r>
            <a:r>
              <a:rPr lang="ar-IQ" sz="3600" b="1" i="0" dirty="0">
                <a:solidFill>
                  <a:srgbClr val="202124"/>
                </a:solidFill>
                <a:effectLst/>
                <a:latin typeface="HelveticaNeue"/>
              </a:rPr>
              <a:t>هو</a:t>
            </a:r>
            <a:r>
              <a:rPr lang="ar-IQ" sz="3600" dirty="0"/>
              <a:t> اختبار </a:t>
            </a:r>
            <a:r>
              <a:rPr lang="ar-IQ" sz="3600" b="0" i="0" dirty="0">
                <a:solidFill>
                  <a:srgbClr val="202124"/>
                </a:solidFill>
                <a:effectLst/>
                <a:latin typeface="HelveticaNeue"/>
              </a:rPr>
              <a:t>إحصائي (</a:t>
            </a:r>
            <a:r>
              <a:rPr lang="ar-IQ" sz="3600" dirty="0"/>
              <a:t>غير المعلميه </a:t>
            </a:r>
            <a:r>
              <a:rPr lang="ar-IQ" sz="3600" b="0" i="0" dirty="0">
                <a:solidFill>
                  <a:srgbClr val="202124"/>
                </a:solidFill>
                <a:effectLst/>
                <a:latin typeface="HelveticaNeue"/>
              </a:rPr>
              <a:t>) يتم تطبيقه لدراسة العلاقة بين متغيرين لمعرفة ما إذا كان هنالك علاقة بين المتغيرين أم لا. يمكن إجراء </a:t>
            </a:r>
            <a:r>
              <a:rPr lang="ar-IQ" sz="3600" b="1" i="0" dirty="0">
                <a:solidFill>
                  <a:srgbClr val="202124"/>
                </a:solidFill>
                <a:effectLst/>
                <a:latin typeface="HelveticaNeue"/>
              </a:rPr>
              <a:t>اختبار كاي</a:t>
            </a:r>
            <a:r>
              <a:rPr lang="ar-IQ" sz="3600" b="0" i="0" dirty="0">
                <a:solidFill>
                  <a:srgbClr val="202124"/>
                </a:solidFill>
                <a:effectLst/>
                <a:latin typeface="HelveticaNeue"/>
              </a:rPr>
              <a:t>  </a:t>
            </a:r>
            <a:r>
              <a:rPr lang="en-US" sz="3600" b="0" i="0" dirty="0">
                <a:solidFill>
                  <a:srgbClr val="202124"/>
                </a:solidFill>
                <a:effectLst/>
                <a:latin typeface="HelveticaNeue"/>
              </a:rPr>
              <a:t>Chi-</a:t>
            </a:r>
            <a:r>
              <a:rPr lang="en-US" sz="3600" b="1" i="0" dirty="0">
                <a:solidFill>
                  <a:srgbClr val="202124"/>
                </a:solidFill>
                <a:effectLst/>
                <a:latin typeface="HelveticaNeue"/>
              </a:rPr>
              <a:t>Square</a:t>
            </a:r>
            <a:r>
              <a:rPr lang="en-US" sz="3600" b="0" i="0" dirty="0">
                <a:solidFill>
                  <a:srgbClr val="202124"/>
                </a:solidFill>
                <a:effectLst/>
                <a:latin typeface="HelveticaNeue"/>
              </a:rPr>
              <a:t>) </a:t>
            </a:r>
            <a:r>
              <a:rPr lang="ar-IQ" sz="3600" b="0" i="0" dirty="0">
                <a:solidFill>
                  <a:srgbClr val="202124"/>
                </a:solidFill>
                <a:effectLst/>
                <a:latin typeface="HelveticaNeue"/>
              </a:rPr>
              <a:t>)على البيانات التي يجمعها الباحث بمختلف الطرق (الاستبيانات مثلا) بحيث تتم دراسة العلاقة بين المتغيرين محل الدراسة </a:t>
            </a:r>
            <a:r>
              <a:rPr lang="ar-IQ" sz="3600" dirty="0"/>
              <a:t>و تحديد العلاقة المترابطة بين البيانات </a:t>
            </a:r>
            <a:r>
              <a:rPr lang="ar-IQ" sz="3600" b="0" i="0" dirty="0">
                <a:solidFill>
                  <a:srgbClr val="202124"/>
                </a:solidFill>
                <a:effectLst/>
                <a:latin typeface="HelveticaNeue"/>
              </a:rPr>
              <a:t>.</a:t>
            </a:r>
            <a:endParaRPr lang="ar-IQ" sz="3600" dirty="0"/>
          </a:p>
        </p:txBody>
      </p:sp>
    </p:spTree>
    <p:extLst>
      <p:ext uri="{BB962C8B-B14F-4D97-AF65-F5344CB8AC3E}">
        <p14:creationId xmlns:p14="http://schemas.microsoft.com/office/powerpoint/2010/main" val="1142330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272746" y="618185"/>
            <a:ext cx="10638461" cy="3970318"/>
          </a:xfrm>
          <a:prstGeom prst="rect">
            <a:avLst/>
          </a:prstGeom>
          <a:noFill/>
        </p:spPr>
        <p:txBody>
          <a:bodyPr wrap="square">
            <a:spAutoFit/>
          </a:bodyPr>
          <a:lstStyle/>
          <a:p>
            <a:pPr algn="just" rtl="1"/>
            <a:r>
              <a:rPr lang="ar-IQ" sz="3600" b="1" dirty="0">
                <a:effectLst>
                  <a:outerShdw blurRad="38100" dist="38100" dir="2700000" algn="tl">
                    <a:srgbClr val="000000">
                      <a:alpha val="43137"/>
                    </a:srgbClr>
                  </a:outerShdw>
                </a:effectLst>
              </a:rPr>
              <a:t>3.اختبار تي (</a:t>
            </a:r>
            <a:r>
              <a:rPr lang="en-US" sz="3600" b="1" dirty="0">
                <a:effectLst>
                  <a:outerShdw blurRad="38100" dist="38100" dir="2700000" algn="tl">
                    <a:srgbClr val="000000">
                      <a:alpha val="43137"/>
                    </a:srgbClr>
                  </a:outerShdw>
                </a:effectLst>
              </a:rPr>
              <a:t>T-test</a:t>
            </a:r>
            <a:r>
              <a:rPr lang="ar-IQ" sz="3600" b="1" dirty="0">
                <a:effectLst>
                  <a:outerShdw blurRad="38100" dist="38100" dir="2700000" algn="tl">
                    <a:srgbClr val="000000">
                      <a:alpha val="43137"/>
                    </a:srgbClr>
                  </a:outerShdw>
                </a:effectLst>
              </a:rPr>
              <a:t>)</a:t>
            </a:r>
          </a:p>
          <a:p>
            <a:pPr algn="just" rtl="1"/>
            <a:r>
              <a:rPr lang="ar-IQ" sz="3600" dirty="0"/>
              <a:t>	هو من الاختبارات المعلميه (</a:t>
            </a:r>
            <a:r>
              <a:rPr lang="en-US" sz="3600" dirty="0"/>
              <a:t>Parametric test</a:t>
            </a:r>
            <a:r>
              <a:rPr lang="ar-IQ" sz="3600" dirty="0"/>
              <a:t>) وتُستخدم لمقارنة متوسطين بينهما أي هل ان الاختلاف ناجم عن الصدفة ام لا ويستخدم عندما يكون حجم العينة صغير 30 او اقل. </a:t>
            </a:r>
          </a:p>
          <a:p>
            <a:pPr algn="just" rtl="1"/>
            <a:endParaRPr lang="ar-IQ" sz="3600" dirty="0"/>
          </a:p>
          <a:p>
            <a:pPr algn="just" rtl="1"/>
            <a:endParaRPr lang="ar-IQ" sz="3600" dirty="0"/>
          </a:p>
          <a:p>
            <a:pPr algn="ctr" rtl="1"/>
            <a:r>
              <a:rPr lang="ar-IQ" sz="3600" b="1" dirty="0">
                <a:solidFill>
                  <a:srgbClr val="FF0000"/>
                </a:solidFill>
                <a:effectLst>
                  <a:outerShdw blurRad="38100" dist="38100" dir="2700000" algn="tl">
                    <a:srgbClr val="000000">
                      <a:alpha val="43137"/>
                    </a:srgbClr>
                  </a:outerShdw>
                </a:effectLst>
              </a:rPr>
              <a:t>يستخدم بين مجموعتين على متغير واحد فقط.</a:t>
            </a:r>
          </a:p>
        </p:txBody>
      </p:sp>
    </p:spTree>
    <p:extLst>
      <p:ext uri="{BB962C8B-B14F-4D97-AF65-F5344CB8AC3E}">
        <p14:creationId xmlns:p14="http://schemas.microsoft.com/office/powerpoint/2010/main" val="4222107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169376" y="709917"/>
            <a:ext cx="10638461" cy="3416320"/>
          </a:xfrm>
          <a:prstGeom prst="rect">
            <a:avLst/>
          </a:prstGeom>
          <a:noFill/>
        </p:spPr>
        <p:txBody>
          <a:bodyPr wrap="square">
            <a:spAutoFit/>
          </a:bodyPr>
          <a:lstStyle/>
          <a:p>
            <a:pPr algn="just" rtl="1"/>
            <a:r>
              <a:rPr lang="ar-IQ" sz="3600" b="1" dirty="0">
                <a:effectLst>
                  <a:outerShdw blurRad="38100" dist="38100" dir="2700000" algn="tl">
                    <a:srgbClr val="000000">
                      <a:alpha val="43137"/>
                    </a:srgbClr>
                  </a:outerShdw>
                </a:effectLst>
              </a:rPr>
              <a:t>4.اختبار اف (</a:t>
            </a:r>
            <a:r>
              <a:rPr lang="en-US" sz="3600" b="1" dirty="0">
                <a:effectLst>
                  <a:outerShdw blurRad="38100" dist="38100" dir="2700000" algn="tl">
                    <a:srgbClr val="000000">
                      <a:alpha val="43137"/>
                    </a:srgbClr>
                  </a:outerShdw>
                </a:effectLst>
              </a:rPr>
              <a:t>F-test</a:t>
            </a:r>
            <a:r>
              <a:rPr lang="ar-IQ" sz="3600" b="1" dirty="0">
                <a:effectLst>
                  <a:outerShdw blurRad="38100" dist="38100" dir="2700000" algn="tl">
                    <a:srgbClr val="000000">
                      <a:alpha val="43137"/>
                    </a:srgbClr>
                  </a:outerShdw>
                </a:effectLst>
              </a:rPr>
              <a:t>)/ الانوفا</a:t>
            </a:r>
          </a:p>
          <a:p>
            <a:pPr algn="just" rtl="1"/>
            <a:r>
              <a:rPr lang="ar-IQ" sz="3600" dirty="0"/>
              <a:t>	اختبار تحليل التباين الأحادي  هو من الاختبارات المعلميه </a:t>
            </a:r>
            <a:r>
              <a:rPr lang="en-US" sz="3600" dirty="0"/>
              <a:t>(Parametric test) </a:t>
            </a:r>
            <a:r>
              <a:rPr lang="ar-IQ" sz="3600" dirty="0"/>
              <a:t>  وتُستخدم لاختبار الفروقات  بين متوسطات ثلاث عينات وشرط باستخدامه ان تكون العينات موزعه توزيع طبيعي. يستخدم في حالة وجود متغير تابع وله متغير مستقل ولكن بمستويات متعددة.</a:t>
            </a:r>
          </a:p>
          <a:p>
            <a:pPr algn="just" rtl="1"/>
            <a:endParaRPr lang="ar-IQ" sz="3600" dirty="0"/>
          </a:p>
        </p:txBody>
      </p:sp>
    </p:spTree>
    <p:extLst>
      <p:ext uri="{BB962C8B-B14F-4D97-AF65-F5344CB8AC3E}">
        <p14:creationId xmlns:p14="http://schemas.microsoft.com/office/powerpoint/2010/main" val="3107555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093177" y="467463"/>
            <a:ext cx="10638461" cy="5632311"/>
          </a:xfrm>
          <a:prstGeom prst="rect">
            <a:avLst/>
          </a:prstGeom>
          <a:noFill/>
        </p:spPr>
        <p:txBody>
          <a:bodyPr wrap="square">
            <a:spAutoFit/>
          </a:bodyPr>
          <a:lstStyle/>
          <a:p>
            <a:pPr algn="just" rtl="1"/>
            <a:r>
              <a:rPr lang="ar-IQ" sz="3600" b="1" dirty="0">
                <a:effectLst>
                  <a:outerShdw blurRad="38100" dist="38100" dir="2700000" algn="tl">
                    <a:srgbClr val="000000">
                      <a:alpha val="43137"/>
                    </a:srgbClr>
                  </a:outerShdw>
                </a:effectLst>
              </a:rPr>
              <a:t>5.الفرضية الاحصائية</a:t>
            </a:r>
          </a:p>
          <a:p>
            <a:pPr algn="just" rtl="1"/>
            <a:r>
              <a:rPr lang="ar-IQ" sz="3600" dirty="0"/>
              <a:t>	يفترض على الباحث ان يضع الفرضية الإحصائية لاختيارها قبل البدء بتنفيذ التجربة والفرضية الإحصائية (عباره عن ادعاء او تصريح قد يكون صائبا او خطا حول معلمة (صفر) او اكثر لمجتمع او مجموعه من المجتمعات والفرضية الإحصائية :</a:t>
            </a:r>
          </a:p>
          <a:p>
            <a:pPr algn="just" rtl="1"/>
            <a:r>
              <a:rPr lang="ar-IQ" sz="3600" dirty="0"/>
              <a:t>1.</a:t>
            </a:r>
            <a:r>
              <a:rPr lang="ar-IQ" sz="3600" b="1" dirty="0">
                <a:effectLst>
                  <a:outerShdw blurRad="38100" dist="38100" dir="2700000" algn="tl">
                    <a:srgbClr val="000000">
                      <a:alpha val="43137"/>
                    </a:srgbClr>
                  </a:outerShdw>
                </a:effectLst>
              </a:rPr>
              <a:t>فرضية العدم</a:t>
            </a:r>
            <a:r>
              <a:rPr lang="ar-IQ" sz="3600" dirty="0"/>
              <a:t>: يرمز لها بالرمز (</a:t>
            </a:r>
            <a:r>
              <a:rPr lang="en-US" sz="3600" dirty="0"/>
              <a:t>H0</a:t>
            </a:r>
            <a:r>
              <a:rPr lang="ar-IQ" sz="3600" dirty="0"/>
              <a:t>) وهي التي تفترض عدم وجود فروق معنوية بين متغيرات الدراسة.</a:t>
            </a:r>
          </a:p>
          <a:p>
            <a:pPr algn="just" rtl="1"/>
            <a:r>
              <a:rPr lang="ar-IQ" sz="3600" dirty="0"/>
              <a:t>2.</a:t>
            </a:r>
            <a:r>
              <a:rPr lang="ar-IQ" sz="3600" b="1" dirty="0">
                <a:effectLst>
                  <a:outerShdw blurRad="38100" dist="38100" dir="2700000" algn="tl">
                    <a:srgbClr val="000000">
                      <a:alpha val="43137"/>
                    </a:srgbClr>
                  </a:outerShdw>
                </a:effectLst>
              </a:rPr>
              <a:t>فرضية البديلة</a:t>
            </a:r>
            <a:r>
              <a:rPr lang="ar-IQ" sz="3600" dirty="0"/>
              <a:t>: ويرمز لها بالرمز (</a:t>
            </a:r>
            <a:r>
              <a:rPr lang="en-US" sz="3600" dirty="0"/>
              <a:t>H1</a:t>
            </a:r>
            <a:r>
              <a:rPr lang="ar-IQ" sz="3600" dirty="0"/>
              <a:t>) وهي التي تفترض وجود فروق معنوية بين متغيرات الدراسة.</a:t>
            </a:r>
          </a:p>
          <a:p>
            <a:pPr algn="just" rtl="1"/>
            <a:r>
              <a:rPr lang="ar-IQ" sz="3600" dirty="0"/>
              <a:t> </a:t>
            </a:r>
          </a:p>
        </p:txBody>
      </p:sp>
    </p:spTree>
    <p:extLst>
      <p:ext uri="{BB962C8B-B14F-4D97-AF65-F5344CB8AC3E}">
        <p14:creationId xmlns:p14="http://schemas.microsoft.com/office/powerpoint/2010/main" val="3553238138"/>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4076</TotalTime>
  <Words>128</Words>
  <Application>Microsoft Office PowerPoint</Application>
  <PresentationFormat>مخصص</PresentationFormat>
  <Paragraphs>34</Paragraphs>
  <Slides>9</Slides>
  <Notes>0</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hani</dc:creator>
  <cp:lastModifiedBy>Maher</cp:lastModifiedBy>
  <cp:revision>435</cp:revision>
  <cp:lastPrinted>2017-04-21T17:39:01Z</cp:lastPrinted>
  <dcterms:created xsi:type="dcterms:W3CDTF">2016-01-11T15:58:09Z</dcterms:created>
  <dcterms:modified xsi:type="dcterms:W3CDTF">2023-10-13T04:12:49Z</dcterms:modified>
</cp:coreProperties>
</file>