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9" r:id="rId1"/>
  </p:sldMasterIdLst>
  <p:notesMasterIdLst>
    <p:notesMasterId r:id="rId13"/>
  </p:notesMasterIdLst>
  <p:handoutMasterIdLst>
    <p:handoutMasterId r:id="rId14"/>
  </p:handoutMasterIdLst>
  <p:sldIdLst>
    <p:sldId id="560" r:id="rId2"/>
    <p:sldId id="581" r:id="rId3"/>
    <p:sldId id="650" r:id="rId4"/>
    <p:sldId id="657" r:id="rId5"/>
    <p:sldId id="654" r:id="rId6"/>
    <p:sldId id="655" r:id="rId7"/>
    <p:sldId id="656" r:id="rId8"/>
    <p:sldId id="639" r:id="rId9"/>
    <p:sldId id="658" r:id="rId10"/>
    <p:sldId id="660" r:id="rId11"/>
    <p:sldId id="6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نمط متوسط 2 - تميي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A111915-BE36-4E01-A7E5-04B1672EAD32}" styleName="نمط فاتح 2 - تميي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نمط فاتح 2 - تميي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2C8C85-51F0-491E-9774-3900AFEF0FD7}" styleName="نمط فاتح 2 - تميي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p:scale>
          <a:sx n="81" d="100"/>
          <a:sy n="81" d="100"/>
        </p:scale>
        <p:origin x="-294" y="-3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sz="quarter" idx="1"/>
          </p:nvPr>
        </p:nvSpPr>
        <p:spPr>
          <a:xfrm>
            <a:off x="1588" y="0"/>
            <a:ext cx="2971800" cy="457200"/>
          </a:xfrm>
          <a:prstGeom prst="rect">
            <a:avLst/>
          </a:prstGeom>
        </p:spPr>
        <p:txBody>
          <a:bodyPr vert="horz" lIns="91440" tIns="45720" rIns="91440" bIns="45720" rtlCol="1"/>
          <a:lstStyle>
            <a:lvl1pPr algn="l">
              <a:defRPr sz="1200"/>
            </a:lvl1pPr>
          </a:lstStyle>
          <a:p>
            <a:fld id="{C9F83406-5602-4846-92E5-713FC98AEF2F}" type="datetimeFigureOut">
              <a:rPr lang="ar-IQ" smtClean="0"/>
              <a:t>21/03/1445</a:t>
            </a:fld>
            <a:endParaRPr lang="ar-IQ"/>
          </a:p>
        </p:txBody>
      </p:sp>
      <p:sp>
        <p:nvSpPr>
          <p:cNvPr id="4" name="عنصر نائب للتذييل 3"/>
          <p:cNvSpPr>
            <a:spLocks noGrp="1"/>
          </p:cNvSpPr>
          <p:nvPr>
            <p:ph type="ftr" sz="quarter" idx="2"/>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5" name="عنصر نائب لرقم الشريحة 4"/>
          <p:cNvSpPr>
            <a:spLocks noGrp="1"/>
          </p:cNvSpPr>
          <p:nvPr>
            <p:ph type="sldNum" sz="quarter" idx="3"/>
          </p:nvPr>
        </p:nvSpPr>
        <p:spPr>
          <a:xfrm>
            <a:off x="1588" y="8685213"/>
            <a:ext cx="2971800" cy="457200"/>
          </a:xfrm>
          <a:prstGeom prst="rect">
            <a:avLst/>
          </a:prstGeom>
        </p:spPr>
        <p:txBody>
          <a:bodyPr vert="horz" lIns="91440" tIns="45720" rIns="91440" bIns="45720" rtlCol="1" anchor="b"/>
          <a:lstStyle>
            <a:lvl1pPr algn="l">
              <a:defRPr sz="1200"/>
            </a:lvl1pPr>
          </a:lstStyle>
          <a:p>
            <a:fld id="{04F81F9B-1929-46A2-8025-4F6720D55806}" type="slidenum">
              <a:rPr lang="ar-IQ" smtClean="0"/>
              <a:t>‹#›</a:t>
            </a:fld>
            <a:endParaRPr lang="ar-IQ"/>
          </a:p>
        </p:txBody>
      </p:sp>
    </p:spTree>
    <p:extLst>
      <p:ext uri="{BB962C8B-B14F-4D97-AF65-F5344CB8AC3E}">
        <p14:creationId xmlns:p14="http://schemas.microsoft.com/office/powerpoint/2010/main" val="243068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735D83F-90B1-4973-8E11-679B50DAF22D}" type="datetimeFigureOut">
              <a:rPr lang="ar-IQ" smtClean="0"/>
              <a:t>21/03/1445</a:t>
            </a:fld>
            <a:endParaRPr lang="ar-IQ"/>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176C425-FEB9-4705-9D8B-E9B01CC4BF04}" type="slidenum">
              <a:rPr lang="ar-IQ" smtClean="0"/>
              <a:t>‹#›</a:t>
            </a:fld>
            <a:endParaRPr lang="ar-IQ"/>
          </a:p>
        </p:txBody>
      </p:sp>
    </p:spTree>
    <p:extLst>
      <p:ext uri="{BB962C8B-B14F-4D97-AF65-F5344CB8AC3E}">
        <p14:creationId xmlns:p14="http://schemas.microsoft.com/office/powerpoint/2010/main" val="28922891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4400" y="2130426"/>
            <a:ext cx="103632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25062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898488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39200" y="274639"/>
            <a:ext cx="27432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609600" y="274639"/>
            <a:ext cx="80264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63488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604729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3084" y="4406901"/>
            <a:ext cx="103632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عنصر نائب للتذييل 4"/>
          <p:cNvSpPr>
            <a:spLocks noGrp="1"/>
          </p:cNvSpPr>
          <p:nvPr>
            <p:ph type="ftr" sz="quarter" idx="11"/>
          </p:nvPr>
        </p:nvSpPr>
        <p:spPr/>
        <p:txBody>
          <a:bodyPr/>
          <a:lstStyle/>
          <a:p>
            <a:pPr rtl="1"/>
            <a:endParaRPr lang="ar-SA">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630199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pPr rtl="1"/>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595964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8" name="عنصر نائب للتذييل 7"/>
          <p:cNvSpPr>
            <a:spLocks noGrp="1"/>
          </p:cNvSpPr>
          <p:nvPr>
            <p:ph type="ftr" sz="quarter" idx="11"/>
          </p:nvPr>
        </p:nvSpPr>
        <p:spPr/>
        <p:txBody>
          <a:bodyPr/>
          <a:lstStyle/>
          <a:p>
            <a:pPr rtl="1"/>
            <a:endParaRPr lang="ar-SA">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814000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4" name="عنصر نائب للتذييل 3"/>
          <p:cNvSpPr>
            <a:spLocks noGrp="1"/>
          </p:cNvSpPr>
          <p:nvPr>
            <p:ph type="ftr" sz="quarter" idx="11"/>
          </p:nvPr>
        </p:nvSpPr>
        <p:spPr/>
        <p:txBody>
          <a:bodyPr/>
          <a:lstStyle/>
          <a:p>
            <a:pPr rtl="1"/>
            <a:endParaRPr lang="ar-SA">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874480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3" name="عنصر نائب للتذييل 2"/>
          <p:cNvSpPr>
            <a:spLocks noGrp="1"/>
          </p:cNvSpPr>
          <p:nvPr>
            <p:ph type="ftr" sz="quarter" idx="11"/>
          </p:nvPr>
        </p:nvSpPr>
        <p:spPr/>
        <p:txBody>
          <a:bodyPr/>
          <a:lstStyle/>
          <a:p>
            <a:pPr rtl="1"/>
            <a:endParaRPr lang="ar-SA">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316045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1" y="273050"/>
            <a:ext cx="4011084"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pPr rtl="1"/>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1786378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9717" y="4800600"/>
            <a:ext cx="73152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6" name="عنصر نائب للتذييل 5"/>
          <p:cNvSpPr>
            <a:spLocks noGrp="1"/>
          </p:cNvSpPr>
          <p:nvPr>
            <p:ph type="ftr" sz="quarter" idx="11"/>
          </p:nvPr>
        </p:nvSpPr>
        <p:spPr/>
        <p:txBody>
          <a:bodyPr/>
          <a:lstStyle/>
          <a:p>
            <a:pPr rtl="1"/>
            <a:endParaRPr lang="ar-SA">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4182319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609600" y="1600201"/>
            <a:ext cx="109728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737600" y="6356351"/>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C3D77D64-1F17-4AD8-A124-B721A3A2894E}" type="datetimeFigureOut">
              <a:rPr lang="ar-SA" smtClean="0">
                <a:solidFill>
                  <a:prstClr val="black">
                    <a:tint val="75000"/>
                  </a:prstClr>
                </a:solidFill>
              </a:rPr>
              <a:pPr rtl="1"/>
              <a:t>21/03/1445</a:t>
            </a:fld>
            <a:endParaRPr lang="ar-SA">
              <a:solidFill>
                <a:prstClr val="black">
                  <a:tint val="75000"/>
                </a:prstClr>
              </a:solidFill>
            </a:endParaRPr>
          </a:p>
        </p:txBody>
      </p:sp>
      <p:sp>
        <p:nvSpPr>
          <p:cNvPr id="5" name="عنصر نائب للتذييل 4"/>
          <p:cNvSpPr>
            <a:spLocks noGrp="1"/>
          </p:cNvSpPr>
          <p:nvPr>
            <p:ph type="ftr" sz="quarter" idx="3"/>
          </p:nvPr>
        </p:nvSpPr>
        <p:spPr>
          <a:xfrm>
            <a:off x="4165600" y="6356351"/>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SA">
              <a:solidFill>
                <a:prstClr val="black">
                  <a:tint val="75000"/>
                </a:prstClr>
              </a:solidFill>
            </a:endParaRPr>
          </a:p>
        </p:txBody>
      </p:sp>
      <p:sp>
        <p:nvSpPr>
          <p:cNvPr id="6" name="عنصر نائب لرقم الشريحة 5"/>
          <p:cNvSpPr>
            <a:spLocks noGrp="1"/>
          </p:cNvSpPr>
          <p:nvPr>
            <p:ph type="sldNum" sz="quarter" idx="4"/>
          </p:nvPr>
        </p:nvSpPr>
        <p:spPr>
          <a:xfrm>
            <a:off x="609600" y="6356351"/>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DCAEAE10-05FB-4600-83FD-CF178F304B91}" type="slidenum">
              <a:rPr lang="ar-SA" smtClean="0">
                <a:solidFill>
                  <a:prstClr val="black">
                    <a:tint val="75000"/>
                  </a:prstClr>
                </a:solidFill>
              </a:rPr>
              <a:pPr rtl="1"/>
              <a:t>‹#›</a:t>
            </a:fld>
            <a:endParaRPr lang="ar-SA">
              <a:solidFill>
                <a:prstClr val="black">
                  <a:tint val="75000"/>
                </a:prstClr>
              </a:solidFill>
            </a:endParaRPr>
          </a:p>
        </p:txBody>
      </p:sp>
    </p:spTree>
    <p:extLst>
      <p:ext uri="{BB962C8B-B14F-4D97-AF65-F5344CB8AC3E}">
        <p14:creationId xmlns:p14="http://schemas.microsoft.com/office/powerpoint/2010/main" val="2288407765"/>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436913" y="1831132"/>
            <a:ext cx="10067227" cy="3168352"/>
          </a:xfrm>
          <a:prstGeom prst="rect">
            <a:avLst/>
          </a:prstGeom>
        </p:spPr>
        <p:txBody>
          <a:bodyPr vert="horz" lIns="91440" tIns="45720" rIns="91440" bIns="45720" rtlCol="1" anchor="ctr">
            <a:norm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pPr rtl="0">
              <a:defRPr/>
            </a:pPr>
            <a:r>
              <a:rPr lang="ar-IQ" sz="5200" b="1" dirty="0">
                <a:effectLst>
                  <a:outerShdw blurRad="38100" dist="38100" dir="2700000" algn="tl">
                    <a:srgbClr val="000000">
                      <a:alpha val="43137"/>
                    </a:srgbClr>
                  </a:outerShdw>
                </a:effectLst>
                <a:latin typeface="Times New Roman" pitchFamily="18" charset="0"/>
                <a:cs typeface="Times New Roman" pitchFamily="18" charset="0"/>
              </a:rPr>
              <a:t>الإحصاء الحياتي/ المحاضرة التاسعة</a:t>
            </a:r>
            <a:endParaRPr lang="en-US" sz="5200" b="1" dirty="0">
              <a:effectLst>
                <a:outerShdw blurRad="38100" dist="38100" dir="2700000" algn="tl">
                  <a:srgbClr val="000000">
                    <a:alpha val="43137"/>
                  </a:srgbClr>
                </a:outerShdw>
              </a:effectLst>
              <a:latin typeface="Times New Roman" pitchFamily="18" charset="0"/>
              <a:cs typeface="Times New Roman" pitchFamily="18" charset="0"/>
            </a:endParaRPr>
          </a:p>
          <a:p>
            <a:pPr rtl="0">
              <a:defRPr/>
            </a:pPr>
            <a:r>
              <a:rPr lang="ar-IQ" sz="5200" b="1" dirty="0">
                <a:effectLst>
                  <a:outerShdw blurRad="38100" dist="38100" dir="2700000" algn="tl">
                    <a:srgbClr val="000000">
                      <a:alpha val="43137"/>
                    </a:srgbClr>
                  </a:outerShdw>
                </a:effectLst>
                <a:latin typeface="Times New Roman" pitchFamily="18" charset="0"/>
                <a:cs typeface="Times New Roman" pitchFamily="18" charset="0"/>
              </a:rPr>
              <a:t>الارتبــــــــاط الخطي البسيط</a:t>
            </a:r>
          </a:p>
          <a:p>
            <a:pPr rtl="0">
              <a:defRPr/>
            </a:pPr>
            <a:r>
              <a:rPr lang="ar-IQ" sz="5200" b="1" smtClean="0">
                <a:effectLst>
                  <a:outerShdw blurRad="38100" dist="38100" dir="2700000" algn="tl">
                    <a:srgbClr val="000000">
                      <a:alpha val="43137"/>
                    </a:srgbClr>
                  </a:outerShdw>
                </a:effectLst>
                <a:latin typeface="Times New Roman" pitchFamily="18" charset="0"/>
                <a:cs typeface="Times New Roman" pitchFamily="18" charset="0"/>
              </a:rPr>
              <a:t>2023-2024</a:t>
            </a:r>
            <a:endParaRPr lang="it-IT" b="1" dirty="0">
              <a:latin typeface="Times New Roman" pitchFamily="18" charset="0"/>
              <a:cs typeface="Times New Roman" pitchFamily="18" charset="0"/>
            </a:endParaRPr>
          </a:p>
        </p:txBody>
      </p:sp>
    </p:spTree>
    <p:extLst>
      <p:ext uri="{BB962C8B-B14F-4D97-AF65-F5344CB8AC3E}">
        <p14:creationId xmlns:p14="http://schemas.microsoft.com/office/powerpoint/2010/main" val="1829288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pic>
        <p:nvPicPr>
          <p:cNvPr id="8" name="Picture 4">
            <a:extLst>
              <a:ext uri="{FF2B5EF4-FFF2-40B4-BE49-F238E27FC236}">
                <a16:creationId xmlns:a16="http://schemas.microsoft.com/office/drawing/2014/main" xmlns="" id="{0851C40A-0291-4287-8C3A-6629A2ABF8C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7789"/>
          <a:stretch/>
        </p:blipFill>
        <p:spPr bwMode="auto">
          <a:xfrm>
            <a:off x="2912011" y="289769"/>
            <a:ext cx="5348478" cy="153627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10" name="مربع نص 9">
            <a:extLst>
              <a:ext uri="{FF2B5EF4-FFF2-40B4-BE49-F238E27FC236}">
                <a16:creationId xmlns:a16="http://schemas.microsoft.com/office/drawing/2014/main" xmlns="" id="{AF87D74E-D8FF-48F1-8961-D05CFC91E887}"/>
              </a:ext>
            </a:extLst>
          </p:cNvPr>
          <p:cNvSpPr txBox="1"/>
          <p:nvPr/>
        </p:nvSpPr>
        <p:spPr>
          <a:xfrm>
            <a:off x="4310743" y="5791093"/>
            <a:ext cx="7124174" cy="584775"/>
          </a:xfrm>
          <a:prstGeom prst="rect">
            <a:avLst/>
          </a:prstGeom>
          <a:noFill/>
        </p:spPr>
        <p:txBody>
          <a:bodyPr wrap="square">
            <a:spAutoFit/>
          </a:bodyPr>
          <a:lstStyle/>
          <a:p>
            <a:pPr algn="just" rtl="1"/>
            <a:r>
              <a:rPr lang="ar-IQ" sz="3200" b="1" dirty="0">
                <a:solidFill>
                  <a:srgbClr val="FF0000"/>
                </a:solidFill>
              </a:rPr>
              <a:t>علاقة ارتباط طردية قوية بين المجموعتين </a:t>
            </a:r>
          </a:p>
        </p:txBody>
      </p:sp>
      <p:pic>
        <p:nvPicPr>
          <p:cNvPr id="12" name="صورة 11">
            <a:extLst>
              <a:ext uri="{FF2B5EF4-FFF2-40B4-BE49-F238E27FC236}">
                <a16:creationId xmlns:a16="http://schemas.microsoft.com/office/drawing/2014/main" xmlns="" id="{B9F7BADD-A53C-45E5-8710-C5833056F9B3}"/>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40000" contrast="-40000"/>
                    </a14:imgEffect>
                  </a14:imgLayer>
                </a14:imgProps>
              </a:ext>
              <a:ext uri="{28A0092B-C50C-407E-A947-70E740481C1C}">
                <a14:useLocalDpi xmlns:a14="http://schemas.microsoft.com/office/drawing/2010/main" val="0"/>
              </a:ext>
            </a:extLst>
          </a:blip>
          <a:srcRect l="7418" t="42909" r="5926" b="14476"/>
          <a:stretch/>
        </p:blipFill>
        <p:spPr>
          <a:xfrm>
            <a:off x="2912011" y="2144874"/>
            <a:ext cx="5348478" cy="37561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262352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178386" y="0"/>
            <a:ext cx="10750378" cy="7602081"/>
          </a:xfrm>
          <a:prstGeom prst="rect">
            <a:avLst/>
          </a:prstGeom>
          <a:noFill/>
        </p:spPr>
        <p:txBody>
          <a:bodyPr wrap="square">
            <a:spAutoFit/>
          </a:bodyPr>
          <a:lstStyle/>
          <a:p>
            <a:pPr algn="ctr" rtl="1"/>
            <a:r>
              <a:rPr lang="ar-IQ" sz="3600" b="1" u="sng" dirty="0">
                <a:solidFill>
                  <a:srgbClr val="FF0000"/>
                </a:solidFill>
                <a:effectLst>
                  <a:outerShdw blurRad="38100" dist="38100" dir="2700000" algn="tl">
                    <a:srgbClr val="000000">
                      <a:alpha val="43137"/>
                    </a:srgbClr>
                  </a:outerShdw>
                </a:effectLst>
              </a:rPr>
              <a:t>الواجب البيتي </a:t>
            </a:r>
          </a:p>
          <a:p>
            <a:pPr algn="ctr" rtl="1"/>
            <a:endParaRPr lang="ar-IQ" sz="3600" b="1" u="sng" dirty="0">
              <a:solidFill>
                <a:srgbClr val="FF0000"/>
              </a:solidFill>
              <a:effectLst>
                <a:outerShdw blurRad="38100" dist="38100" dir="2700000" algn="tl">
                  <a:srgbClr val="000000">
                    <a:alpha val="43137"/>
                  </a:srgbClr>
                </a:outerShdw>
              </a:effectLst>
            </a:endParaRPr>
          </a:p>
          <a:p>
            <a:pPr algn="just" rtl="1"/>
            <a:r>
              <a:rPr lang="ar-IQ" sz="3200" dirty="0"/>
              <a:t>احسب معامل الارتباط البسيط لبيرسون البيانات التالية التي تمثل نسبة الذكاء (</a:t>
            </a:r>
            <a:r>
              <a:rPr lang="en-US" sz="3200" dirty="0"/>
              <a:t>X</a:t>
            </a:r>
            <a:r>
              <a:rPr lang="ar-IQ" sz="3200" dirty="0"/>
              <a:t>)والتحصيل الدراسي(</a:t>
            </a:r>
            <a:r>
              <a:rPr lang="en-US" sz="3200" dirty="0"/>
              <a:t>Y</a:t>
            </a:r>
            <a:r>
              <a:rPr lang="ar-IQ" sz="3200" dirty="0"/>
              <a:t>) لمجموعه من الطلاب وكما يلي:</a:t>
            </a:r>
          </a:p>
          <a:p>
            <a:pPr algn="just" rtl="1"/>
            <a:endParaRPr lang="ar-IQ" sz="3200" dirty="0"/>
          </a:p>
          <a:p>
            <a:pPr algn="just" rtl="1"/>
            <a:endParaRPr lang="ar-IQ" sz="3200" dirty="0"/>
          </a:p>
          <a:p>
            <a:pPr marL="514350" indent="-514350" algn="just" rtl="1">
              <a:buFontTx/>
              <a:buAutoNum type="arabicPeriod"/>
            </a:pPr>
            <a:endParaRPr lang="ar-IQ" sz="3200" dirty="0"/>
          </a:p>
          <a:p>
            <a:pPr marL="514350" indent="-514350" algn="just" rtl="1">
              <a:buFontTx/>
              <a:buAutoNum type="arabicPeriod"/>
            </a:pPr>
            <a:endParaRPr lang="ar-IQ" sz="3200" dirty="0"/>
          </a:p>
          <a:p>
            <a:pPr marL="514350" indent="-514350" algn="just" rtl="1">
              <a:buFontTx/>
              <a:buAutoNum type="arabicPeriod"/>
            </a:pPr>
            <a:endParaRPr lang="ar-IQ" sz="3200" dirty="0"/>
          </a:p>
          <a:p>
            <a:pPr marL="514350" indent="-514350" algn="just" rtl="1">
              <a:buFontTx/>
              <a:buAutoNum type="arabicPeriod"/>
            </a:pPr>
            <a:endParaRPr lang="ar-IQ" sz="3200" dirty="0"/>
          </a:p>
          <a:p>
            <a:pPr marL="514350" indent="-514350" algn="just" rtl="1">
              <a:buAutoNum type="arabicPeriod"/>
            </a:pPr>
            <a:endParaRPr lang="ar-IQ" sz="3200" dirty="0"/>
          </a:p>
          <a:p>
            <a:pPr marL="514350" indent="-514350" algn="just" rtl="1">
              <a:buAutoNum type="arabicPeriod"/>
            </a:pPr>
            <a:endParaRPr lang="ar-IQ" sz="3200" dirty="0"/>
          </a:p>
          <a:p>
            <a:pPr algn="just" rtl="1"/>
            <a:endParaRPr lang="ar-IQ" sz="3200" dirty="0"/>
          </a:p>
          <a:p>
            <a:pPr algn="just" rtl="1"/>
            <a:endParaRPr lang="ar-IQ" sz="3200" dirty="0"/>
          </a:p>
          <a:p>
            <a:pPr algn="just" rtl="1"/>
            <a:endParaRPr lang="ar-IQ" sz="3200" dirty="0"/>
          </a:p>
        </p:txBody>
      </p:sp>
      <p:graphicFrame>
        <p:nvGraphicFramePr>
          <p:cNvPr id="2" name="جدول 2">
            <a:extLst>
              <a:ext uri="{FF2B5EF4-FFF2-40B4-BE49-F238E27FC236}">
                <a16:creationId xmlns:a16="http://schemas.microsoft.com/office/drawing/2014/main" xmlns="" id="{A9F426EB-D89F-4322-933C-11B7032DA1B7}"/>
              </a:ext>
            </a:extLst>
          </p:cNvPr>
          <p:cNvGraphicFramePr>
            <a:graphicFrameLocks noGrp="1"/>
          </p:cNvGraphicFramePr>
          <p:nvPr>
            <p:extLst>
              <p:ext uri="{D42A27DB-BD31-4B8C-83A1-F6EECF244321}">
                <p14:modId xmlns:p14="http://schemas.microsoft.com/office/powerpoint/2010/main" val="363262181"/>
              </p:ext>
            </p:extLst>
          </p:nvPr>
        </p:nvGraphicFramePr>
        <p:xfrm>
          <a:off x="2456540" y="2700542"/>
          <a:ext cx="8382789" cy="1036320"/>
        </p:xfrm>
        <a:graphic>
          <a:graphicData uri="http://schemas.openxmlformats.org/drawingml/2006/table">
            <a:tbl>
              <a:tblPr rtl="1" firstRow="1" bandRow="1">
                <a:tableStyleId>{5940675A-B579-460E-94D1-54222C63F5DA}</a:tableStyleId>
              </a:tblPr>
              <a:tblGrid>
                <a:gridCol w="931421">
                  <a:extLst>
                    <a:ext uri="{9D8B030D-6E8A-4147-A177-3AD203B41FA5}">
                      <a16:colId xmlns:a16="http://schemas.microsoft.com/office/drawing/2014/main" xmlns="" val="2304902402"/>
                    </a:ext>
                  </a:extLst>
                </a:gridCol>
                <a:gridCol w="931421">
                  <a:extLst>
                    <a:ext uri="{9D8B030D-6E8A-4147-A177-3AD203B41FA5}">
                      <a16:colId xmlns:a16="http://schemas.microsoft.com/office/drawing/2014/main" xmlns="" val="1718042113"/>
                    </a:ext>
                  </a:extLst>
                </a:gridCol>
                <a:gridCol w="931421">
                  <a:extLst>
                    <a:ext uri="{9D8B030D-6E8A-4147-A177-3AD203B41FA5}">
                      <a16:colId xmlns:a16="http://schemas.microsoft.com/office/drawing/2014/main" xmlns="" val="3964786070"/>
                    </a:ext>
                  </a:extLst>
                </a:gridCol>
                <a:gridCol w="931421">
                  <a:extLst>
                    <a:ext uri="{9D8B030D-6E8A-4147-A177-3AD203B41FA5}">
                      <a16:colId xmlns:a16="http://schemas.microsoft.com/office/drawing/2014/main" xmlns="" val="2914366279"/>
                    </a:ext>
                  </a:extLst>
                </a:gridCol>
                <a:gridCol w="931421">
                  <a:extLst>
                    <a:ext uri="{9D8B030D-6E8A-4147-A177-3AD203B41FA5}">
                      <a16:colId xmlns:a16="http://schemas.microsoft.com/office/drawing/2014/main" xmlns="" val="1764640908"/>
                    </a:ext>
                  </a:extLst>
                </a:gridCol>
                <a:gridCol w="931421">
                  <a:extLst>
                    <a:ext uri="{9D8B030D-6E8A-4147-A177-3AD203B41FA5}">
                      <a16:colId xmlns:a16="http://schemas.microsoft.com/office/drawing/2014/main" xmlns="" val="3108776786"/>
                    </a:ext>
                  </a:extLst>
                </a:gridCol>
                <a:gridCol w="931421">
                  <a:extLst>
                    <a:ext uri="{9D8B030D-6E8A-4147-A177-3AD203B41FA5}">
                      <a16:colId xmlns:a16="http://schemas.microsoft.com/office/drawing/2014/main" xmlns="" val="1429541235"/>
                    </a:ext>
                  </a:extLst>
                </a:gridCol>
                <a:gridCol w="931421">
                  <a:extLst>
                    <a:ext uri="{9D8B030D-6E8A-4147-A177-3AD203B41FA5}">
                      <a16:colId xmlns:a16="http://schemas.microsoft.com/office/drawing/2014/main" xmlns="" val="1081174225"/>
                    </a:ext>
                  </a:extLst>
                </a:gridCol>
                <a:gridCol w="931421">
                  <a:extLst>
                    <a:ext uri="{9D8B030D-6E8A-4147-A177-3AD203B41FA5}">
                      <a16:colId xmlns:a16="http://schemas.microsoft.com/office/drawing/2014/main" xmlns="" val="3202064911"/>
                    </a:ext>
                  </a:extLst>
                </a:gridCol>
              </a:tblGrid>
              <a:tr h="370840">
                <a:tc>
                  <a:txBody>
                    <a:bodyPr/>
                    <a:lstStyle/>
                    <a:p>
                      <a:pPr algn="ctr" rtl="1"/>
                      <a:r>
                        <a:rPr lang="en-US" sz="2800" b="1" dirty="0"/>
                        <a:t>X</a:t>
                      </a:r>
                      <a:endParaRPr lang="ar-IQ" sz="2800" b="1" dirty="0"/>
                    </a:p>
                  </a:txBody>
                  <a:tcPr/>
                </a:tc>
                <a:tc>
                  <a:txBody>
                    <a:bodyPr/>
                    <a:lstStyle/>
                    <a:p>
                      <a:pPr algn="ctr" rtl="1"/>
                      <a:r>
                        <a:rPr lang="ar-IQ" sz="2800" b="1" dirty="0"/>
                        <a:t>1</a:t>
                      </a:r>
                    </a:p>
                  </a:txBody>
                  <a:tcPr/>
                </a:tc>
                <a:tc>
                  <a:txBody>
                    <a:bodyPr/>
                    <a:lstStyle/>
                    <a:p>
                      <a:pPr algn="ctr" rtl="1"/>
                      <a:r>
                        <a:rPr lang="ar-IQ" sz="2800" b="1" dirty="0"/>
                        <a:t>3</a:t>
                      </a:r>
                    </a:p>
                  </a:txBody>
                  <a:tcPr/>
                </a:tc>
                <a:tc>
                  <a:txBody>
                    <a:bodyPr/>
                    <a:lstStyle/>
                    <a:p>
                      <a:pPr algn="ctr" rtl="1"/>
                      <a:r>
                        <a:rPr lang="ar-IQ" sz="2800" b="1" dirty="0"/>
                        <a:t>4</a:t>
                      </a:r>
                    </a:p>
                  </a:txBody>
                  <a:tcPr/>
                </a:tc>
                <a:tc>
                  <a:txBody>
                    <a:bodyPr/>
                    <a:lstStyle/>
                    <a:p>
                      <a:pPr algn="ctr" rtl="1"/>
                      <a:r>
                        <a:rPr lang="ar-IQ" sz="2800" b="1" dirty="0"/>
                        <a:t>6</a:t>
                      </a:r>
                    </a:p>
                  </a:txBody>
                  <a:tcPr/>
                </a:tc>
                <a:tc>
                  <a:txBody>
                    <a:bodyPr/>
                    <a:lstStyle/>
                    <a:p>
                      <a:pPr algn="ctr" rtl="1"/>
                      <a:r>
                        <a:rPr lang="ar-IQ" sz="2800" b="1" dirty="0"/>
                        <a:t>8</a:t>
                      </a:r>
                    </a:p>
                  </a:txBody>
                  <a:tcPr/>
                </a:tc>
                <a:tc>
                  <a:txBody>
                    <a:bodyPr/>
                    <a:lstStyle/>
                    <a:p>
                      <a:pPr algn="ctr" rtl="1"/>
                      <a:r>
                        <a:rPr lang="ar-IQ" sz="2800" b="1" dirty="0"/>
                        <a:t>9</a:t>
                      </a:r>
                    </a:p>
                  </a:txBody>
                  <a:tcPr/>
                </a:tc>
                <a:tc>
                  <a:txBody>
                    <a:bodyPr/>
                    <a:lstStyle/>
                    <a:p>
                      <a:pPr algn="ctr" rtl="1"/>
                      <a:r>
                        <a:rPr lang="ar-IQ" sz="2800" b="1" dirty="0"/>
                        <a:t>11</a:t>
                      </a:r>
                    </a:p>
                  </a:txBody>
                  <a:tcPr/>
                </a:tc>
                <a:tc>
                  <a:txBody>
                    <a:bodyPr/>
                    <a:lstStyle/>
                    <a:p>
                      <a:pPr algn="ctr" rtl="1"/>
                      <a:r>
                        <a:rPr lang="ar-IQ" sz="2800" b="1" dirty="0"/>
                        <a:t>14</a:t>
                      </a:r>
                    </a:p>
                  </a:txBody>
                  <a:tcPr/>
                </a:tc>
                <a:extLst>
                  <a:ext uri="{0D108BD9-81ED-4DB2-BD59-A6C34878D82A}">
                    <a16:rowId xmlns:a16="http://schemas.microsoft.com/office/drawing/2014/main" xmlns="" val="3826700000"/>
                  </a:ext>
                </a:extLst>
              </a:tr>
              <a:tr h="370840">
                <a:tc>
                  <a:txBody>
                    <a:bodyPr/>
                    <a:lstStyle/>
                    <a:p>
                      <a:pPr algn="ctr" rtl="1"/>
                      <a:r>
                        <a:rPr lang="en-US" sz="2800" b="1" dirty="0"/>
                        <a:t>Y</a:t>
                      </a:r>
                      <a:endParaRPr lang="ar-IQ" sz="2800" b="1" dirty="0"/>
                    </a:p>
                  </a:txBody>
                  <a:tcPr/>
                </a:tc>
                <a:tc>
                  <a:txBody>
                    <a:bodyPr/>
                    <a:lstStyle/>
                    <a:p>
                      <a:pPr algn="ctr" rtl="1"/>
                      <a:r>
                        <a:rPr lang="ar-IQ" sz="2800" b="1" dirty="0"/>
                        <a:t>1</a:t>
                      </a:r>
                    </a:p>
                  </a:txBody>
                  <a:tcPr/>
                </a:tc>
                <a:tc>
                  <a:txBody>
                    <a:bodyPr/>
                    <a:lstStyle/>
                    <a:p>
                      <a:pPr algn="ctr" rtl="1"/>
                      <a:r>
                        <a:rPr lang="ar-IQ" sz="2800" b="1" dirty="0"/>
                        <a:t>2</a:t>
                      </a:r>
                    </a:p>
                  </a:txBody>
                  <a:tcPr/>
                </a:tc>
                <a:tc>
                  <a:txBody>
                    <a:bodyPr/>
                    <a:lstStyle/>
                    <a:p>
                      <a:pPr algn="ctr" rtl="1"/>
                      <a:r>
                        <a:rPr lang="ar-IQ" sz="2800" b="1" dirty="0"/>
                        <a:t>4</a:t>
                      </a:r>
                    </a:p>
                  </a:txBody>
                  <a:tcPr/>
                </a:tc>
                <a:tc>
                  <a:txBody>
                    <a:bodyPr/>
                    <a:lstStyle/>
                    <a:p>
                      <a:pPr algn="ctr" rtl="1"/>
                      <a:r>
                        <a:rPr lang="ar-IQ" sz="2800" b="1" dirty="0"/>
                        <a:t>4</a:t>
                      </a:r>
                    </a:p>
                  </a:txBody>
                  <a:tcPr/>
                </a:tc>
                <a:tc>
                  <a:txBody>
                    <a:bodyPr/>
                    <a:lstStyle/>
                    <a:p>
                      <a:pPr algn="ctr" rtl="1"/>
                      <a:r>
                        <a:rPr lang="ar-IQ" sz="2800" b="1" dirty="0"/>
                        <a:t>5</a:t>
                      </a:r>
                    </a:p>
                  </a:txBody>
                  <a:tcPr/>
                </a:tc>
                <a:tc>
                  <a:txBody>
                    <a:bodyPr/>
                    <a:lstStyle/>
                    <a:p>
                      <a:pPr algn="ctr" rtl="1"/>
                      <a:r>
                        <a:rPr lang="ar-IQ" sz="2800" b="1" dirty="0"/>
                        <a:t>7</a:t>
                      </a:r>
                    </a:p>
                  </a:txBody>
                  <a:tcPr/>
                </a:tc>
                <a:tc>
                  <a:txBody>
                    <a:bodyPr/>
                    <a:lstStyle/>
                    <a:p>
                      <a:pPr algn="ctr" rtl="1"/>
                      <a:r>
                        <a:rPr lang="ar-IQ" sz="2800" b="1" dirty="0"/>
                        <a:t>8</a:t>
                      </a:r>
                    </a:p>
                  </a:txBody>
                  <a:tcPr/>
                </a:tc>
                <a:tc>
                  <a:txBody>
                    <a:bodyPr/>
                    <a:lstStyle/>
                    <a:p>
                      <a:pPr algn="ctr" rtl="1"/>
                      <a:r>
                        <a:rPr lang="ar-IQ" sz="2800" b="1" dirty="0"/>
                        <a:t>9</a:t>
                      </a:r>
                    </a:p>
                  </a:txBody>
                  <a:tcPr/>
                </a:tc>
                <a:extLst>
                  <a:ext uri="{0D108BD9-81ED-4DB2-BD59-A6C34878D82A}">
                    <a16:rowId xmlns:a16="http://schemas.microsoft.com/office/drawing/2014/main" xmlns="" val="2600014791"/>
                  </a:ext>
                </a:extLst>
              </a:tr>
            </a:tbl>
          </a:graphicData>
        </a:graphic>
      </p:graphicFrame>
    </p:spTree>
    <p:extLst>
      <p:ext uri="{BB962C8B-B14F-4D97-AF65-F5344CB8AC3E}">
        <p14:creationId xmlns:p14="http://schemas.microsoft.com/office/powerpoint/2010/main" val="3431936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834910" y="1361438"/>
            <a:ext cx="10169610" cy="4135124"/>
          </a:xfrm>
          <a:prstGeom prst="rect">
            <a:avLst/>
          </a:prstGeom>
        </p:spPr>
        <p:txBody>
          <a:bodyPr vert="horz" lIns="91440" tIns="45720" rIns="91440" bIns="45720" rtlCol="0">
            <a:normAutofit/>
          </a:bodyPr>
          <a:lst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342900" marR="0" lvl="0" indent="-342900" defTabSz="457200" rtl="0" eaLnBrk="1" fontAlgn="auto" latinLnBrk="0" hangingPunct="1">
              <a:lnSpc>
                <a:spcPct val="100000"/>
              </a:lnSpc>
              <a:spcBef>
                <a:spcPts val="1000"/>
              </a:spcBef>
              <a:spcAft>
                <a:spcPts val="0"/>
              </a:spcAft>
              <a:buClr>
                <a:srgbClr val="4F81BD"/>
              </a:buClr>
              <a:buSzPct val="80000"/>
              <a:buFont typeface="Wingdings 3" charset="2"/>
              <a:buNone/>
              <a:tabLst/>
              <a:defRPr/>
            </a:pPr>
            <a:r>
              <a:rPr lang="ar-IQ" sz="3600" b="1" u="sng" dirty="0">
                <a:solidFill>
                  <a:srgbClr val="00B050"/>
                </a:solidFill>
                <a:effectLst>
                  <a:outerShdw blurRad="38100" dist="38100" dir="2700000" algn="tl">
                    <a:srgbClr val="000000">
                      <a:alpha val="43137"/>
                    </a:srgbClr>
                  </a:outerShdw>
                </a:effectLst>
                <a:latin typeface="Trebuchet MS" panose="020B0603020202020204"/>
                <a:cs typeface="+mj-cs"/>
              </a:rPr>
              <a:t>الأهداف المحاضرة :</a:t>
            </a:r>
          </a:p>
          <a:p>
            <a:pPr marL="342900" marR="0" lvl="0" indent="-342900" defTabSz="457200" rtl="0" eaLnBrk="1" fontAlgn="auto" latinLnBrk="0" hangingPunct="1">
              <a:lnSpc>
                <a:spcPct val="100000"/>
              </a:lnSpc>
              <a:spcBef>
                <a:spcPts val="1000"/>
              </a:spcBef>
              <a:spcAft>
                <a:spcPts val="0"/>
              </a:spcAft>
              <a:buClr>
                <a:srgbClr val="4F81BD"/>
              </a:buClr>
              <a:buSzPct val="80000"/>
              <a:buFont typeface="Wingdings 3" charset="2"/>
              <a:buNone/>
              <a:tabLst/>
              <a:defRPr/>
            </a:pPr>
            <a:r>
              <a:rPr kumimoji="0" lang="ar-IQ" sz="36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Trebuchet MS" panose="020B0603020202020204"/>
                <a:ea typeface="+mn-ea"/>
                <a:cs typeface="+mj-cs"/>
              </a:rPr>
              <a:t>في نهاية هذه المحاضرة يكون الطالب قادر على</a:t>
            </a:r>
            <a:r>
              <a:rPr kumimoji="0" lang="ar-IQ" sz="3200" b="0" i="0" u="none" strike="noStrike" kern="1200" cap="none" spc="0" normalizeH="0" baseline="0" noProof="0" dirty="0">
                <a:ln>
                  <a:noFill/>
                </a:ln>
                <a:solidFill>
                  <a:sysClr val="windowText" lastClr="000000"/>
                </a:solidFill>
                <a:uLnTx/>
                <a:uFillTx/>
                <a:latin typeface="Trebuchet MS" panose="020B0603020202020204"/>
                <a:ea typeface="+mn-ea"/>
                <a:cs typeface="Tahoma" panose="020B0604030504040204" pitchFamily="34" charset="0"/>
              </a:rPr>
              <a:t>:</a:t>
            </a:r>
          </a:p>
          <a:p>
            <a:pPr marR="0" lvl="0" defTabSz="457200" eaLnBrk="1" fontAlgn="auto" latinLnBrk="0" hangingPunct="1">
              <a:lnSpc>
                <a:spcPct val="100000"/>
              </a:lnSpc>
              <a:spcBef>
                <a:spcPts val="1000"/>
              </a:spcBef>
              <a:spcAft>
                <a:spcPts val="0"/>
              </a:spcAft>
              <a:buClr>
                <a:srgbClr val="4F81BD"/>
              </a:buClr>
              <a:buSzPct val="80000"/>
              <a:buFont typeface="Wingdings" panose="05000000000000000000" pitchFamily="2" charset="2"/>
              <a:buChar char="ü"/>
              <a:tabLst/>
              <a:defRPr/>
            </a:pPr>
            <a:r>
              <a:rPr lang="ar-IQ" sz="3200" b="1" dirty="0">
                <a:solidFill>
                  <a:srgbClr val="DADADA">
                    <a:lumMod val="10000"/>
                  </a:srgbClr>
                </a:solidFill>
                <a:latin typeface="Arial" panose="020B0604020202020204" pitchFamily="34" charset="0"/>
                <a:cs typeface="Arial" panose="020B0604020202020204" pitchFamily="34" charset="0"/>
              </a:rPr>
              <a:t>ان يعرف استخراج قيمه الارتباط من البيانات </a:t>
            </a:r>
            <a:r>
              <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بطريقة صحيحة.</a:t>
            </a:r>
          </a:p>
          <a:p>
            <a:pPr>
              <a:buClr>
                <a:srgbClr val="4F81BD"/>
              </a:buClr>
              <a:buFont typeface="Wingdings" panose="05000000000000000000" pitchFamily="2" charset="2"/>
              <a:buChar char="ü"/>
              <a:defRPr/>
            </a:pPr>
            <a:r>
              <a:rPr lang="ar-IQ" sz="3200" b="1" dirty="0">
                <a:solidFill>
                  <a:srgbClr val="DADADA">
                    <a:lumMod val="10000"/>
                  </a:srgbClr>
                </a:solidFill>
                <a:latin typeface="Arial" panose="020B0604020202020204" pitchFamily="34" charset="0"/>
                <a:cs typeface="Arial" panose="020B0604020202020204" pitchFamily="34" charset="0"/>
              </a:rPr>
              <a:t>ان يحدد الطالب نوع علاقة الارتباط من البيانات </a:t>
            </a:r>
            <a:r>
              <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rPr>
              <a:t>بطريقة صحيحة.</a:t>
            </a:r>
          </a:p>
          <a:p>
            <a:pPr marR="0" lvl="0" defTabSz="457200" eaLnBrk="1" fontAlgn="auto" latinLnBrk="0" hangingPunct="1">
              <a:lnSpc>
                <a:spcPct val="100000"/>
              </a:lnSpc>
              <a:spcBef>
                <a:spcPts val="1000"/>
              </a:spcBef>
              <a:spcAft>
                <a:spcPts val="0"/>
              </a:spcAft>
              <a:buClr>
                <a:srgbClr val="4F81BD"/>
              </a:buClr>
              <a:buSzPct val="80000"/>
              <a:buFont typeface="Wingdings" panose="05000000000000000000" pitchFamily="2" charset="2"/>
              <a:buChar char="ü"/>
              <a:tabLst/>
              <a:defRPr/>
            </a:pPr>
            <a:endParaRPr kumimoji="0" lang="ar-IQ" sz="3200" b="1" i="0" u="none" strike="noStrike" kern="1200" cap="none" spc="0" normalizeH="0" baseline="0" noProof="0" dirty="0">
              <a:ln>
                <a:noFill/>
              </a:ln>
              <a:solidFill>
                <a:srgbClr val="DADADA">
                  <a:lumMod val="10000"/>
                </a:srgbClr>
              </a:solidFill>
              <a:effectLst/>
              <a:uLnTx/>
              <a:uFillTx/>
              <a:latin typeface="Arial" panose="020B0604020202020204" pitchFamily="34" charset="0"/>
              <a:ea typeface="+mn-ea"/>
              <a:cs typeface="Arial" panose="020B0604020202020204" pitchFamily="34" charset="0"/>
            </a:endParaRPr>
          </a:p>
          <a:p>
            <a:pPr marL="0" marR="0" lvl="0" indent="0" defTabSz="457200" eaLnBrk="1" fontAlgn="auto" latinLnBrk="0" hangingPunct="1">
              <a:lnSpc>
                <a:spcPct val="100000"/>
              </a:lnSpc>
              <a:spcBef>
                <a:spcPts val="1000"/>
              </a:spcBef>
              <a:spcAft>
                <a:spcPts val="0"/>
              </a:spcAft>
              <a:buClr>
                <a:srgbClr val="4F81BD"/>
              </a:buClr>
              <a:buSzPct val="80000"/>
              <a:buNone/>
              <a:tabLst/>
              <a:defRPr/>
            </a:pPr>
            <a:endParaRPr lang="en-US" sz="3200" b="1" dirty="0">
              <a:solidFill>
                <a:srgbClr val="DADADA">
                  <a:lumMod val="1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289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272746" y="776688"/>
            <a:ext cx="10588327" cy="4585871"/>
          </a:xfrm>
          <a:prstGeom prst="rect">
            <a:avLst/>
          </a:prstGeom>
          <a:noFill/>
        </p:spPr>
        <p:txBody>
          <a:bodyPr wrap="square">
            <a:spAutoFit/>
          </a:bodyPr>
          <a:lstStyle/>
          <a:p>
            <a:pPr algn="just" rtl="1"/>
            <a:r>
              <a:rPr lang="ar-IQ" sz="4000" b="1" u="sng" dirty="0">
                <a:solidFill>
                  <a:srgbClr val="FF0000"/>
                </a:solidFill>
                <a:effectLst>
                  <a:outerShdw blurRad="38100" dist="38100" dir="2700000" algn="tl">
                    <a:srgbClr val="000000">
                      <a:alpha val="43137"/>
                    </a:srgbClr>
                  </a:outerShdw>
                </a:effectLst>
              </a:rPr>
              <a:t>الارتباط الخطي البسيط </a:t>
            </a:r>
          </a:p>
          <a:p>
            <a:pPr algn="just" rtl="1"/>
            <a:r>
              <a:rPr lang="ar-IQ" sz="3600" dirty="0"/>
              <a:t>	يعد الارتباط الخطي من اكثر الطرق الإحصائية استخداما في تحليل العلاقة الارتباطية بين المتغيرات المدروسة لمختلف العلوم الطبيعية كانت ام الإنسانية تبرز الحاجة الى هذا النوع من التحليل في المجالات الطبية والاقتصادية والإدارية والهندسية وغيرها من العلوم الأخرى كالعلاقة بين التدخين وسرطان الرئة وكذلك علاقة بين الطول و الوزن, بين نسبة الذكاء والتحصيل الدراسي ....الخ. </a:t>
            </a:r>
          </a:p>
          <a:p>
            <a:pPr algn="just" rtl="1"/>
            <a:r>
              <a:rPr lang="ar-IQ" sz="3600" dirty="0"/>
              <a:t> </a:t>
            </a:r>
          </a:p>
        </p:txBody>
      </p:sp>
    </p:spTree>
    <p:extLst>
      <p:ext uri="{BB962C8B-B14F-4D97-AF65-F5344CB8AC3E}">
        <p14:creationId xmlns:p14="http://schemas.microsoft.com/office/powerpoint/2010/main" val="177426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113418" y="991882"/>
            <a:ext cx="10638461" cy="4524315"/>
          </a:xfrm>
          <a:prstGeom prst="rect">
            <a:avLst/>
          </a:prstGeom>
          <a:noFill/>
        </p:spPr>
        <p:txBody>
          <a:bodyPr wrap="square">
            <a:spAutoFit/>
          </a:bodyPr>
          <a:lstStyle/>
          <a:p>
            <a:pPr algn="just" rtl="1"/>
            <a:r>
              <a:rPr lang="ar-IQ" sz="3600" b="1" u="sng" dirty="0">
                <a:effectLst>
                  <a:outerShdw blurRad="38100" dist="38100" dir="2700000" algn="tl">
                    <a:srgbClr val="000000">
                      <a:alpha val="43137"/>
                    </a:srgbClr>
                  </a:outerShdw>
                </a:effectLst>
              </a:rPr>
              <a:t>الارتباط الخطي البسيط</a:t>
            </a:r>
            <a:r>
              <a:rPr lang="ar-IQ" sz="3600" dirty="0"/>
              <a:t>: هو دراسة العلاقة الارتباطية بين متغيرين فقط هما (</a:t>
            </a:r>
            <a:r>
              <a:rPr lang="en-US" sz="3600" dirty="0"/>
              <a:t>X</a:t>
            </a:r>
            <a:r>
              <a:rPr lang="ar-IQ" sz="3600" dirty="0"/>
              <a:t>)و(</a:t>
            </a:r>
            <a:r>
              <a:rPr lang="en-US" sz="3600" dirty="0"/>
              <a:t>Y</a:t>
            </a:r>
            <a:r>
              <a:rPr lang="ar-IQ" sz="3600" dirty="0"/>
              <a:t>) ويمكن قياس العلاقة الارتباطية بين المتغيرين من خلال ما يسمى بمعامل الارتباط الخطي البسيط وكما يأتي:</a:t>
            </a:r>
          </a:p>
          <a:p>
            <a:pPr algn="just" rtl="1"/>
            <a:r>
              <a:rPr lang="ar-IQ" sz="3600" b="1" u="sng" dirty="0">
                <a:effectLst>
                  <a:outerShdw blurRad="38100" dist="38100" dir="2700000" algn="tl">
                    <a:srgbClr val="000000">
                      <a:alpha val="43137"/>
                    </a:srgbClr>
                  </a:outerShdw>
                </a:effectLst>
              </a:rPr>
              <a:t>معامل الارتباط الخطي البسيط :</a:t>
            </a:r>
            <a:r>
              <a:rPr lang="ar-IQ" sz="3600" dirty="0"/>
              <a:t>يعرف بانه القيمة العددية للعلاقة الارتباطية بين متغيرين كميين فقط.</a:t>
            </a:r>
          </a:p>
          <a:p>
            <a:pPr algn="just" rtl="1"/>
            <a:r>
              <a:rPr lang="ar-IQ" sz="3600" dirty="0"/>
              <a:t> </a:t>
            </a:r>
            <a:r>
              <a:rPr lang="ar-IQ" sz="3600" b="1" dirty="0">
                <a:effectLst>
                  <a:outerShdw blurRad="38100" dist="38100" dir="2700000" algn="tl">
                    <a:srgbClr val="000000">
                      <a:alpha val="43137"/>
                    </a:srgbClr>
                  </a:outerShdw>
                </a:effectLst>
              </a:rPr>
              <a:t>مثال على ذلك </a:t>
            </a:r>
            <a:r>
              <a:rPr lang="ar-IQ" sz="3600" dirty="0"/>
              <a:t>قياس العلاقة بين متغير الدخل الشهري (</a:t>
            </a:r>
            <a:r>
              <a:rPr lang="en-US" sz="3600" dirty="0"/>
              <a:t>X</a:t>
            </a:r>
            <a:r>
              <a:rPr lang="ar-IQ" sz="3600" dirty="0"/>
              <a:t>) وحجم الانفاق (</a:t>
            </a:r>
            <a:r>
              <a:rPr lang="en-US" sz="3600" dirty="0"/>
              <a:t>Y</a:t>
            </a:r>
            <a:r>
              <a:rPr lang="ar-IQ" sz="3600" dirty="0"/>
              <a:t>) ويأخذ معامل الارتباط البسيط عدد من الاشكال والصيغ الرياضية .</a:t>
            </a:r>
          </a:p>
        </p:txBody>
      </p:sp>
    </p:spTree>
    <p:extLst>
      <p:ext uri="{BB962C8B-B14F-4D97-AF65-F5344CB8AC3E}">
        <p14:creationId xmlns:p14="http://schemas.microsoft.com/office/powerpoint/2010/main" val="187344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432147" y="223437"/>
            <a:ext cx="10431576" cy="6494085"/>
          </a:xfrm>
          <a:prstGeom prst="rect">
            <a:avLst/>
          </a:prstGeom>
          <a:noFill/>
        </p:spPr>
        <p:txBody>
          <a:bodyPr wrap="square">
            <a:spAutoFit/>
          </a:bodyPr>
          <a:lstStyle/>
          <a:p>
            <a:pPr algn="just" rtl="1"/>
            <a:r>
              <a:rPr lang="ar-IQ" sz="3200" dirty="0"/>
              <a:t>ويعتبر العالم الإنكليزي </a:t>
            </a:r>
            <a:r>
              <a:rPr lang="ar-IQ" sz="3200" b="1" u="sng" dirty="0">
                <a:effectLst>
                  <a:outerShdw blurRad="38100" dist="38100" dir="2700000" algn="tl">
                    <a:srgbClr val="000000">
                      <a:alpha val="43137"/>
                    </a:srgbClr>
                  </a:outerShdw>
                </a:effectLst>
              </a:rPr>
              <a:t>كارل بيرسون </a:t>
            </a:r>
            <a:r>
              <a:rPr lang="ar-IQ" sz="3200" dirty="0"/>
              <a:t>اول من وضع الصيغة العامة لهذا القياس ويمكن إيجاد معامل الارتباط الخطي البسيط (بيرسون) من خلال القانون الاتي:</a:t>
            </a:r>
          </a:p>
          <a:p>
            <a:pPr algn="just" rtl="1"/>
            <a:endParaRPr lang="ar-IQ" sz="3200" dirty="0"/>
          </a:p>
          <a:p>
            <a:pPr algn="just" rtl="1"/>
            <a:endParaRPr lang="ar-IQ" sz="3200" dirty="0"/>
          </a:p>
          <a:p>
            <a:pPr algn="just" rtl="1"/>
            <a:endParaRPr lang="ar-IQ" sz="3200" dirty="0"/>
          </a:p>
          <a:p>
            <a:pPr algn="just" rtl="1"/>
            <a:endParaRPr lang="ar-IQ" sz="3200" dirty="0"/>
          </a:p>
          <a:p>
            <a:pPr algn="just" rtl="1"/>
            <a:r>
              <a:rPr lang="ar-IQ" sz="3200" b="1" u="sng" dirty="0"/>
              <a:t>حيث ان </a:t>
            </a:r>
            <a:endParaRPr lang="en-US" sz="3200" b="1" u="sng" dirty="0"/>
          </a:p>
          <a:p>
            <a:pPr algn="just" rtl="1"/>
            <a:r>
              <a:rPr lang="en-US" sz="3200" dirty="0"/>
              <a:t>X </a:t>
            </a:r>
            <a:r>
              <a:rPr lang="ar-IQ" sz="3200" dirty="0"/>
              <a:t> تمثل قيم المجموعة (</a:t>
            </a:r>
            <a:r>
              <a:rPr lang="en-US" sz="3200" dirty="0"/>
              <a:t>X</a:t>
            </a:r>
            <a:r>
              <a:rPr lang="ar-IQ" sz="3200" dirty="0"/>
              <a:t>) </a:t>
            </a:r>
          </a:p>
          <a:p>
            <a:pPr algn="just" rtl="1"/>
            <a:r>
              <a:rPr lang="ar-IQ" sz="3200" dirty="0"/>
              <a:t>   تمثل الوسط الحسابي لقيم </a:t>
            </a:r>
            <a:r>
              <a:rPr lang="en-US" sz="3200" dirty="0"/>
              <a:t>x</a:t>
            </a:r>
            <a:endParaRPr lang="ar-IQ" sz="3200" dirty="0"/>
          </a:p>
          <a:p>
            <a:pPr algn="just" rtl="1"/>
            <a:r>
              <a:rPr lang="en-US" sz="3200" dirty="0"/>
              <a:t>Y </a:t>
            </a:r>
            <a:r>
              <a:rPr lang="ar-IQ" sz="3200" dirty="0"/>
              <a:t> تمثل قيم المجموعة (</a:t>
            </a:r>
            <a:r>
              <a:rPr lang="en-US" sz="3200" dirty="0"/>
              <a:t>Y</a:t>
            </a:r>
            <a:r>
              <a:rPr lang="ar-IQ" sz="3200" dirty="0"/>
              <a:t>)</a:t>
            </a:r>
          </a:p>
          <a:p>
            <a:pPr algn="just" rtl="1"/>
            <a:r>
              <a:rPr lang="ar-IQ" sz="3200" dirty="0"/>
              <a:t>   تمثل الوسط الحسابي لقيم </a:t>
            </a:r>
            <a:r>
              <a:rPr lang="en-US" sz="3200" dirty="0"/>
              <a:t>Y</a:t>
            </a:r>
            <a:endParaRPr lang="ar-IQ" sz="3200" dirty="0"/>
          </a:p>
          <a:p>
            <a:pPr algn="just" rtl="1"/>
            <a:r>
              <a:rPr lang="en-US" sz="3200" b="1" dirty="0"/>
              <a:t>r  </a:t>
            </a:r>
            <a:r>
              <a:rPr lang="ar-IQ" sz="3200" dirty="0"/>
              <a:t> تمثل معامل الارتباط الخطي لبيرسون</a:t>
            </a:r>
          </a:p>
          <a:p>
            <a:pPr algn="just" rtl="1"/>
            <a:endParaRPr lang="ar-IQ" sz="3200" dirty="0"/>
          </a:p>
        </p:txBody>
      </p:sp>
      <p:pic>
        <p:nvPicPr>
          <p:cNvPr id="1028" name="Picture 4">
            <a:extLst>
              <a:ext uri="{FF2B5EF4-FFF2-40B4-BE49-F238E27FC236}">
                <a16:creationId xmlns:a16="http://schemas.microsoft.com/office/drawing/2014/main" xmlns="" id="{2A13EF63-7D9E-4F41-A99F-33B6464FB55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37789"/>
          <a:stretch/>
        </p:blipFill>
        <p:spPr bwMode="auto">
          <a:xfrm>
            <a:off x="3675225" y="1657666"/>
            <a:ext cx="5568424" cy="1812814"/>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9" name="Picture 4">
            <a:extLst>
              <a:ext uri="{FF2B5EF4-FFF2-40B4-BE49-F238E27FC236}">
                <a16:creationId xmlns:a16="http://schemas.microsoft.com/office/drawing/2014/main" xmlns="" id="{A9F02688-04D7-4C51-A040-AAEDFFD8D0A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79053" t="6281" r="12502" b="77580"/>
          <a:stretch/>
        </p:blipFill>
        <p:spPr bwMode="auto">
          <a:xfrm>
            <a:off x="11438517" y="5320619"/>
            <a:ext cx="339635" cy="47026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 name="Picture 4">
            <a:extLst>
              <a:ext uri="{FF2B5EF4-FFF2-40B4-BE49-F238E27FC236}">
                <a16:creationId xmlns:a16="http://schemas.microsoft.com/office/drawing/2014/main" xmlns="" id="{A0972E84-7103-48C5-9ABC-4568CABC7F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8869" t="3049" r="46439" b="77239"/>
          <a:stretch/>
        </p:blipFill>
        <p:spPr bwMode="auto">
          <a:xfrm>
            <a:off x="11499286" y="4338559"/>
            <a:ext cx="218098" cy="5992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1178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127273" y="592952"/>
            <a:ext cx="10750378" cy="4093428"/>
          </a:xfrm>
          <a:prstGeom prst="rect">
            <a:avLst/>
          </a:prstGeom>
          <a:noFill/>
        </p:spPr>
        <p:txBody>
          <a:bodyPr wrap="square">
            <a:spAutoFit/>
          </a:bodyPr>
          <a:lstStyle/>
          <a:p>
            <a:pPr algn="just" rtl="1"/>
            <a:r>
              <a:rPr lang="ar-IQ" sz="3600" b="1" u="sng" dirty="0">
                <a:effectLst>
                  <a:outerShdw blurRad="38100" dist="38100" dir="2700000" algn="tl">
                    <a:srgbClr val="000000">
                      <a:alpha val="43137"/>
                    </a:srgbClr>
                  </a:outerShdw>
                </a:effectLst>
              </a:rPr>
              <a:t>خصائص معامل الارتباط الخطي البسيط لبيرسون </a:t>
            </a:r>
          </a:p>
          <a:p>
            <a:pPr algn="just" rtl="1"/>
            <a:r>
              <a:rPr lang="ar-IQ" sz="3200" dirty="0"/>
              <a:t>1.</a:t>
            </a:r>
            <a:r>
              <a:rPr lang="ar-IQ" sz="3200" dirty="0">
                <a:effectLst>
                  <a:outerShdw blurRad="38100" dist="38100" dir="2700000" algn="tl">
                    <a:srgbClr val="000000">
                      <a:alpha val="43137"/>
                    </a:srgbClr>
                  </a:outerShdw>
                </a:effectLst>
              </a:rPr>
              <a:t>ان قيمة معامل الارتباط البسيط تقع ضمن المجال ( -1 </a:t>
            </a:r>
            <a:r>
              <a:rPr lang="en-US" sz="3200" dirty="0">
                <a:effectLst>
                  <a:outerShdw blurRad="38100" dist="38100" dir="2700000" algn="tl">
                    <a:srgbClr val="000000">
                      <a:alpha val="43137"/>
                    </a:srgbClr>
                  </a:outerShdw>
                </a:effectLst>
              </a:rPr>
              <a:t>  </a:t>
            </a:r>
            <a:r>
              <a:rPr lang="en-US" sz="3200" u="sng" dirty="0">
                <a:effectLst>
                  <a:outerShdw blurRad="38100" dist="38100" dir="2700000" algn="tl">
                    <a:srgbClr val="000000">
                      <a:alpha val="43137"/>
                    </a:srgbClr>
                  </a:outerShdw>
                </a:effectLst>
              </a:rPr>
              <a:t>&lt;</a:t>
            </a:r>
            <a:r>
              <a:rPr lang="ar-IQ" sz="3200" dirty="0">
                <a:effectLst>
                  <a:outerShdw blurRad="38100" dist="38100" dir="2700000" algn="tl">
                    <a:srgbClr val="000000">
                      <a:alpha val="43137"/>
                    </a:srgbClr>
                  </a:outerShdw>
                </a:effectLst>
              </a:rPr>
              <a:t>1)</a:t>
            </a:r>
          </a:p>
          <a:p>
            <a:pPr marL="457200" indent="-457200" algn="just" rtl="1">
              <a:buFont typeface="Wingdings" panose="05000000000000000000" pitchFamily="2" charset="2"/>
              <a:buChar char="§"/>
            </a:pPr>
            <a:r>
              <a:rPr lang="ar-IQ" sz="3200" dirty="0"/>
              <a:t>اذا كانت قيمه الارتباط بين المتغيرين تساوي (1) العلاقة طردية قوية.</a:t>
            </a:r>
          </a:p>
          <a:p>
            <a:pPr marL="457200" indent="-457200" algn="just" rtl="1">
              <a:buFont typeface="Wingdings" panose="05000000000000000000" pitchFamily="2" charset="2"/>
              <a:buChar char="§"/>
            </a:pPr>
            <a:r>
              <a:rPr lang="ar-IQ" sz="3200" dirty="0"/>
              <a:t>اذا كانت قيمه الارتباط بين المتغيرين تساوي (-1) العلاقة عكسية قوية.</a:t>
            </a:r>
          </a:p>
          <a:p>
            <a:pPr marL="457200" indent="-457200" algn="just" rtl="1">
              <a:buFont typeface="Wingdings" panose="05000000000000000000" pitchFamily="2" charset="2"/>
              <a:buChar char="§"/>
            </a:pPr>
            <a:r>
              <a:rPr lang="ar-IQ" sz="3200" dirty="0"/>
              <a:t>اذا كانت قيمه الارتباط بين المتغيرين تساوي (صفر) عدم وجود ارتباط بين المتغيرين.</a:t>
            </a:r>
          </a:p>
          <a:p>
            <a:pPr algn="just" rtl="1"/>
            <a:r>
              <a:rPr lang="ar-IQ" sz="3200" dirty="0"/>
              <a:t>2</a:t>
            </a:r>
            <a:r>
              <a:rPr lang="ar-IQ" sz="3200" dirty="0">
                <a:effectLst>
                  <a:outerShdw blurRad="38100" dist="38100" dir="2700000" algn="tl">
                    <a:srgbClr val="000000">
                      <a:alpha val="43137"/>
                    </a:srgbClr>
                  </a:outerShdw>
                </a:effectLst>
              </a:rPr>
              <a:t>. تتأثر قيمه معامل الارتباط البسيط لبيرسون بالقيم الشاذة او المتطرفة.</a:t>
            </a:r>
          </a:p>
          <a:p>
            <a:pPr algn="just" rtl="1"/>
            <a:endParaRPr lang="ar-IQ" sz="3200" dirty="0"/>
          </a:p>
        </p:txBody>
      </p:sp>
    </p:spTree>
    <p:extLst>
      <p:ext uri="{BB962C8B-B14F-4D97-AF65-F5344CB8AC3E}">
        <p14:creationId xmlns:p14="http://schemas.microsoft.com/office/powerpoint/2010/main" val="3478154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8" name="مربع نص 7">
            <a:extLst>
              <a:ext uri="{FF2B5EF4-FFF2-40B4-BE49-F238E27FC236}">
                <a16:creationId xmlns:a16="http://schemas.microsoft.com/office/drawing/2014/main" xmlns="" id="{4A62F005-F03D-427A-BE75-8BB870024F03}"/>
              </a:ext>
            </a:extLst>
          </p:cNvPr>
          <p:cNvSpPr txBox="1"/>
          <p:nvPr/>
        </p:nvSpPr>
        <p:spPr>
          <a:xfrm>
            <a:off x="1120348" y="181957"/>
            <a:ext cx="10750378" cy="6494085"/>
          </a:xfrm>
          <a:prstGeom prst="rect">
            <a:avLst/>
          </a:prstGeom>
          <a:noFill/>
        </p:spPr>
        <p:txBody>
          <a:bodyPr wrap="square">
            <a:spAutoFit/>
          </a:bodyPr>
          <a:lstStyle/>
          <a:p>
            <a:pPr algn="just" rtl="1"/>
            <a:r>
              <a:rPr lang="ar-IQ" sz="3200" b="1" u="sng" dirty="0">
                <a:solidFill>
                  <a:srgbClr val="FF0000"/>
                </a:solidFill>
              </a:rPr>
              <a:t>مثال</a:t>
            </a:r>
            <a:r>
              <a:rPr lang="ar-IQ" sz="3200" dirty="0">
                <a:solidFill>
                  <a:srgbClr val="FF0000"/>
                </a:solidFill>
              </a:rPr>
              <a:t>: </a:t>
            </a:r>
            <a:r>
              <a:rPr lang="ar-IQ" sz="3200" dirty="0"/>
              <a:t>احسب معامل الارتباط البسيط لبيرسون للبيانات التالية التي تمثل الدخل الشهري(</a:t>
            </a:r>
            <a:r>
              <a:rPr lang="en-US" sz="3200" dirty="0"/>
              <a:t>X</a:t>
            </a:r>
            <a:r>
              <a:rPr lang="ar-IQ" sz="3200" dirty="0"/>
              <a:t>) وادخار (</a:t>
            </a:r>
            <a:r>
              <a:rPr lang="en-US" sz="3200" dirty="0"/>
              <a:t>Y</a:t>
            </a:r>
            <a:r>
              <a:rPr lang="ar-IQ" sz="3200" dirty="0"/>
              <a:t>)لمجموعه من الأشخاص وكما يلي:</a:t>
            </a:r>
          </a:p>
          <a:p>
            <a:pPr algn="just" rtl="1"/>
            <a:endParaRPr lang="ar-IQ" sz="3200" dirty="0"/>
          </a:p>
          <a:p>
            <a:pPr algn="just" rtl="1"/>
            <a:endParaRPr lang="ar-IQ" sz="3200" dirty="0"/>
          </a:p>
          <a:p>
            <a:pPr algn="just" rtl="1"/>
            <a:r>
              <a:rPr lang="ar-IQ" sz="3200" dirty="0">
                <a:effectLst>
                  <a:outerShdw blurRad="38100" dist="38100" dir="2700000" algn="tl">
                    <a:srgbClr val="000000">
                      <a:alpha val="43137"/>
                    </a:srgbClr>
                  </a:outerShdw>
                </a:effectLst>
              </a:rPr>
              <a:t>خطوات الحل/ الطريقة المستخدمة للحل طريقة الانحرافات:</a:t>
            </a:r>
          </a:p>
          <a:p>
            <a:pPr marL="514350" indent="-514350" algn="just" rtl="1">
              <a:buAutoNum type="arabicPeriod"/>
            </a:pPr>
            <a:r>
              <a:rPr lang="ar-IQ" sz="3200" dirty="0"/>
              <a:t>نحول الجدول من افقي الى عمودي.</a:t>
            </a:r>
          </a:p>
          <a:p>
            <a:pPr marL="514350" indent="-514350" algn="just" rtl="1">
              <a:buAutoNum type="arabicPeriod"/>
            </a:pPr>
            <a:r>
              <a:rPr lang="ar-IQ" sz="3200" dirty="0"/>
              <a:t>نوجد الوسط الحسابي لقيم (</a:t>
            </a:r>
            <a:r>
              <a:rPr lang="en-US" sz="3200" dirty="0"/>
              <a:t>X</a:t>
            </a:r>
            <a:r>
              <a:rPr lang="ar-IQ" sz="3200" dirty="0"/>
              <a:t>)</a:t>
            </a:r>
          </a:p>
          <a:p>
            <a:pPr marL="514350" indent="-514350" algn="just" rtl="1">
              <a:buAutoNum type="arabicPeriod"/>
            </a:pPr>
            <a:r>
              <a:rPr lang="ar-IQ" sz="3200" dirty="0"/>
              <a:t>نوجد الوسط الحسابي لقيم (</a:t>
            </a:r>
            <a:r>
              <a:rPr lang="en-US" sz="3200" dirty="0"/>
              <a:t>Y</a:t>
            </a:r>
            <a:r>
              <a:rPr lang="ar-IQ" sz="3200" dirty="0"/>
              <a:t>)</a:t>
            </a:r>
          </a:p>
          <a:p>
            <a:pPr marL="514350" indent="-514350" algn="just" rtl="1">
              <a:buAutoNum type="arabicPeriod"/>
            </a:pPr>
            <a:r>
              <a:rPr lang="ar-IQ" sz="3200" dirty="0"/>
              <a:t>نوجد الفرق بين كل قيمه من </a:t>
            </a:r>
            <a:r>
              <a:rPr lang="en-US" sz="3200" dirty="0"/>
              <a:t>X </a:t>
            </a:r>
            <a:r>
              <a:rPr lang="ar-IQ" sz="3200" dirty="0"/>
              <a:t> مع وسطها الحسابي</a:t>
            </a:r>
          </a:p>
          <a:p>
            <a:pPr marL="514350" indent="-514350" algn="just" rtl="1">
              <a:buFontTx/>
              <a:buAutoNum type="arabicPeriod"/>
            </a:pPr>
            <a:r>
              <a:rPr lang="ar-IQ" sz="3200" dirty="0"/>
              <a:t>نوجد الفرق بين كل قيمه من </a:t>
            </a:r>
            <a:r>
              <a:rPr lang="en-US" sz="3200" dirty="0"/>
              <a:t>Y </a:t>
            </a:r>
            <a:r>
              <a:rPr lang="ar-IQ" sz="3200" dirty="0"/>
              <a:t> مع وسطها الحسابي</a:t>
            </a:r>
          </a:p>
          <a:p>
            <a:pPr marL="514350" indent="-514350" algn="just" rtl="1">
              <a:buFontTx/>
              <a:buAutoNum type="arabicPeriod"/>
            </a:pPr>
            <a:r>
              <a:rPr lang="ar-IQ" sz="3200" dirty="0"/>
              <a:t>نوجد مربع الفرق بين كل قيمه من </a:t>
            </a:r>
            <a:r>
              <a:rPr lang="en-US" sz="3200" dirty="0"/>
              <a:t>X </a:t>
            </a:r>
            <a:r>
              <a:rPr lang="ar-IQ" sz="3200" dirty="0"/>
              <a:t> مع وسطها الحسابي</a:t>
            </a:r>
          </a:p>
          <a:p>
            <a:pPr marL="514350" indent="-514350" algn="just" rtl="1">
              <a:buFontTx/>
              <a:buAutoNum type="arabicPeriod"/>
            </a:pPr>
            <a:r>
              <a:rPr lang="ar-IQ" sz="3200" dirty="0"/>
              <a:t>نوجد مربع الفرق بين كل قيمه من </a:t>
            </a:r>
            <a:r>
              <a:rPr lang="en-US" sz="3200" dirty="0"/>
              <a:t>Y </a:t>
            </a:r>
            <a:r>
              <a:rPr lang="ar-IQ" sz="3200" dirty="0"/>
              <a:t> مع وسطها الحسابي</a:t>
            </a:r>
          </a:p>
          <a:p>
            <a:pPr marL="514350" indent="-514350" algn="just" rtl="1">
              <a:buFontTx/>
              <a:buAutoNum type="arabicPeriod"/>
            </a:pPr>
            <a:r>
              <a:rPr lang="ar-IQ" sz="3200" dirty="0"/>
              <a:t>نطبق القانون </a:t>
            </a:r>
          </a:p>
        </p:txBody>
      </p:sp>
      <p:graphicFrame>
        <p:nvGraphicFramePr>
          <p:cNvPr id="2" name="جدول 2">
            <a:extLst>
              <a:ext uri="{FF2B5EF4-FFF2-40B4-BE49-F238E27FC236}">
                <a16:creationId xmlns:a16="http://schemas.microsoft.com/office/drawing/2014/main" xmlns="" id="{A9F426EB-D89F-4322-933C-11B7032DA1B7}"/>
              </a:ext>
            </a:extLst>
          </p:cNvPr>
          <p:cNvGraphicFramePr>
            <a:graphicFrameLocks noGrp="1"/>
          </p:cNvGraphicFramePr>
          <p:nvPr>
            <p:extLst>
              <p:ext uri="{D42A27DB-BD31-4B8C-83A1-F6EECF244321}">
                <p14:modId xmlns:p14="http://schemas.microsoft.com/office/powerpoint/2010/main" val="56368947"/>
              </p:ext>
            </p:extLst>
          </p:nvPr>
        </p:nvGraphicFramePr>
        <p:xfrm>
          <a:off x="2220685" y="1404713"/>
          <a:ext cx="9314210" cy="792480"/>
        </p:xfrm>
        <a:graphic>
          <a:graphicData uri="http://schemas.openxmlformats.org/drawingml/2006/table">
            <a:tbl>
              <a:tblPr rtl="1" firstRow="1" bandRow="1">
                <a:tableStyleId>{5940675A-B579-460E-94D1-54222C63F5DA}</a:tableStyleId>
              </a:tblPr>
              <a:tblGrid>
                <a:gridCol w="931421">
                  <a:extLst>
                    <a:ext uri="{9D8B030D-6E8A-4147-A177-3AD203B41FA5}">
                      <a16:colId xmlns:a16="http://schemas.microsoft.com/office/drawing/2014/main" xmlns="" val="2304902402"/>
                    </a:ext>
                  </a:extLst>
                </a:gridCol>
                <a:gridCol w="931421">
                  <a:extLst>
                    <a:ext uri="{9D8B030D-6E8A-4147-A177-3AD203B41FA5}">
                      <a16:colId xmlns:a16="http://schemas.microsoft.com/office/drawing/2014/main" xmlns="" val="1718042113"/>
                    </a:ext>
                  </a:extLst>
                </a:gridCol>
                <a:gridCol w="931421">
                  <a:extLst>
                    <a:ext uri="{9D8B030D-6E8A-4147-A177-3AD203B41FA5}">
                      <a16:colId xmlns:a16="http://schemas.microsoft.com/office/drawing/2014/main" xmlns="" val="3964786070"/>
                    </a:ext>
                  </a:extLst>
                </a:gridCol>
                <a:gridCol w="931421">
                  <a:extLst>
                    <a:ext uri="{9D8B030D-6E8A-4147-A177-3AD203B41FA5}">
                      <a16:colId xmlns:a16="http://schemas.microsoft.com/office/drawing/2014/main" xmlns="" val="2914366279"/>
                    </a:ext>
                  </a:extLst>
                </a:gridCol>
                <a:gridCol w="931421">
                  <a:extLst>
                    <a:ext uri="{9D8B030D-6E8A-4147-A177-3AD203B41FA5}">
                      <a16:colId xmlns:a16="http://schemas.microsoft.com/office/drawing/2014/main" xmlns="" val="1764640908"/>
                    </a:ext>
                  </a:extLst>
                </a:gridCol>
                <a:gridCol w="931421">
                  <a:extLst>
                    <a:ext uri="{9D8B030D-6E8A-4147-A177-3AD203B41FA5}">
                      <a16:colId xmlns:a16="http://schemas.microsoft.com/office/drawing/2014/main" xmlns="" val="3108776786"/>
                    </a:ext>
                  </a:extLst>
                </a:gridCol>
                <a:gridCol w="931421">
                  <a:extLst>
                    <a:ext uri="{9D8B030D-6E8A-4147-A177-3AD203B41FA5}">
                      <a16:colId xmlns:a16="http://schemas.microsoft.com/office/drawing/2014/main" xmlns="" val="1429541235"/>
                    </a:ext>
                  </a:extLst>
                </a:gridCol>
                <a:gridCol w="931421">
                  <a:extLst>
                    <a:ext uri="{9D8B030D-6E8A-4147-A177-3AD203B41FA5}">
                      <a16:colId xmlns:a16="http://schemas.microsoft.com/office/drawing/2014/main" xmlns="" val="1081174225"/>
                    </a:ext>
                  </a:extLst>
                </a:gridCol>
                <a:gridCol w="931421">
                  <a:extLst>
                    <a:ext uri="{9D8B030D-6E8A-4147-A177-3AD203B41FA5}">
                      <a16:colId xmlns:a16="http://schemas.microsoft.com/office/drawing/2014/main" xmlns="" val="3202064911"/>
                    </a:ext>
                  </a:extLst>
                </a:gridCol>
                <a:gridCol w="931421">
                  <a:extLst>
                    <a:ext uri="{9D8B030D-6E8A-4147-A177-3AD203B41FA5}">
                      <a16:colId xmlns:a16="http://schemas.microsoft.com/office/drawing/2014/main" xmlns="" val="2519928952"/>
                    </a:ext>
                  </a:extLst>
                </a:gridCol>
              </a:tblGrid>
              <a:tr h="370840">
                <a:tc>
                  <a:txBody>
                    <a:bodyPr/>
                    <a:lstStyle/>
                    <a:p>
                      <a:pPr algn="ctr" rtl="1"/>
                      <a:r>
                        <a:rPr lang="en-US" sz="2000" b="1" dirty="0"/>
                        <a:t>X</a:t>
                      </a:r>
                      <a:endParaRPr lang="ar-IQ" sz="2000" b="1" dirty="0"/>
                    </a:p>
                  </a:txBody>
                  <a:tcPr/>
                </a:tc>
                <a:tc>
                  <a:txBody>
                    <a:bodyPr/>
                    <a:lstStyle/>
                    <a:p>
                      <a:pPr algn="ctr" rtl="1"/>
                      <a:r>
                        <a:rPr lang="ar-IQ" sz="2000" b="1" dirty="0"/>
                        <a:t>10</a:t>
                      </a:r>
                    </a:p>
                  </a:txBody>
                  <a:tcPr/>
                </a:tc>
                <a:tc>
                  <a:txBody>
                    <a:bodyPr/>
                    <a:lstStyle/>
                    <a:p>
                      <a:pPr algn="ctr" rtl="1"/>
                      <a:r>
                        <a:rPr lang="ar-IQ" sz="2000" b="1" dirty="0"/>
                        <a:t>12</a:t>
                      </a:r>
                    </a:p>
                  </a:txBody>
                  <a:tcPr/>
                </a:tc>
                <a:tc>
                  <a:txBody>
                    <a:bodyPr/>
                    <a:lstStyle/>
                    <a:p>
                      <a:pPr algn="ctr" rtl="1"/>
                      <a:r>
                        <a:rPr lang="ar-IQ" sz="2000" b="1" dirty="0"/>
                        <a:t>11</a:t>
                      </a:r>
                    </a:p>
                  </a:txBody>
                  <a:tcPr/>
                </a:tc>
                <a:tc>
                  <a:txBody>
                    <a:bodyPr/>
                    <a:lstStyle/>
                    <a:p>
                      <a:pPr algn="ctr" rtl="1"/>
                      <a:r>
                        <a:rPr lang="ar-IQ" sz="2000" b="1" dirty="0"/>
                        <a:t>7</a:t>
                      </a:r>
                    </a:p>
                  </a:txBody>
                  <a:tcPr/>
                </a:tc>
                <a:tc>
                  <a:txBody>
                    <a:bodyPr/>
                    <a:lstStyle/>
                    <a:p>
                      <a:pPr algn="ctr" rtl="1"/>
                      <a:r>
                        <a:rPr lang="ar-IQ" sz="2000" b="1" dirty="0"/>
                        <a:t>6</a:t>
                      </a:r>
                    </a:p>
                  </a:txBody>
                  <a:tcPr/>
                </a:tc>
                <a:tc>
                  <a:txBody>
                    <a:bodyPr/>
                    <a:lstStyle/>
                    <a:p>
                      <a:pPr algn="ctr" rtl="1"/>
                      <a:r>
                        <a:rPr lang="ar-IQ" sz="2000" b="1" dirty="0"/>
                        <a:t>8</a:t>
                      </a:r>
                    </a:p>
                  </a:txBody>
                  <a:tcPr/>
                </a:tc>
                <a:tc>
                  <a:txBody>
                    <a:bodyPr/>
                    <a:lstStyle/>
                    <a:p>
                      <a:pPr algn="ctr" rtl="1"/>
                      <a:r>
                        <a:rPr lang="ar-IQ" sz="2000" b="1" dirty="0"/>
                        <a:t>9</a:t>
                      </a:r>
                    </a:p>
                  </a:txBody>
                  <a:tcPr/>
                </a:tc>
                <a:tc>
                  <a:txBody>
                    <a:bodyPr/>
                    <a:lstStyle/>
                    <a:p>
                      <a:pPr algn="ctr" rtl="1"/>
                      <a:r>
                        <a:rPr lang="ar-IQ" sz="2000" b="1" dirty="0"/>
                        <a:t>5</a:t>
                      </a:r>
                    </a:p>
                  </a:txBody>
                  <a:tcPr/>
                </a:tc>
                <a:tc>
                  <a:txBody>
                    <a:bodyPr/>
                    <a:lstStyle/>
                    <a:p>
                      <a:pPr algn="ctr" rtl="1"/>
                      <a:r>
                        <a:rPr lang="ar-IQ" sz="2000" b="1" dirty="0"/>
                        <a:t>4</a:t>
                      </a:r>
                    </a:p>
                  </a:txBody>
                  <a:tcPr/>
                </a:tc>
                <a:extLst>
                  <a:ext uri="{0D108BD9-81ED-4DB2-BD59-A6C34878D82A}">
                    <a16:rowId xmlns:a16="http://schemas.microsoft.com/office/drawing/2014/main" xmlns="" val="3826700000"/>
                  </a:ext>
                </a:extLst>
              </a:tr>
              <a:tr h="370840">
                <a:tc>
                  <a:txBody>
                    <a:bodyPr/>
                    <a:lstStyle/>
                    <a:p>
                      <a:pPr algn="ctr" rtl="1"/>
                      <a:r>
                        <a:rPr lang="en-US" sz="2000" b="1" dirty="0"/>
                        <a:t>Y</a:t>
                      </a:r>
                      <a:endParaRPr lang="ar-IQ" sz="2000" b="1" dirty="0"/>
                    </a:p>
                  </a:txBody>
                  <a:tcPr/>
                </a:tc>
                <a:tc>
                  <a:txBody>
                    <a:bodyPr/>
                    <a:lstStyle/>
                    <a:p>
                      <a:pPr algn="ctr" rtl="1"/>
                      <a:r>
                        <a:rPr lang="ar-IQ" sz="2000" b="1" dirty="0"/>
                        <a:t>4</a:t>
                      </a:r>
                    </a:p>
                  </a:txBody>
                  <a:tcPr/>
                </a:tc>
                <a:tc>
                  <a:txBody>
                    <a:bodyPr/>
                    <a:lstStyle/>
                    <a:p>
                      <a:pPr algn="ctr" rtl="1"/>
                      <a:r>
                        <a:rPr lang="ar-IQ" sz="2000" b="1" dirty="0"/>
                        <a:t>5</a:t>
                      </a:r>
                    </a:p>
                  </a:txBody>
                  <a:tcPr/>
                </a:tc>
                <a:tc>
                  <a:txBody>
                    <a:bodyPr/>
                    <a:lstStyle/>
                    <a:p>
                      <a:pPr algn="ctr" rtl="1"/>
                      <a:r>
                        <a:rPr lang="ar-IQ" sz="2000" b="1" dirty="0"/>
                        <a:t>5</a:t>
                      </a:r>
                    </a:p>
                  </a:txBody>
                  <a:tcPr/>
                </a:tc>
                <a:tc>
                  <a:txBody>
                    <a:bodyPr/>
                    <a:lstStyle/>
                    <a:p>
                      <a:pPr algn="ctr" rtl="1"/>
                      <a:r>
                        <a:rPr lang="ar-IQ" sz="2000" b="1" dirty="0"/>
                        <a:t>3</a:t>
                      </a:r>
                    </a:p>
                  </a:txBody>
                  <a:tcPr/>
                </a:tc>
                <a:tc>
                  <a:txBody>
                    <a:bodyPr/>
                    <a:lstStyle/>
                    <a:p>
                      <a:pPr algn="ctr" rtl="1"/>
                      <a:r>
                        <a:rPr lang="ar-IQ" sz="2000" b="1" dirty="0"/>
                        <a:t>2</a:t>
                      </a:r>
                    </a:p>
                  </a:txBody>
                  <a:tcPr/>
                </a:tc>
                <a:tc>
                  <a:txBody>
                    <a:bodyPr/>
                    <a:lstStyle/>
                    <a:p>
                      <a:pPr algn="ctr" rtl="1"/>
                      <a:r>
                        <a:rPr lang="ar-IQ" sz="2000" b="1" dirty="0"/>
                        <a:t>3</a:t>
                      </a:r>
                    </a:p>
                  </a:txBody>
                  <a:tcPr/>
                </a:tc>
                <a:tc>
                  <a:txBody>
                    <a:bodyPr/>
                    <a:lstStyle/>
                    <a:p>
                      <a:pPr algn="ctr" rtl="1"/>
                      <a:r>
                        <a:rPr lang="ar-IQ" sz="2000" b="1" dirty="0"/>
                        <a:t>3</a:t>
                      </a:r>
                    </a:p>
                  </a:txBody>
                  <a:tcPr/>
                </a:tc>
                <a:tc>
                  <a:txBody>
                    <a:bodyPr/>
                    <a:lstStyle/>
                    <a:p>
                      <a:pPr algn="ctr" rtl="1"/>
                      <a:r>
                        <a:rPr lang="ar-IQ" sz="2000" b="1" dirty="0"/>
                        <a:t>1</a:t>
                      </a:r>
                    </a:p>
                  </a:txBody>
                  <a:tcPr/>
                </a:tc>
                <a:tc>
                  <a:txBody>
                    <a:bodyPr/>
                    <a:lstStyle/>
                    <a:p>
                      <a:pPr algn="ctr" rtl="1"/>
                      <a:r>
                        <a:rPr lang="ar-IQ" sz="2000" b="1" dirty="0"/>
                        <a:t>1</a:t>
                      </a:r>
                    </a:p>
                  </a:txBody>
                  <a:tcPr/>
                </a:tc>
                <a:extLst>
                  <a:ext uri="{0D108BD9-81ED-4DB2-BD59-A6C34878D82A}">
                    <a16:rowId xmlns:a16="http://schemas.microsoft.com/office/drawing/2014/main" xmlns="" val="2600014791"/>
                  </a:ext>
                </a:extLst>
              </a:tr>
            </a:tbl>
          </a:graphicData>
        </a:graphic>
      </p:graphicFrame>
    </p:spTree>
    <p:extLst>
      <p:ext uri="{BB962C8B-B14F-4D97-AF65-F5344CB8AC3E}">
        <p14:creationId xmlns:p14="http://schemas.microsoft.com/office/powerpoint/2010/main" val="2733827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sp>
        <p:nvSpPr>
          <p:cNvPr id="6" name="مربع نص 5">
            <a:extLst>
              <a:ext uri="{FF2B5EF4-FFF2-40B4-BE49-F238E27FC236}">
                <a16:creationId xmlns:a16="http://schemas.microsoft.com/office/drawing/2014/main" xmlns="" id="{46BF2B8B-8396-4BD2-89D8-4CB255F570AC}"/>
              </a:ext>
            </a:extLst>
          </p:cNvPr>
          <p:cNvSpPr txBox="1"/>
          <p:nvPr/>
        </p:nvSpPr>
        <p:spPr>
          <a:xfrm>
            <a:off x="1196620" y="1124722"/>
            <a:ext cx="10431576" cy="5016758"/>
          </a:xfrm>
          <a:prstGeom prst="rect">
            <a:avLst/>
          </a:prstGeom>
          <a:noFill/>
        </p:spPr>
        <p:txBody>
          <a:bodyPr wrap="square">
            <a:spAutoFit/>
          </a:bodyPr>
          <a:lstStyle/>
          <a:p>
            <a:pPr algn="just" rtl="1"/>
            <a:r>
              <a:rPr lang="ar-IQ" sz="3200" dirty="0"/>
              <a:t>الوسط الحسابي لقيم (</a:t>
            </a:r>
            <a:r>
              <a:rPr lang="en-US" sz="3200" dirty="0"/>
              <a:t>X</a:t>
            </a:r>
            <a:r>
              <a:rPr lang="ar-IQ" sz="3200" dirty="0"/>
              <a:t>)= </a:t>
            </a:r>
            <a:r>
              <a:rPr lang="ar-IQ" sz="3200" u="sng" dirty="0"/>
              <a:t>مجموع القيم </a:t>
            </a:r>
            <a:r>
              <a:rPr lang="en-US" sz="3200" u="sng" dirty="0"/>
              <a:t>X</a:t>
            </a:r>
            <a:endParaRPr lang="ar-IQ" sz="3200" u="sng" dirty="0"/>
          </a:p>
          <a:p>
            <a:pPr algn="just" rtl="1"/>
            <a:r>
              <a:rPr lang="ar-IQ" sz="3200" dirty="0"/>
              <a:t>                                  عددها</a:t>
            </a:r>
          </a:p>
          <a:p>
            <a:pPr algn="just" rtl="1"/>
            <a:r>
              <a:rPr lang="ar-IQ" sz="3200" dirty="0"/>
              <a:t>                          =</a:t>
            </a:r>
            <a:r>
              <a:rPr lang="ar-IQ" sz="3200" u="sng" dirty="0"/>
              <a:t>72 </a:t>
            </a:r>
            <a:r>
              <a:rPr lang="ar-IQ" sz="3200" dirty="0"/>
              <a:t>= 8</a:t>
            </a:r>
          </a:p>
          <a:p>
            <a:pPr algn="just" rtl="1"/>
            <a:r>
              <a:rPr lang="ar-IQ" sz="3200" dirty="0"/>
              <a:t>                             9</a:t>
            </a:r>
          </a:p>
          <a:p>
            <a:pPr algn="just" rtl="1"/>
            <a:endParaRPr lang="ar-IQ" sz="3200" dirty="0"/>
          </a:p>
          <a:p>
            <a:pPr algn="just" rtl="1"/>
            <a:r>
              <a:rPr lang="ar-IQ" sz="3200" dirty="0"/>
              <a:t>الوسط الحسابي لقيم (</a:t>
            </a:r>
            <a:r>
              <a:rPr lang="en-US" sz="3200" dirty="0"/>
              <a:t>Y</a:t>
            </a:r>
            <a:r>
              <a:rPr lang="ar-IQ" sz="3200" dirty="0"/>
              <a:t>)= </a:t>
            </a:r>
            <a:r>
              <a:rPr lang="ar-IQ" sz="3200" u="sng" dirty="0"/>
              <a:t>مجموع القيم </a:t>
            </a:r>
            <a:r>
              <a:rPr lang="en-US" sz="3200" u="sng" dirty="0"/>
              <a:t>Y</a:t>
            </a:r>
            <a:endParaRPr lang="ar-IQ" sz="3200" u="sng" dirty="0"/>
          </a:p>
          <a:p>
            <a:pPr algn="just" rtl="1"/>
            <a:r>
              <a:rPr lang="ar-IQ" sz="3200" dirty="0"/>
              <a:t>                                  عددها</a:t>
            </a:r>
          </a:p>
          <a:p>
            <a:pPr algn="just" rtl="1"/>
            <a:r>
              <a:rPr lang="ar-IQ" sz="3200" dirty="0"/>
              <a:t>                          =</a:t>
            </a:r>
            <a:r>
              <a:rPr lang="ar-IQ" sz="3200" u="sng" dirty="0"/>
              <a:t>27 </a:t>
            </a:r>
            <a:r>
              <a:rPr lang="ar-IQ" sz="3200" dirty="0"/>
              <a:t>= 3</a:t>
            </a:r>
          </a:p>
          <a:p>
            <a:pPr algn="just" rtl="1"/>
            <a:r>
              <a:rPr lang="ar-IQ" sz="3200" dirty="0"/>
              <a:t>                             9</a:t>
            </a:r>
          </a:p>
          <a:p>
            <a:pPr algn="just" rtl="1"/>
            <a:endParaRPr lang="ar-IQ" sz="3200" dirty="0"/>
          </a:p>
        </p:txBody>
      </p:sp>
    </p:spTree>
    <p:extLst>
      <p:ext uri="{BB962C8B-B14F-4D97-AF65-F5344CB8AC3E}">
        <p14:creationId xmlns:p14="http://schemas.microsoft.com/office/powerpoint/2010/main" val="1948896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03712" y="1404713"/>
            <a:ext cx="5689600" cy="292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rtl="1" eaLnBrk="0" hangingPunct="0">
              <a:tabLst>
                <a:tab pos="457200" algn="l"/>
              </a:tabLst>
            </a:pPr>
            <a:r>
              <a:rPr lang="en-US" sz="7200" b="1" dirty="0">
                <a:solidFill>
                  <a:srgbClr val="FF0000"/>
                </a:solidFill>
                <a:latin typeface="Times New Roman" pitchFamily="18" charset="0"/>
                <a:cs typeface="Times New Roman" pitchFamily="18" charset="0"/>
              </a:rPr>
              <a:t>Thanks </a:t>
            </a:r>
          </a:p>
          <a:p>
            <a:pPr algn="ctr" rtl="1" eaLnBrk="0" hangingPunct="0">
              <a:tabLst>
                <a:tab pos="457200" algn="l"/>
              </a:tabLst>
            </a:pPr>
            <a:r>
              <a:rPr lang="en-US" sz="7200" b="1" dirty="0">
                <a:solidFill>
                  <a:srgbClr val="FF0000"/>
                </a:solidFill>
                <a:latin typeface="Times New Roman" pitchFamily="18" charset="0"/>
                <a:cs typeface="Times New Roman" pitchFamily="18" charset="0"/>
              </a:rPr>
              <a:t>For Listening</a:t>
            </a:r>
          </a:p>
          <a:p>
            <a:pPr algn="ctr" rtl="1" eaLnBrk="0" hangingPunct="0">
              <a:tabLst>
                <a:tab pos="457200" algn="l"/>
              </a:tabLst>
            </a:pPr>
            <a:endParaRPr lang="en-US" sz="4000" b="1" dirty="0">
              <a:solidFill>
                <a:srgbClr val="FF0000"/>
              </a:solidFill>
              <a:latin typeface="Times New Roman" pitchFamily="18" charset="0"/>
              <a:cs typeface="Times New Roman" pitchFamily="18" charset="0"/>
            </a:endParaRPr>
          </a:p>
        </p:txBody>
      </p:sp>
      <p:sp>
        <p:nvSpPr>
          <p:cNvPr id="7" name="Content Placeholder 2"/>
          <p:cNvSpPr txBox="1">
            <a:spLocks/>
          </p:cNvSpPr>
          <p:nvPr/>
        </p:nvSpPr>
        <p:spPr>
          <a:xfrm>
            <a:off x="1272746" y="541638"/>
            <a:ext cx="10750378" cy="5055973"/>
          </a:xfrm>
          <a:prstGeom prst="rect">
            <a:avLst/>
          </a:prstGeom>
        </p:spPr>
        <p:txBody>
          <a:bodyPr vert="horz">
            <a:normAutofit/>
          </a:bodyPr>
          <a:lst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None/>
              <a:tabLst/>
              <a:defRPr/>
            </a:pPr>
            <a:endParaRPr kumimoji="0" lang="ar-IQ" sz="2600" b="0" i="0" u="none" strike="noStrike" kern="1200" cap="none" spc="0" normalizeH="0" baseline="0" noProof="0" dirty="0">
              <a:ln>
                <a:noFill/>
              </a:ln>
              <a:solidFill>
                <a:sysClr val="windowText" lastClr="000000"/>
              </a:solidFill>
              <a:effectLst/>
              <a:uLnTx/>
              <a:uFillTx/>
              <a:latin typeface="Perpetua"/>
              <a:ea typeface="+mn-ea"/>
              <a:cs typeface="Times New Roman" panose="02020603050405020304" pitchFamily="18" charset="0"/>
            </a:endParaRPr>
          </a:p>
        </p:txBody>
      </p:sp>
      <p:pic>
        <p:nvPicPr>
          <p:cNvPr id="14" name="صورة 13">
            <a:extLst>
              <a:ext uri="{FF2B5EF4-FFF2-40B4-BE49-F238E27FC236}">
                <a16:creationId xmlns:a16="http://schemas.microsoft.com/office/drawing/2014/main" xmlns="" id="{20A491C7-E901-4176-A57D-44BD57D208FA}"/>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rcRect l="12597" t="2222" r="746" b="60952"/>
          <a:stretch/>
        </p:blipFill>
        <p:spPr>
          <a:xfrm>
            <a:off x="2103120" y="317715"/>
            <a:ext cx="9771017" cy="550381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373122207"/>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3784</TotalTime>
  <Words>466</Words>
  <Application>Microsoft Office PowerPoint</Application>
  <PresentationFormat>مخصص</PresentationFormat>
  <Paragraphs>104</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hani</dc:creator>
  <cp:lastModifiedBy>DR.Ahmed Saker 2o1O</cp:lastModifiedBy>
  <cp:revision>414</cp:revision>
  <cp:lastPrinted>2017-04-21T17:39:01Z</cp:lastPrinted>
  <dcterms:created xsi:type="dcterms:W3CDTF">2016-01-11T15:58:09Z</dcterms:created>
  <dcterms:modified xsi:type="dcterms:W3CDTF">2023-10-05T05:30:31Z</dcterms:modified>
</cp:coreProperties>
</file>