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2" r:id="rId7"/>
    <p:sldId id="261" r:id="rId8"/>
    <p:sldId id="263"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9" d="100"/>
          <a:sy n="79" d="100"/>
        </p:scale>
        <p:origin x="114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5A3CEE0-AB3B-4E57-9A06-AE27E875014D}" type="datetimeFigureOut">
              <a:rPr lang="ar-IQ" smtClean="0"/>
              <a:t>07/06/1445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011E2DD-BA81-46D2-82F1-D212F5544389}" type="slidenum">
              <a:rPr lang="ar-IQ" smtClean="0"/>
              <a:t>‹#›</a:t>
            </a:fld>
            <a:endParaRPr lang="ar-IQ"/>
          </a:p>
        </p:txBody>
      </p:sp>
    </p:spTree>
    <p:extLst>
      <p:ext uri="{BB962C8B-B14F-4D97-AF65-F5344CB8AC3E}">
        <p14:creationId xmlns:p14="http://schemas.microsoft.com/office/powerpoint/2010/main" val="15531128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4011E2DD-BA81-46D2-82F1-D212F5544389}" type="slidenum">
              <a:rPr lang="ar-IQ" smtClean="0"/>
              <a:t>3</a:t>
            </a:fld>
            <a:endParaRPr lang="ar-IQ"/>
          </a:p>
        </p:txBody>
      </p:sp>
    </p:spTree>
    <p:extLst>
      <p:ext uri="{BB962C8B-B14F-4D97-AF65-F5344CB8AC3E}">
        <p14:creationId xmlns:p14="http://schemas.microsoft.com/office/powerpoint/2010/main" val="132126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1524000"/>
          </a:xfrm>
        </p:spPr>
        <p:txBody>
          <a:bodyPr>
            <a:normAutofit fontScale="90000"/>
          </a:bodyPr>
          <a:lstStyle/>
          <a:p>
            <a:r>
              <a:rPr lang="en-US" sz="2400" b="1" dirty="0"/>
              <a:t>Department of Anesthesia Techniques </a:t>
            </a:r>
            <a:br>
              <a:rPr lang="en-US" sz="2400" b="1" dirty="0"/>
            </a:br>
            <a:r>
              <a:rPr lang="en-US" sz="2400" b="1" dirty="0"/>
              <a:t>  Title of the lecture:- </a:t>
            </a:r>
            <a:r>
              <a:rPr lang="en-US" sz="2400" b="1" i="1" dirty="0" err="1"/>
              <a:t>mmunology</a:t>
            </a:r>
            <a:br>
              <a:rPr lang="en-US" sz="2400" b="1" dirty="0"/>
            </a:br>
            <a:r>
              <a:rPr lang="en-US" sz="2400" b="1" dirty="0"/>
              <a:t>Younis.Abdulridha@uomus.edu.iq </a:t>
            </a:r>
            <a:br>
              <a:rPr lang="en-US" sz="2400" b="1" dirty="0"/>
            </a:br>
            <a:r>
              <a:rPr lang="en-US" sz="2400" b="1" dirty="0">
                <a:solidFill>
                  <a:srgbClr val="FF0000"/>
                </a:solidFill>
                <a:latin typeface="Times New Roman" pitchFamily="18" charset="0"/>
                <a:cs typeface="Times New Roman" pitchFamily="18" charset="0"/>
              </a:rPr>
              <a:t>Prof. Dr. Younis A. </a:t>
            </a:r>
            <a:r>
              <a:rPr lang="en-US" sz="2400" b="1" dirty="0" err="1">
                <a:solidFill>
                  <a:srgbClr val="FF0000"/>
                </a:solidFill>
                <a:latin typeface="Times New Roman" pitchFamily="18" charset="0"/>
                <a:cs typeface="Times New Roman" pitchFamily="18" charset="0"/>
              </a:rPr>
              <a:t>Alkhafaji</a:t>
            </a:r>
            <a:endParaRPr lang="ar-IQ" sz="2400" b="1" dirty="0"/>
          </a:p>
        </p:txBody>
      </p:sp>
      <p:sp>
        <p:nvSpPr>
          <p:cNvPr id="3" name="Subtitle 2"/>
          <p:cNvSpPr>
            <a:spLocks noGrp="1"/>
          </p:cNvSpPr>
          <p:nvPr>
            <p:ph type="subTitle" idx="1"/>
          </p:nvPr>
        </p:nvSpPr>
        <p:spPr>
          <a:xfrm>
            <a:off x="152400" y="1752600"/>
            <a:ext cx="8839200" cy="4953000"/>
          </a:xfrm>
        </p:spPr>
        <p:txBody>
          <a:bodyPr>
            <a:normAutofit lnSpcReduction="10000"/>
          </a:bodyPr>
          <a:lstStyle/>
          <a:p>
            <a:pPr algn="l"/>
            <a:r>
              <a:rPr lang="en-US" sz="2400" b="1" dirty="0">
                <a:solidFill>
                  <a:srgbClr val="C00000"/>
                </a:solidFill>
                <a:cs typeface="+mj-cs"/>
              </a:rPr>
              <a:t>                                          </a:t>
            </a:r>
            <a:r>
              <a:rPr lang="en-US" sz="2400" b="1" dirty="0" err="1">
                <a:solidFill>
                  <a:srgbClr val="C00000"/>
                </a:solidFill>
                <a:cs typeface="+mj-cs"/>
              </a:rPr>
              <a:t>Lec</a:t>
            </a:r>
            <a:r>
              <a:rPr lang="en-US" sz="2400" b="1" dirty="0">
                <a:solidFill>
                  <a:srgbClr val="C00000"/>
                </a:solidFill>
                <a:cs typeface="+mj-cs"/>
              </a:rPr>
              <a:t> 8: Immunology </a:t>
            </a:r>
          </a:p>
          <a:p>
            <a:pPr algn="l"/>
            <a:r>
              <a:rPr lang="en-US" sz="2400" b="1" dirty="0">
                <a:solidFill>
                  <a:srgbClr val="FF0000"/>
                </a:solidFill>
              </a:rPr>
              <a:t>Immunology</a:t>
            </a:r>
            <a:r>
              <a:rPr lang="en-US" sz="2400" b="1" dirty="0">
                <a:solidFill>
                  <a:schemeClr val="tx1"/>
                </a:solidFill>
              </a:rPr>
              <a:t>: is the study of host's defense mechanisms against disease, also study the interaction between human and disease agents (pathogenic microbes). </a:t>
            </a:r>
          </a:p>
          <a:p>
            <a:pPr algn="l"/>
            <a:r>
              <a:rPr lang="en-US" sz="2400" b="1" dirty="0">
                <a:solidFill>
                  <a:srgbClr val="FF0000"/>
                </a:solidFill>
              </a:rPr>
              <a:t>Or</a:t>
            </a:r>
            <a:r>
              <a:rPr lang="en-US" sz="2400" b="1" dirty="0">
                <a:solidFill>
                  <a:schemeClr val="tx1"/>
                </a:solidFill>
              </a:rPr>
              <a:t> The capacity of immune system to recognize and tolerate the self-cells, and reject foreign non-self-cells. </a:t>
            </a:r>
          </a:p>
          <a:p>
            <a:pPr algn="l"/>
            <a:r>
              <a:rPr lang="en-US" sz="2400" b="1" dirty="0">
                <a:solidFill>
                  <a:srgbClr val="FF0000"/>
                </a:solidFill>
              </a:rPr>
              <a:t>Immunity</a:t>
            </a:r>
            <a:r>
              <a:rPr lang="en-US" sz="2400" b="1" dirty="0">
                <a:solidFill>
                  <a:schemeClr val="tx1"/>
                </a:solidFill>
              </a:rPr>
              <a:t>: refers to the general ability of the host to resist a particular infection or disease. </a:t>
            </a:r>
          </a:p>
          <a:p>
            <a:pPr algn="l"/>
            <a:r>
              <a:rPr lang="en-US" sz="2400" b="1" dirty="0">
                <a:solidFill>
                  <a:srgbClr val="FF0000"/>
                </a:solidFill>
              </a:rPr>
              <a:t>Antibody (</a:t>
            </a:r>
            <a:r>
              <a:rPr lang="en-US" sz="2400" b="1" dirty="0" err="1">
                <a:solidFill>
                  <a:srgbClr val="FF0066"/>
                </a:solidFill>
              </a:rPr>
              <a:t>Ab</a:t>
            </a:r>
            <a:r>
              <a:rPr lang="en-US" sz="2400" b="1" dirty="0">
                <a:solidFill>
                  <a:srgbClr val="FF0000"/>
                </a:solidFill>
              </a:rPr>
              <a:t>): </a:t>
            </a:r>
            <a:r>
              <a:rPr lang="en-US" sz="2400" b="1" dirty="0">
                <a:solidFill>
                  <a:schemeClr val="tx1"/>
                </a:solidFill>
              </a:rPr>
              <a:t>a glycoprotein present in the blood produce as a result of interaction with an </a:t>
            </a:r>
            <a:r>
              <a:rPr lang="en-US" sz="2400" b="1" dirty="0">
                <a:solidFill>
                  <a:srgbClr val="FF0066"/>
                </a:solidFill>
              </a:rPr>
              <a:t>Ag</a:t>
            </a:r>
            <a:r>
              <a:rPr lang="en-US" sz="2400" b="1" dirty="0">
                <a:solidFill>
                  <a:schemeClr val="tx1"/>
                </a:solidFill>
              </a:rPr>
              <a:t>. It has the ability to combine with </a:t>
            </a:r>
            <a:r>
              <a:rPr lang="en-US" sz="2400" b="1" dirty="0">
                <a:solidFill>
                  <a:srgbClr val="FF0066"/>
                </a:solidFill>
              </a:rPr>
              <a:t>Ag</a:t>
            </a:r>
            <a:r>
              <a:rPr lang="en-US" sz="2400" b="1" dirty="0">
                <a:solidFill>
                  <a:schemeClr val="tx1"/>
                </a:solidFill>
              </a:rPr>
              <a:t> that stimulated its production. </a:t>
            </a:r>
          </a:p>
          <a:p>
            <a:pPr algn="l"/>
            <a:r>
              <a:rPr lang="en-US" sz="2400" b="1" dirty="0">
                <a:solidFill>
                  <a:srgbClr val="FF0066"/>
                </a:solidFill>
              </a:rPr>
              <a:t>Antigen (Ag) </a:t>
            </a:r>
            <a:r>
              <a:rPr lang="en-US" sz="2400" b="1" dirty="0">
                <a:solidFill>
                  <a:schemeClr val="tx1"/>
                </a:solidFill>
              </a:rPr>
              <a:t>Or </a:t>
            </a:r>
            <a:r>
              <a:rPr lang="en-US" sz="2400" b="1" dirty="0" err="1">
                <a:solidFill>
                  <a:srgbClr val="0070C0"/>
                </a:solidFill>
              </a:rPr>
              <a:t>immunogen</a:t>
            </a:r>
            <a:r>
              <a:rPr lang="en-US" sz="2400" b="1" dirty="0">
                <a:solidFill>
                  <a:schemeClr val="tx1"/>
                </a:solidFill>
              </a:rPr>
              <a:t>: it is a foreign substance such as protein (pathogen) that reacts with Ab. </a:t>
            </a:r>
            <a:endParaRPr lang="ar-IQ" sz="2400" b="1" dirty="0">
              <a:solidFill>
                <a:schemeClr val="tx1"/>
              </a:solidFill>
              <a:cs typeface="+mj-cs"/>
            </a:endParaRPr>
          </a:p>
        </p:txBody>
      </p:sp>
      <p:pic>
        <p:nvPicPr>
          <p:cNvPr id="4" name="Picture 3">
            <a:extLst>
              <a:ext uri="{FF2B5EF4-FFF2-40B4-BE49-F238E27FC236}">
                <a16:creationId xmlns:a16="http://schemas.microsoft.com/office/drawing/2014/main" id="{440EECBF-D6BF-C9F3-986A-9F14F80DE085}"/>
              </a:ext>
            </a:extLst>
          </p:cNvPr>
          <p:cNvPicPr>
            <a:picLocks noChangeAspect="1"/>
          </p:cNvPicPr>
          <p:nvPr/>
        </p:nvPicPr>
        <p:blipFill>
          <a:blip r:embed="rId2"/>
          <a:stretch>
            <a:fillRect/>
          </a:stretch>
        </p:blipFill>
        <p:spPr>
          <a:xfrm>
            <a:off x="202077" y="116632"/>
            <a:ext cx="1292464" cy="1304657"/>
          </a:xfrm>
          <a:prstGeom prst="rect">
            <a:avLst/>
          </a:prstGeom>
        </p:spPr>
      </p:pic>
      <p:pic>
        <p:nvPicPr>
          <p:cNvPr id="5" name="Picture 4">
            <a:extLst>
              <a:ext uri="{FF2B5EF4-FFF2-40B4-BE49-F238E27FC236}">
                <a16:creationId xmlns:a16="http://schemas.microsoft.com/office/drawing/2014/main" id="{AAB243C0-595A-E20B-2984-1B0555EF3602}"/>
              </a:ext>
            </a:extLst>
          </p:cNvPr>
          <p:cNvPicPr>
            <a:picLocks noChangeAspect="1"/>
          </p:cNvPicPr>
          <p:nvPr/>
        </p:nvPicPr>
        <p:blipFill>
          <a:blip r:embed="rId3"/>
          <a:stretch>
            <a:fillRect/>
          </a:stretch>
        </p:blipFill>
        <p:spPr>
          <a:xfrm>
            <a:off x="7497046" y="106623"/>
            <a:ext cx="1444877" cy="1426588"/>
          </a:xfrm>
          <a:prstGeom prst="rect">
            <a:avLst/>
          </a:prstGeom>
        </p:spPr>
      </p:pic>
    </p:spTree>
    <p:extLst>
      <p:ext uri="{BB962C8B-B14F-4D97-AF65-F5344CB8AC3E}">
        <p14:creationId xmlns:p14="http://schemas.microsoft.com/office/powerpoint/2010/main" val="141617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rmAutofit fontScale="90000"/>
          </a:bodyPr>
          <a:lstStyle/>
          <a:p>
            <a:r>
              <a:rPr lang="en-US" sz="2400" b="1" dirty="0"/>
              <a:t>Department of Anesthesia Techniques </a:t>
            </a:r>
            <a:br>
              <a:rPr lang="en-US" sz="2400" b="1" dirty="0"/>
            </a:br>
            <a:r>
              <a:rPr lang="en-US" sz="2400" b="1" dirty="0"/>
              <a:t>Title of the lecture:- Immunology </a:t>
            </a:r>
            <a:br>
              <a:rPr lang="en-US" sz="2400" b="1" dirty="0"/>
            </a:br>
            <a:r>
              <a:rPr lang="en-US" sz="2400" b="1" dirty="0"/>
              <a:t>Younis.Abdulridha@uomus.edu.iq </a:t>
            </a:r>
            <a:br>
              <a:rPr lang="en-US" sz="2400" b="1" dirty="0"/>
            </a:br>
            <a:endParaRPr lang="ar-IQ" sz="2400" dirty="0"/>
          </a:p>
        </p:txBody>
      </p:sp>
      <p:sp>
        <p:nvSpPr>
          <p:cNvPr id="3" name="Content Placeholder 2"/>
          <p:cNvSpPr>
            <a:spLocks noGrp="1"/>
          </p:cNvSpPr>
          <p:nvPr>
            <p:ph idx="1"/>
          </p:nvPr>
        </p:nvSpPr>
        <p:spPr>
          <a:xfrm>
            <a:off x="152400" y="1524000"/>
            <a:ext cx="8839200" cy="5181600"/>
          </a:xfrm>
        </p:spPr>
        <p:txBody>
          <a:bodyPr>
            <a:normAutofit/>
          </a:bodyPr>
          <a:lstStyle/>
          <a:p>
            <a:pPr marL="0" indent="0">
              <a:buNone/>
            </a:pPr>
            <a:r>
              <a:rPr lang="en-US" sz="2400" b="1" dirty="0">
                <a:solidFill>
                  <a:srgbClr val="FF0066"/>
                </a:solidFill>
              </a:rPr>
              <a:t>2- T-lymphocytes</a:t>
            </a:r>
          </a:p>
          <a:p>
            <a:pPr marL="0" indent="0">
              <a:buNone/>
            </a:pPr>
            <a:r>
              <a:rPr lang="en-US" sz="2400" b="1" dirty="0">
                <a:solidFill>
                  <a:srgbClr val="FF0066"/>
                </a:solidFill>
              </a:rPr>
              <a:t>a- Helper T lymphocytes </a:t>
            </a:r>
            <a:r>
              <a:rPr lang="en-US" sz="2400" b="1" dirty="0"/>
              <a:t>recognize antigens on the surfaces of antigen presenting cells and secrete cytokines, which stimulate different mechanisms of immunity and inflammation.</a:t>
            </a:r>
          </a:p>
          <a:p>
            <a:pPr marL="0" indent="0">
              <a:buNone/>
            </a:pPr>
            <a:r>
              <a:rPr lang="en-US" sz="2400" b="1" dirty="0">
                <a:solidFill>
                  <a:srgbClr val="FF0066"/>
                </a:solidFill>
              </a:rPr>
              <a:t>b- Cytotoxic T lymphocytes </a:t>
            </a:r>
            <a:r>
              <a:rPr lang="en-US" sz="2400" b="1" dirty="0"/>
              <a:t>recognize antigens on infected cells and kill these cells.</a:t>
            </a:r>
          </a:p>
          <a:p>
            <a:pPr marL="0" indent="0">
              <a:buNone/>
            </a:pPr>
            <a:r>
              <a:rPr lang="en-US" sz="2400" b="1" dirty="0">
                <a:solidFill>
                  <a:srgbClr val="FF0066"/>
                </a:solidFill>
              </a:rPr>
              <a:t>c- Regulatory T cells</a:t>
            </a:r>
            <a:r>
              <a:rPr lang="en-US" sz="2400" b="1" dirty="0"/>
              <a:t> suppress and prevent immune responses (e.g., to self antigens.</a:t>
            </a:r>
          </a:p>
          <a:p>
            <a:pPr marL="0" indent="0">
              <a:buNone/>
            </a:pPr>
            <a:endParaRPr lang="ar-IQ" sz="2400" b="1" dirty="0"/>
          </a:p>
        </p:txBody>
      </p:sp>
      <p:pic>
        <p:nvPicPr>
          <p:cNvPr id="6" name="Picture 5">
            <a:extLst>
              <a:ext uri="{FF2B5EF4-FFF2-40B4-BE49-F238E27FC236}">
                <a16:creationId xmlns:a16="http://schemas.microsoft.com/office/drawing/2014/main" id="{C9175484-E7B2-7EC9-0C86-98065575AC9D}"/>
              </a:ext>
            </a:extLst>
          </p:cNvPr>
          <p:cNvPicPr>
            <a:picLocks noChangeAspect="1"/>
          </p:cNvPicPr>
          <p:nvPr/>
        </p:nvPicPr>
        <p:blipFill>
          <a:blip r:embed="rId2"/>
          <a:stretch>
            <a:fillRect/>
          </a:stretch>
        </p:blipFill>
        <p:spPr>
          <a:xfrm>
            <a:off x="7497046" y="106623"/>
            <a:ext cx="1444877" cy="1426588"/>
          </a:xfrm>
          <a:prstGeom prst="rect">
            <a:avLst/>
          </a:prstGeom>
        </p:spPr>
      </p:pic>
      <p:pic>
        <p:nvPicPr>
          <p:cNvPr id="7" name="Picture 6">
            <a:extLst>
              <a:ext uri="{FF2B5EF4-FFF2-40B4-BE49-F238E27FC236}">
                <a16:creationId xmlns:a16="http://schemas.microsoft.com/office/drawing/2014/main" id="{10DE4CB3-16FE-A245-174A-17A2AEB38A9C}"/>
              </a:ext>
            </a:extLst>
          </p:cNvPr>
          <p:cNvPicPr>
            <a:picLocks noChangeAspect="1"/>
          </p:cNvPicPr>
          <p:nvPr/>
        </p:nvPicPr>
        <p:blipFill>
          <a:blip r:embed="rId3"/>
          <a:stretch>
            <a:fillRect/>
          </a:stretch>
        </p:blipFill>
        <p:spPr>
          <a:xfrm>
            <a:off x="202077" y="116632"/>
            <a:ext cx="1292464" cy="1304657"/>
          </a:xfrm>
          <a:prstGeom prst="rect">
            <a:avLst/>
          </a:prstGeom>
        </p:spPr>
      </p:pic>
    </p:spTree>
    <p:extLst>
      <p:ext uri="{BB962C8B-B14F-4D97-AF65-F5344CB8AC3E}">
        <p14:creationId xmlns:p14="http://schemas.microsoft.com/office/powerpoint/2010/main" val="261486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19200"/>
          </a:xfrm>
        </p:spPr>
        <p:txBody>
          <a:bodyPr>
            <a:normAutofit fontScale="90000"/>
          </a:bodyPr>
          <a:lstStyle/>
          <a:p>
            <a:r>
              <a:rPr lang="en-US" sz="2400" b="1" dirty="0"/>
              <a:t>Department of Anesthesia Techniques </a:t>
            </a:r>
            <a:br>
              <a:rPr lang="en-US" sz="2400" b="1" dirty="0"/>
            </a:br>
            <a:r>
              <a:rPr lang="en-US" sz="2400" b="1" dirty="0"/>
              <a:t>Title of the lecture:- Immunology </a:t>
            </a:r>
            <a:br>
              <a:rPr lang="en-US" sz="2400" b="1" dirty="0"/>
            </a:br>
            <a:r>
              <a:rPr lang="en-US" sz="2400" b="1" dirty="0"/>
              <a:t>Younis.Abdulridha@uomus.edu.iq </a:t>
            </a:r>
            <a:br>
              <a:rPr lang="en-US" sz="2400" b="1" dirty="0"/>
            </a:br>
            <a:r>
              <a:rPr lang="en-US" sz="2400" b="1" dirty="0">
                <a:solidFill>
                  <a:srgbClr val="FF0000"/>
                </a:solidFill>
                <a:latin typeface="Times New Roman" pitchFamily="18" charset="0"/>
                <a:cs typeface="Times New Roman" pitchFamily="18" charset="0"/>
              </a:rPr>
              <a:t>Prof. Dr. Younis A. </a:t>
            </a:r>
            <a:r>
              <a:rPr lang="en-US" sz="2400" b="1" dirty="0" err="1">
                <a:solidFill>
                  <a:srgbClr val="FF0000"/>
                </a:solidFill>
                <a:latin typeface="Times New Roman" pitchFamily="18" charset="0"/>
                <a:cs typeface="Times New Roman" pitchFamily="18" charset="0"/>
              </a:rPr>
              <a:t>Alkhafaji</a:t>
            </a:r>
            <a:endParaRPr lang="ar-IQ" sz="2400" dirty="0"/>
          </a:p>
        </p:txBody>
      </p:sp>
      <p:sp>
        <p:nvSpPr>
          <p:cNvPr id="3" name="Content Placeholder 2"/>
          <p:cNvSpPr>
            <a:spLocks noGrp="1"/>
          </p:cNvSpPr>
          <p:nvPr>
            <p:ph idx="1"/>
          </p:nvPr>
        </p:nvSpPr>
        <p:spPr>
          <a:xfrm>
            <a:off x="152400" y="1447800"/>
            <a:ext cx="8839200" cy="5257800"/>
          </a:xfrm>
        </p:spPr>
        <p:txBody>
          <a:bodyPr>
            <a:normAutofit/>
          </a:bodyPr>
          <a:lstStyle/>
          <a:p>
            <a:pPr marL="0" indent="0">
              <a:buNone/>
            </a:pPr>
            <a:endParaRPr lang="ar-IQ" sz="24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92" t="17391" r="14092" b="9577"/>
          <a:stretch/>
        </p:blipFill>
        <p:spPr bwMode="auto">
          <a:xfrm>
            <a:off x="152400" y="1447799"/>
            <a:ext cx="9067800" cy="602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30AF35B6-7915-346E-4881-2BFCD6CBD65D}"/>
              </a:ext>
            </a:extLst>
          </p:cNvPr>
          <p:cNvPicPr>
            <a:picLocks noChangeAspect="1"/>
          </p:cNvPicPr>
          <p:nvPr/>
        </p:nvPicPr>
        <p:blipFill>
          <a:blip r:embed="rId3"/>
          <a:stretch>
            <a:fillRect/>
          </a:stretch>
        </p:blipFill>
        <p:spPr>
          <a:xfrm>
            <a:off x="7497046" y="106623"/>
            <a:ext cx="1444877" cy="1426588"/>
          </a:xfrm>
          <a:prstGeom prst="rect">
            <a:avLst/>
          </a:prstGeom>
        </p:spPr>
      </p:pic>
    </p:spTree>
    <p:extLst>
      <p:ext uri="{BB962C8B-B14F-4D97-AF65-F5344CB8AC3E}">
        <p14:creationId xmlns:p14="http://schemas.microsoft.com/office/powerpoint/2010/main" val="62139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1470025"/>
          </a:xfrm>
        </p:spPr>
        <p:txBody>
          <a:bodyPr>
            <a:normAutofit fontScale="90000"/>
          </a:bodyPr>
          <a:lstStyle/>
          <a:p>
            <a:r>
              <a:rPr lang="en-US" sz="2400" b="1" dirty="0"/>
              <a:t>Department of Anesthesia Techniques </a:t>
            </a:r>
            <a:br>
              <a:rPr lang="en-US" sz="2400" b="1" dirty="0"/>
            </a:br>
            <a:r>
              <a:rPr lang="en-US" sz="2400" b="1" dirty="0"/>
              <a:t>Title of the lecture:- Immunology </a:t>
            </a:r>
            <a:br>
              <a:rPr lang="en-US" sz="2400" b="1" dirty="0"/>
            </a:br>
            <a:r>
              <a:rPr lang="en-US" sz="2400" b="1" dirty="0"/>
              <a:t>Younis.Abdulridha@uomus.edu.iq </a:t>
            </a:r>
            <a:br>
              <a:rPr lang="en-US" sz="2400" b="1" dirty="0"/>
            </a:br>
            <a:r>
              <a:rPr lang="en-US" sz="2400" b="1" dirty="0">
                <a:solidFill>
                  <a:srgbClr val="FF0000"/>
                </a:solidFill>
                <a:latin typeface="Times New Roman" pitchFamily="18" charset="0"/>
                <a:cs typeface="Times New Roman" pitchFamily="18" charset="0"/>
              </a:rPr>
              <a:t>Prof. Dr. Younis A. </a:t>
            </a:r>
            <a:r>
              <a:rPr lang="en-US" sz="2400" b="1" dirty="0" err="1">
                <a:solidFill>
                  <a:srgbClr val="FF0000"/>
                </a:solidFill>
                <a:latin typeface="Times New Roman" pitchFamily="18" charset="0"/>
                <a:cs typeface="Times New Roman" pitchFamily="18" charset="0"/>
              </a:rPr>
              <a:t>Alkhafaji</a:t>
            </a:r>
            <a:endParaRPr lang="ar-IQ" sz="2400" b="1" dirty="0"/>
          </a:p>
        </p:txBody>
      </p:sp>
      <p:sp>
        <p:nvSpPr>
          <p:cNvPr id="3" name="Subtitle 2"/>
          <p:cNvSpPr>
            <a:spLocks noGrp="1"/>
          </p:cNvSpPr>
          <p:nvPr>
            <p:ph type="subTitle" idx="1"/>
          </p:nvPr>
        </p:nvSpPr>
        <p:spPr>
          <a:xfrm>
            <a:off x="152400" y="1676400"/>
            <a:ext cx="8839200" cy="5029200"/>
          </a:xfrm>
        </p:spPr>
        <p:txBody>
          <a:bodyPr>
            <a:normAutofit/>
          </a:bodyPr>
          <a:lstStyle/>
          <a:p>
            <a:pPr algn="l"/>
            <a:r>
              <a:rPr lang="hy-AM" sz="2400" b="1" dirty="0">
                <a:solidFill>
                  <a:srgbClr val="7030A0"/>
                </a:solidFill>
              </a:rPr>
              <a:t>֍</a:t>
            </a:r>
            <a:r>
              <a:rPr lang="en-US" sz="2400" b="1" dirty="0">
                <a:solidFill>
                  <a:srgbClr val="7030A0"/>
                </a:solidFill>
              </a:rPr>
              <a:t>Function of Immune system</a:t>
            </a:r>
          </a:p>
          <a:p>
            <a:pPr algn="l"/>
            <a:r>
              <a:rPr lang="en-US" sz="2400" b="1" dirty="0">
                <a:solidFill>
                  <a:schemeClr val="tx1"/>
                </a:solidFill>
              </a:rPr>
              <a:t>1- Distinguish between self and non self antigen </a:t>
            </a:r>
          </a:p>
          <a:p>
            <a:pPr algn="l"/>
            <a:r>
              <a:rPr lang="en-US" sz="2400" b="1" dirty="0">
                <a:solidFill>
                  <a:schemeClr val="tx1"/>
                </a:solidFill>
              </a:rPr>
              <a:t>2- Protect the body and defense against infection and disease</a:t>
            </a:r>
          </a:p>
          <a:p>
            <a:pPr algn="l"/>
            <a:endParaRPr lang="ar-IQ" sz="2400" b="1" dirty="0">
              <a:solidFill>
                <a:schemeClr val="tx1"/>
              </a:solidFill>
            </a:endParaRPr>
          </a:p>
        </p:txBody>
      </p:sp>
      <p:pic>
        <p:nvPicPr>
          <p:cNvPr id="4" name="Picture 3">
            <a:extLst>
              <a:ext uri="{FF2B5EF4-FFF2-40B4-BE49-F238E27FC236}">
                <a16:creationId xmlns:a16="http://schemas.microsoft.com/office/drawing/2014/main" id="{B3C2A998-6B78-892C-8F5D-FBC2358BB071}"/>
              </a:ext>
            </a:extLst>
          </p:cNvPr>
          <p:cNvPicPr>
            <a:picLocks noChangeAspect="1"/>
          </p:cNvPicPr>
          <p:nvPr/>
        </p:nvPicPr>
        <p:blipFill>
          <a:blip r:embed="rId2"/>
          <a:stretch>
            <a:fillRect/>
          </a:stretch>
        </p:blipFill>
        <p:spPr>
          <a:xfrm>
            <a:off x="7497046" y="106623"/>
            <a:ext cx="1444877" cy="1426588"/>
          </a:xfrm>
          <a:prstGeom prst="rect">
            <a:avLst/>
          </a:prstGeom>
        </p:spPr>
      </p:pic>
      <p:pic>
        <p:nvPicPr>
          <p:cNvPr id="5" name="Picture 4">
            <a:extLst>
              <a:ext uri="{FF2B5EF4-FFF2-40B4-BE49-F238E27FC236}">
                <a16:creationId xmlns:a16="http://schemas.microsoft.com/office/drawing/2014/main" id="{16BF69FD-8AEC-7FD9-0F48-AC2055F3D7E7}"/>
              </a:ext>
            </a:extLst>
          </p:cNvPr>
          <p:cNvPicPr>
            <a:picLocks noChangeAspect="1"/>
          </p:cNvPicPr>
          <p:nvPr/>
        </p:nvPicPr>
        <p:blipFill>
          <a:blip r:embed="rId3"/>
          <a:stretch>
            <a:fillRect/>
          </a:stretch>
        </p:blipFill>
        <p:spPr>
          <a:xfrm>
            <a:off x="202077" y="116632"/>
            <a:ext cx="1292464" cy="1304657"/>
          </a:xfrm>
          <a:prstGeom prst="rect">
            <a:avLst/>
          </a:prstGeom>
        </p:spPr>
      </p:pic>
    </p:spTree>
    <p:extLst>
      <p:ext uri="{BB962C8B-B14F-4D97-AF65-F5344CB8AC3E}">
        <p14:creationId xmlns:p14="http://schemas.microsoft.com/office/powerpoint/2010/main" val="279438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9220200" cy="609601"/>
          </a:xfrm>
        </p:spPr>
        <p:txBody>
          <a:bodyPr>
            <a:normAutofit/>
          </a:bodyPr>
          <a:lstStyle/>
          <a:p>
            <a:r>
              <a:rPr lang="en-US" sz="2400" b="1" dirty="0"/>
              <a:t>Difference between Innate and Adaptive Immunity</a:t>
            </a:r>
            <a:endParaRPr lang="ar-IQ" sz="2400" b="1" dirty="0"/>
          </a:p>
        </p:txBody>
      </p:sp>
      <p:sp>
        <p:nvSpPr>
          <p:cNvPr id="3" name="Subtitle 2"/>
          <p:cNvSpPr>
            <a:spLocks noGrp="1"/>
          </p:cNvSpPr>
          <p:nvPr>
            <p:ph type="subTitle" idx="1"/>
          </p:nvPr>
        </p:nvSpPr>
        <p:spPr>
          <a:xfrm>
            <a:off x="-152400" y="762000"/>
            <a:ext cx="9220200" cy="6019800"/>
          </a:xfrm>
        </p:spPr>
        <p:txBody>
          <a:bodyPr>
            <a:normAutofit/>
          </a:bodyPr>
          <a:lstStyle/>
          <a:p>
            <a:pPr algn="l"/>
            <a:endParaRPr lang="ar-IQ" sz="2400" dirty="0">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1711148358"/>
              </p:ext>
            </p:extLst>
          </p:nvPr>
        </p:nvGraphicFramePr>
        <p:xfrm>
          <a:off x="0" y="533400"/>
          <a:ext cx="9116704" cy="6045142"/>
        </p:xfrm>
        <a:graphic>
          <a:graphicData uri="http://schemas.openxmlformats.org/drawingml/2006/table">
            <a:tbl>
              <a:tblPr rtl="1" firstRow="1" bandRow="1">
                <a:tableStyleId>{5C22544A-7EE6-4342-B048-85BDC9FD1C3A}</a:tableStyleId>
              </a:tblPr>
              <a:tblGrid>
                <a:gridCol w="2914785">
                  <a:extLst>
                    <a:ext uri="{9D8B030D-6E8A-4147-A177-3AD203B41FA5}">
                      <a16:colId xmlns:a16="http://schemas.microsoft.com/office/drawing/2014/main" val="20000"/>
                    </a:ext>
                  </a:extLst>
                </a:gridCol>
                <a:gridCol w="4380738">
                  <a:extLst>
                    <a:ext uri="{9D8B030D-6E8A-4147-A177-3AD203B41FA5}">
                      <a16:colId xmlns:a16="http://schemas.microsoft.com/office/drawing/2014/main" val="20001"/>
                    </a:ext>
                  </a:extLst>
                </a:gridCol>
                <a:gridCol w="1287781">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475038">
                <a:tc>
                  <a:txBody>
                    <a:bodyPr/>
                    <a:lstStyle/>
                    <a:p>
                      <a:pPr rtl="1"/>
                      <a:r>
                        <a:rPr lang="en-US" sz="1400" b="1" dirty="0"/>
                        <a:t>Adaptive immunity</a:t>
                      </a:r>
                      <a:endParaRPr lang="ar-IQ" sz="1400" b="1" dirty="0"/>
                    </a:p>
                  </a:txBody>
                  <a:tcPr/>
                </a:tc>
                <a:tc>
                  <a:txBody>
                    <a:bodyPr/>
                    <a:lstStyle/>
                    <a:p>
                      <a:pPr rtl="1"/>
                      <a:r>
                        <a:rPr lang="en-US" sz="1400" b="1" dirty="0"/>
                        <a:t>Innate immunity</a:t>
                      </a:r>
                      <a:endParaRPr lang="ar-IQ" sz="1400" b="1" dirty="0"/>
                    </a:p>
                  </a:txBody>
                  <a:tcPr/>
                </a:tc>
                <a:tc>
                  <a:txBody>
                    <a:bodyPr/>
                    <a:lstStyle/>
                    <a:p>
                      <a:pPr rtl="1"/>
                      <a:r>
                        <a:rPr lang="en-US" sz="1400" b="1" dirty="0"/>
                        <a:t>Object</a:t>
                      </a:r>
                      <a:endParaRPr lang="ar-IQ" sz="1400" b="1" dirty="0"/>
                    </a:p>
                  </a:txBody>
                  <a:tcPr/>
                </a:tc>
                <a:tc>
                  <a:txBody>
                    <a:bodyPr/>
                    <a:lstStyle/>
                    <a:p>
                      <a:pPr rtl="1"/>
                      <a:r>
                        <a:rPr lang="en-US" sz="1400" b="1" dirty="0"/>
                        <a:t>S.N.</a:t>
                      </a:r>
                      <a:endParaRPr lang="ar-IQ" sz="1400" b="1" dirty="0"/>
                    </a:p>
                  </a:txBody>
                  <a:tcPr/>
                </a:tc>
                <a:extLst>
                  <a:ext uri="{0D108BD9-81ED-4DB2-BD59-A6C34878D82A}">
                    <a16:rowId xmlns:a16="http://schemas.microsoft.com/office/drawing/2014/main" val="10000"/>
                  </a:ext>
                </a:extLst>
              </a:tr>
              <a:tr h="515562">
                <a:tc>
                  <a:txBody>
                    <a:bodyPr/>
                    <a:lstStyle/>
                    <a:p>
                      <a:pPr rtl="1"/>
                      <a:r>
                        <a:rPr lang="en-US" sz="1400" b="1" dirty="0"/>
                        <a:t>Adaptive immunity is created in response to exposure to a foreign substance. </a:t>
                      </a:r>
                      <a:endParaRPr lang="ar-IQ" sz="1400" b="1" dirty="0"/>
                    </a:p>
                  </a:txBody>
                  <a:tcPr/>
                </a:tc>
                <a:tc>
                  <a:txBody>
                    <a:bodyPr/>
                    <a:lstStyle/>
                    <a:p>
                      <a:pPr algn="l" rtl="0"/>
                      <a:r>
                        <a:rPr lang="en-US" sz="1400" b="1" dirty="0"/>
                        <a:t>Innate immunity is something already present in the body</a:t>
                      </a:r>
                      <a:endParaRPr lang="ar-IQ" sz="1400" b="1" dirty="0"/>
                    </a:p>
                  </a:txBody>
                  <a:tcPr/>
                </a:tc>
                <a:tc>
                  <a:txBody>
                    <a:bodyPr/>
                    <a:lstStyle/>
                    <a:p>
                      <a:pPr rtl="1"/>
                      <a:r>
                        <a:rPr lang="en-US" sz="1400" b="1" dirty="0"/>
                        <a:t>Presence</a:t>
                      </a:r>
                      <a:endParaRPr lang="ar-IQ" sz="1400" b="1" dirty="0"/>
                    </a:p>
                  </a:txBody>
                  <a:tcPr/>
                </a:tc>
                <a:tc>
                  <a:txBody>
                    <a:bodyPr/>
                    <a:lstStyle/>
                    <a:p>
                      <a:pPr rtl="1"/>
                      <a:r>
                        <a:rPr lang="en-US" sz="1400" b="1" dirty="0"/>
                        <a:t>1</a:t>
                      </a:r>
                      <a:endParaRPr lang="ar-IQ" sz="1400" b="1" dirty="0"/>
                    </a:p>
                  </a:txBody>
                  <a:tcPr/>
                </a:tc>
                <a:extLst>
                  <a:ext uri="{0D108BD9-81ED-4DB2-BD59-A6C34878D82A}">
                    <a16:rowId xmlns:a16="http://schemas.microsoft.com/office/drawing/2014/main" val="10001"/>
                  </a:ext>
                </a:extLst>
              </a:tr>
              <a:tr h="378915">
                <a:tc>
                  <a:txBody>
                    <a:bodyPr/>
                    <a:lstStyle/>
                    <a:p>
                      <a:pPr rtl="1"/>
                      <a:r>
                        <a:rPr lang="en-US" sz="1400" b="1" dirty="0"/>
                        <a:t>Specific</a:t>
                      </a:r>
                      <a:endParaRPr lang="ar-IQ" sz="1400" b="1" dirty="0"/>
                    </a:p>
                  </a:txBody>
                  <a:tcPr/>
                </a:tc>
                <a:tc>
                  <a:txBody>
                    <a:bodyPr/>
                    <a:lstStyle/>
                    <a:p>
                      <a:pPr rtl="1"/>
                      <a:r>
                        <a:rPr lang="en-US" sz="1400" b="1" dirty="0"/>
                        <a:t>Non-Specific</a:t>
                      </a:r>
                      <a:endParaRPr lang="ar-IQ" sz="1400" b="1" dirty="0"/>
                    </a:p>
                  </a:txBody>
                  <a:tcPr/>
                </a:tc>
                <a:tc>
                  <a:txBody>
                    <a:bodyPr/>
                    <a:lstStyle/>
                    <a:p>
                      <a:pPr rtl="1"/>
                      <a:r>
                        <a:rPr lang="en-US" sz="1400" b="1" dirty="0"/>
                        <a:t>Specificity</a:t>
                      </a:r>
                      <a:endParaRPr lang="ar-IQ" sz="1400" b="1" dirty="0"/>
                    </a:p>
                  </a:txBody>
                  <a:tcPr/>
                </a:tc>
                <a:tc>
                  <a:txBody>
                    <a:bodyPr/>
                    <a:lstStyle/>
                    <a:p>
                      <a:pPr rtl="1"/>
                      <a:r>
                        <a:rPr lang="en-US" sz="1400" b="1" dirty="0"/>
                        <a:t>2</a:t>
                      </a:r>
                      <a:endParaRPr lang="ar-IQ" sz="1400" b="1" dirty="0"/>
                    </a:p>
                  </a:txBody>
                  <a:tcPr/>
                </a:tc>
                <a:extLst>
                  <a:ext uri="{0D108BD9-81ED-4DB2-BD59-A6C34878D82A}">
                    <a16:rowId xmlns:a16="http://schemas.microsoft.com/office/drawing/2014/main" val="10002"/>
                  </a:ext>
                </a:extLst>
              </a:tr>
              <a:tr h="411700">
                <a:tc>
                  <a:txBody>
                    <a:bodyPr/>
                    <a:lstStyle/>
                    <a:p>
                      <a:pPr rtl="1"/>
                      <a:r>
                        <a:rPr lang="en-US" sz="1400" b="1" dirty="0"/>
                        <a:t>Fight only specific infection</a:t>
                      </a:r>
                      <a:endParaRPr lang="ar-IQ" sz="1400" b="1" dirty="0"/>
                    </a:p>
                  </a:txBody>
                  <a:tcPr/>
                </a:tc>
                <a:tc>
                  <a:txBody>
                    <a:bodyPr/>
                    <a:lstStyle/>
                    <a:p>
                      <a:pPr rtl="1"/>
                      <a:r>
                        <a:rPr lang="en-US" sz="1400" b="1" dirty="0"/>
                        <a:t>Fights any foreign invader</a:t>
                      </a:r>
                      <a:endParaRPr lang="ar-IQ" sz="1400" b="1" dirty="0"/>
                    </a:p>
                  </a:txBody>
                  <a:tcPr/>
                </a:tc>
                <a:tc>
                  <a:txBody>
                    <a:bodyPr/>
                    <a:lstStyle/>
                    <a:p>
                      <a:pPr rtl="1"/>
                      <a:r>
                        <a:rPr lang="en-US" sz="1400" b="1" dirty="0"/>
                        <a:t>Response</a:t>
                      </a:r>
                      <a:endParaRPr lang="ar-IQ" sz="1400" b="1" dirty="0"/>
                    </a:p>
                  </a:txBody>
                  <a:tcPr/>
                </a:tc>
                <a:tc>
                  <a:txBody>
                    <a:bodyPr/>
                    <a:lstStyle/>
                    <a:p>
                      <a:pPr rtl="1"/>
                      <a:r>
                        <a:rPr lang="en-US" sz="1400" b="1" dirty="0"/>
                        <a:t>3</a:t>
                      </a:r>
                      <a:endParaRPr lang="ar-IQ" sz="1400" b="1" dirty="0"/>
                    </a:p>
                  </a:txBody>
                  <a:tcPr/>
                </a:tc>
                <a:extLst>
                  <a:ext uri="{0D108BD9-81ED-4DB2-BD59-A6C34878D82A}">
                    <a16:rowId xmlns:a16="http://schemas.microsoft.com/office/drawing/2014/main" val="10003"/>
                  </a:ext>
                </a:extLst>
              </a:tr>
              <a:tr h="395865">
                <a:tc>
                  <a:txBody>
                    <a:bodyPr/>
                    <a:lstStyle/>
                    <a:p>
                      <a:pPr rtl="1"/>
                      <a:r>
                        <a:rPr lang="en-US" sz="1400" b="1" dirty="0"/>
                        <a:t>Slow (1-2 weeks)</a:t>
                      </a:r>
                      <a:endParaRPr lang="ar-IQ" sz="1400" b="1" dirty="0"/>
                    </a:p>
                  </a:txBody>
                  <a:tcPr/>
                </a:tc>
                <a:tc>
                  <a:txBody>
                    <a:bodyPr/>
                    <a:lstStyle/>
                    <a:p>
                      <a:pPr rtl="1"/>
                      <a:r>
                        <a:rPr lang="en-US" sz="1400" b="1" dirty="0"/>
                        <a:t>Rapid</a:t>
                      </a:r>
                      <a:endParaRPr lang="ar-IQ" sz="1400" b="1" dirty="0"/>
                    </a:p>
                  </a:txBody>
                  <a:tcPr/>
                </a:tc>
                <a:tc>
                  <a:txBody>
                    <a:bodyPr/>
                    <a:lstStyle/>
                    <a:p>
                      <a:pPr rtl="1"/>
                      <a:r>
                        <a:rPr lang="en-US" sz="1400" b="1" dirty="0"/>
                        <a:t>Response</a:t>
                      </a:r>
                      <a:endParaRPr lang="ar-IQ" sz="1400" b="1" dirty="0"/>
                    </a:p>
                  </a:txBody>
                  <a:tcPr/>
                </a:tc>
                <a:tc>
                  <a:txBody>
                    <a:bodyPr/>
                    <a:lstStyle/>
                    <a:p>
                      <a:pPr rtl="1"/>
                      <a:r>
                        <a:rPr lang="en-US" sz="1400" b="1" dirty="0"/>
                        <a:t>4</a:t>
                      </a:r>
                      <a:endParaRPr lang="ar-IQ" sz="1400" b="1" dirty="0"/>
                    </a:p>
                  </a:txBody>
                  <a:tcPr/>
                </a:tc>
                <a:extLst>
                  <a:ext uri="{0D108BD9-81ED-4DB2-BD59-A6C34878D82A}">
                    <a16:rowId xmlns:a16="http://schemas.microsoft.com/office/drawing/2014/main" val="10004"/>
                  </a:ext>
                </a:extLst>
              </a:tr>
              <a:tr h="633385">
                <a:tc>
                  <a:txBody>
                    <a:bodyPr/>
                    <a:lstStyle/>
                    <a:p>
                      <a:pPr rtl="1"/>
                      <a:r>
                        <a:rPr lang="en-US" sz="1400" b="1" dirty="0"/>
                        <a:t>Adaptive immunity, is not passed from the parents, hence it cannot be inherited.</a:t>
                      </a:r>
                      <a:endParaRPr lang="ar-IQ" sz="1400" b="1" dirty="0"/>
                    </a:p>
                  </a:txBody>
                  <a:tcPr/>
                </a:tc>
                <a:tc>
                  <a:txBody>
                    <a:bodyPr/>
                    <a:lstStyle/>
                    <a:p>
                      <a:pPr rtl="1"/>
                      <a:r>
                        <a:rPr lang="en-US" sz="1400" b="1" dirty="0"/>
                        <a:t>Innate immunity is generally inherited from parents.</a:t>
                      </a:r>
                      <a:endParaRPr lang="ar-IQ" sz="1400" b="1" dirty="0"/>
                    </a:p>
                  </a:txBody>
                  <a:tcPr/>
                </a:tc>
                <a:tc>
                  <a:txBody>
                    <a:bodyPr/>
                    <a:lstStyle/>
                    <a:p>
                      <a:pPr rtl="1"/>
                      <a:r>
                        <a:rPr lang="en-US" sz="1400" b="1" dirty="0"/>
                        <a:t>Inheritance</a:t>
                      </a:r>
                      <a:endParaRPr lang="ar-IQ" sz="1400" b="1" dirty="0"/>
                    </a:p>
                  </a:txBody>
                  <a:tcPr/>
                </a:tc>
                <a:tc>
                  <a:txBody>
                    <a:bodyPr/>
                    <a:lstStyle/>
                    <a:p>
                      <a:pPr rtl="1"/>
                      <a:r>
                        <a:rPr lang="en-US" sz="1400" b="1" dirty="0"/>
                        <a:t>5</a:t>
                      </a:r>
                      <a:endParaRPr lang="ar-IQ" sz="1400" b="1" dirty="0"/>
                    </a:p>
                  </a:txBody>
                  <a:tcPr/>
                </a:tc>
                <a:extLst>
                  <a:ext uri="{0D108BD9-81ED-4DB2-BD59-A6C34878D82A}">
                    <a16:rowId xmlns:a16="http://schemas.microsoft.com/office/drawing/2014/main" val="10005"/>
                  </a:ext>
                </a:extLst>
              </a:tr>
              <a:tr h="364196">
                <a:tc>
                  <a:txBody>
                    <a:bodyPr/>
                    <a:lstStyle/>
                    <a:p>
                      <a:pPr rtl="1"/>
                      <a:r>
                        <a:rPr lang="en-US" sz="1400" b="1" dirty="0"/>
                        <a:t>Long term memory</a:t>
                      </a:r>
                      <a:endParaRPr lang="ar-IQ" sz="1400" b="1" dirty="0"/>
                    </a:p>
                  </a:txBody>
                  <a:tcPr/>
                </a:tc>
                <a:tc>
                  <a:txBody>
                    <a:bodyPr/>
                    <a:lstStyle/>
                    <a:p>
                      <a:pPr rtl="1"/>
                      <a:r>
                        <a:rPr lang="en-US" sz="1400" b="1" dirty="0"/>
                        <a:t>No memory</a:t>
                      </a:r>
                      <a:endParaRPr lang="ar-IQ" sz="1400" b="1" dirty="0"/>
                    </a:p>
                  </a:txBody>
                  <a:tcPr/>
                </a:tc>
                <a:tc>
                  <a:txBody>
                    <a:bodyPr/>
                    <a:lstStyle/>
                    <a:p>
                      <a:pPr rtl="1"/>
                      <a:r>
                        <a:rPr lang="en-US" sz="1400" b="1" dirty="0"/>
                        <a:t>Memory</a:t>
                      </a:r>
                      <a:endParaRPr lang="ar-IQ" sz="1400" b="1" dirty="0"/>
                    </a:p>
                  </a:txBody>
                  <a:tcPr/>
                </a:tc>
                <a:tc>
                  <a:txBody>
                    <a:bodyPr/>
                    <a:lstStyle/>
                    <a:p>
                      <a:pPr rtl="1"/>
                      <a:r>
                        <a:rPr lang="en-US" sz="1400" b="1" dirty="0"/>
                        <a:t>6</a:t>
                      </a:r>
                      <a:endParaRPr lang="ar-IQ" sz="1400" b="1" dirty="0"/>
                    </a:p>
                  </a:txBody>
                  <a:tcPr/>
                </a:tc>
                <a:extLst>
                  <a:ext uri="{0D108BD9-81ED-4DB2-BD59-A6C34878D82A}">
                    <a16:rowId xmlns:a16="http://schemas.microsoft.com/office/drawing/2014/main" val="10006"/>
                  </a:ext>
                </a:extLst>
              </a:tr>
              <a:tr h="373026">
                <a:tc>
                  <a:txBody>
                    <a:bodyPr/>
                    <a:lstStyle/>
                    <a:p>
                      <a:pPr rtl="1"/>
                      <a:r>
                        <a:rPr lang="en-US" sz="1400" b="1" dirty="0"/>
                        <a:t>Develops during a person’s lifetime.</a:t>
                      </a:r>
                      <a:endParaRPr lang="ar-IQ" sz="1400" b="1" dirty="0"/>
                    </a:p>
                  </a:txBody>
                  <a:tcPr/>
                </a:tc>
                <a:tc>
                  <a:txBody>
                    <a:bodyPr/>
                    <a:lstStyle/>
                    <a:p>
                      <a:pPr rtl="1"/>
                      <a:r>
                        <a:rPr lang="en-US" sz="1400" b="1" dirty="0"/>
                        <a:t>Present at birth</a:t>
                      </a:r>
                      <a:endParaRPr lang="ar-IQ" sz="1400" b="1" dirty="0"/>
                    </a:p>
                  </a:txBody>
                  <a:tcPr/>
                </a:tc>
                <a:tc>
                  <a:txBody>
                    <a:bodyPr/>
                    <a:lstStyle/>
                    <a:p>
                      <a:pPr rtl="1"/>
                      <a:r>
                        <a:rPr lang="en-US" sz="1400" b="1" dirty="0"/>
                        <a:t>Presence</a:t>
                      </a:r>
                      <a:endParaRPr lang="ar-IQ" sz="1400" b="1" dirty="0"/>
                    </a:p>
                  </a:txBody>
                  <a:tcPr/>
                </a:tc>
                <a:tc>
                  <a:txBody>
                    <a:bodyPr/>
                    <a:lstStyle/>
                    <a:p>
                      <a:pPr rtl="1"/>
                      <a:r>
                        <a:rPr lang="en-US" sz="1400" b="1" dirty="0"/>
                        <a:t>7</a:t>
                      </a:r>
                      <a:endParaRPr lang="ar-IQ" sz="1400" b="1" dirty="0"/>
                    </a:p>
                  </a:txBody>
                  <a:tcPr/>
                </a:tc>
                <a:extLst>
                  <a:ext uri="{0D108BD9-81ED-4DB2-BD59-A6C34878D82A}">
                    <a16:rowId xmlns:a16="http://schemas.microsoft.com/office/drawing/2014/main" val="10007"/>
                  </a:ext>
                </a:extLst>
              </a:tr>
              <a:tr h="475038">
                <a:tc>
                  <a:txBody>
                    <a:bodyPr/>
                    <a:lstStyle/>
                    <a:p>
                      <a:pPr rtl="1"/>
                      <a:r>
                        <a:rPr lang="fr-FR" sz="1400" b="1" dirty="0"/>
                        <a:t>Microbes and non-</a:t>
                      </a:r>
                      <a:r>
                        <a:rPr lang="fr-FR" sz="1400" b="1" dirty="0" err="1"/>
                        <a:t>microbial</a:t>
                      </a:r>
                      <a:r>
                        <a:rPr lang="fr-FR" sz="1400" b="1" dirty="0"/>
                        <a:t> substances </a:t>
                      </a:r>
                      <a:r>
                        <a:rPr lang="fr-FR" sz="1400" b="1" dirty="0" err="1"/>
                        <a:t>called</a:t>
                      </a:r>
                      <a:r>
                        <a:rPr lang="fr-FR" sz="1400" b="1" dirty="0"/>
                        <a:t> </a:t>
                      </a:r>
                      <a:r>
                        <a:rPr lang="fr-FR" sz="1400" b="1" dirty="0" err="1"/>
                        <a:t>antigens</a:t>
                      </a:r>
                      <a:r>
                        <a:rPr lang="fr-FR" sz="1400" b="1" dirty="0"/>
                        <a:t> </a:t>
                      </a:r>
                      <a:endParaRPr lang="ar-IQ" sz="1400" b="1" dirty="0"/>
                    </a:p>
                  </a:txBody>
                  <a:tcPr/>
                </a:tc>
                <a:tc>
                  <a:txBody>
                    <a:bodyPr/>
                    <a:lstStyle/>
                    <a:p>
                      <a:pPr rtl="1"/>
                      <a:r>
                        <a:rPr lang="en-US" sz="1400" b="1" dirty="0"/>
                        <a:t>For microbes </a:t>
                      </a:r>
                      <a:endParaRPr lang="ar-IQ" sz="1400" b="1" dirty="0"/>
                    </a:p>
                  </a:txBody>
                  <a:tcPr/>
                </a:tc>
                <a:tc>
                  <a:txBody>
                    <a:bodyPr/>
                    <a:lstStyle/>
                    <a:p>
                      <a:pPr rtl="1"/>
                      <a:r>
                        <a:rPr lang="en-US" sz="1400" b="1" dirty="0"/>
                        <a:t>Used Against</a:t>
                      </a:r>
                      <a:endParaRPr lang="ar-IQ" sz="1400" b="1" dirty="0"/>
                    </a:p>
                  </a:txBody>
                  <a:tcPr/>
                </a:tc>
                <a:tc>
                  <a:txBody>
                    <a:bodyPr/>
                    <a:lstStyle/>
                    <a:p>
                      <a:pPr rtl="1"/>
                      <a:r>
                        <a:rPr lang="en-US" sz="1400" b="1" dirty="0"/>
                        <a:t>8</a:t>
                      </a:r>
                      <a:endParaRPr lang="ar-IQ" sz="1400" b="1" dirty="0"/>
                    </a:p>
                  </a:txBody>
                  <a:tcPr/>
                </a:tc>
                <a:extLst>
                  <a:ext uri="{0D108BD9-81ED-4DB2-BD59-A6C34878D82A}">
                    <a16:rowId xmlns:a16="http://schemas.microsoft.com/office/drawing/2014/main" val="10008"/>
                  </a:ext>
                </a:extLst>
              </a:tr>
              <a:tr h="385916">
                <a:tc>
                  <a:txBody>
                    <a:bodyPr/>
                    <a:lstStyle/>
                    <a:p>
                      <a:pPr rtl="1"/>
                      <a:r>
                        <a:rPr lang="en-US" sz="1400" b="1" dirty="0"/>
                        <a:t>High</a:t>
                      </a:r>
                      <a:endParaRPr lang="ar-IQ" sz="1400" b="1" dirty="0"/>
                    </a:p>
                  </a:txBody>
                  <a:tcPr/>
                </a:tc>
                <a:tc>
                  <a:txBody>
                    <a:bodyPr/>
                    <a:lstStyle/>
                    <a:p>
                      <a:pPr rtl="1"/>
                      <a:r>
                        <a:rPr lang="en-US" sz="1400" b="1" dirty="0"/>
                        <a:t>Limited</a:t>
                      </a:r>
                      <a:endParaRPr lang="ar-IQ" sz="1400" b="1" dirty="0"/>
                    </a:p>
                  </a:txBody>
                  <a:tcPr/>
                </a:tc>
                <a:tc>
                  <a:txBody>
                    <a:bodyPr/>
                    <a:lstStyle/>
                    <a:p>
                      <a:pPr rtl="1"/>
                      <a:r>
                        <a:rPr lang="en-US" sz="1400" b="1" dirty="0"/>
                        <a:t>Diversity</a:t>
                      </a:r>
                      <a:endParaRPr lang="ar-IQ" sz="1400" b="1" dirty="0"/>
                    </a:p>
                  </a:txBody>
                  <a:tcPr/>
                </a:tc>
                <a:tc>
                  <a:txBody>
                    <a:bodyPr/>
                    <a:lstStyle/>
                    <a:p>
                      <a:pPr rtl="1"/>
                      <a:r>
                        <a:rPr lang="en-US" sz="1400" b="1" dirty="0"/>
                        <a:t>9</a:t>
                      </a:r>
                      <a:endParaRPr lang="ar-IQ" sz="1400" b="1" dirty="0"/>
                    </a:p>
                  </a:txBody>
                  <a:tcPr/>
                </a:tc>
                <a:extLst>
                  <a:ext uri="{0D108BD9-81ED-4DB2-BD59-A6C34878D82A}">
                    <a16:rowId xmlns:a16="http://schemas.microsoft.com/office/drawing/2014/main" val="10009"/>
                  </a:ext>
                </a:extLst>
              </a:tr>
              <a:tr h="547766">
                <a:tc>
                  <a:txBody>
                    <a:bodyPr/>
                    <a:lstStyle/>
                    <a:p>
                      <a:pPr rtl="1"/>
                      <a:r>
                        <a:rPr lang="en-US" sz="1400" b="1" dirty="0"/>
                        <a:t>Slower response</a:t>
                      </a:r>
                      <a:endParaRPr lang="ar-IQ" sz="1400" b="1" dirty="0"/>
                    </a:p>
                  </a:txBody>
                  <a:tcPr/>
                </a:tc>
                <a:tc>
                  <a:txBody>
                    <a:bodyPr/>
                    <a:lstStyle/>
                    <a:p>
                      <a:pPr rtl="1"/>
                      <a:r>
                        <a:rPr lang="en-US" sz="1400" b="1" dirty="0"/>
                        <a:t>Faster response</a:t>
                      </a:r>
                      <a:endParaRPr lang="ar-IQ" sz="1400" b="1" dirty="0"/>
                    </a:p>
                  </a:txBody>
                  <a:tcPr/>
                </a:tc>
                <a:tc>
                  <a:txBody>
                    <a:bodyPr/>
                    <a:lstStyle/>
                    <a:p>
                      <a:pPr rtl="1"/>
                      <a:r>
                        <a:rPr lang="ar-IQ" sz="1400" b="1" dirty="0"/>
                        <a:t> </a:t>
                      </a:r>
                      <a:r>
                        <a:rPr lang="en-US" sz="1400" b="1" dirty="0"/>
                        <a:t>Speed</a:t>
                      </a:r>
                      <a:endParaRPr lang="ar-IQ" sz="1400" b="1" dirty="0"/>
                    </a:p>
                  </a:txBody>
                  <a:tcPr/>
                </a:tc>
                <a:tc>
                  <a:txBody>
                    <a:bodyPr/>
                    <a:lstStyle/>
                    <a:p>
                      <a:pPr rtl="1"/>
                      <a:r>
                        <a:rPr lang="en-US" sz="1400" b="1" dirty="0"/>
                        <a:t>10</a:t>
                      </a:r>
                      <a:endParaRPr lang="ar-IQ" sz="1400" b="1" dirty="0"/>
                    </a:p>
                  </a:txBody>
                  <a:tcPr/>
                </a:tc>
                <a:extLst>
                  <a:ext uri="{0D108BD9-81ED-4DB2-BD59-A6C34878D82A}">
                    <a16:rowId xmlns:a16="http://schemas.microsoft.com/office/drawing/2014/main" val="10010"/>
                  </a:ext>
                </a:extLst>
              </a:tr>
              <a:tr h="665054">
                <a:tc>
                  <a:txBody>
                    <a:bodyPr/>
                    <a:lstStyle/>
                    <a:p>
                      <a:pPr rtl="1"/>
                      <a:r>
                        <a:rPr lang="en-US" sz="1400" b="1" dirty="0"/>
                        <a:t>Adaptive immune system is composed of B cells and T cells, Antibody</a:t>
                      </a:r>
                      <a:endParaRPr lang="ar-IQ" sz="1400" b="1" dirty="0"/>
                    </a:p>
                  </a:txBody>
                  <a:tcPr/>
                </a:tc>
                <a:tc>
                  <a:txBody>
                    <a:bodyPr/>
                    <a:lstStyle/>
                    <a:p>
                      <a:pPr rtl="1"/>
                      <a:r>
                        <a:rPr lang="en-US" sz="1400" b="1" dirty="0"/>
                        <a:t>The innate immune system is composed of physical and chemical barriers, phagocytic leukocytes, dendritic cells, natural killer cells, and plasma proteins</a:t>
                      </a:r>
                      <a:endParaRPr lang="ar-IQ" sz="1400" b="1" dirty="0"/>
                    </a:p>
                  </a:txBody>
                  <a:tcPr/>
                </a:tc>
                <a:tc>
                  <a:txBody>
                    <a:bodyPr/>
                    <a:lstStyle/>
                    <a:p>
                      <a:r>
                        <a:rPr lang="en-US" sz="1400" b="1" dirty="0"/>
                        <a:t>Composition</a:t>
                      </a:r>
                      <a:endParaRPr lang="ar-IQ" sz="1400" b="1" dirty="0"/>
                    </a:p>
                  </a:txBody>
                  <a:tcPr/>
                </a:tc>
                <a:tc>
                  <a:txBody>
                    <a:bodyPr/>
                    <a:lstStyle/>
                    <a:p>
                      <a:r>
                        <a:rPr lang="en-US" sz="1400" b="1" dirty="0"/>
                        <a:t>11</a:t>
                      </a:r>
                      <a:endParaRPr lang="ar-IQ" sz="1400" b="1"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00676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915400" cy="1447800"/>
          </a:xfrm>
        </p:spPr>
        <p:txBody>
          <a:bodyPr>
            <a:normAutofit fontScale="90000"/>
          </a:bodyPr>
          <a:lstStyle/>
          <a:p>
            <a:r>
              <a:rPr lang="en-US" sz="2400" b="1" dirty="0"/>
              <a:t>Department of Anesthesia Techniques </a:t>
            </a:r>
            <a:br>
              <a:rPr lang="en-US" sz="2400" b="1" dirty="0"/>
            </a:br>
            <a:r>
              <a:rPr lang="en-US" sz="2400" b="1" dirty="0"/>
              <a:t>Title of the lecture:- Immunology </a:t>
            </a:r>
            <a:br>
              <a:rPr lang="en-US" sz="2400" b="1" dirty="0"/>
            </a:br>
            <a:r>
              <a:rPr lang="en-US" sz="2400" b="1" dirty="0"/>
              <a:t>Younis.Abdulridha@uomus.edu.iq </a:t>
            </a:r>
            <a:br>
              <a:rPr lang="en-US" sz="2400" b="1" dirty="0"/>
            </a:br>
            <a:r>
              <a:rPr lang="en-US" sz="2400" b="1" dirty="0">
                <a:solidFill>
                  <a:srgbClr val="FF0000"/>
                </a:solidFill>
                <a:latin typeface="Times New Roman" pitchFamily="18" charset="0"/>
                <a:cs typeface="Times New Roman" pitchFamily="18" charset="0"/>
              </a:rPr>
              <a:t>Prof. Dr. Younis A. </a:t>
            </a:r>
            <a:r>
              <a:rPr lang="en-US" sz="2400" b="1" dirty="0" err="1">
                <a:solidFill>
                  <a:srgbClr val="FF0000"/>
                </a:solidFill>
                <a:latin typeface="Times New Roman" pitchFamily="18" charset="0"/>
                <a:cs typeface="Times New Roman" pitchFamily="18" charset="0"/>
              </a:rPr>
              <a:t>Alkhafaji</a:t>
            </a:r>
            <a:endParaRPr lang="ar-IQ" sz="2400" dirty="0"/>
          </a:p>
        </p:txBody>
      </p:sp>
      <p:sp>
        <p:nvSpPr>
          <p:cNvPr id="3" name="Subtitle 2"/>
          <p:cNvSpPr>
            <a:spLocks noGrp="1"/>
          </p:cNvSpPr>
          <p:nvPr>
            <p:ph type="subTitle" idx="1"/>
          </p:nvPr>
        </p:nvSpPr>
        <p:spPr>
          <a:xfrm>
            <a:off x="152400" y="1676400"/>
            <a:ext cx="8915400" cy="5105400"/>
          </a:xfrm>
        </p:spPr>
        <p:txBody>
          <a:bodyPr>
            <a:normAutofit/>
          </a:bodyPr>
          <a:lstStyle/>
          <a:p>
            <a:pPr algn="l"/>
            <a:r>
              <a:rPr lang="en-US" sz="2400" b="1" dirty="0">
                <a:solidFill>
                  <a:srgbClr val="FF0066"/>
                </a:solidFill>
              </a:rPr>
              <a:t>The immune response </a:t>
            </a:r>
          </a:p>
          <a:p>
            <a:pPr algn="l"/>
            <a:r>
              <a:rPr lang="en-US" sz="2400" b="1" dirty="0">
                <a:solidFill>
                  <a:schemeClr val="tx1"/>
                </a:solidFill>
              </a:rPr>
              <a:t>The immune response beginning with elements of the innate immune system followed by the adaptive immune system. </a:t>
            </a:r>
          </a:p>
          <a:p>
            <a:pPr algn="l"/>
            <a:r>
              <a:rPr lang="en-US" sz="2400" b="1" dirty="0">
                <a:solidFill>
                  <a:schemeClr val="tx1"/>
                </a:solidFill>
              </a:rPr>
              <a:t>The interrelationship of these two arms of our immune system is hematopoietic precursor, stem cell. Cells of the innate immune system derive from myeloid precursors whereas cells associated with the adaptive immune system are derived from common lymphoid precursors </a:t>
            </a:r>
            <a:endParaRPr lang="ar-IQ" sz="2400" b="1" dirty="0">
              <a:solidFill>
                <a:schemeClr val="tx1"/>
              </a:solidFill>
            </a:endParaRPr>
          </a:p>
        </p:txBody>
      </p:sp>
      <p:pic>
        <p:nvPicPr>
          <p:cNvPr id="6" name="Picture 5">
            <a:extLst>
              <a:ext uri="{FF2B5EF4-FFF2-40B4-BE49-F238E27FC236}">
                <a16:creationId xmlns:a16="http://schemas.microsoft.com/office/drawing/2014/main" id="{E0E6D50C-B018-529C-FF2B-6985D81F7D58}"/>
              </a:ext>
            </a:extLst>
          </p:cNvPr>
          <p:cNvPicPr>
            <a:picLocks noChangeAspect="1"/>
          </p:cNvPicPr>
          <p:nvPr/>
        </p:nvPicPr>
        <p:blipFill>
          <a:blip r:embed="rId2"/>
          <a:stretch>
            <a:fillRect/>
          </a:stretch>
        </p:blipFill>
        <p:spPr>
          <a:xfrm>
            <a:off x="202077" y="116632"/>
            <a:ext cx="1292464" cy="1304657"/>
          </a:xfrm>
          <a:prstGeom prst="rect">
            <a:avLst/>
          </a:prstGeom>
        </p:spPr>
      </p:pic>
      <p:pic>
        <p:nvPicPr>
          <p:cNvPr id="7" name="Picture 6">
            <a:extLst>
              <a:ext uri="{FF2B5EF4-FFF2-40B4-BE49-F238E27FC236}">
                <a16:creationId xmlns:a16="http://schemas.microsoft.com/office/drawing/2014/main" id="{F7120031-A007-2F19-A00A-067D25410002}"/>
              </a:ext>
            </a:extLst>
          </p:cNvPr>
          <p:cNvPicPr>
            <a:picLocks noChangeAspect="1"/>
          </p:cNvPicPr>
          <p:nvPr/>
        </p:nvPicPr>
        <p:blipFill>
          <a:blip r:embed="rId3"/>
          <a:stretch>
            <a:fillRect/>
          </a:stretch>
        </p:blipFill>
        <p:spPr>
          <a:xfrm>
            <a:off x="7497046" y="106623"/>
            <a:ext cx="1444877" cy="1426588"/>
          </a:xfrm>
          <a:prstGeom prst="rect">
            <a:avLst/>
          </a:prstGeom>
        </p:spPr>
      </p:pic>
    </p:spTree>
    <p:extLst>
      <p:ext uri="{BB962C8B-B14F-4D97-AF65-F5344CB8AC3E}">
        <p14:creationId xmlns:p14="http://schemas.microsoft.com/office/powerpoint/2010/main" val="121229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1600200"/>
          </a:xfrm>
        </p:spPr>
        <p:txBody>
          <a:bodyPr>
            <a:normAutofit/>
          </a:bodyPr>
          <a:lstStyle/>
          <a:p>
            <a:pPr algn="l"/>
            <a:endParaRPr lang="ar-IQ" sz="2400" dirty="0"/>
          </a:p>
        </p:txBody>
      </p:sp>
      <p:sp>
        <p:nvSpPr>
          <p:cNvPr id="3" name="Subtitle 2"/>
          <p:cNvSpPr>
            <a:spLocks noGrp="1"/>
          </p:cNvSpPr>
          <p:nvPr>
            <p:ph type="subTitle" idx="1"/>
          </p:nvPr>
        </p:nvSpPr>
        <p:spPr>
          <a:xfrm>
            <a:off x="152400" y="1752600"/>
            <a:ext cx="8839200" cy="4953000"/>
          </a:xfrm>
        </p:spPr>
        <p:txBody>
          <a:bodyPr>
            <a:normAutofit/>
          </a:bodyPr>
          <a:lstStyle/>
          <a:p>
            <a:pPr algn="l"/>
            <a:endParaRPr lang="ar-IQ"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08" t="21269" r="24231" b="17969"/>
          <a:stretch/>
        </p:blipFill>
        <p:spPr bwMode="auto">
          <a:xfrm>
            <a:off x="0" y="152400"/>
            <a:ext cx="8991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07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295400"/>
          </a:xfrm>
        </p:spPr>
        <p:txBody>
          <a:bodyPr>
            <a:normAutofit fontScale="90000"/>
          </a:bodyPr>
          <a:lstStyle/>
          <a:p>
            <a:r>
              <a:rPr lang="en-US" sz="2400" b="1" dirty="0"/>
              <a:t>Department of Anesthesia Techniques </a:t>
            </a:r>
            <a:br>
              <a:rPr lang="en-US" sz="2400" b="1" dirty="0"/>
            </a:br>
            <a:r>
              <a:rPr lang="en-US" sz="2400" b="1" dirty="0"/>
              <a:t>Title of the lecture:- Immunology </a:t>
            </a:r>
            <a:br>
              <a:rPr lang="en-US" sz="2400" b="1" dirty="0"/>
            </a:br>
            <a:r>
              <a:rPr lang="en-US" sz="2400" b="1" dirty="0"/>
              <a:t>Younis.Abdulridha@uomus.edu.iq </a:t>
            </a:r>
            <a:br>
              <a:rPr lang="en-US" sz="2400" b="1" dirty="0"/>
            </a:br>
            <a:r>
              <a:rPr lang="en-US" sz="2400" b="1" dirty="0">
                <a:solidFill>
                  <a:srgbClr val="FF0000"/>
                </a:solidFill>
                <a:latin typeface="Times New Roman" pitchFamily="18" charset="0"/>
                <a:cs typeface="Times New Roman" pitchFamily="18" charset="0"/>
              </a:rPr>
              <a:t>Prof. Dr. Younis A. </a:t>
            </a:r>
            <a:r>
              <a:rPr lang="en-US" sz="2400" b="1" dirty="0" err="1">
                <a:solidFill>
                  <a:srgbClr val="FF0000"/>
                </a:solidFill>
                <a:latin typeface="Times New Roman" pitchFamily="18" charset="0"/>
                <a:cs typeface="Times New Roman" pitchFamily="18" charset="0"/>
              </a:rPr>
              <a:t>Alkhafaji</a:t>
            </a:r>
            <a:endParaRPr lang="ar-IQ" sz="2400" dirty="0"/>
          </a:p>
        </p:txBody>
      </p:sp>
      <p:sp>
        <p:nvSpPr>
          <p:cNvPr id="3" name="Content Placeholder 2"/>
          <p:cNvSpPr>
            <a:spLocks noGrp="1"/>
          </p:cNvSpPr>
          <p:nvPr>
            <p:ph idx="1"/>
          </p:nvPr>
        </p:nvSpPr>
        <p:spPr>
          <a:xfrm>
            <a:off x="152400" y="1524000"/>
            <a:ext cx="8915400" cy="5181600"/>
          </a:xfrm>
        </p:spPr>
        <p:txBody>
          <a:bodyPr>
            <a:normAutofit fontScale="85000" lnSpcReduction="10000"/>
          </a:bodyPr>
          <a:lstStyle/>
          <a:p>
            <a:pPr marL="0" indent="0">
              <a:buNone/>
            </a:pPr>
            <a:r>
              <a:rPr lang="en-US" sz="2400" b="1" dirty="0">
                <a:solidFill>
                  <a:srgbClr val="FF0066"/>
                </a:solidFill>
              </a:rPr>
              <a:t>Innate (non specific) immunity</a:t>
            </a:r>
          </a:p>
          <a:p>
            <a:pPr marL="0" indent="0">
              <a:buNone/>
            </a:pPr>
            <a:r>
              <a:rPr lang="hy-AM" sz="2400" b="1" dirty="0">
                <a:solidFill>
                  <a:srgbClr val="FF0066"/>
                </a:solidFill>
              </a:rPr>
              <a:t>֍</a:t>
            </a:r>
            <a:r>
              <a:rPr lang="en-US" sz="2400" b="1" dirty="0">
                <a:solidFill>
                  <a:srgbClr val="FF0066"/>
                </a:solidFill>
              </a:rPr>
              <a:t> </a:t>
            </a:r>
            <a:r>
              <a:rPr lang="en-US" sz="2400" b="1" dirty="0">
                <a:solidFill>
                  <a:srgbClr val="00B0F0"/>
                </a:solidFill>
              </a:rPr>
              <a:t>A-Non – specific innate defenses</a:t>
            </a:r>
          </a:p>
          <a:p>
            <a:pPr marL="0" indent="0">
              <a:buNone/>
            </a:pPr>
            <a:r>
              <a:rPr lang="en-US" sz="2400" b="1" dirty="0"/>
              <a:t>The body has a number of built in defense mechanisms, which provide protection against a wide range of pathogens , it is includes general mechanisms inherited as part of innate structure and </a:t>
            </a:r>
            <a:r>
              <a:rPr lang="en-US" sz="2400" b="1" u="sng" dirty="0"/>
              <a:t>act as a first line of defenses called non - specific innate defenses .</a:t>
            </a:r>
          </a:p>
          <a:p>
            <a:pPr marL="0" indent="0">
              <a:buNone/>
            </a:pPr>
            <a:r>
              <a:rPr lang="en-US" sz="2400" b="1" dirty="0">
                <a:solidFill>
                  <a:srgbClr val="C00000"/>
                </a:solidFill>
              </a:rPr>
              <a:t>Mechanism of Innate Immunity </a:t>
            </a:r>
          </a:p>
          <a:p>
            <a:pPr marL="0" indent="0">
              <a:buNone/>
            </a:pPr>
            <a:r>
              <a:rPr lang="en-US" sz="2400" b="1" dirty="0"/>
              <a:t>1- Anatomic or physical (skin, mucous membranes ,Waxes in ears) </a:t>
            </a:r>
          </a:p>
          <a:p>
            <a:pPr marL="0" indent="0">
              <a:buNone/>
            </a:pPr>
            <a:r>
              <a:rPr lang="en-US" sz="2400" b="1" dirty="0"/>
              <a:t>2- Physiologic or chemical (temperature, pH, lysozyme, complement, and some </a:t>
            </a:r>
          </a:p>
          <a:p>
            <a:pPr marL="0" indent="0">
              <a:buNone/>
            </a:pPr>
            <a:r>
              <a:rPr lang="en-US" sz="2400" b="1" dirty="0" err="1"/>
              <a:t>interferons</a:t>
            </a:r>
            <a:r>
              <a:rPr lang="en-US" sz="2400" b="1" dirty="0"/>
              <a:t>)</a:t>
            </a:r>
          </a:p>
          <a:p>
            <a:pPr marL="0" indent="0">
              <a:buNone/>
            </a:pPr>
            <a:r>
              <a:rPr lang="en-US" sz="2400" b="1" dirty="0"/>
              <a:t>3- Biological factors: include the normal flora of the (skin, GIT) can prevent the </a:t>
            </a:r>
          </a:p>
          <a:p>
            <a:pPr marL="0" indent="0">
              <a:buNone/>
            </a:pPr>
            <a:r>
              <a:rPr lang="en-US" sz="2400" b="1" dirty="0"/>
              <a:t>colonization of pathogenic microbes by secreting toxic substances or by competing </a:t>
            </a:r>
          </a:p>
          <a:p>
            <a:pPr marL="0" indent="0">
              <a:buNone/>
            </a:pPr>
            <a:r>
              <a:rPr lang="en-US" sz="2400" b="1" dirty="0"/>
              <a:t>with pathogens for nutrient or attachment to host cells.</a:t>
            </a:r>
          </a:p>
          <a:p>
            <a:pPr marL="0" indent="0">
              <a:buNone/>
            </a:pPr>
            <a:r>
              <a:rPr lang="en-US" sz="2400" b="1" dirty="0"/>
              <a:t>4- Phagocytic (monocytes, neutrophils, macrophages)</a:t>
            </a:r>
          </a:p>
          <a:p>
            <a:pPr marL="0" indent="0">
              <a:buNone/>
            </a:pPr>
            <a:r>
              <a:rPr lang="en-US" sz="2400" b="1" dirty="0"/>
              <a:t>5- Inflammatory and fever action</a:t>
            </a:r>
            <a:endParaRPr lang="ar-IQ" sz="2400" b="1" dirty="0"/>
          </a:p>
        </p:txBody>
      </p:sp>
      <p:pic>
        <p:nvPicPr>
          <p:cNvPr id="6" name="Picture 5">
            <a:extLst>
              <a:ext uri="{FF2B5EF4-FFF2-40B4-BE49-F238E27FC236}">
                <a16:creationId xmlns:a16="http://schemas.microsoft.com/office/drawing/2014/main" id="{C2E30DA1-C09D-8D2E-C250-85D3ED3C8BE2}"/>
              </a:ext>
            </a:extLst>
          </p:cNvPr>
          <p:cNvPicPr>
            <a:picLocks noChangeAspect="1"/>
          </p:cNvPicPr>
          <p:nvPr/>
        </p:nvPicPr>
        <p:blipFill>
          <a:blip r:embed="rId2"/>
          <a:stretch>
            <a:fillRect/>
          </a:stretch>
        </p:blipFill>
        <p:spPr>
          <a:xfrm>
            <a:off x="7497046" y="106623"/>
            <a:ext cx="1444877" cy="1426588"/>
          </a:xfrm>
          <a:prstGeom prst="rect">
            <a:avLst/>
          </a:prstGeom>
        </p:spPr>
      </p:pic>
      <p:pic>
        <p:nvPicPr>
          <p:cNvPr id="7" name="Picture 6">
            <a:extLst>
              <a:ext uri="{FF2B5EF4-FFF2-40B4-BE49-F238E27FC236}">
                <a16:creationId xmlns:a16="http://schemas.microsoft.com/office/drawing/2014/main" id="{99F5AC81-E570-B2B1-AB35-CB33FBB12E26}"/>
              </a:ext>
            </a:extLst>
          </p:cNvPr>
          <p:cNvPicPr>
            <a:picLocks noChangeAspect="1"/>
          </p:cNvPicPr>
          <p:nvPr/>
        </p:nvPicPr>
        <p:blipFill>
          <a:blip r:embed="rId3"/>
          <a:stretch>
            <a:fillRect/>
          </a:stretch>
        </p:blipFill>
        <p:spPr>
          <a:xfrm>
            <a:off x="202077" y="116632"/>
            <a:ext cx="1292464" cy="1304657"/>
          </a:xfrm>
          <a:prstGeom prst="rect">
            <a:avLst/>
          </a:prstGeom>
        </p:spPr>
      </p:pic>
    </p:spTree>
    <p:extLst>
      <p:ext uri="{BB962C8B-B14F-4D97-AF65-F5344CB8AC3E}">
        <p14:creationId xmlns:p14="http://schemas.microsoft.com/office/powerpoint/2010/main" val="600621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915400" cy="1752600"/>
          </a:xfrm>
        </p:spPr>
        <p:txBody>
          <a:bodyPr>
            <a:normAutofit fontScale="90000"/>
          </a:bodyPr>
          <a:lstStyle/>
          <a:p>
            <a:pPr algn="l"/>
            <a:r>
              <a:rPr lang="en-US" sz="2400" b="1" dirty="0">
                <a:solidFill>
                  <a:srgbClr val="FF0066"/>
                </a:solidFill>
              </a:rPr>
              <a:t>                      </a:t>
            </a:r>
            <a:r>
              <a:rPr lang="hy-AM" sz="2400" b="1" dirty="0">
                <a:solidFill>
                  <a:srgbClr val="FF0066"/>
                </a:solidFill>
              </a:rPr>
              <a:t>֍</a:t>
            </a:r>
            <a:r>
              <a:rPr lang="en-US" sz="2400" b="1" dirty="0">
                <a:solidFill>
                  <a:srgbClr val="FF0066"/>
                </a:solidFill>
              </a:rPr>
              <a:t> </a:t>
            </a:r>
            <a:r>
              <a:rPr lang="en-US" sz="2400" b="1" dirty="0"/>
              <a:t>Innate immune cells include: </a:t>
            </a:r>
            <a:br>
              <a:rPr lang="en-US" sz="2400" b="1" dirty="0"/>
            </a:br>
            <a:r>
              <a:rPr lang="en-US" sz="2400" b="1" dirty="0"/>
              <a:t>                            a- Neutrophils </a:t>
            </a:r>
            <a:br>
              <a:rPr lang="en-US" sz="2400" b="1" dirty="0"/>
            </a:br>
            <a:r>
              <a:rPr lang="en-US" sz="2400" b="1" dirty="0"/>
              <a:t>                            b- Natural killer cell </a:t>
            </a:r>
            <a:br>
              <a:rPr lang="en-US" sz="2400" b="1" dirty="0"/>
            </a:br>
            <a:r>
              <a:rPr lang="en-US" sz="2400" b="1" dirty="0"/>
              <a:t>                            c- Macrophage </a:t>
            </a:r>
            <a:br>
              <a:rPr lang="en-US" sz="2400" b="1" dirty="0"/>
            </a:br>
            <a:r>
              <a:rPr lang="en-US" sz="2400" b="1" dirty="0"/>
              <a:t>                            d- Eosinophils</a:t>
            </a:r>
            <a:endParaRPr lang="ar-IQ" sz="2400" b="1" dirty="0"/>
          </a:p>
        </p:txBody>
      </p:sp>
      <p:sp>
        <p:nvSpPr>
          <p:cNvPr id="3" name="Subtitle 2"/>
          <p:cNvSpPr>
            <a:spLocks noGrp="1"/>
          </p:cNvSpPr>
          <p:nvPr>
            <p:ph type="subTitle" idx="1"/>
          </p:nvPr>
        </p:nvSpPr>
        <p:spPr>
          <a:xfrm>
            <a:off x="152400" y="1981200"/>
            <a:ext cx="8915400" cy="4724400"/>
          </a:xfrm>
        </p:spPr>
        <p:txBody>
          <a:bodyPr>
            <a:normAutofit/>
          </a:bodyPr>
          <a:lstStyle/>
          <a:p>
            <a:pPr algn="l"/>
            <a:endParaRPr lang="ar-IQ" sz="24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54" t="21268" r="15117" b="13477"/>
          <a:stretch/>
        </p:blipFill>
        <p:spPr bwMode="auto">
          <a:xfrm>
            <a:off x="76200" y="1828800"/>
            <a:ext cx="9090546" cy="485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F630AD75-CB70-31FD-AC20-C7E88E687CA9}"/>
              </a:ext>
            </a:extLst>
          </p:cNvPr>
          <p:cNvPicPr>
            <a:picLocks noChangeAspect="1"/>
          </p:cNvPicPr>
          <p:nvPr/>
        </p:nvPicPr>
        <p:blipFill>
          <a:blip r:embed="rId3"/>
          <a:stretch>
            <a:fillRect/>
          </a:stretch>
        </p:blipFill>
        <p:spPr>
          <a:xfrm>
            <a:off x="202077" y="116632"/>
            <a:ext cx="1292464" cy="1304657"/>
          </a:xfrm>
          <a:prstGeom prst="rect">
            <a:avLst/>
          </a:prstGeom>
        </p:spPr>
      </p:pic>
      <p:pic>
        <p:nvPicPr>
          <p:cNvPr id="7" name="Picture 6">
            <a:extLst>
              <a:ext uri="{FF2B5EF4-FFF2-40B4-BE49-F238E27FC236}">
                <a16:creationId xmlns:a16="http://schemas.microsoft.com/office/drawing/2014/main" id="{86D00004-16FE-3C54-79B1-2560826B3E8B}"/>
              </a:ext>
            </a:extLst>
          </p:cNvPr>
          <p:cNvPicPr>
            <a:picLocks noChangeAspect="1"/>
          </p:cNvPicPr>
          <p:nvPr/>
        </p:nvPicPr>
        <p:blipFill>
          <a:blip r:embed="rId4"/>
          <a:stretch>
            <a:fillRect/>
          </a:stretch>
        </p:blipFill>
        <p:spPr>
          <a:xfrm>
            <a:off x="7497046" y="106623"/>
            <a:ext cx="1444877" cy="1426588"/>
          </a:xfrm>
          <a:prstGeom prst="rect">
            <a:avLst/>
          </a:prstGeom>
        </p:spPr>
      </p:pic>
    </p:spTree>
    <p:extLst>
      <p:ext uri="{BB962C8B-B14F-4D97-AF65-F5344CB8AC3E}">
        <p14:creationId xmlns:p14="http://schemas.microsoft.com/office/powerpoint/2010/main" val="195018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219200"/>
          </a:xfrm>
        </p:spPr>
        <p:txBody>
          <a:bodyPr>
            <a:normAutofit fontScale="90000"/>
          </a:bodyPr>
          <a:lstStyle/>
          <a:p>
            <a:r>
              <a:rPr lang="en-US" sz="2400" b="1" dirty="0"/>
              <a:t>Department of Anesthesia Techniques </a:t>
            </a:r>
            <a:br>
              <a:rPr lang="en-US" sz="2400" b="1" dirty="0"/>
            </a:br>
            <a:r>
              <a:rPr lang="en-US" sz="2400" b="1" dirty="0"/>
              <a:t>Title of the lecture:- Immunology </a:t>
            </a:r>
            <a:br>
              <a:rPr lang="en-US" sz="2400" b="1" dirty="0"/>
            </a:br>
            <a:r>
              <a:rPr lang="en-US" sz="2400" b="1" dirty="0"/>
              <a:t>Younis.Abdulridha@uomus.edu.iq </a:t>
            </a:r>
            <a:br>
              <a:rPr lang="en-US" sz="2400" b="1" dirty="0"/>
            </a:br>
            <a:r>
              <a:rPr lang="en-US" sz="2400" b="1" dirty="0">
                <a:solidFill>
                  <a:srgbClr val="FF0000"/>
                </a:solidFill>
                <a:latin typeface="Times New Roman" pitchFamily="18" charset="0"/>
                <a:cs typeface="Times New Roman" pitchFamily="18" charset="0"/>
              </a:rPr>
              <a:t>Prof. Dr. Younis A. </a:t>
            </a:r>
            <a:r>
              <a:rPr lang="en-US" sz="2400" b="1" dirty="0" err="1">
                <a:solidFill>
                  <a:srgbClr val="FF0000"/>
                </a:solidFill>
                <a:latin typeface="Times New Roman" pitchFamily="18" charset="0"/>
                <a:cs typeface="Times New Roman" pitchFamily="18" charset="0"/>
              </a:rPr>
              <a:t>Alkhafaji</a:t>
            </a:r>
            <a:endParaRPr lang="ar-IQ" sz="2400" dirty="0"/>
          </a:p>
        </p:txBody>
      </p:sp>
      <p:sp>
        <p:nvSpPr>
          <p:cNvPr id="3" name="Content Placeholder 2"/>
          <p:cNvSpPr>
            <a:spLocks noGrp="1"/>
          </p:cNvSpPr>
          <p:nvPr>
            <p:ph idx="1"/>
          </p:nvPr>
        </p:nvSpPr>
        <p:spPr>
          <a:xfrm>
            <a:off x="152400" y="1447800"/>
            <a:ext cx="8915400" cy="5334000"/>
          </a:xfrm>
        </p:spPr>
        <p:txBody>
          <a:bodyPr>
            <a:normAutofit/>
          </a:bodyPr>
          <a:lstStyle/>
          <a:p>
            <a:pPr marL="0" indent="0">
              <a:buNone/>
            </a:pPr>
            <a:r>
              <a:rPr lang="hy-AM" sz="2400" b="1" dirty="0">
                <a:solidFill>
                  <a:srgbClr val="0070C0"/>
                </a:solidFill>
              </a:rPr>
              <a:t>֍ </a:t>
            </a:r>
            <a:r>
              <a:rPr lang="en-US" sz="2400" b="1" dirty="0">
                <a:solidFill>
                  <a:srgbClr val="0070C0"/>
                </a:solidFill>
              </a:rPr>
              <a:t>Adaptive Immune System</a:t>
            </a:r>
          </a:p>
          <a:p>
            <a:pPr marL="0" indent="0">
              <a:buNone/>
            </a:pPr>
            <a:r>
              <a:rPr lang="en-US" sz="2400" b="1" dirty="0"/>
              <a:t>Classification of acquired or adaptive (specific) immunity according to the nature of components of immune mediated reactions:</a:t>
            </a:r>
          </a:p>
          <a:p>
            <a:pPr marL="0" indent="0">
              <a:buNone/>
            </a:pPr>
            <a:r>
              <a:rPr lang="en-US" sz="2400" b="1" dirty="0">
                <a:solidFill>
                  <a:srgbClr val="0070C0"/>
                </a:solidFill>
              </a:rPr>
              <a:t>A- </a:t>
            </a:r>
            <a:r>
              <a:rPr lang="en-US" sz="2400" b="1" dirty="0" err="1">
                <a:solidFill>
                  <a:srgbClr val="0070C0"/>
                </a:solidFill>
              </a:rPr>
              <a:t>Humoral</a:t>
            </a:r>
            <a:r>
              <a:rPr lang="en-US" sz="2400" b="1" dirty="0">
                <a:solidFill>
                  <a:srgbClr val="0070C0"/>
                </a:solidFill>
              </a:rPr>
              <a:t> immunity (HI): </a:t>
            </a:r>
            <a:r>
              <a:rPr lang="en-US" sz="2400" b="1" dirty="0"/>
              <a:t>mediated by specific glycoproteins (</a:t>
            </a:r>
            <a:r>
              <a:rPr lang="en-US" sz="2400" b="1" dirty="0" err="1"/>
              <a:t>immunoglobulins</a:t>
            </a:r>
            <a:r>
              <a:rPr lang="en-US" sz="2400" b="1" dirty="0"/>
              <a:t> or </a:t>
            </a:r>
            <a:r>
              <a:rPr lang="en-US" sz="2400" b="1" dirty="0" err="1"/>
              <a:t>Ab</a:t>
            </a:r>
            <a:r>
              <a:rPr lang="en-US" sz="2400" b="1" dirty="0"/>
              <a:t>), which are B-lymphocytes. </a:t>
            </a:r>
          </a:p>
          <a:p>
            <a:pPr marL="0" indent="0">
              <a:buNone/>
            </a:pPr>
            <a:r>
              <a:rPr lang="en-US" sz="2400" b="1" dirty="0">
                <a:solidFill>
                  <a:srgbClr val="0070C0"/>
                </a:solidFill>
              </a:rPr>
              <a:t>B- Cell mediated immunity (CMI): </a:t>
            </a:r>
            <a:r>
              <a:rPr lang="en-US" sz="2400" b="1" dirty="0"/>
              <a:t>mediated by specific cells, which are T lymphocytes.</a:t>
            </a:r>
          </a:p>
          <a:p>
            <a:pPr marL="0" indent="0">
              <a:buNone/>
            </a:pPr>
            <a:r>
              <a:rPr lang="hy-AM" sz="2400" b="1" dirty="0">
                <a:solidFill>
                  <a:srgbClr val="0070C0"/>
                </a:solidFill>
              </a:rPr>
              <a:t>֍ </a:t>
            </a:r>
            <a:r>
              <a:rPr lang="en-US" sz="2400" b="1" dirty="0"/>
              <a:t>Adaptive immune cells include: </a:t>
            </a:r>
          </a:p>
          <a:p>
            <a:pPr marL="0" indent="0">
              <a:buNone/>
            </a:pPr>
            <a:r>
              <a:rPr lang="en-US" sz="2400" b="1" dirty="0"/>
              <a:t>The cells involved in this type of immunity are lymphocytes both T and B cells. </a:t>
            </a:r>
          </a:p>
          <a:p>
            <a:pPr marL="0" indent="0">
              <a:buNone/>
            </a:pPr>
            <a:r>
              <a:rPr lang="en-US" sz="2400" b="1" dirty="0">
                <a:solidFill>
                  <a:srgbClr val="990033"/>
                </a:solidFill>
              </a:rPr>
              <a:t>1- B-lymphocytes: </a:t>
            </a:r>
            <a:r>
              <a:rPr lang="en-US" sz="2400" b="1" dirty="0"/>
              <a:t>it recognizes antigens and develop into antibody- secreting cells( Plasma cell) </a:t>
            </a:r>
            <a:r>
              <a:rPr lang="en-US" sz="2400" b="1" dirty="0" err="1"/>
              <a:t>IgG</a:t>
            </a:r>
            <a:r>
              <a:rPr lang="en-US" sz="2400" b="1" dirty="0"/>
              <a:t>, </a:t>
            </a:r>
            <a:r>
              <a:rPr lang="en-US" sz="2400" b="1" dirty="0" err="1"/>
              <a:t>IgM</a:t>
            </a:r>
            <a:r>
              <a:rPr lang="en-US" sz="2400" b="1" dirty="0"/>
              <a:t>, IgA, </a:t>
            </a:r>
            <a:r>
              <a:rPr lang="en-US" sz="2400" b="1" dirty="0" err="1"/>
              <a:t>IgE</a:t>
            </a:r>
            <a:r>
              <a:rPr lang="en-US" sz="2400" b="1" dirty="0"/>
              <a:t>, </a:t>
            </a:r>
            <a:r>
              <a:rPr lang="en-US" sz="2400" b="1" dirty="0" err="1"/>
              <a:t>IgD</a:t>
            </a:r>
            <a:r>
              <a:rPr lang="en-US" sz="2400" b="1" dirty="0"/>
              <a:t>.</a:t>
            </a:r>
            <a:endParaRPr lang="ar-IQ" sz="2400" b="1" dirty="0"/>
          </a:p>
        </p:txBody>
      </p:sp>
      <p:pic>
        <p:nvPicPr>
          <p:cNvPr id="6" name="Picture 5">
            <a:extLst>
              <a:ext uri="{FF2B5EF4-FFF2-40B4-BE49-F238E27FC236}">
                <a16:creationId xmlns:a16="http://schemas.microsoft.com/office/drawing/2014/main" id="{6EA3C1AD-1D46-E632-6D02-C9DBE542748F}"/>
              </a:ext>
            </a:extLst>
          </p:cNvPr>
          <p:cNvPicPr>
            <a:picLocks noChangeAspect="1"/>
          </p:cNvPicPr>
          <p:nvPr/>
        </p:nvPicPr>
        <p:blipFill>
          <a:blip r:embed="rId2"/>
          <a:stretch>
            <a:fillRect/>
          </a:stretch>
        </p:blipFill>
        <p:spPr>
          <a:xfrm>
            <a:off x="7497046" y="106623"/>
            <a:ext cx="1444877" cy="1426588"/>
          </a:xfrm>
          <a:prstGeom prst="rect">
            <a:avLst/>
          </a:prstGeom>
        </p:spPr>
      </p:pic>
      <p:pic>
        <p:nvPicPr>
          <p:cNvPr id="7" name="Picture 6">
            <a:extLst>
              <a:ext uri="{FF2B5EF4-FFF2-40B4-BE49-F238E27FC236}">
                <a16:creationId xmlns:a16="http://schemas.microsoft.com/office/drawing/2014/main" id="{1D7D77AE-1214-C421-99F6-3E05596DBBCF}"/>
              </a:ext>
            </a:extLst>
          </p:cNvPr>
          <p:cNvPicPr>
            <a:picLocks noChangeAspect="1"/>
          </p:cNvPicPr>
          <p:nvPr/>
        </p:nvPicPr>
        <p:blipFill>
          <a:blip r:embed="rId3"/>
          <a:stretch>
            <a:fillRect/>
          </a:stretch>
        </p:blipFill>
        <p:spPr>
          <a:xfrm>
            <a:off x="202077" y="116632"/>
            <a:ext cx="1292464" cy="1304657"/>
          </a:xfrm>
          <a:prstGeom prst="rect">
            <a:avLst/>
          </a:prstGeom>
        </p:spPr>
      </p:pic>
    </p:spTree>
    <p:extLst>
      <p:ext uri="{BB962C8B-B14F-4D97-AF65-F5344CB8AC3E}">
        <p14:creationId xmlns:p14="http://schemas.microsoft.com/office/powerpoint/2010/main" val="103161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rmAutofit/>
          </a:bodyPr>
          <a:lstStyle/>
          <a:p>
            <a:endParaRPr lang="ar-IQ" sz="2400" dirty="0"/>
          </a:p>
        </p:txBody>
      </p:sp>
      <p:sp>
        <p:nvSpPr>
          <p:cNvPr id="3" name="Content Placeholder 2"/>
          <p:cNvSpPr>
            <a:spLocks noGrp="1"/>
          </p:cNvSpPr>
          <p:nvPr>
            <p:ph idx="1"/>
          </p:nvPr>
        </p:nvSpPr>
        <p:spPr>
          <a:xfrm>
            <a:off x="152400" y="1524000"/>
            <a:ext cx="8839200" cy="5181600"/>
          </a:xfrm>
        </p:spPr>
        <p:txBody>
          <a:bodyPr>
            <a:normAutofit/>
          </a:bodyPr>
          <a:lstStyle/>
          <a:p>
            <a:pPr marL="0" indent="0">
              <a:buNone/>
            </a:pPr>
            <a:endParaRPr lang="ar-IQ" sz="2400" dirty="0">
              <a:cs typeface="+mj-cs"/>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92" t="14649" r="28514" b="7649"/>
          <a:stretch/>
        </p:blipFill>
        <p:spPr bwMode="auto">
          <a:xfrm>
            <a:off x="152401" y="228600"/>
            <a:ext cx="8610599" cy="652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741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918</Words>
  <Application>Microsoft Office PowerPoint</Application>
  <PresentationFormat>On-screen Show (4:3)</PresentationFormat>
  <Paragraphs>93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Department of Anesthesia Techniques    Title of the lecture:- mmunology Younis.Abdulridha@uomus.edu.iq  Prof. Dr. Younis A. Alkhafaji</vt:lpstr>
      <vt:lpstr>Department of Anesthesia Techniques  Title of the lecture:- Immunology  Younis.Abdulridha@uomus.edu.iq  Prof. Dr. Younis A. Alkhafaji</vt:lpstr>
      <vt:lpstr>Difference between Innate and Adaptive Immunity</vt:lpstr>
      <vt:lpstr>Department of Anesthesia Techniques  Title of the lecture:- Immunology  Younis.Abdulridha@uomus.edu.iq  Prof. Dr. Younis A. Alkhafaji</vt:lpstr>
      <vt:lpstr>PowerPoint Presentation</vt:lpstr>
      <vt:lpstr>Department of Anesthesia Techniques  Title of the lecture:- Immunology  Younis.Abdulridha@uomus.edu.iq  Prof. Dr. Younis A. Alkhafaji</vt:lpstr>
      <vt:lpstr>                      ֍ Innate immune cells include:                              a- Neutrophils                              b- Natural killer cell                              c- Macrophage                              d- Eosinophils</vt:lpstr>
      <vt:lpstr>Department of Anesthesia Techniques  Title of the lecture:- Immunology  Younis.Abdulridha@uomus.edu.iq  Prof. Dr. Younis A. Alkhafaji</vt:lpstr>
      <vt:lpstr>PowerPoint Presentation</vt:lpstr>
      <vt:lpstr>Department of Anesthesia Techniques  Title of the lecture:- Immunology  Younis.Abdulridha@uomus.edu.iq  </vt:lpstr>
      <vt:lpstr>Department of Anesthesia Techniques  Title of the lecture:- Immunology  Younis.Abdulridha@uomus.edu.iq  Prof. Dr. Younis A. Alkhafaji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Anesthesia Techniques    Title of the lecture:- mmunology Younis.Abdulridha@uomus.edu.iq  Ataa_khalil@uomus.edu.iq</dc:title>
  <dc:creator>younis</dc:creator>
  <cp:lastModifiedBy>younis</cp:lastModifiedBy>
  <cp:revision>32</cp:revision>
  <dcterms:created xsi:type="dcterms:W3CDTF">2006-08-16T00:00:00Z</dcterms:created>
  <dcterms:modified xsi:type="dcterms:W3CDTF">2023-12-19T18:31:05Z</dcterms:modified>
</cp:coreProperties>
</file>