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8" r:id="rId20"/>
    <p:sldId id="289" r:id="rId21"/>
    <p:sldId id="290" r:id="rId22"/>
    <p:sldId id="291" r:id="rId23"/>
    <p:sldId id="292"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1521CAB-B2AA-447A-A248-7B2B49CB0F72}" type="datetimeFigureOut">
              <a:rPr lang="ar-IQ" smtClean="0"/>
              <a:t>07/06/1445</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F2836EE-C020-440D-8979-3B71925D2B55}" type="slidenum">
              <a:rPr lang="ar-IQ" smtClean="0"/>
              <a:t>‹#›</a:t>
            </a:fld>
            <a:endParaRPr lang="ar-IQ"/>
          </a:p>
        </p:txBody>
      </p:sp>
    </p:spTree>
    <p:extLst>
      <p:ext uri="{BB962C8B-B14F-4D97-AF65-F5344CB8AC3E}">
        <p14:creationId xmlns:p14="http://schemas.microsoft.com/office/powerpoint/2010/main" val="25354050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12D14D0-99E0-426D-ABA7-57F1FC88AD52}"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900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9ED58CD-7767-44C5-8BC4-3C0081DB0CBF}"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737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E7F97CE-395C-4C09-BF60-9FB18F84E6B8}"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4097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8FB41E9B-9B9D-4A57-A6BA-F6437B3CE2F8}"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57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D6FA7C72-6C95-4841-9175-1A70FC44C671}"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3515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CC738BC7-D99A-4B21-B0DC-484755E1E1D5}"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42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4AEA541-E2D8-413D-92A0-BF9D67CEAC85}"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5482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FFA30C4-948A-416A-83F8-0B43A5FC92FD}"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956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94B6829-60FA-4282-AF6E-5DC7D5BA7B53}"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021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D471A7B-4D85-4D78-BE76-5DB3068DE1A5}"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591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161552-6F41-4294-B2EA-9023929893A7}"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51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C2884AD-C7E4-4B53-8180-BCAC513637AB}" type="datetime1">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968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1CAC318-F4E8-4C66-92D4-FB297D06969F}" type="datetime1">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53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9B228-5BE9-4FDE-BEFF-57A71A323F8B}" type="datetime1">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6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E36C7C-11CB-4676-A564-82F1E21D1200}"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3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7E267482-7D3B-431B-BA2C-D3F6C7EF8570}"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565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B48B65D-D9C2-4A1B-941C-ADC51D6CFD9D}" type="datetime1">
              <a:rPr lang="en-US" smtClean="0"/>
              <a:t>12/19/2023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8275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42416" y="914401"/>
            <a:ext cx="6600451" cy="2590799"/>
          </a:xfrm>
        </p:spPr>
        <p:txBody>
          <a:bodyPr>
            <a:normAutofit/>
          </a:bodyPr>
          <a:lstStyle/>
          <a:p>
            <a:r>
              <a:rPr lang="en-US" dirty="0" smtClean="0"/>
              <a:t>Heat Transfer by Extended Surfaces (Fins)</a:t>
            </a:r>
            <a:endParaRPr lang="ar-IQ" dirty="0"/>
          </a:p>
        </p:txBody>
      </p:sp>
      <p:sp>
        <p:nvSpPr>
          <p:cNvPr id="3" name="عنوان فرعي 2"/>
          <p:cNvSpPr>
            <a:spLocks noGrp="1"/>
          </p:cNvSpPr>
          <p:nvPr>
            <p:ph type="subTitle" idx="1"/>
          </p:nvPr>
        </p:nvSpPr>
        <p:spPr>
          <a:xfrm>
            <a:off x="1371600" y="4038600"/>
            <a:ext cx="6400800" cy="1752600"/>
          </a:xfrm>
        </p:spPr>
        <p:txBody>
          <a:bodyPr/>
          <a:lstStyle/>
          <a:p>
            <a:r>
              <a:rPr lang="en-US" dirty="0" smtClean="0"/>
              <a:t>Proof. Dr. Majid H. </a:t>
            </a:r>
            <a:r>
              <a:rPr lang="en-US" dirty="0" err="1" smtClean="0"/>
              <a:t>Majeed</a:t>
            </a: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88292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81000"/>
                <a:ext cx="8229600" cy="5745163"/>
              </a:xfrm>
            </p:spPr>
            <p:txBody>
              <a:bodyPr>
                <a:normAutofit/>
              </a:bodyPr>
              <a:lstStyle/>
              <a:p>
                <a:pPr algn="l" rtl="0"/>
                <a14:m>
                  <m:oMath xmlns:m="http://schemas.openxmlformats.org/officeDocument/2006/math">
                    <m:r>
                      <a:rPr lang="ar-IQ"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𝑜</m:t>
                        </m:r>
                      </m:sub>
                    </m:sSub>
                    <m:sSup>
                      <m:sSupPr>
                        <m:ctrlPr>
                          <a:rPr lang="en-US" sz="2400" b="0" i="1" smtClean="0">
                            <a:latin typeface="Cambria Math"/>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𝑚𝑥</m:t>
                        </m:r>
                      </m:sup>
                    </m:sSup>
                  </m:oMath>
                </a14:m>
                <a:r>
                  <a:rPr lang="en-US" sz="2400" dirty="0" smtClean="0"/>
                  <a:t>      (T.D.E) for long fin</a:t>
                </a:r>
              </a:p>
              <a:p>
                <a:pPr algn="l" rtl="0"/>
                <a:r>
                  <a:rPr lang="ar-IQ" sz="2400" dirty="0" smtClean="0"/>
                  <a:t>          </a:t>
                </a:r>
                <a14:m>
                  <m:oMath xmlns:m="http://schemas.openxmlformats.org/officeDocument/2006/math">
                    <m:f>
                      <m:fPr>
                        <m:ctrlPr>
                          <a:rPr lang="ar-IQ" sz="2400" i="1" smtClean="0">
                            <a:latin typeface="Cambria Math"/>
                          </a:rPr>
                        </m:ctrlPr>
                      </m:fPr>
                      <m:num>
                        <m:r>
                          <a:rPr lang="ar-IQ" sz="2400" i="1" smtClean="0">
                            <a:latin typeface="Cambria Math" panose="02040503050406030204" pitchFamily="18" charset="0"/>
                            <a:ea typeface="Cambria Math" panose="02040503050406030204" pitchFamily="18" charset="0"/>
                          </a:rPr>
                          <m:t>𝜃</m:t>
                        </m:r>
                      </m:num>
                      <m:den>
                        <m:sSub>
                          <m:sSubPr>
                            <m:ctrlPr>
                              <a:rPr lang="ar-IQ" sz="2400" i="1" smtClean="0">
                                <a:latin typeface="Cambria Math"/>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𝑇</m:t>
                        </m:r>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num>
                      <m:den>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den>
                    </m:f>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ad>
                          <m:radPr>
                            <m:degHide m:val="on"/>
                            <m:ctrlPr>
                              <a:rPr lang="en-US" sz="2400" b="0" i="1" smtClean="0">
                                <a:latin typeface="Cambria Math"/>
                              </a:rPr>
                            </m:ctrlPr>
                          </m:radPr>
                          <m:deg/>
                          <m:e>
                            <m:f>
                              <m:fPr>
                                <m:ctrlPr>
                                  <a:rPr lang="en-US" sz="2400" b="0" i="1" smtClean="0">
                                    <a:latin typeface="Cambria Math"/>
                                  </a:rPr>
                                </m:ctrlPr>
                              </m:fPr>
                              <m:num>
                                <m:r>
                                  <a:rPr lang="en-US" sz="2400" b="0" i="1" smtClean="0">
                                    <a:latin typeface="Cambria Math" panose="02040503050406030204" pitchFamily="18" charset="0"/>
                                  </a:rPr>
                                  <m:t>h</m:t>
                                </m:r>
                                <m:r>
                                  <a:rPr lang="en-US" sz="2400" b="0" i="1" smtClean="0">
                                    <a:latin typeface="Cambria Math" panose="02040503050406030204" pitchFamily="18" charset="0"/>
                                  </a:rPr>
                                  <m:t>𝑝</m:t>
                                </m:r>
                              </m:num>
                              <m:den>
                                <m:r>
                                  <a:rPr lang="en-US" sz="2400" b="0" i="1" smtClean="0">
                                    <a:latin typeface="Cambria Math" panose="02040503050406030204" pitchFamily="18" charset="0"/>
                                  </a:rPr>
                                  <m:t>𝑘𝐴</m:t>
                                </m:r>
                              </m:den>
                            </m:f>
                          </m:e>
                        </m:rad>
                        <m:r>
                          <a:rPr lang="en-US" sz="2400" b="0" i="1" smtClean="0">
                            <a:latin typeface="Cambria Math" panose="02040503050406030204" pitchFamily="18" charset="0"/>
                          </a:rPr>
                          <m:t>𝑥</m:t>
                        </m:r>
                      </m:sup>
                    </m:sSup>
                  </m:oMath>
                </a14:m>
                <a:r>
                  <a:rPr lang="en-US" sz="2400" dirty="0" smtClean="0"/>
                  <a:t>           (3) </a:t>
                </a:r>
              </a:p>
              <a:p>
                <a:pPr marL="0" indent="0" algn="l" rtl="0">
                  <a:buNone/>
                </a:pPr>
                <a:r>
                  <a:rPr lang="en-US" sz="2400" b="1" dirty="0" smtClean="0">
                    <a:solidFill>
                      <a:srgbClr val="FF0000"/>
                    </a:solidFill>
                  </a:rPr>
                  <a:t>  1- long fin </a:t>
                </a:r>
              </a:p>
              <a:p>
                <a:pPr algn="l" rtl="0"/>
                <a:r>
                  <a:rPr lang="en-US" sz="2400" dirty="0" smtClean="0"/>
                  <a:t>Heat transfer from fin is equal to heat flow from its base by conduction </a:t>
                </a:r>
              </a:p>
              <a:p>
                <a:pPr algn="l" rtl="0"/>
                <a14:m>
                  <m:oMath xmlns:m="http://schemas.openxmlformats.org/officeDocument/2006/math">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panose="02040503050406030204" pitchFamily="18" charset="0"/>
                              </a:rPr>
                              <m:t>𝑄</m:t>
                            </m:r>
                          </m:e>
                        </m:acc>
                      </m:e>
                      <m:sub>
                        <m:r>
                          <a:rPr lang="en-US" sz="2400" b="0" i="1" smtClean="0">
                            <a:latin typeface="Cambria Math" panose="02040503050406030204" pitchFamily="18" charset="0"/>
                          </a:rPr>
                          <m:t>𝑓𝑖𝑛</m:t>
                        </m:r>
                      </m:sub>
                    </m:sSub>
                    <m:r>
                      <a:rPr lang="en-US" sz="2400" b="0" i="1" smtClean="0">
                        <a:latin typeface="Cambria Math" panose="02040503050406030204" pitchFamily="18" charset="0"/>
                      </a:rPr>
                      <m:t>=−</m:t>
                    </m:r>
                    <m:r>
                      <a:rPr lang="en-US" sz="2400" b="0" i="1" smtClean="0">
                        <a:latin typeface="Cambria Math" panose="02040503050406030204" pitchFamily="18" charset="0"/>
                      </a:rPr>
                      <m:t>𝑘𝐴</m:t>
                    </m:r>
                    <m:sSub>
                      <m:sSubPr>
                        <m:ctrlPr>
                          <a:rPr lang="en-US" sz="2400" b="0" i="1" smtClean="0">
                            <a:latin typeface="Cambria Math"/>
                          </a:rPr>
                        </m:ctrlPr>
                      </m:sSubPr>
                      <m:e>
                        <m:f>
                          <m:fPr>
                            <m:ctrlPr>
                              <a:rPr lang="en-US" sz="2400" b="0" i="1" smtClean="0">
                                <a:latin typeface="Cambria Math"/>
                              </a:rPr>
                            </m:ctrlPr>
                          </m:fPr>
                          <m:num>
                            <m:r>
                              <a:rPr lang="en-US" sz="2400" b="0" i="1" smtClean="0">
                                <a:latin typeface="Cambria Math" panose="02040503050406030204" pitchFamily="18" charset="0"/>
                              </a:rPr>
                              <m:t>𝑑𝑇</m:t>
                            </m:r>
                          </m:num>
                          <m:den>
                            <m:r>
                              <a:rPr lang="en-US" sz="2400" b="0" i="1" smtClean="0">
                                <a:latin typeface="Cambria Math" panose="02040503050406030204" pitchFamily="18" charset="0"/>
                              </a:rPr>
                              <m:t>𝑑𝑥</m:t>
                            </m:r>
                          </m:den>
                        </m:f>
                        <m:r>
                          <a:rPr lang="en-US" sz="2400" b="0" i="1" smtClean="0">
                            <a:latin typeface="Cambria Math" panose="02040503050406030204" pitchFamily="18" charset="0"/>
                          </a:rPr>
                          <m:t>)</m:t>
                        </m:r>
                      </m:e>
                      <m:sub>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𝑘𝐴</m:t>
                    </m:r>
                    <m:sSub>
                      <m:sSubPr>
                        <m:ctrlPr>
                          <a:rPr lang="en-US" sz="2400" i="1">
                            <a:latin typeface="Cambria Math"/>
                          </a:rPr>
                        </m:ctrlPr>
                      </m:sSubPr>
                      <m:e>
                        <m:f>
                          <m:fPr>
                            <m:ctrlPr>
                              <a:rPr lang="en-US" sz="2400" i="1">
                                <a:latin typeface="Cambria Math"/>
                              </a:rPr>
                            </m:ctrlPr>
                          </m:fPr>
                          <m:num>
                            <m:r>
                              <a:rPr lang="en-US" sz="2400" i="1">
                                <a:latin typeface="Cambria Math" panose="02040503050406030204" pitchFamily="18" charset="0"/>
                              </a:rPr>
                              <m:t>𝑑</m:t>
                            </m:r>
                            <m:r>
                              <a:rPr lang="en-US" sz="2400" i="1" smtClean="0">
                                <a:latin typeface="Cambria Math" panose="02040503050406030204" pitchFamily="18" charset="0"/>
                                <a:ea typeface="Cambria Math" panose="02040503050406030204" pitchFamily="18" charset="0"/>
                              </a:rPr>
                              <m:t>𝜃</m:t>
                            </m:r>
                          </m:num>
                          <m:den>
                            <m:r>
                              <a:rPr lang="en-US" sz="2400" i="1">
                                <a:latin typeface="Cambria Math" panose="02040503050406030204" pitchFamily="18" charset="0"/>
                              </a:rPr>
                              <m:t>𝑑𝑥</m:t>
                            </m:r>
                          </m:den>
                        </m:f>
                        <m:r>
                          <a:rPr lang="en-US" sz="2400" i="1">
                            <a:latin typeface="Cambria Math" panose="02040503050406030204" pitchFamily="18" charset="0"/>
                          </a:rPr>
                          <m:t>)</m:t>
                        </m:r>
                      </m:e>
                      <m: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𝑘𝐴</m:t>
                    </m:r>
                    <m:f>
                      <m:fPr>
                        <m:ctrlPr>
                          <a:rPr lang="en-US" sz="2400" b="0" i="1" smtClean="0">
                            <a:latin typeface="Cambria Math"/>
                          </a:rPr>
                        </m:ctrlPr>
                      </m:fPr>
                      <m:num>
                        <m:r>
                          <a:rPr lang="en-US" sz="2400" b="0" i="1" smtClean="0">
                            <a:latin typeface="Cambria Math" panose="02040503050406030204" pitchFamily="18" charset="0"/>
                          </a:rPr>
                          <m:t>𝑑</m:t>
                        </m:r>
                      </m:num>
                      <m:den>
                        <m:r>
                          <a:rPr lang="en-US" sz="2400" b="0" i="1" smtClean="0">
                            <a:latin typeface="Cambria Math" panose="02040503050406030204" pitchFamily="18" charset="0"/>
                          </a:rPr>
                          <m:t>𝑑𝑥</m:t>
                        </m:r>
                      </m:den>
                    </m:f>
                    <m:sSub>
                      <m:sSubPr>
                        <m:ctrlPr>
                          <a:rPr lang="en-US" sz="2400" b="0" i="1" smtClean="0">
                            <a:latin typeface="Cambria Math"/>
                          </a:rPr>
                        </m:ctrlPr>
                      </m:sSubPr>
                      <m:e>
                        <m:d>
                          <m:dPr>
                            <m:ctrlPr>
                              <a:rPr lang="en-US" sz="2400" b="0" i="1" smtClean="0">
                                <a:latin typeface="Cambria Math"/>
                              </a:rPr>
                            </m:ctrlPr>
                          </m:dPr>
                          <m:e>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𝑜</m:t>
                                </m:r>
                              </m:sub>
                            </m:sSub>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ad>
                                  <m:radPr>
                                    <m:degHide m:val="on"/>
                                    <m:ctrlPr>
                                      <a:rPr lang="en-US" sz="2400" i="1" smtClean="0">
                                        <a:latin typeface="Cambria Math"/>
                                        <a:ea typeface="Cambria Math" panose="02040503050406030204" pitchFamily="18" charset="0"/>
                                      </a:rPr>
                                    </m:ctrlPr>
                                  </m:radPr>
                                  <m:deg/>
                                  <m:e>
                                    <m:f>
                                      <m:fPr>
                                        <m:ctrlPr>
                                          <a:rPr lang="en-US" sz="2400" i="1" smtClean="0">
                                            <a:latin typeface="Cambria Math"/>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𝑃</m:t>
                                        </m:r>
                                      </m:num>
                                      <m:den>
                                        <m:r>
                                          <a:rPr lang="en-US" sz="2400" b="0" i="1" smtClean="0">
                                            <a:latin typeface="Cambria Math" panose="02040503050406030204" pitchFamily="18" charset="0"/>
                                            <a:ea typeface="Cambria Math" panose="02040503050406030204" pitchFamily="18" charset="0"/>
                                          </a:rPr>
                                          <m:t>𝑘𝐴</m:t>
                                        </m:r>
                                      </m:den>
                                    </m:f>
                                  </m:e>
                                </m:rad>
                                <m:r>
                                  <a:rPr lang="en-US" sz="2400" i="1">
                                    <a:latin typeface="Cambria Math" panose="02040503050406030204" pitchFamily="18" charset="0"/>
                                    <a:ea typeface="Cambria Math" panose="02040503050406030204" pitchFamily="18" charset="0"/>
                                  </a:rPr>
                                  <m:t>𝑥</m:t>
                                </m:r>
                              </m:sup>
                            </m:sSup>
                          </m:e>
                        </m:d>
                      </m:e>
                      <m:sub>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𝑘𝐴</m:t>
                    </m:r>
                    <m:d>
                      <m:dPr>
                        <m:ctrlPr>
                          <a:rPr lang="en-US" sz="2400" b="0" i="1" smtClean="0">
                            <a:latin typeface="Cambria Math"/>
                          </a:rPr>
                        </m:ctrlPr>
                      </m:dPr>
                      <m:e>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rad>
                          <m:radPr>
                            <m:degHide m:val="on"/>
                            <m:ctrlPr>
                              <a:rPr lang="en-US" sz="2400" i="1">
                                <a:latin typeface="Cambria Math"/>
                                <a:ea typeface="Cambria Math" panose="02040503050406030204" pitchFamily="18" charset="0"/>
                              </a:rPr>
                            </m:ctrlPr>
                          </m:radPr>
                          <m:deg/>
                          <m:e>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h</m:t>
                                </m:r>
                                <m:r>
                                  <a:rPr lang="en-US" sz="2400" i="1">
                                    <a:latin typeface="Cambria Math" panose="02040503050406030204" pitchFamily="18" charset="0"/>
                                    <a:ea typeface="Cambria Math" panose="02040503050406030204" pitchFamily="18" charset="0"/>
                                  </a:rPr>
                                  <m:t>𝑃</m:t>
                                </m:r>
                              </m:num>
                              <m:den>
                                <m:r>
                                  <a:rPr lang="en-US" sz="2400" i="1">
                                    <a:latin typeface="Cambria Math" panose="02040503050406030204" pitchFamily="18" charset="0"/>
                                    <a:ea typeface="Cambria Math" panose="02040503050406030204" pitchFamily="18" charset="0"/>
                                  </a:rPr>
                                  <m:t>𝑘𝐴</m:t>
                                </m:r>
                              </m:den>
                            </m:f>
                          </m:e>
                        </m:rad>
                      </m:e>
                    </m:d>
                    <m:sSup>
                      <m:sSupPr>
                        <m:ctrlPr>
                          <a:rPr lang="en-US" sz="2400" b="0" i="1" smtClean="0">
                            <a:latin typeface="Cambria Math"/>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0</m:t>
                        </m:r>
                      </m:sup>
                    </m:sSup>
                    <m:r>
                      <a:rPr lang="en-US" sz="2400" b="0" i="0" smtClean="0">
                        <a:latin typeface="Cambria Math" panose="02040503050406030204" pitchFamily="18" charset="0"/>
                      </a:rPr>
                      <m:t>=</m:t>
                    </m:r>
                    <m:rad>
                      <m:radPr>
                        <m:degHide m:val="on"/>
                        <m:ctrlPr>
                          <a:rPr lang="en-US" sz="2400" b="0" i="1" smtClean="0">
                            <a:latin typeface="Cambria Math"/>
                          </a:rPr>
                        </m:ctrlPr>
                      </m:radPr>
                      <m:deg/>
                      <m:e>
                        <m:r>
                          <a:rPr lang="en-US" sz="2400" b="0" i="1" smtClean="0">
                            <a:latin typeface="Cambria Math" panose="02040503050406030204" pitchFamily="18" charset="0"/>
                          </a:rPr>
                          <m:t>h</m:t>
                        </m:r>
                        <m:r>
                          <a:rPr lang="en-US" sz="2400" b="0" i="1" smtClean="0">
                            <a:latin typeface="Cambria Math" panose="02040503050406030204" pitchFamily="18" charset="0"/>
                          </a:rPr>
                          <m:t>𝑃𝑘𝐴</m:t>
                        </m:r>
                      </m:e>
                    </m:rad>
                    <m:sSub>
                      <m:sSubPr>
                        <m:ctrlPr>
                          <a:rPr lang="en-US" sz="2400" b="0" i="1" smtClean="0">
                            <a:latin typeface="Cambria Math"/>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oMath>
                </a14:m>
                <a:endParaRPr lang="en-US" sz="2400" dirty="0" smtClean="0"/>
              </a:p>
              <a:p>
                <a:pPr algn="l" rtl="0"/>
                <a14:m>
                  <m:oMath xmlns:m="http://schemas.openxmlformats.org/officeDocument/2006/math">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panose="02040503050406030204" pitchFamily="18" charset="0"/>
                              </a:rPr>
                              <m:t>𝑄</m:t>
                            </m:r>
                          </m:e>
                        </m:acc>
                      </m:e>
                      <m:sub>
                        <m:r>
                          <a:rPr lang="en-US" sz="2400" b="0" i="1" smtClean="0">
                            <a:latin typeface="Cambria Math" panose="02040503050406030204" pitchFamily="18" charset="0"/>
                          </a:rPr>
                          <m:t>𝑓𝑖𝑛</m:t>
                        </m:r>
                      </m:sub>
                    </m:sSub>
                    <m:r>
                      <a:rPr lang="en-US" sz="2400" b="0" i="1" smtClean="0">
                        <a:latin typeface="Cambria Math" panose="02040503050406030204" pitchFamily="18" charset="0"/>
                      </a:rPr>
                      <m:t>=</m:t>
                    </m:r>
                    <m:rad>
                      <m:radPr>
                        <m:degHide m:val="on"/>
                        <m:ctrlPr>
                          <a:rPr lang="en-US" sz="2400" b="0" i="1" smtClean="0">
                            <a:latin typeface="Cambria Math"/>
                          </a:rPr>
                        </m:ctrlPr>
                      </m:radPr>
                      <m:deg/>
                      <m:e>
                        <m:r>
                          <a:rPr lang="en-US" sz="2400" b="0" i="1" smtClean="0">
                            <a:latin typeface="Cambria Math" panose="02040503050406030204" pitchFamily="18" charset="0"/>
                          </a:rPr>
                          <m:t>h</m:t>
                        </m:r>
                        <m:r>
                          <a:rPr lang="en-US" sz="2400" b="0" i="1" smtClean="0">
                            <a:latin typeface="Cambria Math" panose="02040503050406030204" pitchFamily="18" charset="0"/>
                          </a:rPr>
                          <m:t>𝑃𝑘𝐴</m:t>
                        </m:r>
                      </m:e>
                    </m:rad>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e>
                    </m:d>
                  </m:oMath>
                </a14:m>
                <a:endParaRPr lang="en-US" sz="2400" dirty="0" smtClean="0"/>
              </a:p>
              <a:p>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81000"/>
                <a:ext cx="8229600" cy="5745163"/>
              </a:xfrm>
              <a:blipFill>
                <a:blip r:embed="rId2"/>
                <a:stretch>
                  <a:fillRect l="-1037" t="-849"/>
                </a:stretch>
              </a:blipFill>
            </p:spPr>
            <p:txBody>
              <a:bodyPr/>
              <a:lstStyle/>
              <a:p>
                <a:r>
                  <a:rPr lang="ar-IQ">
                    <a:noFill/>
                  </a:rPr>
                  <a:t> </a:t>
                </a:r>
              </a:p>
            </p:txBody>
          </p:sp>
        </mc:Fallback>
      </mc:AlternateContent>
      <p:sp>
        <p:nvSpPr>
          <p:cNvPr id="2" name="عنصر نائب لرقم الشريحة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94715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81000" y="381000"/>
                <a:ext cx="8229600" cy="5745163"/>
              </a:xfrm>
            </p:spPr>
            <p:txBody>
              <a:bodyPr>
                <a:normAutofit lnSpcReduction="10000"/>
              </a:bodyPr>
              <a:lstStyle/>
              <a:p>
                <a:pPr algn="l" rtl="0"/>
                <a:r>
                  <a:rPr lang="en-US" sz="2800" dirty="0" smtClean="0"/>
                  <a:t>Also heat transfer from fin is equal to heat </a:t>
                </a:r>
              </a:p>
              <a:p>
                <a:pPr algn="l" rtl="0"/>
                <a:r>
                  <a:rPr lang="en-US" sz="2800" dirty="0"/>
                  <a:t> </a:t>
                </a:r>
                <a:r>
                  <a:rPr lang="en-US" sz="2800" dirty="0" smtClean="0"/>
                  <a:t>       transfer by convection  </a:t>
                </a:r>
              </a:p>
              <a:p>
                <a:pPr algn="l" rtl="0"/>
                <a:r>
                  <a:rPr lang="en-US" sz="2800" dirty="0" smtClean="0"/>
                  <a:t>from all the fin.</a:t>
                </a:r>
              </a:p>
              <a:p>
                <a:pPr algn="l" rtl="0"/>
                <a14:m>
                  <m:oMath xmlns:m="http://schemas.openxmlformats.org/officeDocument/2006/math">
                    <m:sSub>
                      <m:sSubPr>
                        <m:ctrlPr>
                          <a:rPr lang="en-US" sz="2800" b="0" i="1" smtClean="0">
                            <a:latin typeface="Cambria Math"/>
                          </a:rPr>
                        </m:ctrlPr>
                      </m:sSubPr>
                      <m:e>
                        <m:acc>
                          <m:accPr>
                            <m:chr m:val="̇"/>
                            <m:ctrlPr>
                              <a:rPr lang="en-US" sz="2800" b="0" i="1" smtClean="0">
                                <a:latin typeface="Cambria Math"/>
                              </a:rPr>
                            </m:ctrlPr>
                          </m:accPr>
                          <m:e>
                            <m:r>
                              <a:rPr lang="en-US" sz="2800" b="0" i="1" smtClean="0">
                                <a:latin typeface="Cambria Math" panose="02040503050406030204" pitchFamily="18" charset="0"/>
                              </a:rPr>
                              <m:t>𝑄</m:t>
                            </m:r>
                          </m:e>
                        </m:acc>
                      </m:e>
                      <m:sub>
                        <m:r>
                          <a:rPr lang="en-US" sz="2800" b="0" i="1" smtClean="0">
                            <a:latin typeface="Cambria Math" panose="02040503050406030204" pitchFamily="18" charset="0"/>
                          </a:rPr>
                          <m:t>𝑓𝑖𝑛</m:t>
                        </m:r>
                      </m:sub>
                    </m:sSub>
                    <m:r>
                      <a:rPr lang="en-US" sz="2800" b="0" i="1" smtClean="0">
                        <a:latin typeface="Cambria Math" panose="02040503050406030204" pitchFamily="18" charset="0"/>
                      </a:rPr>
                      <m:t>=</m:t>
                    </m:r>
                    <m:nary>
                      <m:naryPr>
                        <m:ctrlPr>
                          <a:rPr lang="en-US" sz="2800" b="0" i="1" smtClean="0">
                            <a:latin typeface="Cambria Math"/>
                          </a:rPr>
                        </m:ctrlPr>
                      </m:naryPr>
                      <m:sub>
                        <m:r>
                          <m:rPr>
                            <m:brk m:alnAt="23"/>
                          </m:rPr>
                          <a:rPr lang="en-US" sz="2800" b="0" i="1" smtClean="0">
                            <a:latin typeface="Cambria Math" panose="02040503050406030204" pitchFamily="18" charset="0"/>
                          </a:rPr>
                          <m:t>𝑜</m:t>
                        </m:r>
                      </m:sub>
                      <m:sup>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h</m:t>
                        </m:r>
                        <m:r>
                          <a:rPr lang="en-US" sz="2800" b="0" i="1" smtClean="0">
                            <a:latin typeface="Cambria Math" panose="02040503050406030204" pitchFamily="18" charset="0"/>
                          </a:rPr>
                          <m:t>𝑃</m:t>
                        </m:r>
                        <m:d>
                          <m:dPr>
                            <m:ctrlPr>
                              <a:rPr lang="en-US" sz="2800" b="0" i="1" smtClean="0">
                                <a:latin typeface="Cambria Math"/>
                              </a:rPr>
                            </m:ctrlPr>
                          </m:dPr>
                          <m:e>
                            <m:r>
                              <a:rPr lang="en-US" sz="2800" b="0" i="1" smtClean="0">
                                <a:latin typeface="Cambria Math" panose="02040503050406030204" pitchFamily="18" charset="0"/>
                              </a:rPr>
                              <m:t>𝑇</m:t>
                            </m:r>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m:t>
                                </m:r>
                              </m:sub>
                            </m:sSub>
                          </m:e>
                        </m:d>
                        <m:r>
                          <a:rPr lang="en-US" sz="2800" b="0" i="1" smtClean="0">
                            <a:latin typeface="Cambria Math" panose="02040503050406030204" pitchFamily="18" charset="0"/>
                          </a:rPr>
                          <m:t>𝑑𝑥</m:t>
                        </m:r>
                        <m:r>
                          <a:rPr lang="en-US" sz="2800" b="0" i="1" smtClean="0">
                            <a:latin typeface="Cambria Math" panose="02040503050406030204" pitchFamily="18" charset="0"/>
                          </a:rPr>
                          <m:t>=</m:t>
                        </m:r>
                        <m:nary>
                          <m:naryPr>
                            <m:limLoc m:val="undOvr"/>
                            <m:ctrlPr>
                              <a:rPr lang="en-US" sz="2800" b="0" i="1" smtClean="0">
                                <a:latin typeface="Cambria Math"/>
                              </a:rPr>
                            </m:ctrlPr>
                          </m:naryPr>
                          <m:sub>
                            <m:r>
                              <m:rPr>
                                <m:brk m:alnAt="24"/>
                              </m:rPr>
                              <a:rPr lang="en-US" sz="2800" b="0" i="1" smtClean="0">
                                <a:latin typeface="Cambria Math" panose="02040503050406030204" pitchFamily="18" charset="0"/>
                              </a:rPr>
                              <m:t>0</m:t>
                            </m:r>
                          </m:sub>
                          <m:sup>
                            <m:r>
                              <a:rPr lang="en-US" sz="2800" b="0" i="1" smtClean="0">
                                <a:latin typeface="Cambria Math" panose="02040503050406030204" pitchFamily="18" charset="0"/>
                                <a:ea typeface="Cambria Math" panose="02040503050406030204" pitchFamily="18" charset="0"/>
                              </a:rPr>
                              <m:t>∞</m:t>
                            </m:r>
                          </m:sup>
                          <m:e>
                            <m:r>
                              <a:rPr lang="en-US" sz="2800" b="0" i="1" smtClean="0">
                                <a:latin typeface="Cambria Math" panose="02040503050406030204" pitchFamily="18" charset="0"/>
                              </a:rPr>
                              <m:t>h</m:t>
                            </m:r>
                            <m:r>
                              <a:rPr lang="en-US" sz="2800" b="0" i="1" smtClean="0">
                                <a:latin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𝑑𝑥</m:t>
                            </m:r>
                          </m:e>
                        </m:nary>
                      </m:e>
                    </m:nary>
                  </m:oMath>
                </a14:m>
                <a:endParaRPr lang="en-US" sz="2800" dirty="0" smtClean="0"/>
              </a:p>
              <a:p>
                <a:pPr algn="l" rtl="0"/>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panose="02040503050406030204" pitchFamily="18" charset="0"/>
                              </a:rPr>
                              <m:t>𝑄</m:t>
                            </m:r>
                          </m:e>
                        </m:acc>
                      </m:e>
                      <m:sub>
                        <m:r>
                          <a:rPr lang="en-US" sz="2800" i="1">
                            <a:latin typeface="Cambria Math" panose="02040503050406030204" pitchFamily="18" charset="0"/>
                          </a:rPr>
                          <m:t>𝑓𝑖𝑛</m:t>
                        </m:r>
                      </m:sub>
                    </m:sSub>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𝑃</m:t>
                    </m:r>
                    <m:nary>
                      <m:naryPr>
                        <m:limLoc m:val="undOvr"/>
                        <m:ctrlPr>
                          <a:rPr lang="en-US" sz="2800" b="0" i="1" smtClean="0">
                            <a:latin typeface="Cambria Math"/>
                          </a:rPr>
                        </m:ctrlPr>
                      </m:naryPr>
                      <m:sub>
                        <m:r>
                          <m:rPr>
                            <m:brk m:alnAt="24"/>
                          </m:rPr>
                          <a:rPr lang="en-US" sz="2800" b="0" i="1" smtClean="0">
                            <a:latin typeface="Cambria Math" panose="02040503050406030204" pitchFamily="18" charset="0"/>
                          </a:rPr>
                          <m:t>0</m:t>
                        </m:r>
                      </m:sub>
                      <m:sup>
                        <m:r>
                          <a:rPr lang="en-US" sz="2800" b="0" i="1" smtClean="0">
                            <a:latin typeface="Cambria Math" panose="02040503050406030204" pitchFamily="18" charset="0"/>
                            <a:ea typeface="Cambria Math" panose="02040503050406030204" pitchFamily="18" charset="0"/>
                          </a:rPr>
                          <m:t>∞</m:t>
                        </m:r>
                      </m:sup>
                      <m:e>
                        <m:sSub>
                          <m:sSubPr>
                            <m:ctrlPr>
                              <a:rPr lang="en-US" sz="2800" b="0" i="1" smtClean="0">
                                <a:latin typeface="Cambria Math"/>
                              </a:rPr>
                            </m:ctrlPr>
                          </m:sSubPr>
                          <m:e>
                            <m:r>
                              <a:rPr lang="en-US" sz="2800" b="0" i="1" smtClean="0">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rPr>
                              <m:t>𝑜</m:t>
                            </m:r>
                          </m:sub>
                        </m:sSub>
                        <m:sSup>
                          <m:sSupPr>
                            <m:ctrlPr>
                              <a:rPr lang="en-US" sz="2800" b="0" i="1" smtClean="0">
                                <a:latin typeface="Cambria Math"/>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𝑚𝑥</m:t>
                            </m:r>
                          </m:sup>
                        </m:sSup>
                        <m:r>
                          <a:rPr lang="en-US" sz="2800" b="0" i="1" smtClean="0">
                            <a:latin typeface="Cambria Math" panose="02040503050406030204" pitchFamily="18" charset="0"/>
                          </a:rPr>
                          <m:t>𝑑𝑥</m:t>
                        </m:r>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𝑃</m:t>
                        </m:r>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rPr>
                                  <m:t>𝑜</m:t>
                                </m:r>
                              </m:sub>
                            </m:sSub>
                          </m:num>
                          <m:den>
                            <m:r>
                              <a:rPr lang="en-US" sz="2800" b="0" i="1" smtClean="0">
                                <a:latin typeface="Cambria Math" panose="02040503050406030204" pitchFamily="18" charset="0"/>
                              </a:rPr>
                              <m:t>𝑚</m:t>
                            </m:r>
                          </m:den>
                        </m:f>
                        <m:sSubSup>
                          <m:sSubSupPr>
                            <m:ctrlPr>
                              <a:rPr lang="en-US" sz="2800" b="0" i="1" smtClean="0">
                                <a:latin typeface="Cambria Math"/>
                              </a:rPr>
                            </m:ctrlPr>
                          </m:sSubSupPr>
                          <m:e>
                            <m:sSup>
                              <m:sSupPr>
                                <m:ctrlPr>
                                  <a:rPr lang="en-US" sz="2800" b="0" i="1" smtClean="0">
                                    <a:latin typeface="Cambria Math"/>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𝑚𝑥</m:t>
                                </m:r>
                              </m:sup>
                            </m:sSup>
                            <m:r>
                              <a:rPr lang="en-US" sz="2800" b="0" i="1" smtClean="0">
                                <a:latin typeface="Cambria Math" panose="02040503050406030204" pitchFamily="18" charset="0"/>
                              </a:rPr>
                              <m:t>]</m:t>
                            </m:r>
                          </m:e>
                          <m:sub>
                            <m:r>
                              <a:rPr lang="en-US" sz="2800" b="0" i="1" smtClean="0">
                                <a:latin typeface="Cambria Math" panose="02040503050406030204" pitchFamily="18" charset="0"/>
                              </a:rPr>
                              <m:t>0</m:t>
                            </m:r>
                          </m:sub>
                          <m:sup>
                            <m:r>
                              <a:rPr lang="en-US" sz="2800" b="0" i="1" smtClean="0">
                                <a:latin typeface="Cambria Math" panose="02040503050406030204" pitchFamily="18" charset="0"/>
                                <a:ea typeface="Cambria Math" panose="02040503050406030204" pitchFamily="18" charset="0"/>
                              </a:rPr>
                              <m:t>∞</m:t>
                            </m:r>
                          </m:sup>
                        </m:sSubSup>
                      </m:e>
                    </m:nary>
                  </m:oMath>
                </a14:m>
                <a:endParaRPr lang="en-US" sz="2800" dirty="0" smtClean="0"/>
              </a:p>
              <a:p>
                <a:pPr algn="l" rtl="0"/>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panose="02040503050406030204" pitchFamily="18" charset="0"/>
                              </a:rPr>
                              <m:t>𝑄</m:t>
                            </m:r>
                          </m:e>
                        </m:acc>
                      </m:e>
                      <m:sub>
                        <m:r>
                          <a:rPr lang="en-US" sz="2800" i="1">
                            <a:latin typeface="Cambria Math" panose="02040503050406030204" pitchFamily="18" charset="0"/>
                          </a:rPr>
                          <m:t>𝑓𝑖𝑛</m:t>
                        </m:r>
                      </m:sub>
                    </m:sSub>
                    <m:r>
                      <a:rPr lang="en-US" sz="2800" b="0" i="1" smtClean="0">
                        <a:latin typeface="Cambria Math" panose="02040503050406030204" pitchFamily="18" charset="0"/>
                      </a:rPr>
                      <m:t>=−</m:t>
                    </m:r>
                    <m:f>
                      <m:fPr>
                        <m:ctrlPr>
                          <a:rPr lang="en-US" sz="2800" b="0" i="1" smtClean="0">
                            <a:latin typeface="Cambria Math"/>
                          </a:rPr>
                        </m:ctrlPr>
                      </m:fPr>
                      <m:num>
                        <m:r>
                          <a:rPr lang="en-US" sz="2800" b="0" i="1" smtClean="0">
                            <a:latin typeface="Cambria Math" panose="02040503050406030204" pitchFamily="18" charset="0"/>
                          </a:rPr>
                          <m:t>h</m:t>
                        </m:r>
                        <m:r>
                          <a:rPr lang="en-US" sz="2800" b="0" i="1" smtClean="0">
                            <a:latin typeface="Cambria Math" panose="02040503050406030204" pitchFamily="18" charset="0"/>
                          </a:rPr>
                          <m:t>𝑃</m:t>
                        </m:r>
                        <m:sSub>
                          <m:sSubPr>
                            <m:ctrlPr>
                              <a:rPr lang="en-US" sz="2800" b="0" i="1" smtClean="0">
                                <a:latin typeface="Cambria Math"/>
                              </a:rPr>
                            </m:ctrlPr>
                          </m:sSubPr>
                          <m:e>
                            <m:r>
                              <a:rPr lang="en-US" sz="2800" b="0" i="1" smtClean="0">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rPr>
                              <m:t>𝑜</m:t>
                            </m:r>
                          </m:sub>
                        </m:sSub>
                      </m:num>
                      <m:den>
                        <m:rad>
                          <m:radPr>
                            <m:degHide m:val="on"/>
                            <m:ctrlPr>
                              <a:rPr lang="en-US" sz="2800" b="0" i="1" smtClean="0">
                                <a:latin typeface="Cambria Math"/>
                              </a:rPr>
                            </m:ctrlPr>
                          </m:radPr>
                          <m:deg/>
                          <m:e>
                            <m:f>
                              <m:fPr>
                                <m:ctrlPr>
                                  <a:rPr lang="en-US" sz="2800" b="0" i="1" smtClean="0">
                                    <a:latin typeface="Cambria Math"/>
                                  </a:rPr>
                                </m:ctrlPr>
                              </m:fPr>
                              <m:num>
                                <m:r>
                                  <a:rPr lang="en-US" sz="2800" b="0" i="1" smtClean="0">
                                    <a:latin typeface="Cambria Math" panose="02040503050406030204" pitchFamily="18" charset="0"/>
                                  </a:rPr>
                                  <m:t>h</m:t>
                                </m:r>
                                <m:r>
                                  <a:rPr lang="en-US" sz="2800" b="0" i="1" smtClean="0">
                                    <a:latin typeface="Cambria Math" panose="02040503050406030204" pitchFamily="18" charset="0"/>
                                  </a:rPr>
                                  <m:t>𝑃</m:t>
                                </m:r>
                              </m:num>
                              <m:den>
                                <m:r>
                                  <a:rPr lang="en-US" sz="2800" b="0" i="1" smtClean="0">
                                    <a:latin typeface="Cambria Math" panose="02040503050406030204" pitchFamily="18" charset="0"/>
                                  </a:rPr>
                                  <m:t>𝑘𝐴</m:t>
                                </m:r>
                              </m:den>
                            </m:f>
                          </m:e>
                        </m:rad>
                      </m:den>
                    </m:f>
                    <m:d>
                      <m:dPr>
                        <m:ctrlPr>
                          <a:rPr lang="en-US" sz="2800" b="0" i="1" smtClean="0">
                            <a:latin typeface="Cambria Math"/>
                          </a:rPr>
                        </m:ctrlPr>
                      </m:dPr>
                      <m:e>
                        <m:sSup>
                          <m:sSupPr>
                            <m:ctrlPr>
                              <a:rPr lang="en-US" sz="2800" b="0" i="1" smtClean="0">
                                <a:latin typeface="Cambria Math"/>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rPr>
                          <m:t>−</m:t>
                        </m:r>
                        <m:sSup>
                          <m:sSupPr>
                            <m:ctrlPr>
                              <a:rPr lang="en-US" sz="2800" b="0" i="1" smtClean="0">
                                <a:latin typeface="Cambria Math"/>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0</m:t>
                            </m:r>
                          </m:sup>
                        </m:sSup>
                      </m:e>
                    </m:d>
                    <m:r>
                      <a:rPr lang="en-US" sz="2800" b="0" i="1" smtClean="0">
                        <a:latin typeface="Cambria Math" panose="02040503050406030204" pitchFamily="18" charset="0"/>
                      </a:rPr>
                      <m:t>=−</m:t>
                    </m:r>
                    <m:rad>
                      <m:radPr>
                        <m:degHide m:val="on"/>
                        <m:ctrlPr>
                          <a:rPr lang="en-US" sz="2800" b="0" i="1" smtClean="0">
                            <a:latin typeface="Cambria Math"/>
                          </a:rPr>
                        </m:ctrlPr>
                      </m:radPr>
                      <m:deg/>
                      <m:e>
                        <m:r>
                          <a:rPr lang="en-US" sz="2800" b="0" i="1" smtClean="0">
                            <a:latin typeface="Cambria Math" panose="02040503050406030204" pitchFamily="18" charset="0"/>
                          </a:rPr>
                          <m:t>h</m:t>
                        </m:r>
                        <m:r>
                          <a:rPr lang="en-US" sz="2800" b="0" i="1" smtClean="0">
                            <a:latin typeface="Cambria Math" panose="02040503050406030204" pitchFamily="18" charset="0"/>
                          </a:rPr>
                          <m:t>𝑃𝑘𝐴</m:t>
                        </m:r>
                      </m:e>
                    </m:rad>
                    <m:sSub>
                      <m:sSubPr>
                        <m:ctrlPr>
                          <a:rPr lang="en-US" sz="2800" b="0" i="1" smtClean="0">
                            <a:latin typeface="Cambria Math"/>
                          </a:rPr>
                        </m:ctrlPr>
                      </m:sSubPr>
                      <m:e>
                        <m:r>
                          <a:rPr lang="en-US" sz="2800" b="0" i="1" smtClean="0">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rPr>
                          <m:t>𝑜</m:t>
                        </m:r>
                      </m:sub>
                    </m:sSub>
                    <m:d>
                      <m:dPr>
                        <m:ctrlPr>
                          <a:rPr lang="en-US" sz="2800" b="0" i="1" smtClean="0">
                            <a:latin typeface="Cambria Math"/>
                          </a:rPr>
                        </m:ctrlPr>
                      </m:dPr>
                      <m:e>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1</m:t>
                        </m:r>
                      </m:e>
                    </m:d>
                  </m:oMath>
                </a14:m>
                <a:r>
                  <a:rPr lang="en-US" sz="2800" dirty="0" smtClean="0"/>
                  <a:t> </a:t>
                </a:r>
              </a:p>
              <a:p>
                <a:pPr algn="l" rtl="0"/>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panose="02040503050406030204" pitchFamily="18" charset="0"/>
                              </a:rPr>
                              <m:t>𝑄</m:t>
                            </m:r>
                          </m:e>
                        </m:acc>
                      </m:e>
                      <m:sub>
                        <m:r>
                          <a:rPr lang="en-US" sz="2800" i="1">
                            <a:latin typeface="Cambria Math" panose="02040503050406030204" pitchFamily="18" charset="0"/>
                          </a:rPr>
                          <m:t>𝑓𝑖𝑛</m:t>
                        </m:r>
                      </m:sub>
                    </m:sSub>
                    <m:r>
                      <a:rPr lang="ar-IQ" sz="2800" b="0" i="1" smtClean="0">
                        <a:latin typeface="Cambria Math" panose="02040503050406030204" pitchFamily="18" charset="0"/>
                      </a:rPr>
                      <m:t>=</m:t>
                    </m:r>
                    <m:rad>
                      <m:radPr>
                        <m:degHide m:val="on"/>
                        <m:ctrlPr>
                          <a:rPr lang="en-US" sz="2800" i="1">
                            <a:latin typeface="Cambria Math"/>
                          </a:rPr>
                        </m:ctrlPr>
                      </m:radPr>
                      <m:deg/>
                      <m:e>
                        <m:r>
                          <a:rPr lang="en-US" sz="2800" i="1">
                            <a:latin typeface="Cambria Math" panose="02040503050406030204" pitchFamily="18" charset="0"/>
                          </a:rPr>
                          <m:t>h</m:t>
                        </m:r>
                        <m:r>
                          <a:rPr lang="en-US" sz="2800" i="1">
                            <a:latin typeface="Cambria Math" panose="02040503050406030204" pitchFamily="18" charset="0"/>
                          </a:rPr>
                          <m:t>𝑃𝑘𝐴</m:t>
                        </m:r>
                      </m:e>
                    </m:rad>
                    <m:sSub>
                      <m:sSubPr>
                        <m:ctrlPr>
                          <a:rPr lang="en-US" sz="2800" i="1">
                            <a:latin typeface="Cambria Math"/>
                          </a:rPr>
                        </m:ctrlPr>
                      </m:sSubPr>
                      <m:e>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𝑜</m:t>
                        </m:r>
                      </m:sub>
                    </m:sSub>
                  </m:oMath>
                </a14:m>
                <a:r>
                  <a:rPr lang="ar-IQ" sz="2800" dirty="0" smtClean="0"/>
                  <a:t>  </a:t>
                </a:r>
                <a:r>
                  <a:rPr lang="en-US" sz="2800" dirty="0" smtClean="0"/>
                  <a:t> </a:t>
                </a:r>
              </a:p>
              <a:p>
                <a:pPr algn="l" rtl="0"/>
                <a:r>
                  <a:rPr lang="en-US" sz="2800" dirty="0" smtClean="0"/>
                  <a:t>It equal to that transfer from the base so it is O.K.</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81000" y="381000"/>
                <a:ext cx="8229600" cy="5745163"/>
              </a:xfrm>
              <a:blipFill>
                <a:blip r:embed="rId2"/>
                <a:stretch>
                  <a:fillRect l="-1407" t="-1911" r="-222"/>
                </a:stretch>
              </a:blipFill>
            </p:spPr>
            <p:txBody>
              <a:bodyPr/>
              <a:lstStyle/>
              <a:p>
                <a:r>
                  <a:rPr lang="ar-IQ">
                    <a:noFill/>
                  </a:rPr>
                  <a:t> </a:t>
                </a:r>
              </a:p>
            </p:txBody>
          </p:sp>
        </mc:Fallback>
      </mc:AlternateContent>
      <p:sp>
        <p:nvSpPr>
          <p:cNvPr id="2" name="عنصر نائب لرقم الشريحة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359441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81000"/>
                <a:ext cx="8229600" cy="5745163"/>
              </a:xfrm>
            </p:spPr>
            <p:txBody>
              <a:bodyPr>
                <a:normAutofit/>
              </a:bodyPr>
              <a:lstStyle/>
              <a:p>
                <a:pPr marL="0" indent="0" algn="l" rtl="0">
                  <a:buNone/>
                </a:pPr>
                <a:r>
                  <a:rPr lang="en-US" sz="2400" b="1" dirty="0" smtClean="0">
                    <a:solidFill>
                      <a:srgbClr val="FF0000"/>
                    </a:solidFill>
                  </a:rPr>
                  <a:t>2- short Insulated end fin</a:t>
                </a:r>
              </a:p>
              <a:p>
                <a:pPr marL="0" indent="0" algn="l" rtl="0">
                  <a:buNone/>
                </a:pPr>
                <a:endParaRPr lang="en-US" sz="2400" b="1" dirty="0" smtClean="0">
                  <a:solidFill>
                    <a:srgbClr val="FF0000"/>
                  </a:solidFill>
                </a:endParaRPr>
              </a:p>
              <a:p>
                <a:pPr marL="0" indent="0" algn="l" rtl="0">
                  <a:buNone/>
                </a:pPr>
                <a:r>
                  <a:rPr lang="en-US" sz="2400" dirty="0" smtClean="0"/>
                  <a:t>in this case the fin is of known length and its end is insulated.</a:t>
                </a:r>
              </a:p>
              <a:p>
                <a:pPr marL="0" indent="0" algn="l" rtl="0">
                  <a:buNone/>
                </a:pPr>
                <a:r>
                  <a:rPr lang="en-US" sz="2400" dirty="0" smtClean="0"/>
                  <a:t>The boundary conditions are </a:t>
                </a:r>
              </a:p>
              <a:p>
                <a:pPr marL="0" indent="0" algn="l" rtl="0">
                  <a:buNone/>
                </a:pPr>
                <a:r>
                  <a:rPr lang="en-US" sz="2400" dirty="0" smtClean="0"/>
                  <a:t>B.C.1 is as in eq.(1) </a:t>
                </a:r>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 </m:t>
                    </m:r>
                  </m:oMath>
                </a14:m>
                <a:r>
                  <a:rPr lang="en-US" sz="2400" dirty="0" smtClean="0"/>
                  <a:t> at x=0 </a:t>
                </a:r>
              </a:p>
              <a:p>
                <a:pPr marL="0" indent="0" algn="l" rtl="0">
                  <a:buNone/>
                </a:pPr>
                <a:r>
                  <a:rPr lang="en-US" sz="2400" dirty="0" smtClean="0"/>
                  <a:t>B.C.2 is at x=L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𝑑𝑇</m:t>
                        </m:r>
                      </m:num>
                      <m:den>
                        <m:r>
                          <a:rPr lang="en-US" sz="2400" b="0" i="1" smtClean="0">
                            <a:latin typeface="Cambria Math" panose="02040503050406030204" pitchFamily="18" charset="0"/>
                          </a:rPr>
                          <m:t>𝑑𝑥</m:t>
                        </m:r>
                      </m:den>
                    </m:f>
                    <m:r>
                      <a:rPr lang="en-US" sz="2400" b="0" i="1" smtClean="0">
                        <a:latin typeface="Cambria Math" panose="02040503050406030204" pitchFamily="18" charset="0"/>
                      </a:rPr>
                      <m:t>=</m:t>
                    </m:r>
                    <m:r>
                      <a:rPr lang="en-US" sz="2400" b="0" i="1" smtClean="0">
                        <a:latin typeface="Cambria Math" panose="02040503050406030204" pitchFamily="18" charset="0"/>
                      </a:rPr>
                      <m:t>0</m:t>
                    </m:r>
                  </m:oMath>
                </a14:m>
                <a:r>
                  <a:rPr lang="en-US" sz="2400" dirty="0" smtClean="0"/>
                  <a:t>   for insulated end.</a:t>
                </a:r>
              </a:p>
              <a:p>
                <a:pPr marL="0" indent="0" algn="l" rtl="0">
                  <a:buNone/>
                </a:pPr>
                <a:r>
                  <a:rPr lang="en-US" sz="2400" dirty="0" smtClean="0"/>
                  <a:t>The T.D.E is  </a:t>
                </a:r>
                <a14:m>
                  <m:oMath xmlns:m="http://schemas.openxmlformats.org/officeDocument/2006/math">
                    <m:f>
                      <m:fPr>
                        <m:ctrlPr>
                          <a:rPr lang="en-US" sz="2400" i="1" smtClean="0">
                            <a:latin typeface="Cambria Math"/>
                          </a:rPr>
                        </m:ctrlPr>
                      </m:fPr>
                      <m:num>
                        <m:r>
                          <a:rPr lang="en-US" sz="2400" i="1" smtClean="0">
                            <a:latin typeface="Cambria Math" panose="02040503050406030204" pitchFamily="18" charset="0"/>
                            <a:ea typeface="Cambria Math" panose="02040503050406030204" pitchFamily="18" charset="0"/>
                          </a:rPr>
                          <m:t>𝜃</m:t>
                        </m:r>
                        <m:d>
                          <m:dPr>
                            <m:ctrlPr>
                              <a:rPr lang="en-US" sz="2400" i="1" smtClean="0">
                                <a:latin typeface="Cambria Math"/>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num>
                      <m:den>
                        <m:sSub>
                          <m:sSubPr>
                            <m:ctrlPr>
                              <a:rPr lang="en-US" sz="2400" i="1" smtClean="0">
                                <a:latin typeface="Cambria Math"/>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𝑇</m:t>
                        </m:r>
                        <m:d>
                          <m:dPr>
                            <m:ctrlPr>
                              <a:rPr lang="en-US" sz="2400" b="0" i="1" smtClean="0">
                                <a:latin typeface="Cambria Math"/>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num>
                      <m:den>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𝑐𝑜𝑠</m:t>
                        </m:r>
                        <m:r>
                          <a:rPr lang="en-US" sz="2400" b="0" i="1" smtClean="0">
                            <a:latin typeface="Cambria Math" panose="02040503050406030204" pitchFamily="18" charset="0"/>
                          </a:rPr>
                          <m:t>h</m:t>
                        </m:r>
                        <m:d>
                          <m:dPr>
                            <m:begChr m:val="["/>
                            <m:endChr m:val="]"/>
                            <m:ctrlPr>
                              <a:rPr lang="en-US" sz="2400" b="0" i="1" smtClean="0">
                                <a:latin typeface="Cambria Math"/>
                              </a:rPr>
                            </m:ctrlPr>
                          </m:dPr>
                          <m:e>
                            <m:r>
                              <a:rPr lang="en-US" sz="2400" b="0" i="1" smtClean="0">
                                <a:latin typeface="Cambria Math" panose="02040503050406030204" pitchFamily="18" charset="0"/>
                              </a:rPr>
                              <m:t>𝑚</m:t>
                            </m:r>
                            <m:d>
                              <m:dPr>
                                <m:ctrlPr>
                                  <a:rPr lang="en-US" sz="2400" b="0" i="1" smtClean="0">
                                    <a:latin typeface="Cambria Math"/>
                                  </a:rPr>
                                </m:ctrlPr>
                              </m:dPr>
                              <m:e>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𝑥</m:t>
                                </m:r>
                              </m:e>
                            </m:d>
                          </m:e>
                        </m:d>
                      </m:num>
                      <m:den>
                        <m:r>
                          <a:rPr lang="en-US" sz="2400" b="0" i="1" smtClean="0">
                            <a:latin typeface="Cambria Math" panose="02040503050406030204" pitchFamily="18" charset="0"/>
                          </a:rPr>
                          <m:t>𝑐𝑜𝑠</m:t>
                        </m:r>
                        <m:r>
                          <a:rPr lang="en-US" sz="2400" b="0" i="1" smtClean="0">
                            <a:latin typeface="Cambria Math" panose="02040503050406030204" pitchFamily="18" charset="0"/>
                          </a:rPr>
                          <m:t>h</m:t>
                        </m:r>
                        <m:d>
                          <m:dPr>
                            <m:ctrlPr>
                              <a:rPr lang="en-US" sz="2400" b="0" i="1" smtClean="0">
                                <a:latin typeface="Cambria Math"/>
                              </a:rPr>
                            </m:ctrlPr>
                          </m:dPr>
                          <m:e>
                            <m:r>
                              <a:rPr lang="en-US" sz="2400" b="0" i="1" smtClean="0">
                                <a:latin typeface="Cambria Math" panose="02040503050406030204" pitchFamily="18" charset="0"/>
                              </a:rPr>
                              <m:t>𝑚𝐿</m:t>
                            </m:r>
                          </m:e>
                        </m:d>
                      </m:den>
                    </m:f>
                  </m:oMath>
                </a14:m>
                <a:r>
                  <a:rPr lang="en-US" sz="2400" dirty="0" smtClean="0"/>
                  <a:t> </a:t>
                </a:r>
              </a:p>
              <a:p>
                <a:pPr marL="0" indent="0" algn="l" rtl="0">
                  <a:buNone/>
                </a:pPr>
                <a:r>
                  <a:rPr lang="en-US" sz="2400" dirty="0" smtClean="0"/>
                  <a:t>Heat transfer from the fin is </a:t>
                </a:r>
              </a:p>
              <a:p>
                <a:pPr marL="0" indent="0" algn="l" rtl="0">
                  <a:buNone/>
                </a:pPr>
                <a:r>
                  <a:rPr lang="en-US" sz="2400" dirty="0"/>
                  <a:t> </a:t>
                </a:r>
                <a:r>
                  <a:rPr lang="en-US" sz="2400" dirty="0" smtClean="0"/>
                  <a:t>       </a:t>
                </a:r>
                <a14:m>
                  <m:oMath xmlns:m="http://schemas.openxmlformats.org/officeDocument/2006/math">
                    <m:sSub>
                      <m:sSubPr>
                        <m:ctrlPr>
                          <a:rPr lang="en-US" sz="2400" i="1" smtClean="0">
                            <a:latin typeface="Cambria Math"/>
                          </a:rPr>
                        </m:ctrlPr>
                      </m:sSubPr>
                      <m:e>
                        <m:acc>
                          <m:accPr>
                            <m:chr m:val="̇"/>
                            <m:ctrlPr>
                              <a:rPr lang="en-US" sz="2400" i="1" smtClean="0">
                                <a:latin typeface="Cambria Math"/>
                              </a:rPr>
                            </m:ctrlPr>
                          </m:accPr>
                          <m:e>
                            <m:r>
                              <a:rPr lang="en-US" sz="2400" b="0" i="1" smtClean="0">
                                <a:latin typeface="Cambria Math" panose="02040503050406030204" pitchFamily="18" charset="0"/>
                              </a:rPr>
                              <m:t>𝑄</m:t>
                            </m:r>
                          </m:e>
                        </m:acc>
                      </m:e>
                      <m:sub>
                        <m:r>
                          <a:rPr lang="en-US" sz="2400" b="0" i="1" smtClean="0">
                            <a:latin typeface="Cambria Math" panose="02040503050406030204" pitchFamily="18" charset="0"/>
                          </a:rPr>
                          <m:t>𝑓𝑖𝑛</m:t>
                        </m:r>
                      </m:sub>
                    </m:sSub>
                    <m:r>
                      <a:rPr lang="en-US" sz="2400" b="0" i="1" smtClean="0">
                        <a:latin typeface="Cambria Math" panose="02040503050406030204" pitchFamily="18" charset="0"/>
                      </a:rPr>
                      <m:t>=</m:t>
                    </m:r>
                    <m:rad>
                      <m:radPr>
                        <m:degHide m:val="on"/>
                        <m:ctrlPr>
                          <a:rPr lang="en-US" sz="2400" b="0" i="1" smtClean="0">
                            <a:latin typeface="Cambria Math"/>
                          </a:rPr>
                        </m:ctrlPr>
                      </m:radPr>
                      <m:deg/>
                      <m:e>
                        <m:r>
                          <a:rPr lang="en-US" sz="2400" b="0" i="1" smtClean="0">
                            <a:latin typeface="Cambria Math" panose="02040503050406030204" pitchFamily="18" charset="0"/>
                          </a:rPr>
                          <m:t>h</m:t>
                        </m:r>
                        <m:r>
                          <a:rPr lang="en-US" sz="2400" b="0" i="1" smtClean="0">
                            <a:latin typeface="Cambria Math" panose="02040503050406030204" pitchFamily="18" charset="0"/>
                          </a:rPr>
                          <m:t>𝑃𝑘𝐴</m:t>
                        </m:r>
                      </m:e>
                    </m:rad>
                    <m:sSub>
                      <m:sSubPr>
                        <m:ctrlPr>
                          <a:rPr lang="en-US" sz="2400" b="0" i="1" smtClean="0">
                            <a:latin typeface="Cambria Math"/>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r>
                      <m:rPr>
                        <m:sty m:val="p"/>
                      </m:rPr>
                      <a:rPr lang="en-US" sz="2400" b="0" i="0" smtClean="0">
                        <a:latin typeface="Cambria Math" panose="02040503050406030204" pitchFamily="18" charset="0"/>
                      </a:rPr>
                      <m:t>tanh</m:t>
                    </m:r>
                    <m:r>
                      <a:rPr lang="en-US" sz="2400" b="0" i="1" smtClean="0">
                        <a:latin typeface="Cambria Math" panose="02040503050406030204" pitchFamily="18" charset="0"/>
                      </a:rPr>
                      <m:t>⁡(</m:t>
                    </m:r>
                    <m:r>
                      <a:rPr lang="en-US" sz="2400" b="0" i="1" smtClean="0">
                        <a:latin typeface="Cambria Math" panose="02040503050406030204" pitchFamily="18" charset="0"/>
                      </a:rPr>
                      <m:t>𝑚𝐿</m:t>
                    </m:r>
                    <m:r>
                      <a:rPr lang="en-US" sz="2400" b="0" i="1" smtClean="0">
                        <a:latin typeface="Cambria Math" panose="02040503050406030204" pitchFamily="18" charset="0"/>
                      </a:rPr>
                      <m:t>)</m:t>
                    </m:r>
                  </m:oMath>
                </a14:m>
                <a:endParaRPr lang="en-US" sz="2400" dirty="0" smtClean="0"/>
              </a:p>
              <a:p>
                <a:pPr marL="0" indent="0">
                  <a:buNone/>
                </a:pPr>
                <a:r>
                  <a:rPr lang="en-US" sz="2400" dirty="0" smtClean="0"/>
                  <a:t>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81000"/>
                <a:ext cx="8229600" cy="5745163"/>
              </a:xfrm>
              <a:blipFill>
                <a:blip r:embed="rId2"/>
                <a:stretch>
                  <a:fillRect l="-1111" t="-849"/>
                </a:stretch>
              </a:blipFill>
            </p:spPr>
            <p:txBody>
              <a:bodyPr/>
              <a:lstStyle/>
              <a:p>
                <a:r>
                  <a:rPr lang="ar-IQ">
                    <a:noFill/>
                  </a:rPr>
                  <a:t> </a:t>
                </a:r>
              </a:p>
            </p:txBody>
          </p:sp>
        </mc:Fallback>
      </mc:AlternateContent>
      <p:pic>
        <p:nvPicPr>
          <p:cNvPr id="4" name="صورة 3"/>
          <p:cNvPicPr>
            <a:picLocks noChangeAspect="1"/>
          </p:cNvPicPr>
          <p:nvPr/>
        </p:nvPicPr>
        <p:blipFill>
          <a:blip r:embed="rId3"/>
          <a:stretch>
            <a:fillRect/>
          </a:stretch>
        </p:blipFill>
        <p:spPr>
          <a:xfrm>
            <a:off x="5029200" y="4800600"/>
            <a:ext cx="3476625" cy="1333500"/>
          </a:xfrm>
          <a:prstGeom prst="rect">
            <a:avLst/>
          </a:prstGeom>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78062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lstStyle/>
              <a:p>
                <a:pPr marL="0" indent="0" algn="l" rtl="0">
                  <a:buNone/>
                </a:pPr>
                <a:r>
                  <a:rPr lang="en-US" b="1" dirty="0" smtClean="0">
                    <a:solidFill>
                      <a:srgbClr val="FF0000"/>
                    </a:solidFill>
                  </a:rPr>
                  <a:t>3- Short non insulated end fin</a:t>
                </a:r>
              </a:p>
              <a:p>
                <a:pPr marL="0" indent="0" algn="l" rtl="0">
                  <a:buNone/>
                </a:pPr>
                <a:endParaRPr lang="en-US" b="1" dirty="0">
                  <a:solidFill>
                    <a:srgbClr val="FF0000"/>
                  </a:solidFill>
                </a:endParaRPr>
              </a:p>
              <a:p>
                <a:pPr marL="0" indent="0" algn="l" rtl="0">
                  <a:buNone/>
                </a:pPr>
                <a:endParaRPr lang="en-US" b="1" dirty="0" smtClean="0">
                  <a:solidFill>
                    <a:srgbClr val="FF0000"/>
                  </a:solidFill>
                </a:endParaRPr>
              </a:p>
              <a:p>
                <a:pPr marL="0" indent="0" algn="l" rtl="0">
                  <a:buNone/>
                </a:pPr>
                <a:r>
                  <a:rPr lang="en-US" dirty="0" smtClean="0"/>
                  <a:t> Fin with heat transfer by convection from its end.    </a:t>
                </a:r>
              </a:p>
              <a:p>
                <a:pPr marL="0" indent="0">
                  <a:buNone/>
                </a:pPr>
                <a:endParaRPr lang="en-US" dirty="0" smtClean="0"/>
              </a:p>
              <a:p>
                <a:pPr marL="0" indent="0" algn="l" rtl="0">
                  <a:buNone/>
                </a:pPr>
                <a:r>
                  <a:rPr lang="en-US" dirty="0" smtClean="0"/>
                  <a:t>B.C.1 is as in eq.1 at x=0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m:t>
                        </m:r>
                        <m:r>
                          <a:rPr lang="en-US" b="0" i="1" smtClean="0">
                            <a:latin typeface="Cambria Math" panose="02040503050406030204" pitchFamily="18" charset="0"/>
                          </a:rPr>
                          <m:t>  </m:t>
                        </m:r>
                      </m:sub>
                    </m:sSub>
                    <m:r>
                      <a:rPr lang="en-US" b="0" i="1" smtClean="0">
                        <a:latin typeface="Cambria Math" panose="02040503050406030204" pitchFamily="18" charset="0"/>
                      </a:rPr>
                      <m:t> </m:t>
                    </m:r>
                  </m:oMath>
                </a14:m>
                <a:r>
                  <a:rPr lang="en-US" dirty="0" smtClean="0"/>
                  <a:t>or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𝑜</m:t>
                        </m:r>
                      </m:sub>
                    </m:sSub>
                  </m:oMath>
                </a14:m>
                <a:endParaRPr lang="en-US" dirty="0" smtClean="0"/>
              </a:p>
              <a:p>
                <a:pPr marL="0" indent="0" algn="l" rtl="0">
                  <a:buNone/>
                </a:pPr>
                <a:r>
                  <a:rPr lang="en-US" dirty="0" smtClean="0"/>
                  <a:t>B.C.2 at x=L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m:t>
                        </m:r>
                        <m:r>
                          <a:rPr lang="en-US" b="0" i="1" smtClean="0">
                            <a:latin typeface="Cambria Math" panose="02040503050406030204" pitchFamily="18" charset="0"/>
                          </a:rPr>
                          <m:t>𝑘</m:t>
                        </m:r>
                        <m:f>
                          <m:fPr>
                            <m:ctrlPr>
                              <a:rPr lang="en-US" i="1" smtClean="0">
                                <a:latin typeface="Cambria Math"/>
                              </a:rPr>
                            </m:ctrlPr>
                          </m:fPr>
                          <m:num>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rPr>
                              <m:t>𝑑𝑥</m:t>
                            </m:r>
                          </m:den>
                        </m:f>
                        <m:r>
                          <a:rPr lang="en-US" b="0" i="1" smtClean="0">
                            <a:latin typeface="Cambria Math" panose="02040503050406030204" pitchFamily="18" charset="0"/>
                          </a:rPr>
                          <m:t>)</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𝐿</m:t>
                        </m:r>
                      </m:sub>
                    </m:sSub>
                    <m:r>
                      <a:rPr lang="en-US" b="0" i="1" smtClean="0">
                        <a:latin typeface="Cambria Math" panose="02040503050406030204" pitchFamily="18" charset="0"/>
                      </a:rPr>
                      <m:t>=</m:t>
                    </m:r>
                    <m:r>
                      <a:rPr lang="en-US" b="0" i="1" smtClean="0">
                        <a:latin typeface="Cambria Math" panose="02040503050406030204" pitchFamily="18" charset="0"/>
                      </a:rPr>
                      <m:t>h</m:t>
                    </m:r>
                    <m:sSub>
                      <m:sSubPr>
                        <m:ctrlPr>
                          <a:rPr lang="en-US" b="0" i="1" smtClean="0">
                            <a:latin typeface="Cambria Math"/>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𝐿</m:t>
                        </m:r>
                      </m:sub>
                    </m:sSub>
                  </m:oMath>
                </a14:m>
                <a:endParaRPr lang="en-US" dirty="0" smtClean="0"/>
              </a:p>
              <a:p>
                <a:pPr marL="0" indent="0">
                  <a:buNone/>
                </a:pP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593" t="-524"/>
                </a:stretch>
              </a:blipFill>
            </p:spPr>
            <p:txBody>
              <a:bodyPr/>
              <a:lstStyle/>
              <a:p>
                <a:r>
                  <a:rPr lang="ar-IQ">
                    <a:noFill/>
                  </a:rPr>
                  <a:t> </a:t>
                </a:r>
              </a:p>
            </p:txBody>
          </p:sp>
        </mc:Fallback>
      </mc:AlternateContent>
      <p:pic>
        <p:nvPicPr>
          <p:cNvPr id="4" name="صورة 3"/>
          <p:cNvPicPr>
            <a:picLocks noChangeAspect="1"/>
          </p:cNvPicPr>
          <p:nvPr/>
        </p:nvPicPr>
        <p:blipFill>
          <a:blip r:embed="rId3"/>
          <a:stretch>
            <a:fillRect/>
          </a:stretch>
        </p:blipFill>
        <p:spPr>
          <a:xfrm>
            <a:off x="6553200" y="1143000"/>
            <a:ext cx="1924050" cy="942975"/>
          </a:xfrm>
          <a:prstGeom prst="rect">
            <a:avLst/>
          </a:prstGeom>
        </p:spPr>
      </p:pic>
      <p:pic>
        <p:nvPicPr>
          <p:cNvPr id="5" name="صورة 4"/>
          <p:cNvPicPr>
            <a:picLocks noChangeAspect="1"/>
          </p:cNvPicPr>
          <p:nvPr/>
        </p:nvPicPr>
        <p:blipFill>
          <a:blip r:embed="rId4"/>
          <a:stretch>
            <a:fillRect/>
          </a:stretch>
        </p:blipFill>
        <p:spPr>
          <a:xfrm>
            <a:off x="990600" y="3352800"/>
            <a:ext cx="6248400" cy="1143000"/>
          </a:xfrm>
          <a:prstGeom prst="rect">
            <a:avLst/>
          </a:prstGeom>
        </p:spPr>
      </p:pic>
      <p:pic>
        <p:nvPicPr>
          <p:cNvPr id="6" name="صورة 5"/>
          <p:cNvPicPr>
            <a:picLocks noChangeAspect="1"/>
          </p:cNvPicPr>
          <p:nvPr/>
        </p:nvPicPr>
        <p:blipFill>
          <a:blip r:embed="rId5"/>
          <a:stretch>
            <a:fillRect/>
          </a:stretch>
        </p:blipFill>
        <p:spPr>
          <a:xfrm>
            <a:off x="1143000" y="4739481"/>
            <a:ext cx="5715000" cy="1143000"/>
          </a:xfrm>
          <a:prstGeom prst="rect">
            <a:avLst/>
          </a:prstGeom>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140164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229600" cy="5821363"/>
          </a:xfrm>
        </p:spPr>
        <p:txBody>
          <a:bodyPr/>
          <a:lstStyle/>
          <a:p>
            <a:pPr algn="l" rtl="0"/>
            <a:r>
              <a:rPr lang="en-US" b="1" dirty="0" smtClean="0">
                <a:solidFill>
                  <a:srgbClr val="FF0000"/>
                </a:solidFill>
              </a:rPr>
              <a:t>Fin efficiency </a:t>
            </a:r>
            <a:endParaRPr lang="en-US" b="1" dirty="0" smtClean="0"/>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lgn="l" rtl="0">
              <a:buNone/>
            </a:pPr>
            <a:r>
              <a:rPr lang="en-US" dirty="0" smtClean="0"/>
              <a:t>The efficiency of long fin is</a:t>
            </a:r>
          </a:p>
          <a:p>
            <a:pPr marL="0" indent="0" algn="l" rtl="0">
              <a:buNone/>
            </a:pPr>
            <a:endParaRPr lang="en-US" dirty="0">
              <a:solidFill>
                <a:srgbClr val="FF0000"/>
              </a:solidFill>
            </a:endParaRPr>
          </a:p>
          <a:p>
            <a:pPr marL="0" indent="0" algn="l" rtl="0">
              <a:buNone/>
            </a:pPr>
            <a:endParaRPr lang="en-US" dirty="0" smtClean="0">
              <a:solidFill>
                <a:srgbClr val="FF0000"/>
              </a:solidFill>
            </a:endParaRPr>
          </a:p>
          <a:p>
            <a:pPr marL="0" indent="0" algn="l" rtl="0">
              <a:buNone/>
            </a:pPr>
            <a:endParaRPr lang="en-US" dirty="0">
              <a:solidFill>
                <a:srgbClr val="FF0000"/>
              </a:solidFill>
            </a:endParaRPr>
          </a:p>
          <a:p>
            <a:pPr marL="0" indent="0" algn="l" rtl="0">
              <a:buNone/>
            </a:pPr>
            <a:r>
              <a:rPr lang="en-US" dirty="0" smtClean="0">
                <a:solidFill>
                  <a:srgbClr val="FF0000"/>
                </a:solidFill>
              </a:rPr>
              <a:t>Fin effectiveness          </a:t>
            </a:r>
            <a:endParaRPr lang="ar-IQ" dirty="0">
              <a:solidFill>
                <a:srgbClr val="FF0000"/>
              </a:solidFill>
            </a:endParaRPr>
          </a:p>
        </p:txBody>
      </p:sp>
      <p:pic>
        <p:nvPicPr>
          <p:cNvPr id="4" name="صورة 3"/>
          <p:cNvPicPr>
            <a:picLocks noChangeAspect="1"/>
          </p:cNvPicPr>
          <p:nvPr/>
        </p:nvPicPr>
        <p:blipFill>
          <a:blip r:embed="rId2"/>
          <a:stretch>
            <a:fillRect/>
          </a:stretch>
        </p:blipFill>
        <p:spPr>
          <a:xfrm>
            <a:off x="1905000" y="687966"/>
            <a:ext cx="5334000" cy="1295400"/>
          </a:xfrm>
          <a:prstGeom prst="rect">
            <a:avLst/>
          </a:prstGeom>
        </p:spPr>
      </p:pic>
      <p:pic>
        <p:nvPicPr>
          <p:cNvPr id="5" name="صورة 4"/>
          <p:cNvPicPr>
            <a:picLocks noChangeAspect="1"/>
          </p:cNvPicPr>
          <p:nvPr/>
        </p:nvPicPr>
        <p:blipFill>
          <a:blip r:embed="rId3"/>
          <a:stretch>
            <a:fillRect/>
          </a:stretch>
        </p:blipFill>
        <p:spPr>
          <a:xfrm>
            <a:off x="3733800" y="1908464"/>
            <a:ext cx="2590800" cy="838199"/>
          </a:xfrm>
          <a:prstGeom prst="rect">
            <a:avLst/>
          </a:prstGeom>
        </p:spPr>
      </p:pic>
      <p:pic>
        <p:nvPicPr>
          <p:cNvPr id="6" name="صورة 5"/>
          <p:cNvPicPr>
            <a:picLocks noChangeAspect="1"/>
          </p:cNvPicPr>
          <p:nvPr/>
        </p:nvPicPr>
        <p:blipFill>
          <a:blip r:embed="rId4"/>
          <a:stretch>
            <a:fillRect/>
          </a:stretch>
        </p:blipFill>
        <p:spPr>
          <a:xfrm>
            <a:off x="3352800" y="2859231"/>
            <a:ext cx="3352800" cy="838200"/>
          </a:xfrm>
          <a:prstGeom prst="rect">
            <a:avLst/>
          </a:prstGeom>
        </p:spPr>
      </p:pic>
      <p:pic>
        <p:nvPicPr>
          <p:cNvPr id="7" name="صورة 6"/>
          <p:cNvPicPr>
            <a:picLocks noChangeAspect="1"/>
          </p:cNvPicPr>
          <p:nvPr/>
        </p:nvPicPr>
        <p:blipFill>
          <a:blip r:embed="rId5"/>
          <a:stretch>
            <a:fillRect/>
          </a:stretch>
        </p:blipFill>
        <p:spPr>
          <a:xfrm>
            <a:off x="1447800" y="4648200"/>
            <a:ext cx="5562600" cy="1223531"/>
          </a:xfrm>
          <a:prstGeom prst="rect">
            <a:avLst/>
          </a:prstGeom>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69262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52400"/>
                <a:ext cx="8229600" cy="5821363"/>
              </a:xfrm>
            </p:spPr>
            <p:txBody>
              <a:bodyPr/>
              <a:lstStyle/>
              <a:p>
                <a:pPr algn="l" rtl="0"/>
                <a:r>
                  <a:rPr lang="en-US" sz="2400" dirty="0" smtClean="0"/>
                  <a:t>And also we can find the flowing charts to find the efficiency of fin.   </a:t>
                </a:r>
              </a:p>
              <a:p>
                <a:pPr algn="l" rtl="0"/>
                <a:endParaRPr lang="en-US" sz="2400" dirty="0" smtClean="0"/>
              </a:p>
              <a:p>
                <a:pPr algn="l" rtl="0"/>
                <a:r>
                  <a:rPr lang="en-US" sz="2400" dirty="0" smtClean="0"/>
                  <a:t>heat transfer from the fin </a:t>
                </a:r>
              </a:p>
              <a:p>
                <a:pPr algn="l" rtl="0"/>
                <a:r>
                  <a:rPr lang="en-US" sz="2400" dirty="0"/>
                  <a:t> </a:t>
                </a:r>
                <a:r>
                  <a:rPr lang="en-US" sz="2400" dirty="0" smtClean="0"/>
                  <a:t>     </a:t>
                </a:r>
                <a14:m>
                  <m:oMath xmlns:m="http://schemas.openxmlformats.org/officeDocument/2006/math">
                    <m:sSub>
                      <m:sSubPr>
                        <m:ctrlPr>
                          <a:rPr lang="en-US" sz="2400" i="1" smtClean="0">
                            <a:latin typeface="Cambria Math"/>
                          </a:rPr>
                        </m:ctrlPr>
                      </m:sSubPr>
                      <m:e>
                        <m:acc>
                          <m:accPr>
                            <m:chr m:val="̇"/>
                            <m:ctrlPr>
                              <a:rPr lang="en-US" sz="2400" i="1" smtClean="0">
                                <a:latin typeface="Cambria Math"/>
                              </a:rPr>
                            </m:ctrlPr>
                          </m:accPr>
                          <m:e>
                            <m:r>
                              <a:rPr lang="en-US" sz="2400" b="0" i="1" smtClean="0">
                                <a:latin typeface="Cambria Math" panose="02040503050406030204" pitchFamily="18" charset="0"/>
                              </a:rPr>
                              <m:t>𝑄</m:t>
                            </m:r>
                          </m:e>
                        </m:acc>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m:t>
                    </m:r>
                    <m:sSub>
                      <m:sSubPr>
                        <m:ctrlPr>
                          <a:rPr lang="en-US" sz="2400" b="0" i="1" smtClean="0">
                            <a:latin typeface="Cambria Math"/>
                          </a:rPr>
                        </m:ctrlPr>
                      </m:sSubPr>
                      <m:e>
                        <m:r>
                          <m:rPr>
                            <m:nor/>
                          </m:rPr>
                          <a:rPr lang="el-GR" sz="2400" dirty="0"/>
                          <m:t>η</m:t>
                        </m:r>
                      </m:e>
                      <m:sub>
                        <m:r>
                          <a:rPr lang="en-US" sz="2400" b="0" i="1" smtClean="0">
                            <a:latin typeface="Cambria Math" panose="02040503050406030204" pitchFamily="18" charset="0"/>
                          </a:rPr>
                          <m:t>𝑓</m:t>
                        </m:r>
                      </m:sub>
                    </m:sSub>
                    <m:sSub>
                      <m:sSubPr>
                        <m:ctrlPr>
                          <a:rPr lang="en-US" sz="2400" b="0" i="1" smtClean="0">
                            <a:latin typeface="Cambria Math"/>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h</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e>
                    </m:d>
                  </m:oMath>
                </a14:m>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52400"/>
                <a:ext cx="8229600" cy="5821363"/>
              </a:xfrm>
              <a:blipFill>
                <a:blip r:embed="rId2"/>
                <a:stretch>
                  <a:fillRect l="-1037" t="-838"/>
                </a:stretch>
              </a:blipFill>
            </p:spPr>
            <p:txBody>
              <a:bodyPr/>
              <a:lstStyle/>
              <a:p>
                <a:r>
                  <a:rPr lang="ar-IQ">
                    <a:noFill/>
                  </a:rPr>
                  <a:t> </a:t>
                </a:r>
              </a:p>
            </p:txBody>
          </p:sp>
        </mc:Fallback>
      </mc:AlternateContent>
      <p:pic>
        <p:nvPicPr>
          <p:cNvPr id="2" name="صورة 1"/>
          <p:cNvPicPr>
            <a:picLocks noChangeAspect="1"/>
          </p:cNvPicPr>
          <p:nvPr/>
        </p:nvPicPr>
        <p:blipFill>
          <a:blip r:embed="rId3"/>
          <a:stretch>
            <a:fillRect/>
          </a:stretch>
        </p:blipFill>
        <p:spPr>
          <a:xfrm>
            <a:off x="647700" y="3222408"/>
            <a:ext cx="3733800" cy="2619375"/>
          </a:xfrm>
          <a:prstGeom prst="rect">
            <a:avLst/>
          </a:prstGeom>
        </p:spPr>
      </p:pic>
      <p:pic>
        <p:nvPicPr>
          <p:cNvPr id="4" name="صورة 3"/>
          <p:cNvPicPr>
            <a:picLocks noChangeAspect="1"/>
          </p:cNvPicPr>
          <p:nvPr/>
        </p:nvPicPr>
        <p:blipFill>
          <a:blip r:embed="rId4"/>
          <a:stretch>
            <a:fillRect/>
          </a:stretch>
        </p:blipFill>
        <p:spPr>
          <a:xfrm>
            <a:off x="4572000" y="3257044"/>
            <a:ext cx="3857625" cy="2428875"/>
          </a:xfrm>
          <a:prstGeom prst="rect">
            <a:avLst/>
          </a:prstGeom>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167824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lstStyle/>
          <a:p>
            <a:pPr algn="l" rtl="0"/>
            <a:r>
              <a:rPr lang="en-US" sz="2400" b="1" dirty="0" smtClean="0">
                <a:solidFill>
                  <a:srgbClr val="FF0000"/>
                </a:solidFill>
              </a:rPr>
              <a:t>              Long Fin specifications</a:t>
            </a:r>
          </a:p>
          <a:p>
            <a:pPr algn="l" rtl="0"/>
            <a:endParaRPr lang="en-US" dirty="0" smtClean="0"/>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endParaRPr lang="ar-IQ" dirty="0"/>
          </a:p>
        </p:txBody>
      </p:sp>
      <mc:AlternateContent xmlns:mc="http://schemas.openxmlformats.org/markup-compatibility/2006" xmlns:a14="http://schemas.microsoft.com/office/drawing/2010/main">
        <mc:Choice Requires="a14">
          <p:graphicFrame>
            <p:nvGraphicFramePr>
              <p:cNvPr id="2" name="جدول 1"/>
              <p:cNvGraphicFramePr>
                <a:graphicFrameLocks noGrp="1"/>
              </p:cNvGraphicFramePr>
              <p:nvPr>
                <p:extLst>
                  <p:ext uri="{D42A27DB-BD31-4B8C-83A1-F6EECF244321}">
                    <p14:modId xmlns:p14="http://schemas.microsoft.com/office/powerpoint/2010/main" val="1926931139"/>
                  </p:ext>
                </p:extLst>
              </p:nvPr>
            </p:nvGraphicFramePr>
            <p:xfrm>
              <a:off x="1371600" y="990601"/>
              <a:ext cx="7369228" cy="4433613"/>
            </p:xfrm>
            <a:graphic>
              <a:graphicData uri="http://schemas.openxmlformats.org/drawingml/2006/table">
                <a:tbl>
                  <a:tblPr firstRow="1" firstCol="1" bandRow="1">
                    <a:tableStyleId>{5C22544A-7EE6-4342-B048-85BDC9FD1C3A}</a:tableStyleId>
                  </a:tblPr>
                  <a:tblGrid>
                    <a:gridCol w="2180176">
                      <a:extLst>
                        <a:ext uri="{9D8B030D-6E8A-4147-A177-3AD203B41FA5}">
                          <a16:colId xmlns="" xmlns:a16="http://schemas.microsoft.com/office/drawing/2014/main" val="2471563057"/>
                        </a:ext>
                      </a:extLst>
                    </a:gridCol>
                    <a:gridCol w="5189052">
                      <a:extLst>
                        <a:ext uri="{9D8B030D-6E8A-4147-A177-3AD203B41FA5}">
                          <a16:colId xmlns="" xmlns:a16="http://schemas.microsoft.com/office/drawing/2014/main" val="443508175"/>
                        </a:ext>
                      </a:extLst>
                    </a:gridCol>
                  </a:tblGrid>
                  <a:tr h="375137">
                    <a:tc>
                      <a:txBody>
                        <a:bodyPr/>
                        <a:lstStyle/>
                        <a:p>
                          <a:pPr algn="just" rtl="0">
                            <a:lnSpc>
                              <a:spcPct val="107000"/>
                            </a:lnSpc>
                            <a:spcAft>
                              <a:spcPts val="0"/>
                            </a:spcAft>
                          </a:pPr>
                          <a:r>
                            <a:rPr lang="en-US" sz="2000" dirty="0">
                              <a:effectLst/>
                            </a:rPr>
                            <a:t>Specifications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2000">
                              <a:effectLst/>
                            </a:rPr>
                            <a:t>Mathematic Relation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645531444"/>
                      </a:ext>
                    </a:extLst>
                  </a:tr>
                  <a:tr h="374870">
                    <a:tc>
                      <a:txBody>
                        <a:bodyPr/>
                        <a:lstStyle/>
                        <a:p>
                          <a:pPr algn="just" rtl="0">
                            <a:lnSpc>
                              <a:spcPct val="107000"/>
                            </a:lnSpc>
                            <a:spcAft>
                              <a:spcPts val="0"/>
                            </a:spcAft>
                          </a:pPr>
                          <a:r>
                            <a:rPr lang="en-US" sz="2000" dirty="0">
                              <a:effectLst/>
                            </a:rPr>
                            <a:t>Boundary conditions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2000">
                              <a:effectLst/>
                            </a:rPr>
                            <a:t>B.C.1   x=0     </a:t>
                          </a:r>
                          <a14:m>
                            <m:oMath xmlns:m="http://schemas.openxmlformats.org/officeDocument/2006/math">
                              <m:r>
                                <a:rPr lang="en-US" sz="2000">
                                  <a:effectLst/>
                                  <a:latin typeface="Cambria Math" panose="02040503050406030204" pitchFamily="18" charset="0"/>
                                </a:rPr>
                                <m:t>𝑇</m:t>
                              </m:r>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𝑜</m:t>
                                  </m:r>
                                </m:sub>
                              </m:sSub>
                            </m:oMath>
                          </a14:m>
                          <a:r>
                            <a:rPr lang="en-US" sz="2000">
                              <a:effectLst/>
                            </a:rPr>
                            <a:t>    or    </a:t>
                          </a:r>
                          <a14:m>
                            <m:oMath xmlns:m="http://schemas.openxmlformats.org/officeDocument/2006/math">
                              <m:r>
                                <a:rPr lang="en-US" sz="2000">
                                  <a:effectLst/>
                                  <a:latin typeface="Cambria Math" panose="02040503050406030204" pitchFamily="18" charset="0"/>
                                </a:rPr>
                                <m:t>𝜃</m:t>
                              </m:r>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𝜃</m:t>
                                  </m:r>
                                </m:e>
                                <m:sub>
                                  <m:r>
                                    <a:rPr lang="en-US" sz="2000">
                                      <a:effectLst/>
                                      <a:latin typeface="Cambria Math" panose="02040503050406030204" pitchFamily="18" charset="0"/>
                                    </a:rPr>
                                    <m:t>𝑜</m:t>
                                  </m:r>
                                </m:sub>
                              </m:sSub>
                              <m:r>
                                <a:rPr lang="en-US" sz="2000">
                                  <a:effectLst/>
                                  <a:latin typeface="Cambria Math" panose="02040503050406030204" pitchFamily="18" charset="0"/>
                                </a:rPr>
                                <m:t>=</m:t>
                              </m:r>
                              <m:d>
                                <m:dPr>
                                  <m:ctrlPr>
                                    <a:rPr lang="en-US" sz="2000" i="1">
                                      <a:effectLst/>
                                      <a:latin typeface="Cambria Math"/>
                                    </a:rPr>
                                  </m:ctrlPr>
                                </m:dPr>
                                <m:e>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𝑜</m:t>
                                      </m:r>
                                    </m:sub>
                                  </m:sSub>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m:t>
                                      </m:r>
                                    </m:sub>
                                  </m:sSub>
                                </m:e>
                              </m:d>
                            </m:oMath>
                          </a14:m>
                          <a:endParaRPr lang="en-US" sz="2000">
                            <a:effectLst/>
                          </a:endParaRPr>
                        </a:p>
                        <a:p>
                          <a:pPr algn="just" rtl="0">
                            <a:lnSpc>
                              <a:spcPct val="107000"/>
                            </a:lnSpc>
                            <a:spcAft>
                              <a:spcPts val="0"/>
                            </a:spcAft>
                          </a:pPr>
                          <a:r>
                            <a:rPr lang="en-US" sz="2000">
                              <a:effectLst/>
                            </a:rPr>
                            <a:t>B.C.2  x=</a:t>
                          </a:r>
                          <a:r>
                            <a:rPr lang="en-US" sz="2000">
                              <a:effectLst/>
                              <a:sym typeface="Symbol" panose="05050102010706020507" pitchFamily="18" charset="2"/>
                            </a:rPr>
                            <a:t></a:t>
                          </a:r>
                          <a:r>
                            <a:rPr lang="en-US" sz="2000">
                              <a:effectLst/>
                            </a:rPr>
                            <a:t>    </a:t>
                          </a:r>
                          <a14:m>
                            <m:oMath xmlns:m="http://schemas.openxmlformats.org/officeDocument/2006/math">
                              <m:r>
                                <a:rPr lang="en-US" sz="2000">
                                  <a:effectLst/>
                                  <a:latin typeface="Cambria Math" panose="02040503050406030204" pitchFamily="18" charset="0"/>
                                </a:rPr>
                                <m:t>𝑇</m:t>
                              </m:r>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m:t>
                                  </m:r>
                                </m:sub>
                              </m:sSub>
                            </m:oMath>
                          </a14:m>
                          <a:r>
                            <a:rPr lang="en-US" sz="2000">
                              <a:effectLst/>
                            </a:rPr>
                            <a:t>    or    </a:t>
                          </a:r>
                          <a14:m>
                            <m:oMath xmlns:m="http://schemas.openxmlformats.org/officeDocument/2006/math">
                              <m:r>
                                <a:rPr lang="en-US" sz="2000">
                                  <a:effectLst/>
                                  <a:latin typeface="Cambria Math" panose="02040503050406030204" pitchFamily="18" charset="0"/>
                                </a:rPr>
                                <m:t>𝜃</m:t>
                              </m:r>
                              <m:r>
                                <a:rPr lang="en-US" sz="2000">
                                  <a:effectLst/>
                                  <a:latin typeface="Cambria Math" panose="02040503050406030204" pitchFamily="18" charset="0"/>
                                </a:rPr>
                                <m:t>=</m:t>
                              </m:r>
                              <m:r>
                                <a:rPr lang="en-US" sz="2000">
                                  <a:effectLst/>
                                  <a:latin typeface="Cambria Math" panose="02040503050406030204" pitchFamily="18" charset="0"/>
                                </a:rPr>
                                <m:t>0</m:t>
                              </m:r>
                              <m:r>
                                <a:rPr lang="en-US" sz="2000">
                                  <a:effectLst/>
                                  <a:latin typeface="Cambria Math" panose="02040503050406030204" pitchFamily="18" charset="0"/>
                                </a:rPr>
                                <m:t>=</m:t>
                              </m:r>
                              <m:d>
                                <m:dPr>
                                  <m:ctrlPr>
                                    <a:rPr lang="en-US" sz="2000" i="1">
                                      <a:effectLst/>
                                      <a:latin typeface="Cambria Math"/>
                                    </a:rPr>
                                  </m:ctrlPr>
                                </m:dPr>
                                <m:e>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m:t>
                                      </m:r>
                                    </m:sub>
                                  </m:sSub>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m:t>
                                      </m:r>
                                    </m:sub>
                                  </m:sSub>
                                </m:e>
                              </m:d>
                              <m:r>
                                <a:rPr lang="en-US" sz="2000">
                                  <a:effectLst/>
                                  <a:latin typeface="Cambria Math" panose="02040503050406030204" pitchFamily="18" charset="0"/>
                                </a:rPr>
                                <m:t>=</m:t>
                              </m:r>
                              <m:r>
                                <a:rPr lang="en-US" sz="2000">
                                  <a:effectLst/>
                                  <a:latin typeface="Cambria Math" panose="02040503050406030204" pitchFamily="18" charset="0"/>
                                </a:rPr>
                                <m:t>0</m:t>
                              </m:r>
                            </m:oMath>
                          </a14:m>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532847562"/>
                      </a:ext>
                    </a:extLst>
                  </a:tr>
                  <a:tr h="430639">
                    <a:tc>
                      <a:txBody>
                        <a:bodyPr/>
                        <a:lstStyle/>
                        <a:p>
                          <a:pPr algn="just" rtl="0">
                            <a:lnSpc>
                              <a:spcPct val="107000"/>
                            </a:lnSpc>
                            <a:spcAft>
                              <a:spcPts val="0"/>
                            </a:spcAft>
                          </a:pPr>
                          <a:r>
                            <a:rPr lang="en-US" sz="2000" dirty="0">
                              <a:effectLst/>
                            </a:rPr>
                            <a:t>T.D.E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 xmlns:m="http://schemas.openxmlformats.org/officeDocument/2006/math">
                              <m:r>
                                <a:rPr lang="en-US" sz="2000">
                                  <a:effectLst/>
                                  <a:latin typeface="Cambria Math" panose="02040503050406030204" pitchFamily="18" charset="0"/>
                                </a:rPr>
                                <m:t>𝜃</m:t>
                              </m:r>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𝜃</m:t>
                                  </m:r>
                                </m:e>
                                <m:sub>
                                  <m:r>
                                    <a:rPr lang="en-US" sz="2000">
                                      <a:effectLst/>
                                      <a:latin typeface="Cambria Math" panose="02040503050406030204" pitchFamily="18" charset="0"/>
                                    </a:rPr>
                                    <m:t>𝑜</m:t>
                                  </m:r>
                                </m:sub>
                              </m:sSub>
                              <m:sSup>
                                <m:sSupPr>
                                  <m:ctrlPr>
                                    <a:rPr lang="en-US" sz="2000" i="1">
                                      <a:effectLst/>
                                      <a:latin typeface="Cambria Math"/>
                                    </a:rPr>
                                  </m:ctrlPr>
                                </m:sSupPr>
                                <m:e>
                                  <m:r>
                                    <a:rPr lang="en-US" sz="2000">
                                      <a:effectLst/>
                                      <a:latin typeface="Cambria Math" panose="02040503050406030204" pitchFamily="18" charset="0"/>
                                    </a:rPr>
                                    <m:t>𝑒</m:t>
                                  </m:r>
                                </m:e>
                                <m:sup>
                                  <m:r>
                                    <a:rPr lang="en-US" sz="2000">
                                      <a:effectLst/>
                                      <a:latin typeface="Cambria Math" panose="02040503050406030204" pitchFamily="18" charset="0"/>
                                    </a:rPr>
                                    <m:t>−</m:t>
                                  </m:r>
                                  <m:r>
                                    <a:rPr lang="en-US" sz="2000">
                                      <a:effectLst/>
                                      <a:latin typeface="Cambria Math" panose="02040503050406030204" pitchFamily="18" charset="0"/>
                                    </a:rPr>
                                    <m:t>𝑚𝑥</m:t>
                                  </m:r>
                                </m:sup>
                              </m:sSup>
                            </m:oMath>
                          </a14:m>
                          <a:r>
                            <a:rPr lang="en-US" sz="2000" dirty="0">
                              <a:effectLst/>
                            </a:rPr>
                            <a:t>   or  </a:t>
                          </a:r>
                          <a14:m>
                            <m:oMath xmlns:m="http://schemas.openxmlformats.org/officeDocument/2006/math">
                              <m:f>
                                <m:fPr>
                                  <m:ctrlPr>
                                    <a:rPr lang="en-US" sz="2000" i="1">
                                      <a:effectLst/>
                                      <a:latin typeface="Cambria Math"/>
                                    </a:rPr>
                                  </m:ctrlPr>
                                </m:fPr>
                                <m:num>
                                  <m:r>
                                    <a:rPr lang="en-US" sz="2000">
                                      <a:effectLst/>
                                      <a:latin typeface="Cambria Math" panose="02040503050406030204" pitchFamily="18" charset="0"/>
                                    </a:rPr>
                                    <m:t>𝑇</m:t>
                                  </m:r>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m:t>
                                      </m:r>
                                    </m:sub>
                                  </m:sSub>
                                </m:num>
                                <m:den>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𝑜</m:t>
                                      </m:r>
                                    </m:sub>
                                  </m:sSub>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m:t>
                                      </m:r>
                                    </m:sub>
                                  </m:sSub>
                                </m:den>
                              </m:f>
                              <m:r>
                                <a:rPr lang="en-US" sz="2000">
                                  <a:effectLst/>
                                  <a:latin typeface="Cambria Math" panose="02040503050406030204" pitchFamily="18" charset="0"/>
                                </a:rPr>
                                <m:t>=</m:t>
                              </m:r>
                              <m:r>
                                <a:rPr lang="en-US" sz="2000">
                                  <a:effectLst/>
                                  <a:latin typeface="Cambria Math" panose="02040503050406030204" pitchFamily="18" charset="0"/>
                                </a:rPr>
                                <m:t>𝑒𝑥𝑝</m:t>
                              </m:r>
                              <m:d>
                                <m:dPr>
                                  <m:ctrlPr>
                                    <a:rPr lang="en-US" sz="2000" i="1">
                                      <a:effectLst/>
                                      <a:latin typeface="Cambria Math"/>
                                    </a:rPr>
                                  </m:ctrlPr>
                                </m:dPr>
                                <m:e>
                                  <m:r>
                                    <a:rPr lang="en-US" sz="2000">
                                      <a:effectLst/>
                                      <a:latin typeface="Cambria Math" panose="02040503050406030204" pitchFamily="18" charset="0"/>
                                    </a:rPr>
                                    <m:t>−</m:t>
                                  </m:r>
                                  <m:rad>
                                    <m:radPr>
                                      <m:degHide m:val="on"/>
                                      <m:ctrlPr>
                                        <a:rPr lang="en-US" sz="2000" i="1">
                                          <a:effectLst/>
                                          <a:latin typeface="Cambria Math"/>
                                        </a:rPr>
                                      </m:ctrlPr>
                                    </m:radPr>
                                    <m:deg/>
                                    <m:e>
                                      <m:f>
                                        <m:fPr>
                                          <m:ctrlPr>
                                            <a:rPr lang="en-US" sz="2000" i="1">
                                              <a:effectLst/>
                                              <a:latin typeface="Cambria Math"/>
                                            </a:rPr>
                                          </m:ctrlPr>
                                        </m:fPr>
                                        <m:num>
                                          <m:r>
                                            <a:rPr lang="en-US" sz="2000">
                                              <a:effectLst/>
                                              <a:latin typeface="Cambria Math" panose="02040503050406030204" pitchFamily="18" charset="0"/>
                                            </a:rPr>
                                            <m:t>h</m:t>
                                          </m:r>
                                          <m:r>
                                            <a:rPr lang="en-US" sz="2000">
                                              <a:effectLst/>
                                              <a:latin typeface="Cambria Math" panose="02040503050406030204" pitchFamily="18" charset="0"/>
                                            </a:rPr>
                                            <m:t>𝑃</m:t>
                                          </m:r>
                                        </m:num>
                                        <m:den>
                                          <m:r>
                                            <a:rPr lang="en-US" sz="2000">
                                              <a:effectLst/>
                                              <a:latin typeface="Cambria Math" panose="02040503050406030204" pitchFamily="18" charset="0"/>
                                            </a:rPr>
                                            <m:t>𝑘𝐴</m:t>
                                          </m:r>
                                        </m:den>
                                      </m:f>
                                    </m:e>
                                  </m:rad>
                                  <m:r>
                                    <a:rPr lang="en-US" sz="2000">
                                      <a:effectLst/>
                                      <a:latin typeface="Cambria Math" panose="02040503050406030204" pitchFamily="18" charset="0"/>
                                    </a:rPr>
                                    <m:t>𝑥</m:t>
                                  </m:r>
                                </m:e>
                              </m:d>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78197666"/>
                      </a:ext>
                    </a:extLst>
                  </a:tr>
                  <a:tr h="225157">
                    <a:tc>
                      <a:txBody>
                        <a:bodyPr/>
                        <a:lstStyle/>
                        <a:p>
                          <a:pPr algn="just" rtl="0">
                            <a:lnSpc>
                              <a:spcPct val="107000"/>
                            </a:lnSpc>
                            <a:spcAft>
                              <a:spcPts val="0"/>
                            </a:spcAft>
                          </a:pPr>
                          <a:r>
                            <a:rPr lang="en-US" sz="2000">
                              <a:effectLst/>
                            </a:rPr>
                            <a:t>Heat transfer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 xmlns:m="http://schemas.openxmlformats.org/officeDocument/2006/math">
                              <m:sSub>
                                <m:sSubPr>
                                  <m:ctrlPr>
                                    <a:rPr lang="en-US" sz="2000" i="1">
                                      <a:effectLst/>
                                      <a:latin typeface="Cambria Math"/>
                                    </a:rPr>
                                  </m:ctrlPr>
                                </m:sSubPr>
                                <m:e>
                                  <m:acc>
                                    <m:accPr>
                                      <m:chr m:val="̇"/>
                                      <m:ctrlPr>
                                        <a:rPr lang="en-US" sz="2000" i="1">
                                          <a:effectLst/>
                                          <a:latin typeface="Cambria Math"/>
                                        </a:rPr>
                                      </m:ctrlPr>
                                    </m:accPr>
                                    <m:e>
                                      <m:r>
                                        <a:rPr lang="en-US" sz="2000">
                                          <a:effectLst/>
                                          <a:latin typeface="Cambria Math" panose="02040503050406030204" pitchFamily="18" charset="0"/>
                                        </a:rPr>
                                        <m:t>𝑄</m:t>
                                      </m:r>
                                    </m:e>
                                  </m:acc>
                                </m:e>
                                <m:sub>
                                  <m:r>
                                    <a:rPr lang="en-US" sz="2000">
                                      <a:effectLst/>
                                      <a:latin typeface="Cambria Math" panose="02040503050406030204" pitchFamily="18" charset="0"/>
                                    </a:rPr>
                                    <m:t>𝑓𝑖𝑛</m:t>
                                  </m:r>
                                </m:sub>
                              </m:sSub>
                              <m:r>
                                <a:rPr lang="en-US" sz="2000">
                                  <a:effectLst/>
                                  <a:latin typeface="Cambria Math" panose="02040503050406030204" pitchFamily="18" charset="0"/>
                                </a:rPr>
                                <m:t>=</m:t>
                              </m:r>
                              <m:rad>
                                <m:radPr>
                                  <m:degHide m:val="on"/>
                                  <m:ctrlPr>
                                    <a:rPr lang="en-US" sz="2000" i="1">
                                      <a:effectLst/>
                                      <a:latin typeface="Cambria Math"/>
                                    </a:rPr>
                                  </m:ctrlPr>
                                </m:radPr>
                                <m:deg/>
                                <m:e>
                                  <m:r>
                                    <a:rPr lang="en-US" sz="2000">
                                      <a:effectLst/>
                                      <a:latin typeface="Cambria Math" panose="02040503050406030204" pitchFamily="18" charset="0"/>
                                    </a:rPr>
                                    <m:t>h</m:t>
                                  </m:r>
                                  <m:r>
                                    <a:rPr lang="en-US" sz="2000">
                                      <a:effectLst/>
                                      <a:latin typeface="Cambria Math" panose="02040503050406030204" pitchFamily="18" charset="0"/>
                                    </a:rPr>
                                    <m:t>𝑃𝑘𝐴</m:t>
                                  </m:r>
                                </m:e>
                              </m:rad>
                              <m:sSub>
                                <m:sSubPr>
                                  <m:ctrlPr>
                                    <a:rPr lang="en-US" sz="2000" i="1">
                                      <a:effectLst/>
                                      <a:latin typeface="Cambria Math"/>
                                    </a:rPr>
                                  </m:ctrlPr>
                                </m:sSubPr>
                                <m:e>
                                  <m:r>
                                    <a:rPr lang="en-US" sz="2000">
                                      <a:effectLst/>
                                      <a:latin typeface="Cambria Math" panose="02040503050406030204" pitchFamily="18" charset="0"/>
                                    </a:rPr>
                                    <m:t>𝜃</m:t>
                                  </m:r>
                                </m:e>
                                <m:sub>
                                  <m:r>
                                    <a:rPr lang="en-US" sz="2000">
                                      <a:effectLst/>
                                      <a:latin typeface="Cambria Math" panose="02040503050406030204" pitchFamily="18" charset="0"/>
                                    </a:rPr>
                                    <m:t>𝑜</m:t>
                                  </m:r>
                                </m:sub>
                              </m:sSub>
                              <m:r>
                                <a:rPr lang="en-US" sz="2000">
                                  <a:effectLst/>
                                  <a:latin typeface="Cambria Math" panose="02040503050406030204" pitchFamily="18" charset="0"/>
                                </a:rPr>
                                <m:t>=</m:t>
                              </m:r>
                              <m:rad>
                                <m:radPr>
                                  <m:degHide m:val="on"/>
                                  <m:ctrlPr>
                                    <a:rPr lang="en-US" sz="2000" i="1">
                                      <a:effectLst/>
                                      <a:latin typeface="Cambria Math"/>
                                    </a:rPr>
                                  </m:ctrlPr>
                                </m:radPr>
                                <m:deg/>
                                <m:e>
                                  <m:r>
                                    <a:rPr lang="en-US" sz="2000">
                                      <a:effectLst/>
                                      <a:latin typeface="Cambria Math" panose="02040503050406030204" pitchFamily="18" charset="0"/>
                                    </a:rPr>
                                    <m:t>h</m:t>
                                  </m:r>
                                  <m:r>
                                    <a:rPr lang="en-US" sz="2000">
                                      <a:effectLst/>
                                      <a:latin typeface="Cambria Math" panose="02040503050406030204" pitchFamily="18" charset="0"/>
                                    </a:rPr>
                                    <m:t>𝑃𝑘𝐴</m:t>
                                  </m:r>
                                </m:e>
                              </m:rad>
                              <m:d>
                                <m:dPr>
                                  <m:ctrlPr>
                                    <a:rPr lang="en-US" sz="2000" i="1">
                                      <a:effectLst/>
                                      <a:latin typeface="Cambria Math"/>
                                    </a:rPr>
                                  </m:ctrlPr>
                                </m:dPr>
                                <m:e>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𝑜</m:t>
                                      </m:r>
                                    </m:sub>
                                  </m:sSub>
                                  <m:r>
                                    <a:rPr lang="en-US" sz="2000">
                                      <a:effectLst/>
                                      <a:latin typeface="Cambria Math" panose="02040503050406030204" pitchFamily="18" charset="0"/>
                                    </a:rPr>
                                    <m:t>−</m:t>
                                  </m:r>
                                  <m:sSub>
                                    <m:sSubPr>
                                      <m:ctrlPr>
                                        <a:rPr lang="en-US" sz="2000" i="1">
                                          <a:effectLst/>
                                          <a:latin typeface="Cambria Math"/>
                                        </a:rPr>
                                      </m:ctrlPr>
                                    </m:sSubPr>
                                    <m:e>
                                      <m:r>
                                        <a:rPr lang="en-US" sz="2000">
                                          <a:effectLst/>
                                          <a:latin typeface="Cambria Math" panose="02040503050406030204" pitchFamily="18" charset="0"/>
                                        </a:rPr>
                                        <m:t>𝑇</m:t>
                                      </m:r>
                                    </m:e>
                                    <m:sub>
                                      <m:r>
                                        <a:rPr lang="en-US" sz="2000">
                                          <a:effectLst/>
                                          <a:latin typeface="Cambria Math" panose="02040503050406030204" pitchFamily="18" charset="0"/>
                                        </a:rPr>
                                        <m:t>∞</m:t>
                                      </m:r>
                                    </m:sub>
                                  </m:sSub>
                                </m:e>
                              </m:d>
                            </m:oMath>
                          </a14:m>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17855699"/>
                      </a:ext>
                    </a:extLst>
                  </a:tr>
                  <a:tr h="566330">
                    <a:tc>
                      <a:txBody>
                        <a:bodyPr/>
                        <a:lstStyle/>
                        <a:p>
                          <a:pPr algn="just" rtl="0">
                            <a:lnSpc>
                              <a:spcPct val="107000"/>
                            </a:lnSpc>
                            <a:spcAft>
                              <a:spcPts val="0"/>
                            </a:spcAft>
                          </a:pPr>
                          <a:r>
                            <a:rPr lang="en-US" sz="2000" dirty="0">
                              <a:effectLst/>
                            </a:rPr>
                            <a:t>Fin efficiency </a:t>
                          </a:r>
                          <a:r>
                            <a:rPr lang="en-US" sz="2000" dirty="0" err="1">
                              <a:effectLst/>
                            </a:rPr>
                            <a:t>η</a:t>
                          </a:r>
                          <a:r>
                            <a:rPr lang="en-US" sz="2000" baseline="-25000" dirty="0" err="1">
                              <a:effectLst/>
                            </a:rPr>
                            <a:t>f</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a:rPr>
                                    </m:ctrlPr>
                                  </m:sSubPr>
                                  <m:e>
                                    <m:r>
                                      <a:rPr lang="en-US" sz="2000">
                                        <a:effectLst/>
                                        <a:latin typeface="Cambria Math" panose="02040503050406030204" pitchFamily="18" charset="0"/>
                                      </a:rPr>
                                      <m:t>𝜂</m:t>
                                    </m:r>
                                  </m:e>
                                  <m:sub>
                                    <m:r>
                                      <a:rPr lang="en-US" sz="2000">
                                        <a:effectLst/>
                                        <a:latin typeface="Cambria Math" panose="02040503050406030204" pitchFamily="18" charset="0"/>
                                      </a:rPr>
                                      <m:t>𝑓𝑖𝑛</m:t>
                                    </m:r>
                                  </m:sub>
                                </m:sSub>
                                <m:r>
                                  <a:rPr lang="en-US" sz="2000">
                                    <a:effectLst/>
                                    <a:latin typeface="Cambria Math" panose="02040503050406030204" pitchFamily="18" charset="0"/>
                                  </a:rPr>
                                  <m:t>=</m:t>
                                </m:r>
                                <m:f>
                                  <m:fPr>
                                    <m:ctrlPr>
                                      <a:rPr lang="en-US" sz="2000" i="1">
                                        <a:effectLst/>
                                        <a:latin typeface="Cambria Math"/>
                                      </a:rPr>
                                    </m:ctrlPr>
                                  </m:fPr>
                                  <m:num>
                                    <m:r>
                                      <a:rPr lang="en-US" sz="2000">
                                        <a:effectLst/>
                                        <a:latin typeface="Cambria Math" panose="02040503050406030204" pitchFamily="18" charset="0"/>
                                      </a:rPr>
                                      <m:t>1</m:t>
                                    </m:r>
                                  </m:num>
                                  <m:den>
                                    <m:r>
                                      <a:rPr lang="en-US" sz="2000">
                                        <a:effectLst/>
                                        <a:latin typeface="Cambria Math" panose="02040503050406030204" pitchFamily="18" charset="0"/>
                                      </a:rPr>
                                      <m:t>𝑚𝐿</m:t>
                                    </m:r>
                                  </m:den>
                                </m:f>
                                <m:r>
                                  <a:rPr lang="en-US" sz="2000">
                                    <a:effectLst/>
                                    <a:latin typeface="Cambria Math" panose="02040503050406030204" pitchFamily="18" charset="0"/>
                                  </a:rPr>
                                  <m:t>=</m:t>
                                </m:r>
                                <m:rad>
                                  <m:radPr>
                                    <m:degHide m:val="on"/>
                                    <m:ctrlPr>
                                      <a:rPr lang="en-US" sz="2000" i="1">
                                        <a:effectLst/>
                                        <a:latin typeface="Cambria Math"/>
                                      </a:rPr>
                                    </m:ctrlPr>
                                  </m:radPr>
                                  <m:deg/>
                                  <m:e>
                                    <m:f>
                                      <m:fPr>
                                        <m:ctrlPr>
                                          <a:rPr lang="en-US" sz="2000" i="1">
                                            <a:effectLst/>
                                            <a:latin typeface="Cambria Math"/>
                                          </a:rPr>
                                        </m:ctrlPr>
                                      </m:fPr>
                                      <m:num>
                                        <m:r>
                                          <a:rPr lang="en-US" sz="2000">
                                            <a:effectLst/>
                                            <a:latin typeface="Cambria Math" panose="02040503050406030204" pitchFamily="18" charset="0"/>
                                          </a:rPr>
                                          <m:t>𝑘𝐴</m:t>
                                        </m:r>
                                      </m:num>
                                      <m:den>
                                        <m:r>
                                          <a:rPr lang="en-US" sz="2000">
                                            <a:effectLst/>
                                            <a:latin typeface="Cambria Math" panose="02040503050406030204" pitchFamily="18" charset="0"/>
                                          </a:rPr>
                                          <m:t>h</m:t>
                                        </m:r>
                                        <m:r>
                                          <a:rPr lang="en-US" sz="2000">
                                            <a:effectLst/>
                                            <a:latin typeface="Cambria Math" panose="02040503050406030204" pitchFamily="18" charset="0"/>
                                          </a:rPr>
                                          <m:t>𝑃</m:t>
                                        </m:r>
                                      </m:den>
                                    </m:f>
                                  </m:e>
                                </m:rad>
                                <m:f>
                                  <m:fPr>
                                    <m:ctrlPr>
                                      <a:rPr lang="en-US" sz="2000" i="1">
                                        <a:effectLst/>
                                        <a:latin typeface="Cambria Math"/>
                                      </a:rPr>
                                    </m:ctrlPr>
                                  </m:fPr>
                                  <m:num>
                                    <m:r>
                                      <a:rPr lang="en-US" sz="2000">
                                        <a:effectLst/>
                                        <a:latin typeface="Cambria Math" panose="02040503050406030204" pitchFamily="18" charset="0"/>
                                      </a:rPr>
                                      <m:t>1</m:t>
                                    </m:r>
                                  </m:num>
                                  <m:den>
                                    <m:r>
                                      <a:rPr lang="en-US" sz="2000">
                                        <a:effectLst/>
                                        <a:latin typeface="Cambria Math" panose="02040503050406030204" pitchFamily="18" charset="0"/>
                                      </a:rPr>
                                      <m:t>𝐿</m:t>
                                    </m:r>
                                  </m:den>
                                </m:f>
                                <m:r>
                                  <a:rPr lang="en-US" sz="2000">
                                    <a:effectLst/>
                                    <a:latin typeface="Cambria Math" panose="02040503050406030204" pitchFamily="18" charset="0"/>
                                  </a:rPr>
                                  <m:t>  </m:t>
                                </m:r>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298605475"/>
                      </a:ext>
                    </a:extLst>
                  </a:tr>
                  <a:tr h="390065">
                    <a:tc>
                      <a:txBody>
                        <a:bodyPr/>
                        <a:lstStyle/>
                        <a:p>
                          <a:pPr algn="just" rtl="0">
                            <a:lnSpc>
                              <a:spcPct val="107000"/>
                            </a:lnSpc>
                            <a:spcAft>
                              <a:spcPts val="0"/>
                            </a:spcAft>
                          </a:pPr>
                          <a:r>
                            <a:rPr lang="en-US" sz="2000">
                              <a:effectLst/>
                            </a:rPr>
                            <a:t> Fin effectiveness </a:t>
                          </a:r>
                          <a:r>
                            <a:rPr lang="en-US" sz="2000">
                              <a:effectLst/>
                              <a:sym typeface="Symbol" panose="05050102010706020507" pitchFamily="18" charset="2"/>
                            </a:rPr>
                            <a:t></a:t>
                          </a:r>
                          <a:r>
                            <a:rPr lang="en-US" sz="2000" baseline="-25000">
                              <a:effectLst/>
                            </a:rPr>
                            <a:t>f</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 xmlns:m="http://schemas.openxmlformats.org/officeDocument/2006/math">
                              <m:sSub>
                                <m:sSubPr>
                                  <m:ctrlPr>
                                    <a:rPr lang="en-US" sz="2000" i="1">
                                      <a:effectLst/>
                                      <a:latin typeface="Cambria Math"/>
                                    </a:rPr>
                                  </m:ctrlPr>
                                </m:sSubPr>
                                <m:e>
                                  <m:r>
                                    <a:rPr lang="en-US" sz="2000">
                                      <a:effectLst/>
                                      <a:latin typeface="Cambria Math" panose="02040503050406030204" pitchFamily="18" charset="0"/>
                                    </a:rPr>
                                    <m:t>𝜀</m:t>
                                  </m:r>
                                </m:e>
                                <m:sub>
                                  <m:r>
                                    <a:rPr lang="en-US" sz="2000">
                                      <a:effectLst/>
                                      <a:latin typeface="Cambria Math" panose="02040503050406030204" pitchFamily="18" charset="0"/>
                                    </a:rPr>
                                    <m:t>𝑓𝑖𝑛</m:t>
                                  </m:r>
                                </m:sub>
                              </m:sSub>
                              <m:r>
                                <a:rPr lang="en-US" sz="2000">
                                  <a:effectLst/>
                                  <a:latin typeface="Cambria Math" panose="02040503050406030204" pitchFamily="18" charset="0"/>
                                </a:rPr>
                                <m:t>=</m:t>
                              </m:r>
                              <m:rad>
                                <m:radPr>
                                  <m:degHide m:val="on"/>
                                  <m:ctrlPr>
                                    <a:rPr lang="en-US" sz="2000" i="1">
                                      <a:effectLst/>
                                      <a:latin typeface="Cambria Math"/>
                                    </a:rPr>
                                  </m:ctrlPr>
                                </m:radPr>
                                <m:deg/>
                                <m:e>
                                  <m:f>
                                    <m:fPr>
                                      <m:ctrlPr>
                                        <a:rPr lang="en-US" sz="2000" i="1">
                                          <a:effectLst/>
                                          <a:latin typeface="Cambria Math"/>
                                        </a:rPr>
                                      </m:ctrlPr>
                                    </m:fPr>
                                    <m:num>
                                      <m:r>
                                        <a:rPr lang="en-US" sz="2000">
                                          <a:effectLst/>
                                          <a:latin typeface="Cambria Math" panose="02040503050406030204" pitchFamily="18" charset="0"/>
                                        </a:rPr>
                                        <m:t>𝑃𝑘</m:t>
                                      </m:r>
                                    </m:num>
                                    <m:den>
                                      <m:sSub>
                                        <m:sSubPr>
                                          <m:ctrlPr>
                                            <a:rPr lang="en-US" sz="2000" i="1">
                                              <a:effectLst/>
                                              <a:latin typeface="Cambria Math"/>
                                            </a:rPr>
                                          </m:ctrlPr>
                                        </m:sSubPr>
                                        <m:e>
                                          <m:r>
                                            <a:rPr lang="en-US" sz="2000">
                                              <a:effectLst/>
                                              <a:latin typeface="Cambria Math" panose="02040503050406030204" pitchFamily="18" charset="0"/>
                                            </a:rPr>
                                            <m:t>𝐴</m:t>
                                          </m:r>
                                        </m:e>
                                        <m:sub>
                                          <m:r>
                                            <a:rPr lang="en-US" sz="2000">
                                              <a:effectLst/>
                                              <a:latin typeface="Cambria Math" panose="02040503050406030204" pitchFamily="18" charset="0"/>
                                            </a:rPr>
                                            <m:t>𝑜</m:t>
                                          </m:r>
                                        </m:sub>
                                      </m:sSub>
                                      <m:r>
                                        <a:rPr lang="en-US" sz="2000">
                                          <a:effectLst/>
                                          <a:latin typeface="Cambria Math" panose="02040503050406030204" pitchFamily="18" charset="0"/>
                                        </a:rPr>
                                        <m:t>h</m:t>
                                      </m:r>
                                    </m:den>
                                  </m:f>
                                </m:e>
                              </m:rad>
                            </m:oMath>
                          </a14:m>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573678031"/>
                      </a:ext>
                    </a:extLst>
                  </a:tr>
                </a:tbl>
              </a:graphicData>
            </a:graphic>
          </p:graphicFrame>
        </mc:Choice>
        <mc:Fallback xmlns="">
          <p:graphicFrame>
            <p:nvGraphicFramePr>
              <p:cNvPr id="2" name="جدول 1"/>
              <p:cNvGraphicFramePr>
                <a:graphicFrameLocks noGrp="1"/>
              </p:cNvGraphicFramePr>
              <p:nvPr>
                <p:extLst>
                  <p:ext uri="{D42A27DB-BD31-4B8C-83A1-F6EECF244321}">
                    <p14:modId xmlns:p14="http://schemas.microsoft.com/office/powerpoint/2010/main" val="1926931139"/>
                  </p:ext>
                </p:extLst>
              </p:nvPr>
            </p:nvGraphicFramePr>
            <p:xfrm>
              <a:off x="1371600" y="990601"/>
              <a:ext cx="7369228" cy="4433613"/>
            </p:xfrm>
            <a:graphic>
              <a:graphicData uri="http://schemas.openxmlformats.org/drawingml/2006/table">
                <a:tbl>
                  <a:tblPr firstRow="1" firstCol="1" bandRow="1">
                    <a:tableStyleId>{5C22544A-7EE6-4342-B048-85BDC9FD1C3A}</a:tableStyleId>
                  </a:tblPr>
                  <a:tblGrid>
                    <a:gridCol w="2180176">
                      <a:extLst>
                        <a:ext uri="{9D8B030D-6E8A-4147-A177-3AD203B41FA5}">
                          <a16:colId xmlns:a16="http://schemas.microsoft.com/office/drawing/2014/main" val="2471563057"/>
                        </a:ext>
                      </a:extLst>
                    </a:gridCol>
                    <a:gridCol w="5189052">
                      <a:extLst>
                        <a:ext uri="{9D8B030D-6E8A-4147-A177-3AD203B41FA5}">
                          <a16:colId xmlns:a16="http://schemas.microsoft.com/office/drawing/2014/main" val="443508175"/>
                        </a:ext>
                      </a:extLst>
                    </a:gridCol>
                  </a:tblGrid>
                  <a:tr h="375137">
                    <a:tc>
                      <a:txBody>
                        <a:bodyPr/>
                        <a:lstStyle/>
                        <a:p>
                          <a:pPr algn="just" rtl="0">
                            <a:lnSpc>
                              <a:spcPct val="107000"/>
                            </a:lnSpc>
                            <a:spcAft>
                              <a:spcPts val="0"/>
                            </a:spcAft>
                          </a:pPr>
                          <a:r>
                            <a:rPr lang="en-US" sz="2000" dirty="0">
                              <a:effectLst/>
                            </a:rPr>
                            <a:t>Specifications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2000">
                              <a:effectLst/>
                            </a:rPr>
                            <a:t>Mathematic Relation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45531444"/>
                      </a:ext>
                    </a:extLst>
                  </a:tr>
                  <a:tr h="1304544">
                    <a:tc>
                      <a:txBody>
                        <a:bodyPr/>
                        <a:lstStyle/>
                        <a:p>
                          <a:pPr algn="just" rtl="0">
                            <a:lnSpc>
                              <a:spcPct val="107000"/>
                            </a:lnSpc>
                            <a:spcAft>
                              <a:spcPts val="0"/>
                            </a:spcAft>
                          </a:pPr>
                          <a:r>
                            <a:rPr lang="en-US" sz="2000" dirty="0">
                              <a:effectLst/>
                            </a:rPr>
                            <a:t>Boundary conditions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303" t="-35047" r="-588" b="-220093"/>
                          </a:stretch>
                        </a:blipFill>
                      </a:tcPr>
                    </a:tc>
                    <a:extLst>
                      <a:ext uri="{0D108BD9-81ED-4DB2-BD59-A6C34878D82A}">
                        <a16:rowId xmlns:a16="http://schemas.microsoft.com/office/drawing/2014/main" val="532847562"/>
                      </a:ext>
                    </a:extLst>
                  </a:tr>
                  <a:tr h="732790">
                    <a:tc>
                      <a:txBody>
                        <a:bodyPr/>
                        <a:lstStyle/>
                        <a:p>
                          <a:pPr algn="just" rtl="0">
                            <a:lnSpc>
                              <a:spcPct val="107000"/>
                            </a:lnSpc>
                            <a:spcAft>
                              <a:spcPts val="0"/>
                            </a:spcAft>
                          </a:pPr>
                          <a:r>
                            <a:rPr lang="en-US" sz="2000" dirty="0">
                              <a:effectLst/>
                            </a:rPr>
                            <a:t>T.D.E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303" t="-240833" r="-588" b="-292500"/>
                          </a:stretch>
                        </a:blipFill>
                      </a:tcPr>
                    </a:tc>
                    <a:extLst>
                      <a:ext uri="{0D108BD9-81ED-4DB2-BD59-A6C34878D82A}">
                        <a16:rowId xmlns:a16="http://schemas.microsoft.com/office/drawing/2014/main" val="478197666"/>
                      </a:ext>
                    </a:extLst>
                  </a:tr>
                  <a:tr h="393827">
                    <a:tc>
                      <a:txBody>
                        <a:bodyPr/>
                        <a:lstStyle/>
                        <a:p>
                          <a:pPr algn="just" rtl="0">
                            <a:lnSpc>
                              <a:spcPct val="107000"/>
                            </a:lnSpc>
                            <a:spcAft>
                              <a:spcPts val="0"/>
                            </a:spcAft>
                          </a:pPr>
                          <a:r>
                            <a:rPr lang="en-US" sz="2000">
                              <a:effectLst/>
                            </a:rPr>
                            <a:t>Heat transfer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303" t="-629231" r="-588" b="-440000"/>
                          </a:stretch>
                        </a:blipFill>
                      </a:tcPr>
                    </a:tc>
                    <a:extLst>
                      <a:ext uri="{0D108BD9-81ED-4DB2-BD59-A6C34878D82A}">
                        <a16:rowId xmlns:a16="http://schemas.microsoft.com/office/drawing/2014/main" val="2517855699"/>
                      </a:ext>
                    </a:extLst>
                  </a:tr>
                  <a:tr h="963613">
                    <a:tc>
                      <a:txBody>
                        <a:bodyPr/>
                        <a:lstStyle/>
                        <a:p>
                          <a:pPr algn="just" rtl="0">
                            <a:lnSpc>
                              <a:spcPct val="107000"/>
                            </a:lnSpc>
                            <a:spcAft>
                              <a:spcPts val="0"/>
                            </a:spcAft>
                          </a:pPr>
                          <a:r>
                            <a:rPr lang="en-US" sz="2000" dirty="0">
                              <a:effectLst/>
                            </a:rPr>
                            <a:t>Fin efficiency </a:t>
                          </a:r>
                          <a:r>
                            <a:rPr lang="en-US" sz="2000" dirty="0" err="1">
                              <a:effectLst/>
                            </a:rPr>
                            <a:t>η</a:t>
                          </a:r>
                          <a:r>
                            <a:rPr lang="en-US" sz="2000" baseline="-25000" dirty="0" err="1">
                              <a:effectLst/>
                            </a:rPr>
                            <a:t>f</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303" t="-300000" r="-588" b="-81013"/>
                          </a:stretch>
                        </a:blipFill>
                      </a:tcPr>
                    </a:tc>
                    <a:extLst>
                      <a:ext uri="{0D108BD9-81ED-4DB2-BD59-A6C34878D82A}">
                        <a16:rowId xmlns:a16="http://schemas.microsoft.com/office/drawing/2014/main" val="1298605475"/>
                      </a:ext>
                    </a:extLst>
                  </a:tr>
                  <a:tr h="663702">
                    <a:tc>
                      <a:txBody>
                        <a:bodyPr/>
                        <a:lstStyle/>
                        <a:p>
                          <a:pPr algn="just" rtl="0">
                            <a:lnSpc>
                              <a:spcPct val="107000"/>
                            </a:lnSpc>
                            <a:spcAft>
                              <a:spcPts val="0"/>
                            </a:spcAft>
                          </a:pPr>
                          <a:r>
                            <a:rPr lang="en-US" sz="2000">
                              <a:effectLst/>
                            </a:rPr>
                            <a:t> Fin effectiveness </a:t>
                          </a:r>
                          <a:r>
                            <a:rPr lang="en-US" sz="2000">
                              <a:effectLst/>
                              <a:sym typeface="Symbol" panose="05050102010706020507" pitchFamily="18" charset="2"/>
                            </a:rPr>
                            <a:t></a:t>
                          </a:r>
                          <a:r>
                            <a:rPr lang="en-US" sz="2000" baseline="-25000">
                              <a:effectLst/>
                            </a:rPr>
                            <a:t>f</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303" t="-579817" r="-588" b="-17431"/>
                          </a:stretch>
                        </a:blipFill>
                      </a:tcPr>
                    </a:tc>
                    <a:extLst>
                      <a:ext uri="{0D108BD9-81ED-4DB2-BD59-A6C34878D82A}">
                        <a16:rowId xmlns:a16="http://schemas.microsoft.com/office/drawing/2014/main" val="3573678031"/>
                      </a:ext>
                    </a:extLst>
                  </a:tr>
                </a:tbl>
              </a:graphicData>
            </a:graphic>
          </p:graphicFrame>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02898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lstStyle/>
          <a:p>
            <a:pPr algn="l" rtl="0"/>
            <a:r>
              <a:rPr lang="en-US" sz="2400" b="1" dirty="0" smtClean="0">
                <a:solidFill>
                  <a:srgbClr val="FF0000"/>
                </a:solidFill>
              </a:rPr>
              <a:t>            Insulated end fin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ar-IQ" dirty="0"/>
          </a:p>
        </p:txBody>
      </p:sp>
      <mc:AlternateContent xmlns:mc="http://schemas.openxmlformats.org/markup-compatibility/2006" xmlns:a14="http://schemas.microsoft.com/office/drawing/2010/main">
        <mc:Choice Requires="a14">
          <p:graphicFrame>
            <p:nvGraphicFramePr>
              <p:cNvPr id="4" name="جدول 3"/>
              <p:cNvGraphicFramePr>
                <a:graphicFrameLocks noGrp="1"/>
              </p:cNvGraphicFramePr>
              <p:nvPr>
                <p:extLst>
                  <p:ext uri="{D42A27DB-BD31-4B8C-83A1-F6EECF244321}">
                    <p14:modId xmlns:p14="http://schemas.microsoft.com/office/powerpoint/2010/main" val="3213974135"/>
                  </p:ext>
                </p:extLst>
              </p:nvPr>
            </p:nvGraphicFramePr>
            <p:xfrm>
              <a:off x="1096206" y="1143001"/>
              <a:ext cx="7644622" cy="5296542"/>
            </p:xfrm>
            <a:graphic>
              <a:graphicData uri="http://schemas.openxmlformats.org/drawingml/2006/table">
                <a:tbl>
                  <a:tblPr firstRow="1" firstCol="1" bandRow="1">
                    <a:tableStyleId>{5C22544A-7EE6-4342-B048-85BDC9FD1C3A}</a:tableStyleId>
                  </a:tblPr>
                  <a:tblGrid>
                    <a:gridCol w="2261651">
                      <a:extLst>
                        <a:ext uri="{9D8B030D-6E8A-4147-A177-3AD203B41FA5}">
                          <a16:colId xmlns="" xmlns:a16="http://schemas.microsoft.com/office/drawing/2014/main" val="2585671829"/>
                        </a:ext>
                      </a:extLst>
                    </a:gridCol>
                    <a:gridCol w="5382971">
                      <a:extLst>
                        <a:ext uri="{9D8B030D-6E8A-4147-A177-3AD203B41FA5}">
                          <a16:colId xmlns="" xmlns:a16="http://schemas.microsoft.com/office/drawing/2014/main" val="1677339346"/>
                        </a:ext>
                      </a:extLst>
                    </a:gridCol>
                  </a:tblGrid>
                  <a:tr h="391223">
                    <a:tc>
                      <a:txBody>
                        <a:bodyPr/>
                        <a:lstStyle/>
                        <a:p>
                          <a:pPr algn="just" rtl="0">
                            <a:lnSpc>
                              <a:spcPct val="107000"/>
                            </a:lnSpc>
                            <a:spcAft>
                              <a:spcPts val="0"/>
                            </a:spcAft>
                          </a:pPr>
                          <a:r>
                            <a:rPr lang="en-US" sz="2400" dirty="0">
                              <a:effectLst/>
                            </a:rPr>
                            <a:t>Specifications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2400">
                              <a:effectLst/>
                            </a:rPr>
                            <a:t>Mathematic Relation</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594748828"/>
                      </a:ext>
                    </a:extLst>
                  </a:tr>
                  <a:tr h="967558">
                    <a:tc>
                      <a:txBody>
                        <a:bodyPr/>
                        <a:lstStyle/>
                        <a:p>
                          <a:pPr algn="just" rtl="0">
                            <a:lnSpc>
                              <a:spcPct val="107000"/>
                            </a:lnSpc>
                            <a:spcAft>
                              <a:spcPts val="0"/>
                            </a:spcAft>
                          </a:pPr>
                          <a:r>
                            <a:rPr lang="en-US" sz="2400" dirty="0">
                              <a:effectLst/>
                            </a:rPr>
                            <a:t>Boundary conditions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2400" dirty="0">
                              <a:effectLst/>
                            </a:rPr>
                            <a:t>B.C.1   x=0     </a:t>
                          </a:r>
                          <a14:m>
                            <m:oMath xmlns:m="http://schemas.openxmlformats.org/officeDocument/2006/math">
                              <m:r>
                                <a:rPr lang="en-US" sz="2400">
                                  <a:effectLst/>
                                  <a:latin typeface="Cambria Math" panose="02040503050406030204" pitchFamily="18" charset="0"/>
                                </a:rPr>
                                <m:t>𝑇</m:t>
                              </m:r>
                              <m:r>
                                <a:rPr lang="en-US" sz="2400">
                                  <a:effectLst/>
                                  <a:latin typeface="Cambria Math" panose="02040503050406030204" pitchFamily="18" charset="0"/>
                                </a:rPr>
                                <m:t>=</m:t>
                              </m:r>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𝑜</m:t>
                                  </m:r>
                                </m:sub>
                              </m:sSub>
                            </m:oMath>
                          </a14:m>
                          <a:r>
                            <a:rPr lang="en-US" sz="2400" dirty="0">
                              <a:effectLst/>
                            </a:rPr>
                            <a:t>    or    </a:t>
                          </a:r>
                          <a14:m>
                            <m:oMath xmlns:m="http://schemas.openxmlformats.org/officeDocument/2006/math">
                              <m:r>
                                <a:rPr lang="en-US" sz="2400">
                                  <a:effectLst/>
                                  <a:latin typeface="Cambria Math" panose="02040503050406030204" pitchFamily="18" charset="0"/>
                                </a:rPr>
                                <m:t>𝜃</m:t>
                              </m:r>
                              <m:r>
                                <a:rPr lang="en-US" sz="2400">
                                  <a:effectLst/>
                                  <a:latin typeface="Cambria Math" panose="02040503050406030204" pitchFamily="18" charset="0"/>
                                </a:rPr>
                                <m:t>=</m:t>
                              </m:r>
                              <m:sSub>
                                <m:sSubPr>
                                  <m:ctrlPr>
                                    <a:rPr lang="en-US" sz="2400" i="1">
                                      <a:effectLst/>
                                      <a:latin typeface="Cambria Math"/>
                                    </a:rPr>
                                  </m:ctrlPr>
                                </m:sSubPr>
                                <m:e>
                                  <m:r>
                                    <a:rPr lang="en-US" sz="2400">
                                      <a:effectLst/>
                                      <a:latin typeface="Cambria Math" panose="02040503050406030204" pitchFamily="18" charset="0"/>
                                    </a:rPr>
                                    <m:t>𝜃</m:t>
                                  </m:r>
                                </m:e>
                                <m:sub>
                                  <m:r>
                                    <a:rPr lang="en-US" sz="2400">
                                      <a:effectLst/>
                                      <a:latin typeface="Cambria Math" panose="02040503050406030204" pitchFamily="18" charset="0"/>
                                    </a:rPr>
                                    <m:t>𝑜</m:t>
                                  </m:r>
                                </m:sub>
                              </m:sSub>
                              <m:r>
                                <a:rPr lang="en-US" sz="2400">
                                  <a:effectLst/>
                                  <a:latin typeface="Cambria Math" panose="02040503050406030204" pitchFamily="18" charset="0"/>
                                </a:rPr>
                                <m:t>=</m:t>
                              </m:r>
                              <m:d>
                                <m:dPr>
                                  <m:ctrlPr>
                                    <a:rPr lang="en-US" sz="2400" i="1">
                                      <a:effectLst/>
                                      <a:latin typeface="Cambria Math"/>
                                    </a:rPr>
                                  </m:ctrlPr>
                                </m:dPr>
                                <m:e>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𝑜</m:t>
                                      </m:r>
                                    </m:sub>
                                  </m:sSub>
                                  <m:r>
                                    <a:rPr lang="en-US" sz="2400">
                                      <a:effectLst/>
                                      <a:latin typeface="Cambria Math" panose="02040503050406030204" pitchFamily="18" charset="0"/>
                                    </a:rPr>
                                    <m:t>−</m:t>
                                  </m:r>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m:t>
                                      </m:r>
                                    </m:sub>
                                  </m:sSub>
                                </m:e>
                              </m:d>
                            </m:oMath>
                          </a14:m>
                          <a:endParaRPr lang="en-US" sz="2400" dirty="0">
                            <a:effectLst/>
                          </a:endParaRPr>
                        </a:p>
                        <a:p>
                          <a:pPr algn="just" rtl="0">
                            <a:lnSpc>
                              <a:spcPct val="107000"/>
                            </a:lnSpc>
                            <a:spcAft>
                              <a:spcPts val="0"/>
                            </a:spcAft>
                          </a:pPr>
                          <a:r>
                            <a:rPr lang="en-US" sz="2400" dirty="0">
                              <a:effectLst/>
                            </a:rPr>
                            <a:t>B.C.2  x=L    </a:t>
                          </a:r>
                          <a14:m>
                            <m:oMath xmlns:m="http://schemas.openxmlformats.org/officeDocument/2006/math">
                              <m:f>
                                <m:fPr>
                                  <m:ctrlPr>
                                    <a:rPr lang="en-US" sz="2400" i="1">
                                      <a:effectLst/>
                                      <a:latin typeface="Cambria Math"/>
                                    </a:rPr>
                                  </m:ctrlPr>
                                </m:fPr>
                                <m:num>
                                  <m:r>
                                    <a:rPr lang="en-US" sz="2400">
                                      <a:effectLst/>
                                      <a:latin typeface="Cambria Math" panose="02040503050406030204" pitchFamily="18" charset="0"/>
                                    </a:rPr>
                                    <m:t>𝑑𝑇</m:t>
                                  </m:r>
                                </m:num>
                                <m:den>
                                  <m:r>
                                    <a:rPr lang="en-US" sz="2400">
                                      <a:effectLst/>
                                      <a:latin typeface="Cambria Math" panose="02040503050406030204" pitchFamily="18" charset="0"/>
                                    </a:rPr>
                                    <m:t>𝑑𝑥</m:t>
                                  </m:r>
                                </m:den>
                              </m:f>
                              <m:r>
                                <a:rPr lang="en-US" sz="2400">
                                  <a:effectLst/>
                                  <a:latin typeface="Cambria Math" panose="02040503050406030204" pitchFamily="18" charset="0"/>
                                </a:rPr>
                                <m:t>=</m:t>
                              </m:r>
                              <m:r>
                                <a:rPr lang="en-US" sz="2400">
                                  <a:effectLst/>
                                  <a:latin typeface="Cambria Math" panose="02040503050406030204" pitchFamily="18" charset="0"/>
                                </a:rPr>
                                <m:t>0</m:t>
                              </m:r>
                            </m:oMath>
                          </a14:m>
                          <a:r>
                            <a:rPr lang="en-US" sz="2400" dirty="0">
                              <a:effectLst/>
                            </a:rPr>
                            <a:t>    or    </a:t>
                          </a:r>
                          <a14:m>
                            <m:oMath xmlns:m="http://schemas.openxmlformats.org/officeDocument/2006/math">
                              <m:f>
                                <m:fPr>
                                  <m:ctrlPr>
                                    <a:rPr lang="en-US" sz="2400" i="1">
                                      <a:effectLst/>
                                      <a:latin typeface="Cambria Math"/>
                                    </a:rPr>
                                  </m:ctrlPr>
                                </m:fPr>
                                <m:num>
                                  <m:r>
                                    <a:rPr lang="en-US" sz="2400">
                                      <a:effectLst/>
                                      <a:latin typeface="Cambria Math" panose="02040503050406030204" pitchFamily="18" charset="0"/>
                                    </a:rPr>
                                    <m:t>𝑑</m:t>
                                  </m:r>
                                  <m:r>
                                    <a:rPr lang="en-US" sz="2400">
                                      <a:effectLst/>
                                      <a:latin typeface="Cambria Math" panose="02040503050406030204" pitchFamily="18" charset="0"/>
                                    </a:rPr>
                                    <m:t>𝜃</m:t>
                                  </m:r>
                                </m:num>
                                <m:den>
                                  <m:r>
                                    <a:rPr lang="en-US" sz="2400">
                                      <a:effectLst/>
                                      <a:latin typeface="Cambria Math" panose="02040503050406030204" pitchFamily="18" charset="0"/>
                                    </a:rPr>
                                    <m:t>𝑑𝑥</m:t>
                                  </m:r>
                                </m:den>
                              </m:f>
                              <m:r>
                                <a:rPr lang="en-US" sz="2400">
                                  <a:effectLst/>
                                  <a:latin typeface="Cambria Math" panose="02040503050406030204" pitchFamily="18" charset="0"/>
                                </a:rPr>
                                <m:t>=</m:t>
                              </m:r>
                              <m:r>
                                <a:rPr lang="en-US" sz="2400">
                                  <a:effectLst/>
                                  <a:latin typeface="Cambria Math" panose="02040503050406030204" pitchFamily="18" charset="0"/>
                                </a:rPr>
                                <m:t>0</m:t>
                              </m:r>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944335763"/>
                      </a:ext>
                    </a:extLst>
                  </a:tr>
                  <a:tr h="633545">
                    <a:tc>
                      <a:txBody>
                        <a:bodyPr/>
                        <a:lstStyle/>
                        <a:p>
                          <a:pPr algn="just" rtl="0">
                            <a:lnSpc>
                              <a:spcPct val="107000"/>
                            </a:lnSpc>
                            <a:spcAft>
                              <a:spcPts val="0"/>
                            </a:spcAft>
                          </a:pPr>
                          <a:r>
                            <a:rPr lang="en-US" sz="2400" dirty="0">
                              <a:effectLst/>
                            </a:rPr>
                            <a:t>T.D.E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2400" dirty="0">
                              <a:effectLst/>
                            </a:rPr>
                            <a:t>  </a:t>
                          </a:r>
                          <a14:m>
                            <m:oMath xmlns:m="http://schemas.openxmlformats.org/officeDocument/2006/math">
                              <m:f>
                                <m:fPr>
                                  <m:ctrlPr>
                                    <a:rPr lang="en-US" sz="2400" i="1">
                                      <a:effectLst/>
                                      <a:latin typeface="Cambria Math"/>
                                    </a:rPr>
                                  </m:ctrlPr>
                                </m:fPr>
                                <m:num>
                                  <m:r>
                                    <a:rPr lang="en-US" sz="2400">
                                      <a:effectLst/>
                                      <a:latin typeface="Cambria Math" panose="02040503050406030204" pitchFamily="18" charset="0"/>
                                    </a:rPr>
                                    <m:t>𝜃</m:t>
                                  </m:r>
                                </m:num>
                                <m:den>
                                  <m:sSub>
                                    <m:sSubPr>
                                      <m:ctrlPr>
                                        <a:rPr lang="en-US" sz="2400" i="1">
                                          <a:effectLst/>
                                          <a:latin typeface="Cambria Math"/>
                                        </a:rPr>
                                      </m:ctrlPr>
                                    </m:sSubPr>
                                    <m:e>
                                      <m:r>
                                        <a:rPr lang="en-US" sz="2400">
                                          <a:effectLst/>
                                          <a:latin typeface="Cambria Math" panose="02040503050406030204" pitchFamily="18" charset="0"/>
                                        </a:rPr>
                                        <m:t>𝜃</m:t>
                                      </m:r>
                                    </m:e>
                                    <m:sub>
                                      <m:r>
                                        <a:rPr lang="en-US" sz="2400">
                                          <a:effectLst/>
                                          <a:latin typeface="Cambria Math" panose="02040503050406030204" pitchFamily="18" charset="0"/>
                                        </a:rPr>
                                        <m:t>𝑜</m:t>
                                      </m:r>
                                    </m:sub>
                                  </m:sSub>
                                </m:den>
                              </m:f>
                              <m:r>
                                <a:rPr lang="en-US" sz="2400">
                                  <a:effectLst/>
                                  <a:latin typeface="Cambria Math" panose="02040503050406030204" pitchFamily="18" charset="0"/>
                                </a:rPr>
                                <m:t>=</m:t>
                              </m:r>
                              <m:f>
                                <m:fPr>
                                  <m:ctrlPr>
                                    <a:rPr lang="en-US" sz="2400" i="1">
                                      <a:effectLst/>
                                      <a:latin typeface="Cambria Math"/>
                                    </a:rPr>
                                  </m:ctrlPr>
                                </m:fPr>
                                <m:num>
                                  <m:r>
                                    <a:rPr lang="en-US" sz="2400">
                                      <a:effectLst/>
                                      <a:latin typeface="Cambria Math" panose="02040503050406030204" pitchFamily="18" charset="0"/>
                                    </a:rPr>
                                    <m:t>𝑇</m:t>
                                  </m:r>
                                  <m:r>
                                    <a:rPr lang="en-US" sz="2400">
                                      <a:effectLst/>
                                      <a:latin typeface="Cambria Math" panose="02040503050406030204" pitchFamily="18" charset="0"/>
                                    </a:rPr>
                                    <m:t>−</m:t>
                                  </m:r>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m:t>
                                      </m:r>
                                    </m:sub>
                                  </m:sSub>
                                </m:num>
                                <m:den>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𝑜</m:t>
                                      </m:r>
                                    </m:sub>
                                  </m:sSub>
                                  <m:r>
                                    <a:rPr lang="en-US" sz="2400">
                                      <a:effectLst/>
                                      <a:latin typeface="Cambria Math" panose="02040503050406030204" pitchFamily="18" charset="0"/>
                                    </a:rPr>
                                    <m:t>−</m:t>
                                  </m:r>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m:t>
                                      </m:r>
                                    </m:sub>
                                  </m:sSub>
                                </m:den>
                              </m:f>
                              <m:r>
                                <a:rPr lang="en-US" sz="2400">
                                  <a:effectLst/>
                                  <a:latin typeface="Cambria Math" panose="02040503050406030204" pitchFamily="18" charset="0"/>
                                </a:rPr>
                                <m:t>=</m:t>
                              </m:r>
                              <m:f>
                                <m:fPr>
                                  <m:ctrlPr>
                                    <a:rPr lang="en-US" sz="2400" i="1">
                                      <a:effectLst/>
                                      <a:latin typeface="Cambria Math"/>
                                    </a:rPr>
                                  </m:ctrlPr>
                                </m:fPr>
                                <m:num>
                                  <m:r>
                                    <a:rPr lang="en-US" sz="2400">
                                      <a:effectLst/>
                                      <a:latin typeface="Cambria Math" panose="02040503050406030204" pitchFamily="18" charset="0"/>
                                    </a:rPr>
                                    <m:t>𝑐𝑜𝑠</m:t>
                                  </m:r>
                                  <m:r>
                                    <a:rPr lang="en-US" sz="2400">
                                      <a:effectLst/>
                                      <a:latin typeface="Cambria Math" panose="02040503050406030204" pitchFamily="18" charset="0"/>
                                    </a:rPr>
                                    <m:t>h</m:t>
                                  </m:r>
                                  <m:d>
                                    <m:dPr>
                                      <m:begChr m:val="["/>
                                      <m:endChr m:val="]"/>
                                      <m:ctrlPr>
                                        <a:rPr lang="en-US" sz="2400" i="1">
                                          <a:effectLst/>
                                          <a:latin typeface="Cambria Math"/>
                                        </a:rPr>
                                      </m:ctrlPr>
                                    </m:dPr>
                                    <m:e>
                                      <m:r>
                                        <a:rPr lang="en-US" sz="2400">
                                          <a:effectLst/>
                                          <a:latin typeface="Cambria Math" panose="02040503050406030204" pitchFamily="18" charset="0"/>
                                        </a:rPr>
                                        <m:t>𝑚</m:t>
                                      </m:r>
                                      <m:d>
                                        <m:dPr>
                                          <m:ctrlPr>
                                            <a:rPr lang="en-US" sz="2400" i="1">
                                              <a:effectLst/>
                                              <a:latin typeface="Cambria Math"/>
                                            </a:rPr>
                                          </m:ctrlPr>
                                        </m:dPr>
                                        <m:e>
                                          <m:r>
                                            <a:rPr lang="en-US" sz="2400">
                                              <a:effectLst/>
                                              <a:latin typeface="Cambria Math" panose="02040503050406030204" pitchFamily="18" charset="0"/>
                                            </a:rPr>
                                            <m:t>𝐿</m:t>
                                          </m:r>
                                          <m:r>
                                            <a:rPr lang="en-US" sz="2400">
                                              <a:effectLst/>
                                              <a:latin typeface="Cambria Math" panose="02040503050406030204" pitchFamily="18" charset="0"/>
                                            </a:rPr>
                                            <m:t>−</m:t>
                                          </m:r>
                                          <m:r>
                                            <a:rPr lang="en-US" sz="2400">
                                              <a:effectLst/>
                                              <a:latin typeface="Cambria Math" panose="02040503050406030204" pitchFamily="18" charset="0"/>
                                            </a:rPr>
                                            <m:t>𝑥</m:t>
                                          </m:r>
                                        </m:e>
                                      </m:d>
                                    </m:e>
                                  </m:d>
                                </m:num>
                                <m:den>
                                  <m:r>
                                    <a:rPr lang="en-US" sz="2400">
                                      <a:effectLst/>
                                      <a:latin typeface="Cambria Math" panose="02040503050406030204" pitchFamily="18" charset="0"/>
                                    </a:rPr>
                                    <m:t>𝑐𝑜𝑠</m:t>
                                  </m:r>
                                  <m:r>
                                    <a:rPr lang="en-US" sz="2400">
                                      <a:effectLst/>
                                      <a:latin typeface="Cambria Math" panose="02040503050406030204" pitchFamily="18" charset="0"/>
                                    </a:rPr>
                                    <m:t>h</m:t>
                                  </m:r>
                                  <m:d>
                                    <m:dPr>
                                      <m:ctrlPr>
                                        <a:rPr lang="en-US" sz="2400" i="1">
                                          <a:effectLst/>
                                          <a:latin typeface="Cambria Math"/>
                                        </a:rPr>
                                      </m:ctrlPr>
                                    </m:dPr>
                                    <m:e>
                                      <m:r>
                                        <a:rPr lang="en-US" sz="2400">
                                          <a:effectLst/>
                                          <a:latin typeface="Cambria Math" panose="02040503050406030204" pitchFamily="18" charset="0"/>
                                        </a:rPr>
                                        <m:t>𝑚𝐿</m:t>
                                      </m:r>
                                    </m:e>
                                  </m:d>
                                </m:den>
                              </m:f>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923244942"/>
                      </a:ext>
                    </a:extLst>
                  </a:tr>
                  <a:tr h="957913">
                    <a:tc>
                      <a:txBody>
                        <a:bodyPr/>
                        <a:lstStyle/>
                        <a:p>
                          <a:pPr algn="just" rtl="0">
                            <a:lnSpc>
                              <a:spcPct val="107000"/>
                            </a:lnSpc>
                            <a:spcAft>
                              <a:spcPts val="0"/>
                            </a:spcAft>
                          </a:pPr>
                          <a:r>
                            <a:rPr lang="en-US" sz="2400" dirty="0">
                              <a:effectLst/>
                            </a:rPr>
                            <a:t>Heat transfer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2400" i="1">
                                        <a:effectLst/>
                                        <a:latin typeface="Cambria Math"/>
                                      </a:rPr>
                                    </m:ctrlPr>
                                  </m:sSubPr>
                                  <m:e>
                                    <m:acc>
                                      <m:accPr>
                                        <m:chr m:val="̇"/>
                                        <m:ctrlPr>
                                          <a:rPr lang="en-US" sz="2400" i="1">
                                            <a:effectLst/>
                                            <a:latin typeface="Cambria Math"/>
                                          </a:rPr>
                                        </m:ctrlPr>
                                      </m:accPr>
                                      <m:e>
                                        <m:r>
                                          <a:rPr lang="en-US" sz="2400">
                                            <a:effectLst/>
                                            <a:latin typeface="Cambria Math" panose="02040503050406030204" pitchFamily="18" charset="0"/>
                                          </a:rPr>
                                          <m:t>𝑄</m:t>
                                        </m:r>
                                      </m:e>
                                    </m:acc>
                                  </m:e>
                                  <m:sub>
                                    <m:r>
                                      <a:rPr lang="en-US" sz="2400">
                                        <a:effectLst/>
                                        <a:latin typeface="Cambria Math" panose="02040503050406030204" pitchFamily="18" charset="0"/>
                                      </a:rPr>
                                      <m:t>𝑓𝑖𝑛</m:t>
                                    </m:r>
                                  </m:sub>
                                </m:sSub>
                                <m:r>
                                  <a:rPr lang="en-US" sz="2400">
                                    <a:effectLst/>
                                    <a:latin typeface="Cambria Math" panose="02040503050406030204" pitchFamily="18" charset="0"/>
                                  </a:rPr>
                                  <m:t>=</m:t>
                                </m:r>
                                <m:rad>
                                  <m:radPr>
                                    <m:degHide m:val="on"/>
                                    <m:ctrlPr>
                                      <a:rPr lang="en-US" sz="2400" i="1">
                                        <a:effectLst/>
                                        <a:latin typeface="Cambria Math"/>
                                      </a:rPr>
                                    </m:ctrlPr>
                                  </m:radPr>
                                  <m:deg/>
                                  <m:e>
                                    <m:r>
                                      <a:rPr lang="en-US" sz="2400">
                                        <a:effectLst/>
                                        <a:latin typeface="Cambria Math" panose="02040503050406030204" pitchFamily="18" charset="0"/>
                                      </a:rPr>
                                      <m:t>h</m:t>
                                    </m:r>
                                    <m:r>
                                      <a:rPr lang="en-US" sz="2400">
                                        <a:effectLst/>
                                        <a:latin typeface="Cambria Math" panose="02040503050406030204" pitchFamily="18" charset="0"/>
                                      </a:rPr>
                                      <m:t>𝑃𝑘𝐴</m:t>
                                    </m:r>
                                  </m:e>
                                </m:rad>
                                <m:sSub>
                                  <m:sSubPr>
                                    <m:ctrlPr>
                                      <a:rPr lang="en-US" sz="2400" i="1">
                                        <a:effectLst/>
                                        <a:latin typeface="Cambria Math"/>
                                      </a:rPr>
                                    </m:ctrlPr>
                                  </m:sSubPr>
                                  <m:e>
                                    <m:r>
                                      <a:rPr lang="en-US" sz="2400">
                                        <a:effectLst/>
                                        <a:latin typeface="Cambria Math" panose="02040503050406030204" pitchFamily="18" charset="0"/>
                                      </a:rPr>
                                      <m:t>𝜃</m:t>
                                    </m:r>
                                  </m:e>
                                  <m:sub>
                                    <m:r>
                                      <a:rPr lang="en-US" sz="2400">
                                        <a:effectLst/>
                                        <a:latin typeface="Cambria Math" panose="02040503050406030204" pitchFamily="18" charset="0"/>
                                      </a:rPr>
                                      <m:t>𝑜</m:t>
                                    </m:r>
                                  </m:sub>
                                </m:sSub>
                                <m:func>
                                  <m:funcPr>
                                    <m:ctrlPr>
                                      <a:rPr lang="en-US" sz="2400" i="1">
                                        <a:effectLst/>
                                        <a:latin typeface="Cambria Math"/>
                                      </a:rPr>
                                    </m:ctrlPr>
                                  </m:funcPr>
                                  <m:fName>
                                    <m:r>
                                      <m:rPr>
                                        <m:sty m:val="p"/>
                                      </m:rPr>
                                      <a:rPr lang="en-US" sz="2400">
                                        <a:effectLst/>
                                        <a:latin typeface="Cambria Math" panose="02040503050406030204" pitchFamily="18" charset="0"/>
                                      </a:rPr>
                                      <m:t>tanh</m:t>
                                    </m:r>
                                  </m:fName>
                                  <m:e>
                                    <m:d>
                                      <m:dPr>
                                        <m:ctrlPr>
                                          <a:rPr lang="en-US" sz="2400" i="1">
                                            <a:effectLst/>
                                            <a:latin typeface="Cambria Math"/>
                                          </a:rPr>
                                        </m:ctrlPr>
                                      </m:dPr>
                                      <m:e>
                                        <m:r>
                                          <a:rPr lang="en-US" sz="2400">
                                            <a:effectLst/>
                                            <a:latin typeface="Cambria Math" panose="02040503050406030204" pitchFamily="18" charset="0"/>
                                          </a:rPr>
                                          <m:t>𝑚𝐿</m:t>
                                        </m:r>
                                      </m:e>
                                    </m:d>
                                  </m:e>
                                </m:func>
                              </m:oMath>
                            </m:oMathPara>
                          </a14:m>
                          <a:endParaRPr lang="en-US" sz="2400" dirty="0">
                            <a:effectLst/>
                          </a:endParaRPr>
                        </a:p>
                        <a:p>
                          <a:pPr algn="just" rtl="0">
                            <a:lnSpc>
                              <a:spcPct val="107000"/>
                            </a:lnSpc>
                            <a:spcAft>
                              <a:spcPts val="0"/>
                            </a:spcAft>
                          </a:pPr>
                          <a14:m>
                            <m:oMath xmlns:m="http://schemas.openxmlformats.org/officeDocument/2006/math">
                              <m:sSub>
                                <m:sSubPr>
                                  <m:ctrlPr>
                                    <a:rPr lang="en-US" sz="2400" i="1">
                                      <a:effectLst/>
                                      <a:latin typeface="Cambria Math"/>
                                    </a:rPr>
                                  </m:ctrlPr>
                                </m:sSubPr>
                                <m:e>
                                  <m:acc>
                                    <m:accPr>
                                      <m:chr m:val="̇"/>
                                      <m:ctrlPr>
                                        <a:rPr lang="en-US" sz="2400" i="1">
                                          <a:effectLst/>
                                          <a:latin typeface="Cambria Math"/>
                                        </a:rPr>
                                      </m:ctrlPr>
                                    </m:accPr>
                                    <m:e>
                                      <m:r>
                                        <a:rPr lang="en-US" sz="2400">
                                          <a:effectLst/>
                                          <a:latin typeface="Cambria Math" panose="02040503050406030204" pitchFamily="18" charset="0"/>
                                        </a:rPr>
                                        <m:t>𝑄</m:t>
                                      </m:r>
                                    </m:e>
                                  </m:acc>
                                </m:e>
                                <m:sub>
                                  <m:r>
                                    <a:rPr lang="en-US" sz="2400">
                                      <a:effectLst/>
                                      <a:latin typeface="Cambria Math" panose="02040503050406030204" pitchFamily="18" charset="0"/>
                                    </a:rPr>
                                    <m:t>𝑓𝑖𝑛</m:t>
                                  </m:r>
                                </m:sub>
                              </m:sSub>
                              <m:r>
                                <a:rPr lang="en-US" sz="2400">
                                  <a:effectLst/>
                                  <a:latin typeface="Cambria Math" panose="02040503050406030204" pitchFamily="18" charset="0"/>
                                </a:rPr>
                                <m:t>=</m:t>
                              </m:r>
                              <m:rad>
                                <m:radPr>
                                  <m:degHide m:val="on"/>
                                  <m:ctrlPr>
                                    <a:rPr lang="en-US" sz="2400" i="1">
                                      <a:effectLst/>
                                      <a:latin typeface="Cambria Math"/>
                                    </a:rPr>
                                  </m:ctrlPr>
                                </m:radPr>
                                <m:deg/>
                                <m:e>
                                  <m:r>
                                    <a:rPr lang="en-US" sz="2400">
                                      <a:effectLst/>
                                      <a:latin typeface="Cambria Math" panose="02040503050406030204" pitchFamily="18" charset="0"/>
                                    </a:rPr>
                                    <m:t>h</m:t>
                                  </m:r>
                                  <m:r>
                                    <a:rPr lang="en-US" sz="2400">
                                      <a:effectLst/>
                                      <a:latin typeface="Cambria Math" panose="02040503050406030204" pitchFamily="18" charset="0"/>
                                    </a:rPr>
                                    <m:t>𝑃𝑘𝐴</m:t>
                                  </m:r>
                                </m:e>
                              </m:rad>
                              <m:d>
                                <m:dPr>
                                  <m:ctrlPr>
                                    <a:rPr lang="en-US" sz="2400" i="1">
                                      <a:effectLst/>
                                      <a:latin typeface="Cambria Math"/>
                                    </a:rPr>
                                  </m:ctrlPr>
                                </m:dPr>
                                <m:e>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𝑜</m:t>
                                      </m:r>
                                    </m:sub>
                                  </m:sSub>
                                  <m:r>
                                    <a:rPr lang="en-US" sz="2400">
                                      <a:effectLst/>
                                      <a:latin typeface="Cambria Math" panose="02040503050406030204" pitchFamily="18" charset="0"/>
                                    </a:rPr>
                                    <m:t>−</m:t>
                                  </m:r>
                                  <m:sSub>
                                    <m:sSubPr>
                                      <m:ctrlPr>
                                        <a:rPr lang="en-US" sz="2400" i="1">
                                          <a:effectLst/>
                                          <a:latin typeface="Cambria Math"/>
                                        </a:rPr>
                                      </m:ctrlPr>
                                    </m:sSubPr>
                                    <m:e>
                                      <m:r>
                                        <a:rPr lang="en-US" sz="2400">
                                          <a:effectLst/>
                                          <a:latin typeface="Cambria Math" panose="02040503050406030204" pitchFamily="18" charset="0"/>
                                        </a:rPr>
                                        <m:t>𝑇</m:t>
                                      </m:r>
                                    </m:e>
                                    <m:sub>
                                      <m:r>
                                        <a:rPr lang="en-US" sz="2400">
                                          <a:effectLst/>
                                          <a:latin typeface="Cambria Math" panose="02040503050406030204" pitchFamily="18" charset="0"/>
                                        </a:rPr>
                                        <m:t>∞</m:t>
                                      </m:r>
                                    </m:sub>
                                  </m:sSub>
                                </m:e>
                              </m:d>
                              <m:r>
                                <m:rPr>
                                  <m:sty m:val="p"/>
                                </m:rPr>
                                <a:rPr lang="en-US" sz="2400">
                                  <a:effectLst/>
                                  <a:latin typeface="Cambria Math" panose="02040503050406030204" pitchFamily="18" charset="0"/>
                                </a:rPr>
                                <m:t>tanh</m:t>
                              </m:r>
                              <m:r>
                                <a:rPr lang="en-US" sz="2400">
                                  <a:effectLst/>
                                  <a:latin typeface="Cambria Math" panose="02040503050406030204" pitchFamily="18" charset="0"/>
                                </a:rPr>
                                <m:t>⁡(</m:t>
                              </m:r>
                              <m:r>
                                <a:rPr lang="en-US" sz="2400">
                                  <a:effectLst/>
                                  <a:latin typeface="Cambria Math" panose="02040503050406030204" pitchFamily="18" charset="0"/>
                                </a:rPr>
                                <m:t>𝑚𝐿</m:t>
                              </m:r>
                              <m:r>
                                <a:rPr lang="en-US" sz="2400">
                                  <a:effectLst/>
                                  <a:latin typeface="Cambria Math" panose="02040503050406030204" pitchFamily="18" charset="0"/>
                                </a:rPr>
                                <m:t>)</m:t>
                              </m:r>
                            </m:oMath>
                          </a14:m>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861267215"/>
                      </a:ext>
                    </a:extLst>
                  </a:tr>
                  <a:tr h="747246">
                    <a:tc>
                      <a:txBody>
                        <a:bodyPr/>
                        <a:lstStyle/>
                        <a:p>
                          <a:pPr algn="just" rtl="0">
                            <a:lnSpc>
                              <a:spcPct val="107000"/>
                            </a:lnSpc>
                            <a:spcAft>
                              <a:spcPts val="0"/>
                            </a:spcAft>
                          </a:pPr>
                          <a:r>
                            <a:rPr lang="en-US" sz="2400">
                              <a:effectLst/>
                            </a:rPr>
                            <a:t>Fin efficiency η</a:t>
                          </a:r>
                          <a:r>
                            <a:rPr lang="en-US" sz="2400" baseline="-25000">
                              <a:effectLst/>
                            </a:rPr>
                            <a:t>f</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2400" i="1">
                                        <a:effectLst/>
                                        <a:latin typeface="Cambria Math"/>
                                      </a:rPr>
                                    </m:ctrlPr>
                                  </m:sSubPr>
                                  <m:e>
                                    <m:r>
                                      <a:rPr lang="en-US" sz="2400">
                                        <a:effectLst/>
                                        <a:latin typeface="Cambria Math" panose="02040503050406030204" pitchFamily="18" charset="0"/>
                                      </a:rPr>
                                      <m:t>𝜂</m:t>
                                    </m:r>
                                  </m:e>
                                  <m:sub>
                                    <m:r>
                                      <a:rPr lang="en-US" sz="2400">
                                        <a:effectLst/>
                                        <a:latin typeface="Cambria Math" panose="02040503050406030204" pitchFamily="18" charset="0"/>
                                      </a:rPr>
                                      <m:t>𝑓𝑖𝑛</m:t>
                                    </m:r>
                                  </m:sub>
                                </m:sSub>
                                <m:r>
                                  <a:rPr lang="en-US" sz="2400">
                                    <a:effectLst/>
                                    <a:latin typeface="Cambria Math" panose="02040503050406030204" pitchFamily="18" charset="0"/>
                                  </a:rPr>
                                  <m:t>=</m:t>
                                </m:r>
                                <m:f>
                                  <m:fPr>
                                    <m:ctrlPr>
                                      <a:rPr lang="en-US" sz="2400" i="1">
                                        <a:effectLst/>
                                        <a:latin typeface="Cambria Math"/>
                                      </a:rPr>
                                    </m:ctrlPr>
                                  </m:fPr>
                                  <m:num>
                                    <m:r>
                                      <m:rPr>
                                        <m:sty m:val="p"/>
                                      </m:rPr>
                                      <a:rPr lang="en-US" sz="2400">
                                        <a:effectLst/>
                                        <a:latin typeface="Cambria Math" panose="02040503050406030204" pitchFamily="18" charset="0"/>
                                      </a:rPr>
                                      <m:t>tanh</m:t>
                                    </m:r>
                                    <m:r>
                                      <a:rPr lang="en-US" sz="2400">
                                        <a:effectLst/>
                                        <a:latin typeface="Cambria Math" panose="02040503050406030204" pitchFamily="18" charset="0"/>
                                      </a:rPr>
                                      <m:t>⁡(</m:t>
                                    </m:r>
                                    <m:r>
                                      <a:rPr lang="en-US" sz="2400">
                                        <a:effectLst/>
                                        <a:latin typeface="Cambria Math" panose="02040503050406030204" pitchFamily="18" charset="0"/>
                                      </a:rPr>
                                      <m:t>𝑚𝐿</m:t>
                                    </m:r>
                                    <m:r>
                                      <a:rPr lang="en-US" sz="2400">
                                        <a:effectLst/>
                                        <a:latin typeface="Cambria Math" panose="02040503050406030204" pitchFamily="18" charset="0"/>
                                      </a:rPr>
                                      <m:t>)</m:t>
                                    </m:r>
                                  </m:num>
                                  <m:den>
                                    <m:r>
                                      <a:rPr lang="en-US" sz="2400">
                                        <a:effectLst/>
                                        <a:latin typeface="Cambria Math" panose="02040503050406030204" pitchFamily="18" charset="0"/>
                                      </a:rPr>
                                      <m:t>𝑚𝐿</m:t>
                                    </m:r>
                                  </m:den>
                                </m:f>
                                <m:r>
                                  <a:rPr lang="en-US" sz="2400">
                                    <a:effectLst/>
                                    <a:latin typeface="Cambria Math" panose="02040503050406030204" pitchFamily="18" charset="0"/>
                                  </a:rPr>
                                  <m:t>  </m:t>
                                </m:r>
                              </m:oMath>
                            </m:oMathPara>
                          </a14:m>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38828421"/>
                      </a:ext>
                    </a:extLst>
                  </a:tr>
                  <a:tr h="798315">
                    <a:tc>
                      <a:txBody>
                        <a:bodyPr/>
                        <a:lstStyle/>
                        <a:p>
                          <a:pPr algn="just" rtl="0">
                            <a:lnSpc>
                              <a:spcPct val="107000"/>
                            </a:lnSpc>
                            <a:spcAft>
                              <a:spcPts val="0"/>
                            </a:spcAft>
                          </a:pPr>
                          <a:r>
                            <a:rPr lang="en-US" sz="2400">
                              <a:effectLst/>
                            </a:rPr>
                            <a:t> Fin effectiveness </a:t>
                          </a:r>
                          <a:r>
                            <a:rPr lang="en-US" sz="2400">
                              <a:effectLst/>
                              <a:sym typeface="Symbol" panose="05050102010706020507" pitchFamily="18" charset="2"/>
                            </a:rPr>
                            <a:t></a:t>
                          </a:r>
                          <a:r>
                            <a:rPr lang="en-US" sz="2400" baseline="-25000">
                              <a:effectLst/>
                            </a:rPr>
                            <a:t>f</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 xmlns:m="http://schemas.openxmlformats.org/officeDocument/2006/math">
                              <m:sSub>
                                <m:sSubPr>
                                  <m:ctrlPr>
                                    <a:rPr lang="en-US" sz="2400" i="1">
                                      <a:effectLst/>
                                      <a:latin typeface="Cambria Math"/>
                                    </a:rPr>
                                  </m:ctrlPr>
                                </m:sSubPr>
                                <m:e>
                                  <m:r>
                                    <a:rPr lang="en-US" sz="2400">
                                      <a:effectLst/>
                                      <a:latin typeface="Cambria Math" panose="02040503050406030204" pitchFamily="18" charset="0"/>
                                    </a:rPr>
                                    <m:t>𝜀</m:t>
                                  </m:r>
                                </m:e>
                                <m:sub>
                                  <m:r>
                                    <a:rPr lang="en-US" sz="2400">
                                      <a:effectLst/>
                                      <a:latin typeface="Cambria Math" panose="02040503050406030204" pitchFamily="18" charset="0"/>
                                    </a:rPr>
                                    <m:t>𝑓𝑖𝑛</m:t>
                                  </m:r>
                                </m:sub>
                              </m:sSub>
                              <m:r>
                                <a:rPr lang="en-US" sz="2400">
                                  <a:effectLst/>
                                  <a:latin typeface="Cambria Math" panose="02040503050406030204" pitchFamily="18" charset="0"/>
                                </a:rPr>
                                <m:t>=</m:t>
                              </m:r>
                              <m:rad>
                                <m:radPr>
                                  <m:degHide m:val="on"/>
                                  <m:ctrlPr>
                                    <a:rPr lang="en-US" sz="2400" i="1">
                                      <a:effectLst/>
                                      <a:latin typeface="Cambria Math"/>
                                    </a:rPr>
                                  </m:ctrlPr>
                                </m:radPr>
                                <m:deg/>
                                <m:e>
                                  <m:f>
                                    <m:fPr>
                                      <m:ctrlPr>
                                        <a:rPr lang="en-US" sz="2400" i="1">
                                          <a:effectLst/>
                                          <a:latin typeface="Cambria Math"/>
                                        </a:rPr>
                                      </m:ctrlPr>
                                    </m:fPr>
                                    <m:num>
                                      <m:r>
                                        <a:rPr lang="en-US" sz="2400">
                                          <a:effectLst/>
                                          <a:latin typeface="Cambria Math" panose="02040503050406030204" pitchFamily="18" charset="0"/>
                                        </a:rPr>
                                        <m:t>𝑃𝑘</m:t>
                                      </m:r>
                                    </m:num>
                                    <m:den>
                                      <m:sSub>
                                        <m:sSubPr>
                                          <m:ctrlPr>
                                            <a:rPr lang="en-US" sz="2400" i="1">
                                              <a:effectLst/>
                                              <a:latin typeface="Cambria Math"/>
                                            </a:rPr>
                                          </m:ctrlPr>
                                        </m:sSubPr>
                                        <m:e>
                                          <m:r>
                                            <a:rPr lang="en-US" sz="2400">
                                              <a:effectLst/>
                                              <a:latin typeface="Cambria Math" panose="02040503050406030204" pitchFamily="18" charset="0"/>
                                            </a:rPr>
                                            <m:t>𝐴</m:t>
                                          </m:r>
                                        </m:e>
                                        <m:sub>
                                          <m:r>
                                            <a:rPr lang="en-US" sz="2400">
                                              <a:effectLst/>
                                              <a:latin typeface="Cambria Math" panose="02040503050406030204" pitchFamily="18" charset="0"/>
                                            </a:rPr>
                                            <m:t>𝑜</m:t>
                                          </m:r>
                                        </m:sub>
                                      </m:sSub>
                                      <m:r>
                                        <a:rPr lang="en-US" sz="2400">
                                          <a:effectLst/>
                                          <a:latin typeface="Cambria Math" panose="02040503050406030204" pitchFamily="18" charset="0"/>
                                        </a:rPr>
                                        <m:t>h</m:t>
                                      </m:r>
                                    </m:den>
                                  </m:f>
                                </m:e>
                              </m:rad>
                              <m:r>
                                <m:rPr>
                                  <m:sty m:val="p"/>
                                </m:rPr>
                                <a:rPr lang="en-US" sz="2400">
                                  <a:effectLst/>
                                  <a:latin typeface="Cambria Math" panose="02040503050406030204" pitchFamily="18" charset="0"/>
                                </a:rPr>
                                <m:t>tanh</m:t>
                              </m:r>
                              <m:r>
                                <a:rPr lang="en-US" sz="2400">
                                  <a:effectLst/>
                                  <a:latin typeface="Cambria Math" panose="02040503050406030204" pitchFamily="18" charset="0"/>
                                </a:rPr>
                                <m:t>⁡(</m:t>
                              </m:r>
                              <m:r>
                                <a:rPr lang="en-US" sz="2400">
                                  <a:effectLst/>
                                  <a:latin typeface="Cambria Math" panose="02040503050406030204" pitchFamily="18" charset="0"/>
                                </a:rPr>
                                <m:t>𝑚𝐿</m:t>
                              </m:r>
                              <m:r>
                                <a:rPr lang="en-US" sz="2400">
                                  <a:effectLst/>
                                  <a:latin typeface="Cambria Math" panose="02040503050406030204" pitchFamily="18" charset="0"/>
                                </a:rPr>
                                <m:t>)</m:t>
                              </m:r>
                            </m:oMath>
                          </a14:m>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8160382"/>
                      </a:ext>
                    </a:extLst>
                  </a:tr>
                </a:tbl>
              </a:graphicData>
            </a:graphic>
          </p:graphicFrame>
        </mc:Choice>
        <mc:Fallback xmlns="">
          <p:graphicFrame>
            <p:nvGraphicFramePr>
              <p:cNvPr id="4" name="جدول 3"/>
              <p:cNvGraphicFramePr>
                <a:graphicFrameLocks noGrp="1"/>
              </p:cNvGraphicFramePr>
              <p:nvPr>
                <p:extLst>
                  <p:ext uri="{D42A27DB-BD31-4B8C-83A1-F6EECF244321}">
                    <p14:modId xmlns:p14="http://schemas.microsoft.com/office/powerpoint/2010/main" val="3213974135"/>
                  </p:ext>
                </p:extLst>
              </p:nvPr>
            </p:nvGraphicFramePr>
            <p:xfrm>
              <a:off x="1096206" y="1143001"/>
              <a:ext cx="7644622" cy="5296542"/>
            </p:xfrm>
            <a:graphic>
              <a:graphicData uri="http://schemas.openxmlformats.org/drawingml/2006/table">
                <a:tbl>
                  <a:tblPr firstRow="1" firstCol="1" bandRow="1">
                    <a:tableStyleId>{5C22544A-7EE6-4342-B048-85BDC9FD1C3A}</a:tableStyleId>
                  </a:tblPr>
                  <a:tblGrid>
                    <a:gridCol w="2261651">
                      <a:extLst>
                        <a:ext uri="{9D8B030D-6E8A-4147-A177-3AD203B41FA5}">
                          <a16:colId xmlns:a16="http://schemas.microsoft.com/office/drawing/2014/main" val="2585671829"/>
                        </a:ext>
                      </a:extLst>
                    </a:gridCol>
                    <a:gridCol w="5382971">
                      <a:extLst>
                        <a:ext uri="{9D8B030D-6E8A-4147-A177-3AD203B41FA5}">
                          <a16:colId xmlns:a16="http://schemas.microsoft.com/office/drawing/2014/main" val="1677339346"/>
                        </a:ext>
                      </a:extLst>
                    </a:gridCol>
                  </a:tblGrid>
                  <a:tr h="391351">
                    <a:tc>
                      <a:txBody>
                        <a:bodyPr/>
                        <a:lstStyle/>
                        <a:p>
                          <a:pPr algn="just" rtl="0">
                            <a:lnSpc>
                              <a:spcPct val="107000"/>
                            </a:lnSpc>
                            <a:spcAft>
                              <a:spcPts val="0"/>
                            </a:spcAft>
                          </a:pPr>
                          <a:r>
                            <a:rPr lang="en-US" sz="2400" dirty="0">
                              <a:effectLst/>
                            </a:rPr>
                            <a:t>Specifications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2400">
                              <a:effectLst/>
                            </a:rPr>
                            <a:t>Mathematic Relation</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4748828"/>
                      </a:ext>
                    </a:extLst>
                  </a:tr>
                  <a:tr h="1356614">
                    <a:tc>
                      <a:txBody>
                        <a:bodyPr/>
                        <a:lstStyle/>
                        <a:p>
                          <a:pPr algn="just" rtl="0">
                            <a:lnSpc>
                              <a:spcPct val="107000"/>
                            </a:lnSpc>
                            <a:spcAft>
                              <a:spcPts val="0"/>
                            </a:spcAft>
                          </a:pPr>
                          <a:r>
                            <a:rPr lang="en-US" sz="2400" dirty="0">
                              <a:effectLst/>
                            </a:rPr>
                            <a:t>Boundary conditions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081" t="-35874" r="-566" b="-272646"/>
                          </a:stretch>
                        </a:blipFill>
                      </a:tcPr>
                    </a:tc>
                    <a:extLst>
                      <a:ext uri="{0D108BD9-81ED-4DB2-BD59-A6C34878D82A}">
                        <a16:rowId xmlns:a16="http://schemas.microsoft.com/office/drawing/2014/main" val="944335763"/>
                      </a:ext>
                    </a:extLst>
                  </a:tr>
                  <a:tr h="633545">
                    <a:tc>
                      <a:txBody>
                        <a:bodyPr/>
                        <a:lstStyle/>
                        <a:p>
                          <a:pPr algn="just" rtl="0">
                            <a:lnSpc>
                              <a:spcPct val="107000"/>
                            </a:lnSpc>
                            <a:spcAft>
                              <a:spcPts val="0"/>
                            </a:spcAft>
                          </a:pPr>
                          <a:r>
                            <a:rPr lang="en-US" sz="2400" dirty="0">
                              <a:effectLst/>
                            </a:rPr>
                            <a:t>T.D.E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081" t="-291346" r="-566" b="-484615"/>
                          </a:stretch>
                        </a:blipFill>
                      </a:tcPr>
                    </a:tc>
                    <a:extLst>
                      <a:ext uri="{0D108BD9-81ED-4DB2-BD59-A6C34878D82A}">
                        <a16:rowId xmlns:a16="http://schemas.microsoft.com/office/drawing/2014/main" val="923244942"/>
                      </a:ext>
                    </a:extLst>
                  </a:tr>
                  <a:tr h="958279">
                    <a:tc>
                      <a:txBody>
                        <a:bodyPr/>
                        <a:lstStyle/>
                        <a:p>
                          <a:pPr algn="just" rtl="0">
                            <a:lnSpc>
                              <a:spcPct val="107000"/>
                            </a:lnSpc>
                            <a:spcAft>
                              <a:spcPts val="0"/>
                            </a:spcAft>
                          </a:pPr>
                          <a:r>
                            <a:rPr lang="en-US" sz="2400" dirty="0">
                              <a:effectLst/>
                            </a:rPr>
                            <a:t>Heat transfer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081" t="-257595" r="-566" b="-218987"/>
                          </a:stretch>
                        </a:blipFill>
                      </a:tcPr>
                    </a:tc>
                    <a:extLst>
                      <a:ext uri="{0D108BD9-81ED-4DB2-BD59-A6C34878D82A}">
                        <a16:rowId xmlns:a16="http://schemas.microsoft.com/office/drawing/2014/main" val="3861267215"/>
                      </a:ext>
                    </a:extLst>
                  </a:tr>
                  <a:tr h="782701">
                    <a:tc>
                      <a:txBody>
                        <a:bodyPr/>
                        <a:lstStyle/>
                        <a:p>
                          <a:pPr algn="just" rtl="0">
                            <a:lnSpc>
                              <a:spcPct val="107000"/>
                            </a:lnSpc>
                            <a:spcAft>
                              <a:spcPts val="0"/>
                            </a:spcAft>
                          </a:pPr>
                          <a:r>
                            <a:rPr lang="en-US" sz="2400">
                              <a:effectLst/>
                            </a:rPr>
                            <a:t>Fin efficiency η</a:t>
                          </a:r>
                          <a:r>
                            <a:rPr lang="en-US" sz="2400" baseline="-25000">
                              <a:effectLst/>
                            </a:rPr>
                            <a:t>f</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081" t="-441406" r="-566" b="-170313"/>
                          </a:stretch>
                        </a:blipFill>
                      </a:tcPr>
                    </a:tc>
                    <a:extLst>
                      <a:ext uri="{0D108BD9-81ED-4DB2-BD59-A6C34878D82A}">
                        <a16:rowId xmlns:a16="http://schemas.microsoft.com/office/drawing/2014/main" val="2538828421"/>
                      </a:ext>
                    </a:extLst>
                  </a:tr>
                  <a:tr h="1174052">
                    <a:tc>
                      <a:txBody>
                        <a:bodyPr/>
                        <a:lstStyle/>
                        <a:p>
                          <a:pPr algn="just" rtl="0">
                            <a:lnSpc>
                              <a:spcPct val="107000"/>
                            </a:lnSpc>
                            <a:spcAft>
                              <a:spcPts val="0"/>
                            </a:spcAft>
                          </a:pPr>
                          <a:r>
                            <a:rPr lang="en-US" sz="2400">
                              <a:effectLst/>
                            </a:rPr>
                            <a:t> Fin effectiveness </a:t>
                          </a:r>
                          <a:r>
                            <a:rPr lang="en-US" sz="2400">
                              <a:effectLst/>
                              <a:sym typeface="Symbol" panose="05050102010706020507" pitchFamily="18" charset="2"/>
                            </a:rPr>
                            <a:t></a:t>
                          </a:r>
                          <a:r>
                            <a:rPr lang="en-US" sz="2400" baseline="-25000">
                              <a:effectLst/>
                            </a:rPr>
                            <a:t>f</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081" t="-359067" r="-566" b="-12953"/>
                          </a:stretch>
                        </a:blipFill>
                      </a:tcPr>
                    </a:tc>
                    <a:extLst>
                      <a:ext uri="{0D108BD9-81ED-4DB2-BD59-A6C34878D82A}">
                        <a16:rowId xmlns:a16="http://schemas.microsoft.com/office/drawing/2014/main" val="18160382"/>
                      </a:ext>
                    </a:extLst>
                  </a:tr>
                </a:tbl>
              </a:graphicData>
            </a:graphic>
          </p:graphicFrame>
        </mc:Fallback>
      </mc:AlternateContent>
      <p:sp>
        <p:nvSpPr>
          <p:cNvPr id="2" name="عنصر نائب لرقم الشريحة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235866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72492"/>
            <a:ext cx="7315200" cy="5821363"/>
          </a:xfrm>
        </p:spPr>
        <p:txBody>
          <a:bodyPr/>
          <a:lstStyle/>
          <a:p>
            <a:pPr algn="l" rtl="0"/>
            <a:r>
              <a:rPr lang="en-US" sz="2400" b="1" dirty="0" smtClean="0">
                <a:solidFill>
                  <a:srgbClr val="FF0000"/>
                </a:solidFill>
              </a:rPr>
              <a:t>          Convection from end tip </a:t>
            </a:r>
          </a:p>
          <a:p>
            <a:endParaRPr lang="ar-IQ" dirty="0"/>
          </a:p>
        </p:txBody>
      </p:sp>
      <mc:AlternateContent xmlns:mc="http://schemas.openxmlformats.org/markup-compatibility/2006" xmlns:a14="http://schemas.microsoft.com/office/drawing/2010/main">
        <mc:Choice Requires="a14">
          <p:graphicFrame>
            <p:nvGraphicFramePr>
              <p:cNvPr id="4" name="جدول 3"/>
              <p:cNvGraphicFramePr>
                <a:graphicFrameLocks noGrp="1"/>
              </p:cNvGraphicFramePr>
              <p:nvPr>
                <p:extLst>
                  <p:ext uri="{D42A27DB-BD31-4B8C-83A1-F6EECF244321}">
                    <p14:modId xmlns:p14="http://schemas.microsoft.com/office/powerpoint/2010/main" val="962578470"/>
                  </p:ext>
                </p:extLst>
              </p:nvPr>
            </p:nvGraphicFramePr>
            <p:xfrm>
              <a:off x="762000" y="1143000"/>
              <a:ext cx="8382000" cy="5050855"/>
            </p:xfrm>
            <a:graphic>
              <a:graphicData uri="http://schemas.openxmlformats.org/drawingml/2006/table">
                <a:tbl>
                  <a:tblPr firstRow="1" firstCol="1" bandRow="1">
                    <a:tableStyleId>{5C22544A-7EE6-4342-B048-85BDC9FD1C3A}</a:tableStyleId>
                  </a:tblPr>
                  <a:tblGrid>
                    <a:gridCol w="2479803">
                      <a:extLst>
                        <a:ext uri="{9D8B030D-6E8A-4147-A177-3AD203B41FA5}">
                          <a16:colId xmlns="" xmlns:a16="http://schemas.microsoft.com/office/drawing/2014/main" val="188076681"/>
                        </a:ext>
                      </a:extLst>
                    </a:gridCol>
                    <a:gridCol w="5902197">
                      <a:extLst>
                        <a:ext uri="{9D8B030D-6E8A-4147-A177-3AD203B41FA5}">
                          <a16:colId xmlns="" xmlns:a16="http://schemas.microsoft.com/office/drawing/2014/main" val="2437789988"/>
                        </a:ext>
                      </a:extLst>
                    </a:gridCol>
                  </a:tblGrid>
                  <a:tr h="260294">
                    <a:tc>
                      <a:txBody>
                        <a:bodyPr/>
                        <a:lstStyle/>
                        <a:p>
                          <a:pPr algn="just" rtl="0">
                            <a:lnSpc>
                              <a:spcPct val="107000"/>
                            </a:lnSpc>
                            <a:spcAft>
                              <a:spcPts val="0"/>
                            </a:spcAft>
                          </a:pPr>
                          <a:r>
                            <a:rPr lang="en-US" sz="1800" dirty="0">
                              <a:effectLst/>
                            </a:rPr>
                            <a:t>Specifications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1800">
                              <a:effectLst/>
                            </a:rPr>
                            <a:t>Mathematic Relation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693754449"/>
                      </a:ext>
                    </a:extLst>
                  </a:tr>
                  <a:tr h="671720">
                    <a:tc>
                      <a:txBody>
                        <a:bodyPr/>
                        <a:lstStyle/>
                        <a:p>
                          <a:pPr algn="just" rtl="0">
                            <a:lnSpc>
                              <a:spcPct val="107000"/>
                            </a:lnSpc>
                            <a:spcAft>
                              <a:spcPts val="0"/>
                            </a:spcAft>
                          </a:pPr>
                          <a:r>
                            <a:rPr lang="en-US" sz="1800" dirty="0">
                              <a:effectLst/>
                            </a:rPr>
                            <a:t>Boundary conditions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1800">
                              <a:effectLst/>
                            </a:rPr>
                            <a:t>B.C.1   x=0     </a:t>
                          </a:r>
                          <a14:m>
                            <m:oMath xmlns:m="http://schemas.openxmlformats.org/officeDocument/2006/math">
                              <m:r>
                                <a:rPr lang="en-US" sz="1800">
                                  <a:effectLst/>
                                  <a:latin typeface="Cambria Math" panose="02040503050406030204" pitchFamily="18" charset="0"/>
                                </a:rPr>
                                <m:t>𝑇</m:t>
                              </m:r>
                              <m:r>
                                <a:rPr lang="en-US" sz="1800">
                                  <a:effectLst/>
                                  <a:latin typeface="Cambria Math" panose="02040503050406030204" pitchFamily="18" charset="0"/>
                                </a:rPr>
                                <m:t>=</m:t>
                              </m:r>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𝑜</m:t>
                                  </m:r>
                                </m:sub>
                              </m:sSub>
                            </m:oMath>
                          </a14:m>
                          <a:r>
                            <a:rPr lang="en-US" sz="1800">
                              <a:effectLst/>
                            </a:rPr>
                            <a:t>    or    </a:t>
                          </a:r>
                          <a14:m>
                            <m:oMath xmlns:m="http://schemas.openxmlformats.org/officeDocument/2006/math">
                              <m:r>
                                <a:rPr lang="en-US" sz="1800">
                                  <a:effectLst/>
                                  <a:latin typeface="Cambria Math" panose="02040503050406030204" pitchFamily="18" charset="0"/>
                                </a:rPr>
                                <m:t>𝜃</m:t>
                              </m:r>
                              <m:r>
                                <a:rPr lang="en-US" sz="1800">
                                  <a:effectLst/>
                                  <a:latin typeface="Cambria Math" panose="02040503050406030204" pitchFamily="18" charset="0"/>
                                </a:rPr>
                                <m:t>=</m:t>
                              </m:r>
                              <m:sSub>
                                <m:sSubPr>
                                  <m:ctrlPr>
                                    <a:rPr lang="en-US" sz="1800" i="1">
                                      <a:effectLst/>
                                      <a:latin typeface="Cambria Math"/>
                                    </a:rPr>
                                  </m:ctrlPr>
                                </m:sSubPr>
                                <m:e>
                                  <m:r>
                                    <a:rPr lang="en-US" sz="1800">
                                      <a:effectLst/>
                                      <a:latin typeface="Cambria Math" panose="02040503050406030204" pitchFamily="18" charset="0"/>
                                    </a:rPr>
                                    <m:t>𝜃</m:t>
                                  </m:r>
                                </m:e>
                                <m:sub>
                                  <m:r>
                                    <a:rPr lang="en-US" sz="1800">
                                      <a:effectLst/>
                                      <a:latin typeface="Cambria Math" panose="02040503050406030204" pitchFamily="18" charset="0"/>
                                    </a:rPr>
                                    <m:t>𝑜</m:t>
                                  </m:r>
                                </m:sub>
                              </m:sSub>
                              <m:r>
                                <a:rPr lang="en-US" sz="1800">
                                  <a:effectLst/>
                                  <a:latin typeface="Cambria Math" panose="02040503050406030204" pitchFamily="18" charset="0"/>
                                </a:rPr>
                                <m:t>=</m:t>
                              </m:r>
                              <m:d>
                                <m:dPr>
                                  <m:ctrlPr>
                                    <a:rPr lang="en-US" sz="1800" i="1">
                                      <a:effectLst/>
                                      <a:latin typeface="Cambria Math"/>
                                    </a:rPr>
                                  </m:ctrlPr>
                                </m:dPr>
                                <m:e>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𝑜</m:t>
                                      </m:r>
                                    </m:sub>
                                  </m:sSub>
                                  <m:r>
                                    <a:rPr lang="en-US" sz="1800">
                                      <a:effectLst/>
                                      <a:latin typeface="Cambria Math" panose="02040503050406030204" pitchFamily="18" charset="0"/>
                                    </a:rPr>
                                    <m:t>−</m:t>
                                  </m:r>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m:t>
                                      </m:r>
                                    </m:sub>
                                  </m:sSub>
                                </m:e>
                              </m:d>
                            </m:oMath>
                          </a14:m>
                          <a:endParaRPr lang="en-US" sz="1800">
                            <a:effectLst/>
                          </a:endParaRPr>
                        </a:p>
                        <a:p>
                          <a:pPr algn="just" rtl="0">
                            <a:lnSpc>
                              <a:spcPct val="107000"/>
                            </a:lnSpc>
                            <a:spcAft>
                              <a:spcPts val="0"/>
                            </a:spcAft>
                          </a:pPr>
                          <a:r>
                            <a:rPr lang="en-US" sz="1800">
                              <a:effectLst/>
                            </a:rPr>
                            <a:t>B.C.2  x=L    </a:t>
                          </a:r>
                          <a14:m>
                            <m:oMath xmlns:m="http://schemas.openxmlformats.org/officeDocument/2006/math">
                              <m:f>
                                <m:fPr>
                                  <m:ctrlPr>
                                    <a:rPr lang="en-US" sz="1800" i="1">
                                      <a:effectLst/>
                                      <a:latin typeface="Cambria Math"/>
                                    </a:rPr>
                                  </m:ctrlPr>
                                </m:fPr>
                                <m:num>
                                  <m:r>
                                    <a:rPr lang="en-US" sz="1800">
                                      <a:effectLst/>
                                      <a:latin typeface="Cambria Math" panose="02040503050406030204" pitchFamily="18" charset="0"/>
                                    </a:rPr>
                                    <m:t>𝑑𝑇</m:t>
                                  </m:r>
                                </m:num>
                                <m:den>
                                  <m:r>
                                    <a:rPr lang="en-US" sz="1800">
                                      <a:effectLst/>
                                      <a:latin typeface="Cambria Math" panose="02040503050406030204" pitchFamily="18" charset="0"/>
                                    </a:rPr>
                                    <m:t>𝑑𝑥</m:t>
                                  </m:r>
                                </m:den>
                              </m:f>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𝐿</m:t>
                                  </m:r>
                                </m:num>
                                <m:den>
                                  <m:r>
                                    <a:rPr lang="en-US" sz="1800">
                                      <a:effectLst/>
                                      <a:latin typeface="Cambria Math" panose="02040503050406030204" pitchFamily="18" charset="0"/>
                                    </a:rPr>
                                    <m:t>𝑘</m:t>
                                  </m:r>
                                </m:den>
                              </m:f>
                              <m:d>
                                <m:dPr>
                                  <m:ctrlPr>
                                    <a:rPr lang="en-US" sz="1800" i="1">
                                      <a:effectLst/>
                                      <a:latin typeface="Cambria Math"/>
                                    </a:rPr>
                                  </m:ctrlPr>
                                </m:dPr>
                                <m:e>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𝐿</m:t>
                                      </m:r>
                                    </m:sub>
                                  </m:sSub>
                                  <m:r>
                                    <a:rPr lang="en-US" sz="1800">
                                      <a:effectLst/>
                                      <a:latin typeface="Cambria Math" panose="02040503050406030204" pitchFamily="18" charset="0"/>
                                    </a:rPr>
                                    <m:t>−</m:t>
                                  </m:r>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m:t>
                                      </m:r>
                                    </m:sub>
                                  </m:sSub>
                                </m:e>
                              </m:d>
                            </m:oMath>
                          </a14:m>
                          <a:r>
                            <a:rPr lang="en-US" sz="1800">
                              <a:effectLst/>
                            </a:rPr>
                            <a:t>  or    </a:t>
                          </a:r>
                          <a14:m>
                            <m:oMath xmlns:m="http://schemas.openxmlformats.org/officeDocument/2006/math">
                              <m:f>
                                <m:fPr>
                                  <m:ctrlPr>
                                    <a:rPr lang="en-US" sz="1800" i="1">
                                      <a:effectLst/>
                                      <a:latin typeface="Cambria Math"/>
                                    </a:rPr>
                                  </m:ctrlPr>
                                </m:fPr>
                                <m:num>
                                  <m:r>
                                    <a:rPr lang="en-US" sz="1800">
                                      <a:effectLst/>
                                      <a:latin typeface="Cambria Math" panose="02040503050406030204" pitchFamily="18" charset="0"/>
                                    </a:rPr>
                                    <m:t>𝑑</m:t>
                                  </m:r>
                                  <m:r>
                                    <a:rPr lang="en-US" sz="1800">
                                      <a:effectLst/>
                                      <a:latin typeface="Cambria Math" panose="02040503050406030204" pitchFamily="18" charset="0"/>
                                    </a:rPr>
                                    <m:t>𝜃</m:t>
                                  </m:r>
                                </m:num>
                                <m:den>
                                  <m:r>
                                    <a:rPr lang="en-US" sz="1800">
                                      <a:effectLst/>
                                      <a:latin typeface="Cambria Math" panose="02040503050406030204" pitchFamily="18" charset="0"/>
                                    </a:rPr>
                                    <m:t>𝑑𝑥</m:t>
                                  </m:r>
                                </m:den>
                              </m:f>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m:t>
                                  </m:r>
                                </m:den>
                              </m:f>
                              <m:sSub>
                                <m:sSubPr>
                                  <m:ctrlPr>
                                    <a:rPr lang="en-US" sz="1800" i="1">
                                      <a:effectLst/>
                                      <a:latin typeface="Cambria Math"/>
                                    </a:rPr>
                                  </m:ctrlPr>
                                </m:sSubPr>
                                <m:e>
                                  <m:r>
                                    <a:rPr lang="en-US" sz="1800">
                                      <a:effectLst/>
                                      <a:latin typeface="Cambria Math" panose="02040503050406030204" pitchFamily="18" charset="0"/>
                                    </a:rPr>
                                    <m:t>𝜃</m:t>
                                  </m:r>
                                </m:e>
                                <m:sub>
                                  <m:r>
                                    <a:rPr lang="en-US" sz="1800">
                                      <a:effectLst/>
                                      <a:latin typeface="Cambria Math" panose="02040503050406030204" pitchFamily="18" charset="0"/>
                                    </a:rPr>
                                    <m:t>𝐿</m:t>
                                  </m:r>
                                </m:sub>
                              </m:sSub>
                            </m:oMath>
                          </a14:m>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504033575"/>
                      </a:ext>
                    </a:extLst>
                  </a:tr>
                  <a:tr h="630433">
                    <a:tc>
                      <a:txBody>
                        <a:bodyPr/>
                        <a:lstStyle/>
                        <a:p>
                          <a:pPr algn="just" rtl="0">
                            <a:lnSpc>
                              <a:spcPct val="107000"/>
                            </a:lnSpc>
                            <a:spcAft>
                              <a:spcPts val="0"/>
                            </a:spcAft>
                          </a:pPr>
                          <a:r>
                            <a:rPr lang="en-US" sz="1800" dirty="0">
                              <a:effectLst/>
                            </a:rPr>
                            <a:t>T.D.E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1800" dirty="0" smtClean="0">
                              <a:effectLst/>
                            </a:rPr>
                            <a:t>  </a:t>
                          </a:r>
                          <a14:m>
                            <m:oMath xmlns:m="http://schemas.openxmlformats.org/officeDocument/2006/math">
                              <m:f>
                                <m:fPr>
                                  <m:ctrlPr>
                                    <a:rPr lang="en-US" sz="1800" i="1">
                                      <a:effectLst/>
                                      <a:latin typeface="Cambria Math"/>
                                    </a:rPr>
                                  </m:ctrlPr>
                                </m:fPr>
                                <m:num>
                                  <m:r>
                                    <a:rPr lang="en-US" sz="1800">
                                      <a:effectLst/>
                                      <a:latin typeface="Cambria Math" panose="02040503050406030204" pitchFamily="18" charset="0"/>
                                    </a:rPr>
                                    <m:t>𝜃</m:t>
                                  </m:r>
                                </m:num>
                                <m:den>
                                  <m:sSub>
                                    <m:sSubPr>
                                      <m:ctrlPr>
                                        <a:rPr lang="en-US" sz="1800" i="1">
                                          <a:effectLst/>
                                          <a:latin typeface="Cambria Math"/>
                                        </a:rPr>
                                      </m:ctrlPr>
                                    </m:sSubPr>
                                    <m:e>
                                      <m:r>
                                        <a:rPr lang="en-US" sz="1800">
                                          <a:effectLst/>
                                          <a:latin typeface="Cambria Math" panose="02040503050406030204" pitchFamily="18" charset="0"/>
                                        </a:rPr>
                                        <m:t>𝜃</m:t>
                                      </m:r>
                                    </m:e>
                                    <m:sub>
                                      <m:r>
                                        <a:rPr lang="en-US" sz="1800">
                                          <a:effectLst/>
                                          <a:latin typeface="Cambria Math" panose="02040503050406030204" pitchFamily="18" charset="0"/>
                                        </a:rPr>
                                        <m:t>𝑜</m:t>
                                      </m:r>
                                    </m:sub>
                                  </m:sSub>
                                </m:den>
                              </m:f>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𝑇</m:t>
                                  </m:r>
                                  <m:r>
                                    <a:rPr lang="en-US" sz="1800">
                                      <a:effectLst/>
                                      <a:latin typeface="Cambria Math" panose="02040503050406030204" pitchFamily="18" charset="0"/>
                                    </a:rPr>
                                    <m:t>−</m:t>
                                  </m:r>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m:t>
                                      </m:r>
                                    </m:sub>
                                  </m:sSub>
                                </m:num>
                                <m:den>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𝑜</m:t>
                                      </m:r>
                                    </m:sub>
                                  </m:sSub>
                                  <m:r>
                                    <a:rPr lang="en-US" sz="1800">
                                      <a:effectLst/>
                                      <a:latin typeface="Cambria Math" panose="02040503050406030204" pitchFamily="18" charset="0"/>
                                    </a:rPr>
                                    <m:t>−</m:t>
                                  </m:r>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m:t>
                                      </m:r>
                                    </m:sub>
                                  </m:sSub>
                                </m:den>
                              </m:f>
                              <m:r>
                                <a:rPr lang="en-US" sz="1800">
                                  <a:effectLst/>
                                  <a:latin typeface="Cambria Math" panose="02040503050406030204" pitchFamily="18" charset="0"/>
                                </a:rPr>
                                <m:t>=</m:t>
                              </m:r>
                              <m:f>
                                <m:fPr>
                                  <m:ctrlPr>
                                    <a:rPr lang="en-US" sz="1800" i="1">
                                      <a:effectLst/>
                                      <a:latin typeface="Cambria Math"/>
                                    </a:rPr>
                                  </m:ctrlPr>
                                </m:fPr>
                                <m:num>
                                  <m:r>
                                    <m:rPr>
                                      <m:sty m:val="p"/>
                                    </m:rPr>
                                    <a:rPr lang="en-US" sz="1800" b="0" i="0" smtClean="0">
                                      <a:effectLst/>
                                      <a:latin typeface="Cambria Math" panose="02040503050406030204" pitchFamily="18" charset="0"/>
                                    </a:rPr>
                                    <m:t>cosh</m:t>
                                  </m:r>
                                  <m:d>
                                    <m:dPr>
                                      <m:ctrlPr>
                                        <a:rPr lang="en-US" sz="1800" i="1">
                                          <a:effectLst/>
                                          <a:latin typeface="Cambria Math"/>
                                        </a:rPr>
                                      </m:ctrlPr>
                                    </m:dPr>
                                    <m:e>
                                      <m:r>
                                        <a:rPr lang="en-US" sz="1800">
                                          <a:effectLst/>
                                          <a:latin typeface="Cambria Math" panose="02040503050406030204" pitchFamily="18" charset="0"/>
                                        </a:rPr>
                                        <m:t>𝑚</m:t>
                                      </m:r>
                                      <m:r>
                                        <a:rPr lang="en-US" sz="1800">
                                          <a:effectLst/>
                                          <a:latin typeface="Cambria Math" panose="02040503050406030204" pitchFamily="18" charset="0"/>
                                        </a:rPr>
                                        <m:t>(</m:t>
                                      </m:r>
                                      <m:r>
                                        <a:rPr lang="en-US" sz="1800">
                                          <a:effectLst/>
                                          <a:latin typeface="Cambria Math" panose="02040503050406030204" pitchFamily="18" charset="0"/>
                                        </a:rPr>
                                        <m:t>𝐿</m:t>
                                      </m:r>
                                      <m:r>
                                        <a:rPr lang="en-US" sz="1800">
                                          <a:effectLst/>
                                          <a:latin typeface="Cambria Math" panose="02040503050406030204" pitchFamily="18" charset="0"/>
                                        </a:rPr>
                                        <m:t>−</m:t>
                                      </m:r>
                                      <m:r>
                                        <a:rPr lang="en-US" sz="1800">
                                          <a:effectLst/>
                                          <a:latin typeface="Cambria Math" panose="02040503050406030204" pitchFamily="18" charset="0"/>
                                        </a:rPr>
                                        <m:t>𝑥</m:t>
                                      </m:r>
                                      <m:r>
                                        <a:rPr lang="en-US" sz="1800">
                                          <a:effectLst/>
                                          <a:latin typeface="Cambria Math" panose="02040503050406030204" pitchFamily="18" charset="0"/>
                                        </a:rPr>
                                        <m:t>)</m:t>
                                      </m:r>
                                    </m:e>
                                  </m:d>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a:rPr lang="en-US" sz="1800" b="0" i="1" smtClean="0">
                                      <a:effectLst/>
                                      <a:latin typeface="Cambria Math" panose="02040503050406030204" pitchFamily="18" charset="0"/>
                                    </a:rPr>
                                    <m:t>𝑠𝑖𝑛</m:t>
                                  </m:r>
                                  <m:r>
                                    <a:rPr lang="en-US" sz="1800" b="0" i="1" smtClean="0">
                                      <a:effectLst/>
                                      <a:latin typeface="Cambria Math" panose="02040503050406030204" pitchFamily="18" charset="0"/>
                                    </a:rPr>
                                    <m:t>h</m:t>
                                  </m:r>
                                  <m:r>
                                    <a:rPr lang="en-US" sz="1800">
                                      <a:effectLst/>
                                      <a:latin typeface="Cambria Math" panose="02040503050406030204" pitchFamily="18" charset="0"/>
                                    </a:rPr>
                                    <m:t>⁡(</m:t>
                                  </m:r>
                                  <m:r>
                                    <a:rPr lang="en-US" sz="1800">
                                      <a:effectLst/>
                                      <a:latin typeface="Cambria Math" panose="02040503050406030204" pitchFamily="18" charset="0"/>
                                    </a:rPr>
                                    <m:t>𝑚</m:t>
                                  </m:r>
                                  <m:r>
                                    <a:rPr lang="en-US" sz="1800">
                                      <a:effectLst/>
                                      <a:latin typeface="Cambria Math" panose="02040503050406030204" pitchFamily="18" charset="0"/>
                                    </a:rPr>
                                    <m:t>(</m:t>
                                  </m:r>
                                  <m:r>
                                    <a:rPr lang="en-US" sz="1800">
                                      <a:effectLst/>
                                      <a:latin typeface="Cambria Math" panose="02040503050406030204" pitchFamily="18" charset="0"/>
                                    </a:rPr>
                                    <m:t>𝐿</m:t>
                                  </m:r>
                                  <m:r>
                                    <a:rPr lang="en-US" sz="1800">
                                      <a:effectLst/>
                                      <a:latin typeface="Cambria Math" panose="02040503050406030204" pitchFamily="18" charset="0"/>
                                    </a:rPr>
                                    <m:t>−</m:t>
                                  </m:r>
                                  <m:r>
                                    <a:rPr lang="en-US" sz="1800">
                                      <a:effectLst/>
                                      <a:latin typeface="Cambria Math" panose="02040503050406030204" pitchFamily="18" charset="0"/>
                                    </a:rPr>
                                    <m:t>𝑥</m:t>
                                  </m:r>
                                  <m:r>
                                    <a:rPr lang="en-US" sz="1800">
                                      <a:effectLst/>
                                      <a:latin typeface="Cambria Math" panose="02040503050406030204" pitchFamily="18" charset="0"/>
                                    </a:rPr>
                                    <m:t>))</m:t>
                                  </m:r>
                                </m:num>
                                <m:den>
                                  <m:func>
                                    <m:funcPr>
                                      <m:ctrlPr>
                                        <a:rPr lang="en-US" sz="1800" i="1">
                                          <a:effectLst/>
                                          <a:latin typeface="Cambria Math"/>
                                        </a:rPr>
                                      </m:ctrlPr>
                                    </m:funcPr>
                                    <m:fName>
                                      <m:r>
                                        <m:rPr>
                                          <m:sty m:val="p"/>
                                        </m:rPr>
                                        <a:rPr lang="en-US" sz="1800">
                                          <a:effectLst/>
                                          <a:latin typeface="Cambria Math" panose="02040503050406030204" pitchFamily="18" charset="0"/>
                                        </a:rPr>
                                        <m:t>cosh</m:t>
                                      </m:r>
                                    </m:fName>
                                    <m:e>
                                      <m:d>
                                        <m:dPr>
                                          <m:ctrlPr>
                                            <a:rPr lang="en-US" sz="1800" i="1">
                                              <a:effectLst/>
                                              <a:latin typeface="Cambria Math"/>
                                            </a:rPr>
                                          </m:ctrlPr>
                                        </m:dPr>
                                        <m:e>
                                          <m:r>
                                            <a:rPr lang="en-US" sz="1800">
                                              <a:effectLst/>
                                              <a:latin typeface="Cambria Math" panose="02040503050406030204" pitchFamily="18" charset="0"/>
                                            </a:rPr>
                                            <m:t>𝑚𝐿</m:t>
                                          </m:r>
                                        </m:e>
                                      </m:d>
                                    </m:e>
                                  </m:func>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den>
                              </m:f>
                            </m:oMath>
                          </a14:m>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847374792"/>
                      </a:ext>
                    </a:extLst>
                  </a:tr>
                  <a:tr h="1554037">
                    <a:tc>
                      <a:txBody>
                        <a:bodyPr/>
                        <a:lstStyle/>
                        <a:p>
                          <a:pPr algn="just" rtl="0">
                            <a:lnSpc>
                              <a:spcPct val="107000"/>
                            </a:lnSpc>
                            <a:spcAft>
                              <a:spcPts val="0"/>
                            </a:spcAft>
                          </a:pPr>
                          <a:r>
                            <a:rPr lang="en-US" sz="1800" dirty="0">
                              <a:effectLst/>
                            </a:rPr>
                            <a:t>Heat transfer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a:rPr>
                                    </m:ctrlPr>
                                  </m:sSubPr>
                                  <m:e>
                                    <m:acc>
                                      <m:accPr>
                                        <m:chr m:val="̇"/>
                                        <m:ctrlPr>
                                          <a:rPr lang="en-US" sz="1800" i="1">
                                            <a:effectLst/>
                                            <a:latin typeface="Cambria Math"/>
                                          </a:rPr>
                                        </m:ctrlPr>
                                      </m:accPr>
                                      <m:e>
                                        <m:r>
                                          <a:rPr lang="en-US" sz="1800">
                                            <a:effectLst/>
                                            <a:latin typeface="Cambria Math" panose="02040503050406030204" pitchFamily="18" charset="0"/>
                                          </a:rPr>
                                          <m:t>𝑄</m:t>
                                        </m:r>
                                      </m:e>
                                    </m:acc>
                                  </m:e>
                                  <m:sub>
                                    <m:r>
                                      <a:rPr lang="en-US" sz="1800">
                                        <a:effectLst/>
                                        <a:latin typeface="Cambria Math" panose="02040503050406030204" pitchFamily="18" charset="0"/>
                                      </a:rPr>
                                      <m:t>𝑓𝑖𝑛</m:t>
                                    </m:r>
                                  </m:sub>
                                </m:sSub>
                                <m:r>
                                  <a:rPr lang="en-US" sz="1800">
                                    <a:effectLst/>
                                    <a:latin typeface="Cambria Math" panose="02040503050406030204" pitchFamily="18" charset="0"/>
                                  </a:rPr>
                                  <m:t>=</m:t>
                                </m:r>
                                <m:rad>
                                  <m:radPr>
                                    <m:degHide m:val="on"/>
                                    <m:ctrlPr>
                                      <a:rPr lang="en-US" sz="1800" i="1">
                                        <a:effectLst/>
                                        <a:latin typeface="Cambria Math"/>
                                      </a:rPr>
                                    </m:ctrlPr>
                                  </m:radPr>
                                  <m:deg/>
                                  <m:e>
                                    <m:r>
                                      <a:rPr lang="en-US" sz="1800">
                                        <a:effectLst/>
                                        <a:latin typeface="Cambria Math" panose="02040503050406030204" pitchFamily="18" charset="0"/>
                                      </a:rPr>
                                      <m:t>h</m:t>
                                    </m:r>
                                    <m:r>
                                      <a:rPr lang="en-US" sz="1800">
                                        <a:effectLst/>
                                        <a:latin typeface="Cambria Math" panose="02040503050406030204" pitchFamily="18" charset="0"/>
                                      </a:rPr>
                                      <m:t>𝑃𝑘𝐴</m:t>
                                    </m:r>
                                  </m:e>
                                </m:rad>
                                <m:sSub>
                                  <m:sSubPr>
                                    <m:ctrlPr>
                                      <a:rPr lang="en-US" sz="1800" i="1">
                                        <a:effectLst/>
                                        <a:latin typeface="Cambria Math"/>
                                      </a:rPr>
                                    </m:ctrlPr>
                                  </m:sSubPr>
                                  <m:e>
                                    <m:r>
                                      <a:rPr lang="en-US" sz="1800">
                                        <a:effectLst/>
                                        <a:latin typeface="Cambria Math" panose="02040503050406030204" pitchFamily="18" charset="0"/>
                                      </a:rPr>
                                      <m:t>𝜃</m:t>
                                    </m:r>
                                  </m:e>
                                  <m:sub>
                                    <m:r>
                                      <a:rPr lang="en-US" sz="1800">
                                        <a:effectLst/>
                                        <a:latin typeface="Cambria Math" panose="02040503050406030204" pitchFamily="18" charset="0"/>
                                      </a:rPr>
                                      <m:t>𝑜</m:t>
                                    </m:r>
                                  </m:sub>
                                </m:sSub>
                                <m:f>
                                  <m:fPr>
                                    <m:ctrlPr>
                                      <a:rPr lang="en-US" sz="1800" i="1">
                                        <a:effectLst/>
                                        <a:latin typeface="Cambria Math"/>
                                      </a:rPr>
                                    </m:ctrlPr>
                                  </m:fPr>
                                  <m:num>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m:rPr>
                                        <m:sty m:val="p"/>
                                      </m:rPr>
                                      <a:rPr lang="en-US" sz="1800">
                                        <a:effectLst/>
                                        <a:latin typeface="Cambria Math" panose="02040503050406030204" pitchFamily="18" charset="0"/>
                                      </a:rPr>
                                      <m:t>cosh</m:t>
                                    </m:r>
                                    <m:r>
                                      <a:rPr lang="en-US" sz="1800">
                                        <a:effectLst/>
                                        <a:latin typeface="Cambria Math" panose="02040503050406030204" pitchFamily="18" charset="0"/>
                                      </a:rPr>
                                      <m:t>⁡(</m:t>
                                    </m:r>
                                    <m:r>
                                      <a:rPr lang="en-US" sz="1800">
                                        <a:effectLst/>
                                        <a:latin typeface="Cambria Math" panose="02040503050406030204" pitchFamily="18" charset="0"/>
                                      </a:rPr>
                                      <m:t>𝑚𝐿</m:t>
                                    </m:r>
                                    <m:r>
                                      <a:rPr lang="en-US" sz="1800">
                                        <a:effectLst/>
                                        <a:latin typeface="Cambria Math" panose="02040503050406030204" pitchFamily="18" charset="0"/>
                                      </a:rPr>
                                      <m:t>)</m:t>
                                    </m:r>
                                  </m:num>
                                  <m:den>
                                    <m:func>
                                      <m:funcPr>
                                        <m:ctrlPr>
                                          <a:rPr lang="en-US" sz="1800" i="1">
                                            <a:effectLst/>
                                            <a:latin typeface="Cambria Math"/>
                                          </a:rPr>
                                        </m:ctrlPr>
                                      </m:funcPr>
                                      <m:fName>
                                        <m:r>
                                          <m:rPr>
                                            <m:sty m:val="p"/>
                                          </m:rPr>
                                          <a:rPr lang="en-US" sz="1800">
                                            <a:effectLst/>
                                            <a:latin typeface="Cambria Math" panose="02040503050406030204" pitchFamily="18" charset="0"/>
                                          </a:rPr>
                                          <m:t>cosh</m:t>
                                        </m:r>
                                      </m:fName>
                                      <m:e>
                                        <m:d>
                                          <m:dPr>
                                            <m:ctrlPr>
                                              <a:rPr lang="en-US" sz="1800" i="1">
                                                <a:effectLst/>
                                                <a:latin typeface="Cambria Math"/>
                                              </a:rPr>
                                            </m:ctrlPr>
                                          </m:dPr>
                                          <m:e>
                                            <m:r>
                                              <a:rPr lang="en-US" sz="1800">
                                                <a:effectLst/>
                                                <a:latin typeface="Cambria Math" panose="02040503050406030204" pitchFamily="18" charset="0"/>
                                              </a:rPr>
                                              <m:t>𝑚𝐿</m:t>
                                            </m:r>
                                          </m:e>
                                        </m:d>
                                      </m:e>
                                    </m:func>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den>
                                </m:f>
                                <m:r>
                                  <a:rPr lang="en-US" sz="1800" b="0" i="0" smtClean="0">
                                    <a:effectLst/>
                                    <a:latin typeface="Cambria Math" panose="02040503050406030204" pitchFamily="18" charset="0"/>
                                  </a:rPr>
                                  <m:t>                         </m:t>
                                </m:r>
                              </m:oMath>
                            </m:oMathPara>
                          </a14:m>
                          <a:endParaRPr lang="en-US" sz="1800" dirty="0">
                            <a:effectLst/>
                          </a:endParaRPr>
                        </a:p>
                        <a:p>
                          <a:pPr algn="just" rtl="0">
                            <a:lnSpc>
                              <a:spcPct val="107000"/>
                            </a:lnSpc>
                            <a:spcAft>
                              <a:spcPts val="0"/>
                            </a:spcAft>
                          </a:pPr>
                          <a14:m>
                            <m:oMath xmlns:m="http://schemas.openxmlformats.org/officeDocument/2006/math">
                              <m:sSub>
                                <m:sSubPr>
                                  <m:ctrlPr>
                                    <a:rPr lang="en-US" sz="1800" i="1">
                                      <a:effectLst/>
                                      <a:latin typeface="Cambria Math"/>
                                    </a:rPr>
                                  </m:ctrlPr>
                                </m:sSubPr>
                                <m:e>
                                  <m:acc>
                                    <m:accPr>
                                      <m:chr m:val="̇"/>
                                      <m:ctrlPr>
                                        <a:rPr lang="en-US" sz="1800" i="1">
                                          <a:effectLst/>
                                          <a:latin typeface="Cambria Math"/>
                                        </a:rPr>
                                      </m:ctrlPr>
                                    </m:accPr>
                                    <m:e>
                                      <m:r>
                                        <a:rPr lang="en-US" sz="1800">
                                          <a:effectLst/>
                                          <a:latin typeface="Cambria Math" panose="02040503050406030204" pitchFamily="18" charset="0"/>
                                        </a:rPr>
                                        <m:t>𝑄</m:t>
                                      </m:r>
                                    </m:e>
                                  </m:acc>
                                </m:e>
                                <m:sub>
                                  <m:r>
                                    <a:rPr lang="en-US" sz="1800">
                                      <a:effectLst/>
                                      <a:latin typeface="Cambria Math" panose="02040503050406030204" pitchFamily="18" charset="0"/>
                                    </a:rPr>
                                    <m:t>𝑓𝑖𝑛</m:t>
                                  </m:r>
                                </m:sub>
                              </m:sSub>
                              <m:r>
                                <a:rPr lang="en-US" sz="1800">
                                  <a:effectLst/>
                                  <a:latin typeface="Cambria Math" panose="02040503050406030204" pitchFamily="18" charset="0"/>
                                </a:rPr>
                                <m:t>=</m:t>
                              </m:r>
                              <m:rad>
                                <m:radPr>
                                  <m:degHide m:val="on"/>
                                  <m:ctrlPr>
                                    <a:rPr lang="en-US" sz="1800" i="1">
                                      <a:effectLst/>
                                      <a:latin typeface="Cambria Math"/>
                                    </a:rPr>
                                  </m:ctrlPr>
                                </m:radPr>
                                <m:deg/>
                                <m:e>
                                  <m:r>
                                    <a:rPr lang="en-US" sz="1800">
                                      <a:effectLst/>
                                      <a:latin typeface="Cambria Math" panose="02040503050406030204" pitchFamily="18" charset="0"/>
                                    </a:rPr>
                                    <m:t>h</m:t>
                                  </m:r>
                                  <m:r>
                                    <a:rPr lang="en-US" sz="1800">
                                      <a:effectLst/>
                                      <a:latin typeface="Cambria Math" panose="02040503050406030204" pitchFamily="18" charset="0"/>
                                    </a:rPr>
                                    <m:t>𝑃𝑘𝐴</m:t>
                                  </m:r>
                                </m:e>
                              </m:rad>
                              <m:d>
                                <m:dPr>
                                  <m:ctrlPr>
                                    <a:rPr lang="en-US" sz="1800" i="1">
                                      <a:effectLst/>
                                      <a:latin typeface="Cambria Math"/>
                                    </a:rPr>
                                  </m:ctrlPr>
                                </m:dPr>
                                <m:e>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𝑜</m:t>
                                      </m:r>
                                    </m:sub>
                                  </m:sSub>
                                  <m:r>
                                    <a:rPr lang="en-US" sz="1800">
                                      <a:effectLst/>
                                      <a:latin typeface="Cambria Math" panose="02040503050406030204" pitchFamily="18" charset="0"/>
                                    </a:rPr>
                                    <m:t>−</m:t>
                                  </m:r>
                                  <m:sSub>
                                    <m:sSubPr>
                                      <m:ctrlPr>
                                        <a:rPr lang="en-US" sz="1800" i="1">
                                          <a:effectLst/>
                                          <a:latin typeface="Cambria Math"/>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m:t>
                                      </m:r>
                                    </m:sub>
                                  </m:sSub>
                                </m:e>
                              </m:d>
                              <m:f>
                                <m:fPr>
                                  <m:ctrlPr>
                                    <a:rPr lang="en-US" sz="1800" i="1">
                                      <a:effectLst/>
                                      <a:latin typeface="Cambria Math"/>
                                    </a:rPr>
                                  </m:ctrlPr>
                                </m:fPr>
                                <m:num>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m:rPr>
                                      <m:sty m:val="p"/>
                                    </m:rPr>
                                    <a:rPr lang="en-US" sz="1800">
                                      <a:effectLst/>
                                      <a:latin typeface="Cambria Math" panose="02040503050406030204" pitchFamily="18" charset="0"/>
                                    </a:rPr>
                                    <m:t>cosh</m:t>
                                  </m:r>
                                  <m:r>
                                    <a:rPr lang="en-US" sz="1800">
                                      <a:effectLst/>
                                      <a:latin typeface="Cambria Math" panose="02040503050406030204" pitchFamily="18" charset="0"/>
                                    </a:rPr>
                                    <m:t>⁡(</m:t>
                                  </m:r>
                                  <m:r>
                                    <a:rPr lang="en-US" sz="1800">
                                      <a:effectLst/>
                                      <a:latin typeface="Cambria Math" panose="02040503050406030204" pitchFamily="18" charset="0"/>
                                    </a:rPr>
                                    <m:t>𝑚𝐿</m:t>
                                  </m:r>
                                  <m:r>
                                    <a:rPr lang="en-US" sz="1800">
                                      <a:effectLst/>
                                      <a:latin typeface="Cambria Math" panose="02040503050406030204" pitchFamily="18" charset="0"/>
                                    </a:rPr>
                                    <m:t>)</m:t>
                                  </m:r>
                                </m:num>
                                <m:den>
                                  <m:func>
                                    <m:funcPr>
                                      <m:ctrlPr>
                                        <a:rPr lang="en-US" sz="1800" i="1">
                                          <a:effectLst/>
                                          <a:latin typeface="Cambria Math"/>
                                        </a:rPr>
                                      </m:ctrlPr>
                                    </m:funcPr>
                                    <m:fName>
                                      <m:r>
                                        <m:rPr>
                                          <m:sty m:val="p"/>
                                        </m:rPr>
                                        <a:rPr lang="en-US" sz="1800">
                                          <a:effectLst/>
                                          <a:latin typeface="Cambria Math" panose="02040503050406030204" pitchFamily="18" charset="0"/>
                                        </a:rPr>
                                        <m:t>cosh</m:t>
                                      </m:r>
                                    </m:fName>
                                    <m:e>
                                      <m:d>
                                        <m:dPr>
                                          <m:ctrlPr>
                                            <a:rPr lang="en-US" sz="1800" i="1">
                                              <a:effectLst/>
                                              <a:latin typeface="Cambria Math"/>
                                            </a:rPr>
                                          </m:ctrlPr>
                                        </m:dPr>
                                        <m:e>
                                          <m:r>
                                            <a:rPr lang="en-US" sz="1800">
                                              <a:effectLst/>
                                              <a:latin typeface="Cambria Math" panose="02040503050406030204" pitchFamily="18" charset="0"/>
                                            </a:rPr>
                                            <m:t>𝑚𝐿</m:t>
                                          </m:r>
                                        </m:e>
                                      </m:d>
                                    </m:e>
                                  </m:func>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den>
                              </m:f>
                            </m:oMath>
                          </a14:m>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811097800"/>
                      </a:ext>
                    </a:extLst>
                  </a:tr>
                  <a:tr h="923604">
                    <a:tc>
                      <a:txBody>
                        <a:bodyPr/>
                        <a:lstStyle/>
                        <a:p>
                          <a:pPr algn="just" rtl="0">
                            <a:lnSpc>
                              <a:spcPct val="107000"/>
                            </a:lnSpc>
                            <a:spcAft>
                              <a:spcPts val="0"/>
                            </a:spcAft>
                          </a:pPr>
                          <a:r>
                            <a:rPr lang="en-US" sz="1800">
                              <a:effectLst/>
                            </a:rPr>
                            <a:t>Fin efficiency η</a:t>
                          </a:r>
                          <a:r>
                            <a:rPr lang="en-US" sz="1800" baseline="-25000">
                              <a:effectLst/>
                            </a:rPr>
                            <a:t>f</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a:rPr>
                                    </m:ctrlPr>
                                  </m:sSubPr>
                                  <m:e>
                                    <m:r>
                                      <a:rPr lang="en-US" sz="1800">
                                        <a:effectLst/>
                                        <a:latin typeface="Cambria Math" panose="02040503050406030204" pitchFamily="18" charset="0"/>
                                      </a:rPr>
                                      <m:t>𝜂</m:t>
                                    </m:r>
                                  </m:e>
                                  <m:sub>
                                    <m:r>
                                      <a:rPr lang="en-US" sz="1800">
                                        <a:effectLst/>
                                        <a:latin typeface="Cambria Math" panose="02040503050406030204" pitchFamily="18" charset="0"/>
                                      </a:rPr>
                                      <m:t>𝑓𝑖𝑛</m:t>
                                    </m:r>
                                  </m:sub>
                                </m:sSub>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1</m:t>
                                    </m:r>
                                  </m:num>
                                  <m:den>
                                    <m:r>
                                      <a:rPr lang="en-US" sz="1800">
                                        <a:effectLst/>
                                        <a:latin typeface="Cambria Math" panose="02040503050406030204" pitchFamily="18" charset="0"/>
                                      </a:rPr>
                                      <m:t>𝑚𝐿</m:t>
                                    </m:r>
                                  </m:den>
                                </m:f>
                                <m:r>
                                  <a:rPr lang="en-US" sz="1800">
                                    <a:effectLst/>
                                    <a:latin typeface="Cambria Math" panose="02040503050406030204" pitchFamily="18" charset="0"/>
                                  </a:rPr>
                                  <m:t> </m:t>
                                </m:r>
                                <m:f>
                                  <m:fPr>
                                    <m:ctrlPr>
                                      <a:rPr lang="en-US" sz="1800" i="1">
                                        <a:effectLst/>
                                        <a:latin typeface="Cambria Math"/>
                                      </a:rPr>
                                    </m:ctrlPr>
                                  </m:fPr>
                                  <m:num>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m:rPr>
                                        <m:sty m:val="p"/>
                                      </m:rPr>
                                      <a:rPr lang="en-US" sz="1800">
                                        <a:effectLst/>
                                        <a:latin typeface="Cambria Math" panose="02040503050406030204" pitchFamily="18" charset="0"/>
                                      </a:rPr>
                                      <m:t>cosh</m:t>
                                    </m:r>
                                    <m:r>
                                      <a:rPr lang="en-US" sz="1800">
                                        <a:effectLst/>
                                        <a:latin typeface="Cambria Math" panose="02040503050406030204" pitchFamily="18" charset="0"/>
                                      </a:rPr>
                                      <m:t>⁡(</m:t>
                                    </m:r>
                                    <m:r>
                                      <a:rPr lang="en-US" sz="1800">
                                        <a:effectLst/>
                                        <a:latin typeface="Cambria Math" panose="02040503050406030204" pitchFamily="18" charset="0"/>
                                      </a:rPr>
                                      <m:t>𝑚𝐿</m:t>
                                    </m:r>
                                    <m:r>
                                      <a:rPr lang="en-US" sz="1800">
                                        <a:effectLst/>
                                        <a:latin typeface="Cambria Math" panose="02040503050406030204" pitchFamily="18" charset="0"/>
                                      </a:rPr>
                                      <m:t>)</m:t>
                                    </m:r>
                                  </m:num>
                                  <m:den>
                                    <m:func>
                                      <m:funcPr>
                                        <m:ctrlPr>
                                          <a:rPr lang="en-US" sz="1800" i="1">
                                            <a:effectLst/>
                                            <a:latin typeface="Cambria Math"/>
                                          </a:rPr>
                                        </m:ctrlPr>
                                      </m:funcPr>
                                      <m:fName>
                                        <m:r>
                                          <m:rPr>
                                            <m:sty m:val="p"/>
                                          </m:rPr>
                                          <a:rPr lang="en-US" sz="1800">
                                            <a:effectLst/>
                                            <a:latin typeface="Cambria Math" panose="02040503050406030204" pitchFamily="18" charset="0"/>
                                          </a:rPr>
                                          <m:t>cosh</m:t>
                                        </m:r>
                                      </m:fName>
                                      <m:e>
                                        <m:d>
                                          <m:dPr>
                                            <m:ctrlPr>
                                              <a:rPr lang="en-US" sz="1800" i="1">
                                                <a:effectLst/>
                                                <a:latin typeface="Cambria Math"/>
                                              </a:rPr>
                                            </m:ctrlPr>
                                          </m:dPr>
                                          <m:e>
                                            <m:r>
                                              <a:rPr lang="en-US" sz="1800">
                                                <a:effectLst/>
                                                <a:latin typeface="Cambria Math" panose="02040503050406030204" pitchFamily="18" charset="0"/>
                                              </a:rPr>
                                              <m:t>𝑚𝐿</m:t>
                                            </m:r>
                                          </m:e>
                                        </m:d>
                                      </m:e>
                                    </m:func>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den>
                                </m:f>
                                <m:r>
                                  <a:rPr lang="en-US" sz="1800">
                                    <a:effectLst/>
                                    <a:latin typeface="Cambria Math" panose="02040503050406030204" pitchFamily="18" charset="0"/>
                                  </a:rPr>
                                  <m:t> </m:t>
                                </m:r>
                              </m:oMath>
                            </m:oMathPara>
                          </a14:m>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887782695"/>
                      </a:ext>
                    </a:extLst>
                  </a:tr>
                  <a:tr h="630433">
                    <a:tc>
                      <a:txBody>
                        <a:bodyPr/>
                        <a:lstStyle/>
                        <a:p>
                          <a:pPr algn="just" rtl="0">
                            <a:lnSpc>
                              <a:spcPct val="107000"/>
                            </a:lnSpc>
                            <a:spcAft>
                              <a:spcPts val="0"/>
                            </a:spcAft>
                          </a:pPr>
                          <a:r>
                            <a:rPr lang="en-US" sz="1800">
                              <a:effectLst/>
                            </a:rPr>
                            <a:t> Fin effectiveness </a:t>
                          </a:r>
                          <a:r>
                            <a:rPr lang="en-US" sz="1800">
                              <a:effectLst/>
                              <a:sym typeface="Symbol" panose="05050102010706020507" pitchFamily="18" charset="2"/>
                            </a:rPr>
                            <a:t></a:t>
                          </a:r>
                          <a:r>
                            <a:rPr lang="en-US" sz="1800" baseline="-25000">
                              <a:effectLst/>
                            </a:rPr>
                            <a:t>f</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14:m>
                            <m:oMath xmlns:m="http://schemas.openxmlformats.org/officeDocument/2006/math">
                              <m:sSub>
                                <m:sSubPr>
                                  <m:ctrlPr>
                                    <a:rPr lang="en-US" sz="1800" i="1">
                                      <a:effectLst/>
                                      <a:latin typeface="Cambria Math"/>
                                    </a:rPr>
                                  </m:ctrlPr>
                                </m:sSubPr>
                                <m:e>
                                  <m:r>
                                    <a:rPr lang="en-US" sz="1800">
                                      <a:effectLst/>
                                      <a:latin typeface="Cambria Math" panose="02040503050406030204" pitchFamily="18" charset="0"/>
                                    </a:rPr>
                                    <m:t>𝜀</m:t>
                                  </m:r>
                                </m:e>
                                <m:sub>
                                  <m:r>
                                    <a:rPr lang="en-US" sz="1800">
                                      <a:effectLst/>
                                      <a:latin typeface="Cambria Math" panose="02040503050406030204" pitchFamily="18" charset="0"/>
                                    </a:rPr>
                                    <m:t>𝑓𝑖𝑛</m:t>
                                  </m:r>
                                </m:sub>
                              </m:sSub>
                              <m:r>
                                <a:rPr lang="en-US" sz="1800">
                                  <a:effectLst/>
                                  <a:latin typeface="Cambria Math" panose="02040503050406030204" pitchFamily="18" charset="0"/>
                                </a:rPr>
                                <m:t>=</m:t>
                              </m:r>
                              <m:rad>
                                <m:radPr>
                                  <m:degHide m:val="on"/>
                                  <m:ctrlPr>
                                    <a:rPr lang="en-US" sz="1800" i="1">
                                      <a:effectLst/>
                                      <a:latin typeface="Cambria Math"/>
                                    </a:rPr>
                                  </m:ctrlPr>
                                </m:radPr>
                                <m:deg/>
                                <m:e>
                                  <m:f>
                                    <m:fPr>
                                      <m:ctrlPr>
                                        <a:rPr lang="en-US" sz="1800" i="1">
                                          <a:effectLst/>
                                          <a:latin typeface="Cambria Math"/>
                                        </a:rPr>
                                      </m:ctrlPr>
                                    </m:fPr>
                                    <m:num>
                                      <m:r>
                                        <a:rPr lang="en-US" sz="1800">
                                          <a:effectLst/>
                                          <a:latin typeface="Cambria Math" panose="02040503050406030204" pitchFamily="18" charset="0"/>
                                        </a:rPr>
                                        <m:t>𝑃𝑘</m:t>
                                      </m:r>
                                    </m:num>
                                    <m:den>
                                      <m:sSub>
                                        <m:sSubPr>
                                          <m:ctrlPr>
                                            <a:rPr lang="en-US" sz="1800" i="1">
                                              <a:effectLst/>
                                              <a:latin typeface="Cambria Math"/>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𝑜</m:t>
                                          </m:r>
                                        </m:sub>
                                      </m:sSub>
                                      <m:r>
                                        <a:rPr lang="en-US" sz="1800">
                                          <a:effectLst/>
                                          <a:latin typeface="Cambria Math" panose="02040503050406030204" pitchFamily="18" charset="0"/>
                                        </a:rPr>
                                        <m:t>h</m:t>
                                      </m:r>
                                    </m:den>
                                  </m:f>
                                </m:e>
                              </m:rad>
                              <m:f>
                                <m:fPr>
                                  <m:ctrlPr>
                                    <a:rPr lang="en-US" sz="1800" i="1">
                                      <a:effectLst/>
                                      <a:latin typeface="Cambria Math"/>
                                    </a:rPr>
                                  </m:ctrlPr>
                                </m:fPr>
                                <m:num>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m:rPr>
                                      <m:sty m:val="p"/>
                                    </m:rPr>
                                    <a:rPr lang="en-US" sz="1800">
                                      <a:effectLst/>
                                      <a:latin typeface="Cambria Math" panose="02040503050406030204" pitchFamily="18" charset="0"/>
                                    </a:rPr>
                                    <m:t>cosh</m:t>
                                  </m:r>
                                  <m:r>
                                    <a:rPr lang="en-US" sz="1800">
                                      <a:effectLst/>
                                      <a:latin typeface="Cambria Math" panose="02040503050406030204" pitchFamily="18" charset="0"/>
                                    </a:rPr>
                                    <m:t>⁡(</m:t>
                                  </m:r>
                                  <m:r>
                                    <a:rPr lang="en-US" sz="1800">
                                      <a:effectLst/>
                                      <a:latin typeface="Cambria Math" panose="02040503050406030204" pitchFamily="18" charset="0"/>
                                    </a:rPr>
                                    <m:t>𝑚𝐿</m:t>
                                  </m:r>
                                  <m:r>
                                    <a:rPr lang="en-US" sz="1800">
                                      <a:effectLst/>
                                      <a:latin typeface="Cambria Math" panose="02040503050406030204" pitchFamily="18" charset="0"/>
                                    </a:rPr>
                                    <m:t>)</m:t>
                                  </m:r>
                                </m:num>
                                <m:den>
                                  <m:func>
                                    <m:funcPr>
                                      <m:ctrlPr>
                                        <a:rPr lang="en-US" sz="1800" i="1">
                                          <a:effectLst/>
                                          <a:latin typeface="Cambria Math"/>
                                        </a:rPr>
                                      </m:ctrlPr>
                                    </m:funcPr>
                                    <m:fName>
                                      <m:r>
                                        <m:rPr>
                                          <m:sty m:val="p"/>
                                        </m:rPr>
                                        <a:rPr lang="en-US" sz="1800">
                                          <a:effectLst/>
                                          <a:latin typeface="Cambria Math" panose="02040503050406030204" pitchFamily="18" charset="0"/>
                                        </a:rPr>
                                        <m:t>cosh</m:t>
                                      </m:r>
                                    </m:fName>
                                    <m:e>
                                      <m:d>
                                        <m:dPr>
                                          <m:ctrlPr>
                                            <a:rPr lang="en-US" sz="1800" i="1">
                                              <a:effectLst/>
                                              <a:latin typeface="Cambria Math"/>
                                            </a:rPr>
                                          </m:ctrlPr>
                                        </m:dPr>
                                        <m:e>
                                          <m:r>
                                            <a:rPr lang="en-US" sz="1800">
                                              <a:effectLst/>
                                              <a:latin typeface="Cambria Math" panose="02040503050406030204" pitchFamily="18" charset="0"/>
                                            </a:rPr>
                                            <m:t>𝑚𝐿</m:t>
                                          </m:r>
                                        </m:e>
                                      </m:d>
                                    </m:e>
                                  </m:func>
                                  <m:r>
                                    <a:rPr lang="en-US" sz="1800">
                                      <a:effectLst/>
                                      <a:latin typeface="Cambria Math" panose="02040503050406030204" pitchFamily="18" charset="0"/>
                                    </a:rPr>
                                    <m:t>+</m:t>
                                  </m:r>
                                  <m:f>
                                    <m:fPr>
                                      <m:ctrlPr>
                                        <a:rPr lang="en-US" sz="1800" i="1">
                                          <a:effectLst/>
                                          <a:latin typeface="Cambria Math"/>
                                        </a:rPr>
                                      </m:ctrlPr>
                                    </m:fPr>
                                    <m:num>
                                      <m:r>
                                        <a:rPr lang="en-US" sz="1800">
                                          <a:effectLst/>
                                          <a:latin typeface="Cambria Math" panose="02040503050406030204" pitchFamily="18" charset="0"/>
                                        </a:rPr>
                                        <m:t>h</m:t>
                                      </m:r>
                                    </m:num>
                                    <m:den>
                                      <m:r>
                                        <a:rPr lang="en-US" sz="1800">
                                          <a:effectLst/>
                                          <a:latin typeface="Cambria Math" panose="02040503050406030204" pitchFamily="18" charset="0"/>
                                        </a:rPr>
                                        <m:t>𝑘𝑚</m:t>
                                      </m:r>
                                    </m:den>
                                  </m:f>
                                  <m:r>
                                    <a:rPr lang="en-US" sz="1800">
                                      <a:effectLst/>
                                      <a:latin typeface="Cambria Math" panose="02040503050406030204" pitchFamily="18" charset="0"/>
                                    </a:rPr>
                                    <m:t>𝑠𝑖𝑛</m:t>
                                  </m:r>
                                  <m:r>
                                    <a:rPr lang="en-US" sz="1800">
                                      <a:effectLst/>
                                      <a:latin typeface="Cambria Math" panose="02040503050406030204" pitchFamily="18" charset="0"/>
                                    </a:rPr>
                                    <m:t>h</m:t>
                                  </m:r>
                                  <m:d>
                                    <m:dPr>
                                      <m:ctrlPr>
                                        <a:rPr lang="en-US" sz="1800" i="1">
                                          <a:effectLst/>
                                          <a:latin typeface="Cambria Math"/>
                                        </a:rPr>
                                      </m:ctrlPr>
                                    </m:dPr>
                                    <m:e>
                                      <m:r>
                                        <a:rPr lang="en-US" sz="1800">
                                          <a:effectLst/>
                                          <a:latin typeface="Cambria Math" panose="02040503050406030204" pitchFamily="18" charset="0"/>
                                        </a:rPr>
                                        <m:t>𝑚𝐿</m:t>
                                      </m:r>
                                    </m:e>
                                  </m:d>
                                </m:den>
                              </m:f>
                            </m:oMath>
                          </a14:m>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690334237"/>
                      </a:ext>
                    </a:extLst>
                  </a:tr>
                </a:tbl>
              </a:graphicData>
            </a:graphic>
          </p:graphicFrame>
        </mc:Choice>
        <mc:Fallback xmlns="">
          <p:graphicFrame>
            <p:nvGraphicFramePr>
              <p:cNvPr id="4" name="جدول 3"/>
              <p:cNvGraphicFramePr>
                <a:graphicFrameLocks noGrp="1"/>
              </p:cNvGraphicFramePr>
              <p:nvPr>
                <p:extLst>
                  <p:ext uri="{D42A27DB-BD31-4B8C-83A1-F6EECF244321}">
                    <p14:modId xmlns:p14="http://schemas.microsoft.com/office/powerpoint/2010/main" val="962578470"/>
                  </p:ext>
                </p:extLst>
              </p:nvPr>
            </p:nvGraphicFramePr>
            <p:xfrm>
              <a:off x="762000" y="1143000"/>
              <a:ext cx="8382000" cy="5050855"/>
            </p:xfrm>
            <a:graphic>
              <a:graphicData uri="http://schemas.openxmlformats.org/drawingml/2006/table">
                <a:tbl>
                  <a:tblPr firstRow="1" firstCol="1" bandRow="1">
                    <a:tableStyleId>{5C22544A-7EE6-4342-B048-85BDC9FD1C3A}</a:tableStyleId>
                  </a:tblPr>
                  <a:tblGrid>
                    <a:gridCol w="2479803">
                      <a:extLst>
                        <a:ext uri="{9D8B030D-6E8A-4147-A177-3AD203B41FA5}">
                          <a16:colId xmlns:a16="http://schemas.microsoft.com/office/drawing/2014/main" val="188076681"/>
                        </a:ext>
                      </a:extLst>
                    </a:gridCol>
                    <a:gridCol w="5902197">
                      <a:extLst>
                        <a:ext uri="{9D8B030D-6E8A-4147-A177-3AD203B41FA5}">
                          <a16:colId xmlns:a16="http://schemas.microsoft.com/office/drawing/2014/main" val="2437789988"/>
                        </a:ext>
                      </a:extLst>
                    </a:gridCol>
                  </a:tblGrid>
                  <a:tr h="293497">
                    <a:tc>
                      <a:txBody>
                        <a:bodyPr/>
                        <a:lstStyle/>
                        <a:p>
                          <a:pPr algn="just" rtl="0">
                            <a:lnSpc>
                              <a:spcPct val="107000"/>
                            </a:lnSpc>
                            <a:spcAft>
                              <a:spcPts val="0"/>
                            </a:spcAft>
                          </a:pPr>
                          <a:r>
                            <a:rPr lang="en-US" sz="1800" dirty="0">
                              <a:effectLst/>
                            </a:rPr>
                            <a:t>Specifications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0"/>
                            </a:spcAft>
                          </a:pPr>
                          <a:r>
                            <a:rPr lang="en-US" sz="1800">
                              <a:effectLst/>
                            </a:rPr>
                            <a:t>Mathematic Relation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3754449"/>
                      </a:ext>
                    </a:extLst>
                  </a:tr>
                  <a:tr h="723837">
                    <a:tc>
                      <a:txBody>
                        <a:bodyPr/>
                        <a:lstStyle/>
                        <a:p>
                          <a:pPr algn="just" rtl="0">
                            <a:lnSpc>
                              <a:spcPct val="107000"/>
                            </a:lnSpc>
                            <a:spcAft>
                              <a:spcPts val="0"/>
                            </a:spcAft>
                          </a:pPr>
                          <a:r>
                            <a:rPr lang="en-US" sz="1800" dirty="0">
                              <a:effectLst/>
                            </a:rPr>
                            <a:t>Boundary conditions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252" t="-51261" r="-517" b="-558824"/>
                          </a:stretch>
                        </a:blipFill>
                      </a:tcPr>
                    </a:tc>
                    <a:extLst>
                      <a:ext uri="{0D108BD9-81ED-4DB2-BD59-A6C34878D82A}">
                        <a16:rowId xmlns:a16="http://schemas.microsoft.com/office/drawing/2014/main" val="1504033575"/>
                      </a:ext>
                    </a:extLst>
                  </a:tr>
                  <a:tr h="680847">
                    <a:tc>
                      <a:txBody>
                        <a:bodyPr/>
                        <a:lstStyle/>
                        <a:p>
                          <a:pPr algn="just" rtl="0">
                            <a:lnSpc>
                              <a:spcPct val="107000"/>
                            </a:lnSpc>
                            <a:spcAft>
                              <a:spcPts val="0"/>
                            </a:spcAft>
                          </a:pPr>
                          <a:r>
                            <a:rPr lang="en-US" sz="1800" dirty="0">
                              <a:effectLst/>
                            </a:rPr>
                            <a:t>T.D.E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252" t="-160714" r="-517" b="-493750"/>
                          </a:stretch>
                        </a:blipFill>
                      </a:tcPr>
                    </a:tc>
                    <a:extLst>
                      <a:ext uri="{0D108BD9-81ED-4DB2-BD59-A6C34878D82A}">
                        <a16:rowId xmlns:a16="http://schemas.microsoft.com/office/drawing/2014/main" val="1847374792"/>
                      </a:ext>
                    </a:extLst>
                  </a:tr>
                  <a:tr h="1676337">
                    <a:tc>
                      <a:txBody>
                        <a:bodyPr/>
                        <a:lstStyle/>
                        <a:p>
                          <a:pPr algn="just" rtl="0">
                            <a:lnSpc>
                              <a:spcPct val="107000"/>
                            </a:lnSpc>
                            <a:spcAft>
                              <a:spcPts val="0"/>
                            </a:spcAft>
                          </a:pPr>
                          <a:r>
                            <a:rPr lang="en-US" sz="1800" dirty="0">
                              <a:effectLst/>
                            </a:rPr>
                            <a:t>Heat transfer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252" t="-105797" r="-517" b="-100362"/>
                          </a:stretch>
                        </a:blipFill>
                      </a:tcPr>
                    </a:tc>
                    <a:extLst>
                      <a:ext uri="{0D108BD9-81ED-4DB2-BD59-A6C34878D82A}">
                        <a16:rowId xmlns:a16="http://schemas.microsoft.com/office/drawing/2014/main" val="811097800"/>
                      </a:ext>
                    </a:extLst>
                  </a:tr>
                  <a:tr h="995490">
                    <a:tc>
                      <a:txBody>
                        <a:bodyPr/>
                        <a:lstStyle/>
                        <a:p>
                          <a:pPr algn="just" rtl="0">
                            <a:lnSpc>
                              <a:spcPct val="107000"/>
                            </a:lnSpc>
                            <a:spcAft>
                              <a:spcPts val="0"/>
                            </a:spcAft>
                          </a:pPr>
                          <a:r>
                            <a:rPr lang="en-US" sz="1800">
                              <a:effectLst/>
                            </a:rPr>
                            <a:t>Fin efficiency η</a:t>
                          </a:r>
                          <a:r>
                            <a:rPr lang="en-US" sz="1800" baseline="-25000">
                              <a:effectLst/>
                            </a:rPr>
                            <a:t>f</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252" t="-348466" r="-517" b="-69939"/>
                          </a:stretch>
                        </a:blipFill>
                      </a:tcPr>
                    </a:tc>
                    <a:extLst>
                      <a:ext uri="{0D108BD9-81ED-4DB2-BD59-A6C34878D82A}">
                        <a16:rowId xmlns:a16="http://schemas.microsoft.com/office/drawing/2014/main" val="887782695"/>
                      </a:ext>
                    </a:extLst>
                  </a:tr>
                  <a:tr h="680847">
                    <a:tc>
                      <a:txBody>
                        <a:bodyPr/>
                        <a:lstStyle/>
                        <a:p>
                          <a:pPr algn="just" rtl="0">
                            <a:lnSpc>
                              <a:spcPct val="107000"/>
                            </a:lnSpc>
                            <a:spcAft>
                              <a:spcPts val="0"/>
                            </a:spcAft>
                          </a:pPr>
                          <a:r>
                            <a:rPr lang="en-US" sz="1800">
                              <a:effectLst/>
                            </a:rPr>
                            <a:t> Fin effectiveness </a:t>
                          </a:r>
                          <a:r>
                            <a:rPr lang="en-US" sz="1800">
                              <a:effectLst/>
                              <a:sym typeface="Symbol" panose="05050102010706020507" pitchFamily="18" charset="2"/>
                            </a:rPr>
                            <a:t></a:t>
                          </a:r>
                          <a:r>
                            <a:rPr lang="en-US" sz="1800" baseline="-25000">
                              <a:effectLst/>
                            </a:rPr>
                            <a:t>f</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ar-IQ"/>
                        </a:p>
                      </a:txBody>
                      <a:tcPr marL="68580" marR="68580" marT="0" marB="0">
                        <a:blipFill>
                          <a:blip r:embed="rId2"/>
                          <a:stretch>
                            <a:fillRect l="-42252" t="-652679" r="-517" b="-1786"/>
                          </a:stretch>
                        </a:blipFill>
                      </a:tcPr>
                    </a:tc>
                    <a:extLst>
                      <a:ext uri="{0D108BD9-81ED-4DB2-BD59-A6C34878D82A}">
                        <a16:rowId xmlns:a16="http://schemas.microsoft.com/office/drawing/2014/main" val="690334237"/>
                      </a:ext>
                    </a:extLst>
                  </a:tr>
                </a:tbl>
              </a:graphicData>
            </a:graphic>
          </p:graphicFrame>
        </mc:Fallback>
      </mc:AlternateContent>
      <p:sp>
        <p:nvSpPr>
          <p:cNvPr id="2" name="عنصر نائب لرقم الشريحة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90495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7" y="228600"/>
                <a:ext cx="7666794" cy="5682622"/>
              </a:xfrm>
            </p:spPr>
            <p:txBody>
              <a:bodyPr>
                <a:normAutofit/>
              </a:bodyPr>
              <a:lstStyle/>
              <a:p>
                <a:pPr algn="just" rtl="0"/>
                <a:r>
                  <a:rPr lang="en-US" sz="2800" b="1" dirty="0" smtClean="0">
                    <a:solidFill>
                      <a:srgbClr val="00B050"/>
                    </a:solidFill>
                  </a:rPr>
                  <a:t>Example: A fin of material with thermal conductivity (100W/m</a:t>
                </a:r>
                <a14:m>
                  <m:oMath xmlns:m="http://schemas.openxmlformats.org/officeDocument/2006/math">
                    <m:sSup>
                      <m:sSupPr>
                        <m:ctrlPr>
                          <a:rPr lang="en-US" sz="2800" b="1" i="1" smtClean="0">
                            <a:solidFill>
                              <a:srgbClr val="00B050"/>
                            </a:solidFill>
                            <a:latin typeface="Cambria Math"/>
                          </a:rPr>
                        </m:ctrlPr>
                      </m:sSupPr>
                      <m:e>
                        <m:r>
                          <a:rPr lang="en-US" sz="2800" b="1" i="1" smtClean="0">
                            <a:solidFill>
                              <a:srgbClr val="00B050"/>
                            </a:solidFill>
                            <a:latin typeface="Cambria Math" panose="02040503050406030204" pitchFamily="18" charset="0"/>
                          </a:rPr>
                          <m:t>.</m:t>
                        </m:r>
                      </m:e>
                      <m:sup>
                        <m:r>
                          <a:rPr lang="en-US" sz="2800" b="1" i="1" smtClean="0">
                            <a:solidFill>
                              <a:srgbClr val="00B050"/>
                            </a:solidFill>
                            <a:latin typeface="Cambria Math" panose="02040503050406030204" pitchFamily="18" charset="0"/>
                          </a:rPr>
                          <m:t>𝒐</m:t>
                        </m:r>
                      </m:sup>
                    </m:sSup>
                    <m:r>
                      <a:rPr lang="en-US" sz="2800" b="1" i="1" smtClean="0">
                        <a:solidFill>
                          <a:srgbClr val="00B050"/>
                        </a:solidFill>
                        <a:latin typeface="Cambria Math" panose="02040503050406030204" pitchFamily="18" charset="0"/>
                      </a:rPr>
                      <m:t>𝑪</m:t>
                    </m:r>
                  </m:oMath>
                </a14:m>
                <a:r>
                  <a:rPr lang="en-US" sz="2800" b="1" dirty="0" smtClean="0">
                    <a:solidFill>
                      <a:srgbClr val="00B050"/>
                    </a:solidFill>
                  </a:rPr>
                  <a:t>). The length of the fin is 0.5m. The fin of square cross section of side length 0.1m. The base temperature of the fin is </a:t>
                </a:r>
                <a14:m>
                  <m:oMath xmlns:m="http://schemas.openxmlformats.org/officeDocument/2006/math">
                    <m:sSup>
                      <m:sSupPr>
                        <m:ctrlPr>
                          <a:rPr lang="en-US" sz="2800" b="1" i="1" smtClean="0">
                            <a:solidFill>
                              <a:srgbClr val="00B050"/>
                            </a:solidFill>
                            <a:latin typeface="Cambria Math"/>
                          </a:rPr>
                        </m:ctrlPr>
                      </m:sSupPr>
                      <m:e>
                        <m:r>
                          <a:rPr lang="en-US" sz="2800" b="1" i="1" smtClean="0">
                            <a:solidFill>
                              <a:srgbClr val="00B050"/>
                            </a:solidFill>
                            <a:latin typeface="Cambria Math" panose="02040503050406030204" pitchFamily="18" charset="0"/>
                          </a:rPr>
                          <m:t>𝟏𝟎𝟎</m:t>
                        </m:r>
                      </m:e>
                      <m:sup>
                        <m:r>
                          <a:rPr lang="en-US" sz="2800" b="1" i="1" smtClean="0">
                            <a:solidFill>
                              <a:srgbClr val="00B050"/>
                            </a:solidFill>
                            <a:latin typeface="Cambria Math" panose="02040503050406030204" pitchFamily="18" charset="0"/>
                          </a:rPr>
                          <m:t>𝒐</m:t>
                        </m:r>
                      </m:sup>
                    </m:sSup>
                    <m:r>
                      <a:rPr lang="en-US" sz="2800" b="1" i="1" smtClean="0">
                        <a:solidFill>
                          <a:srgbClr val="00B050"/>
                        </a:solidFill>
                        <a:latin typeface="Cambria Math" panose="02040503050406030204" pitchFamily="18" charset="0"/>
                      </a:rPr>
                      <m:t>𝑪</m:t>
                    </m:r>
                    <m:r>
                      <a:rPr lang="en-US" sz="2800" b="1" i="1" smtClean="0">
                        <a:solidFill>
                          <a:srgbClr val="00B050"/>
                        </a:solidFill>
                        <a:latin typeface="Cambria Math" panose="02040503050406030204" pitchFamily="18" charset="0"/>
                      </a:rPr>
                      <m:t>. </m:t>
                    </m:r>
                  </m:oMath>
                </a14:m>
                <a:r>
                  <a:rPr lang="en-US" sz="2800" b="1" dirty="0" smtClean="0">
                    <a:solidFill>
                      <a:srgbClr val="00B050"/>
                    </a:solidFill>
                  </a:rPr>
                  <a:t>The surrounding temperature and convection heat transfer coefficient are 2</a:t>
                </a:r>
                <a14:m>
                  <m:oMath xmlns:m="http://schemas.openxmlformats.org/officeDocument/2006/math">
                    <m:sSup>
                      <m:sSupPr>
                        <m:ctrlPr>
                          <a:rPr lang="en-US" sz="2800" b="1" i="1" smtClean="0">
                            <a:solidFill>
                              <a:srgbClr val="00B050"/>
                            </a:solidFill>
                            <a:latin typeface="Cambria Math"/>
                          </a:rPr>
                        </m:ctrlPr>
                      </m:sSupPr>
                      <m:e>
                        <m:r>
                          <a:rPr lang="en-US" sz="2800" b="1" i="1" smtClean="0">
                            <a:solidFill>
                              <a:srgbClr val="00B050"/>
                            </a:solidFill>
                            <a:latin typeface="Cambria Math" panose="02040503050406030204" pitchFamily="18" charset="0"/>
                          </a:rPr>
                          <m:t>𝟎</m:t>
                        </m:r>
                      </m:e>
                      <m:sup>
                        <m:r>
                          <a:rPr lang="en-US" sz="2800" b="1" i="1" smtClean="0">
                            <a:solidFill>
                              <a:srgbClr val="00B050"/>
                            </a:solidFill>
                            <a:latin typeface="Cambria Math" panose="02040503050406030204" pitchFamily="18" charset="0"/>
                          </a:rPr>
                          <m:t>𝒐</m:t>
                        </m:r>
                      </m:sup>
                    </m:sSup>
                    <m:r>
                      <a:rPr lang="en-US" sz="2800" b="1" i="1" smtClean="0">
                        <a:solidFill>
                          <a:srgbClr val="00B050"/>
                        </a:solidFill>
                        <a:latin typeface="Cambria Math" panose="02040503050406030204" pitchFamily="18" charset="0"/>
                      </a:rPr>
                      <m:t>𝑪</m:t>
                    </m:r>
                  </m:oMath>
                </a14:m>
                <a:r>
                  <a:rPr lang="en-US" sz="2800" b="1" dirty="0" smtClean="0">
                    <a:solidFill>
                      <a:srgbClr val="00B050"/>
                    </a:solidFill>
                  </a:rPr>
                  <a:t> and 20W/</a:t>
                </a:r>
                <a14:m>
                  <m:oMath xmlns:m="http://schemas.openxmlformats.org/officeDocument/2006/math">
                    <m:sSup>
                      <m:sSupPr>
                        <m:ctrlPr>
                          <a:rPr lang="en-US" sz="2800" b="1" i="1" smtClean="0">
                            <a:solidFill>
                              <a:srgbClr val="00B050"/>
                            </a:solidFill>
                            <a:latin typeface="Cambria Math"/>
                          </a:rPr>
                        </m:ctrlPr>
                      </m:sSupPr>
                      <m:e>
                        <m:r>
                          <a:rPr lang="en-US" sz="2800" b="1" i="1" smtClean="0">
                            <a:solidFill>
                              <a:srgbClr val="00B050"/>
                            </a:solidFill>
                            <a:latin typeface="Cambria Math" panose="02040503050406030204" pitchFamily="18" charset="0"/>
                          </a:rPr>
                          <m:t>𝒎</m:t>
                        </m:r>
                      </m:e>
                      <m:sup>
                        <m:r>
                          <a:rPr lang="en-US" sz="2800" b="1" i="1" smtClean="0">
                            <a:solidFill>
                              <a:srgbClr val="00B050"/>
                            </a:solidFill>
                            <a:latin typeface="Cambria Math" panose="02040503050406030204" pitchFamily="18" charset="0"/>
                          </a:rPr>
                          <m:t>𝟐</m:t>
                        </m:r>
                      </m:sup>
                    </m:sSup>
                    <m:sSup>
                      <m:sSupPr>
                        <m:ctrlPr>
                          <a:rPr lang="en-US" sz="2800" b="1" i="1" smtClean="0">
                            <a:solidFill>
                              <a:srgbClr val="00B050"/>
                            </a:solidFill>
                            <a:latin typeface="Cambria Math"/>
                          </a:rPr>
                        </m:ctrlPr>
                      </m:sSupPr>
                      <m:e>
                        <m:r>
                          <a:rPr lang="en-US" sz="2800" b="1" i="1" smtClean="0">
                            <a:solidFill>
                              <a:srgbClr val="00B050"/>
                            </a:solidFill>
                            <a:latin typeface="Cambria Math" panose="02040503050406030204" pitchFamily="18" charset="0"/>
                          </a:rPr>
                          <m:t>.</m:t>
                        </m:r>
                      </m:e>
                      <m:sup>
                        <m:r>
                          <a:rPr lang="en-US" sz="2800" b="1" i="1" smtClean="0">
                            <a:solidFill>
                              <a:srgbClr val="00B050"/>
                            </a:solidFill>
                            <a:latin typeface="Cambria Math" panose="02040503050406030204" pitchFamily="18" charset="0"/>
                          </a:rPr>
                          <m:t>𝒐</m:t>
                        </m:r>
                      </m:sup>
                    </m:sSup>
                    <m:r>
                      <a:rPr lang="en-US" sz="2800" b="1" i="1" smtClean="0">
                        <a:solidFill>
                          <a:srgbClr val="00B050"/>
                        </a:solidFill>
                        <a:latin typeface="Cambria Math" panose="02040503050406030204" pitchFamily="18" charset="0"/>
                      </a:rPr>
                      <m:t>𝑪</m:t>
                    </m:r>
                    <m:r>
                      <a:rPr lang="en-US" sz="2800" b="1" i="1" smtClean="0">
                        <a:solidFill>
                          <a:srgbClr val="00B050"/>
                        </a:solidFill>
                        <a:latin typeface="Cambria Math" panose="02040503050406030204" pitchFamily="18" charset="0"/>
                      </a:rPr>
                      <m:t>. </m:t>
                    </m:r>
                  </m:oMath>
                </a14:m>
                <a:r>
                  <a:rPr lang="en-US" sz="2800" b="1" dirty="0" smtClean="0">
                    <a:solidFill>
                      <a:srgbClr val="00B050"/>
                    </a:solidFill>
                  </a:rPr>
                  <a:t>Find the temperature Distribution equation and draw that with length of fin. Find the heat transfer and fin efficiency and effectiveness. By 1) assuming the fin of infinite length, 2) insulted end fin, 3) non-insulted fin.      </a:t>
                </a:r>
                <a:endParaRPr lang="ar-IQ" sz="2800" b="1" dirty="0">
                  <a:solidFill>
                    <a:srgbClr val="00B05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7" y="228600"/>
                <a:ext cx="7666794" cy="5682622"/>
              </a:xfrm>
              <a:blipFill>
                <a:blip r:embed="rId2"/>
                <a:stretch>
                  <a:fillRect l="-1510" t="-1180" r="-1590" b="-2361"/>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89858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u="sng" dirty="0" smtClean="0">
                <a:solidFill>
                  <a:srgbClr val="FF0000"/>
                </a:solidFill>
              </a:rPr>
              <a:t>Heat transfer from Extended Surfaces</a:t>
            </a:r>
            <a:endParaRPr lang="ar-IQ" b="1" u="sng" dirty="0">
              <a:solidFill>
                <a:srgbClr val="FF0000"/>
              </a:solidFill>
            </a:endParaRPr>
          </a:p>
        </p:txBody>
      </p:sp>
      <p:sp>
        <p:nvSpPr>
          <p:cNvPr id="3" name="عنصر نائب للمحتوى 2"/>
          <p:cNvSpPr>
            <a:spLocks noGrp="1"/>
          </p:cNvSpPr>
          <p:nvPr>
            <p:ph idx="1"/>
          </p:nvPr>
        </p:nvSpPr>
        <p:spPr/>
        <p:txBody>
          <a:bodyPr>
            <a:normAutofit/>
          </a:bodyPr>
          <a:lstStyle/>
          <a:p>
            <a:pPr algn="just"/>
            <a:r>
              <a:rPr lang="en-US" dirty="0"/>
              <a:t>The heat transfer by convection is increased by increasing the area that exposed to convection. This led to increase the area of heat transfer in some application that need high heat transfer rate. The increasing of the area of heat transfer is done by extending the surfaces that exposed to convection. This extended surfaces is called fines as shown in </a:t>
            </a:r>
            <a:r>
              <a:rPr lang="en-US" dirty="0" smtClean="0"/>
              <a:t> Figure</a:t>
            </a: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2303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7" y="228600"/>
                <a:ext cx="7742994" cy="6324600"/>
              </a:xfrm>
            </p:spPr>
            <p:txBody>
              <a:bodyPr>
                <a:normAutofit/>
              </a:bodyPr>
              <a:lstStyle/>
              <a:p>
                <a:pPr algn="l" rtl="0"/>
                <a:r>
                  <a:rPr lang="en-US" sz="2400" b="1" dirty="0" smtClean="0"/>
                  <a:t>Solution:</a:t>
                </a:r>
                <a:r>
                  <a:rPr lang="en-US" sz="2400" dirty="0" smtClean="0"/>
                  <a:t> Fin of length L=0.5m, It is of </a:t>
                </a:r>
                <a:r>
                  <a:rPr lang="en-US" sz="2400" dirty="0" smtClean="0">
                    <a:solidFill>
                      <a:srgbClr val="FF0000"/>
                    </a:solidFill>
                  </a:rPr>
                  <a:t>s</a:t>
                </a:r>
                <a:r>
                  <a:rPr lang="en-US" sz="2400" dirty="0" smtClean="0"/>
                  <a:t>quare cross section of side length b=0.1m the P=4b=0.4m and A=</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𝑏</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01</m:t>
                    </m:r>
                    <m:sSup>
                      <m:sSupPr>
                        <m:ctrlPr>
                          <a:rPr lang="en-US" sz="2400" b="0" i="1" smtClean="0">
                            <a:latin typeface="Cambria Math"/>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𝑚</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oMath>
                </a14:m>
                <a:endParaRPr lang="en-US" sz="2400" b="0" dirty="0" smtClean="0">
                  <a:ea typeface="Cambria Math" panose="02040503050406030204" pitchFamily="18" charset="0"/>
                </a:endParaRPr>
              </a:p>
              <a:p>
                <a:pPr algn="l" rtl="0"/>
                <a:r>
                  <a:rPr lang="en-US" sz="2400" dirty="0" smtClean="0"/>
                  <a:t>The base temperature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100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r>
                      <a:rPr lang="en-US" sz="2400" b="0" i="1" smtClean="0">
                        <a:latin typeface="Cambria Math" panose="02040503050406030204" pitchFamily="18" charset="0"/>
                      </a:rPr>
                      <m:t>. </m:t>
                    </m:r>
                  </m:oMath>
                </a14:m>
                <a:endParaRPr lang="en-US" sz="2400" dirty="0" smtClean="0"/>
              </a:p>
              <a:p>
                <a:pPr algn="l" rtl="0"/>
                <a:r>
                  <a:rPr lang="en-US" sz="2400" dirty="0" smtClean="0"/>
                  <a:t>The surrounding temperature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20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endParaRPr lang="en-US" sz="2400" dirty="0" smtClean="0"/>
              </a:p>
              <a:p>
                <a:pPr algn="l" rtl="0"/>
                <a:r>
                  <a:rPr lang="en-US" sz="2400" dirty="0" smtClean="0"/>
                  <a:t>The heat transfer coefficient  </a:t>
                </a:r>
                <a14:m>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10</m:t>
                    </m:r>
                    <m:r>
                      <a:rPr lang="en-US" sz="2400" b="0" i="1" smtClean="0">
                        <a:latin typeface="Cambria Math" panose="02040503050406030204" pitchFamily="18" charset="0"/>
                      </a:rPr>
                      <m:t>𝑊</m:t>
                    </m:r>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b="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endParaRPr lang="en-US" sz="2400" dirty="0" smtClean="0"/>
              </a:p>
              <a:p>
                <a:pPr algn="l" rtl="0"/>
                <a:r>
                  <a:rPr lang="en-US" sz="2400" dirty="0" smtClean="0"/>
                  <a:t>Thermal conductivity of fin material k=100W/m</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endParaRPr lang="en-US" sz="2400" dirty="0" smtClean="0"/>
              </a:p>
              <a:p>
                <a:pPr algn="l" rtl="0"/>
                <a:r>
                  <a:rPr lang="en-US" sz="2400" b="1" dirty="0" smtClean="0"/>
                  <a:t>Properties:</a:t>
                </a:r>
                <a:r>
                  <a:rPr lang="en-US" sz="2400" dirty="0" smtClean="0"/>
                  <a:t> The properties are constant.</a:t>
                </a:r>
              </a:p>
              <a:p>
                <a:pPr algn="l" rtl="0"/>
                <a:r>
                  <a:rPr lang="en-US" sz="2400" b="1" dirty="0" smtClean="0"/>
                  <a:t>Assumption:</a:t>
                </a:r>
                <a:r>
                  <a:rPr lang="en-US" sz="2400" dirty="0" smtClean="0"/>
                  <a:t> straight constant cross-sectional area fin with steady state heat conduction.</a:t>
                </a:r>
              </a:p>
              <a:p>
                <a:pPr algn="l" rtl="0"/>
                <a:r>
                  <a:rPr lang="en-US" sz="2400" b="1" dirty="0" smtClean="0">
                    <a:solidFill>
                      <a:srgbClr val="FF0000"/>
                    </a:solidFill>
                  </a:rPr>
                  <a:t>Analysis</a:t>
                </a:r>
                <a:r>
                  <a:rPr lang="en-US" sz="2400" dirty="0" smtClean="0">
                    <a:solidFill>
                      <a:srgbClr val="FF0000"/>
                    </a:solidFill>
                  </a:rPr>
                  <a:t>:</a:t>
                </a:r>
                <a:r>
                  <a:rPr lang="en-US" sz="2400" dirty="0" smtClean="0"/>
                  <a:t> for the fin, we can determined firstly m.</a:t>
                </a:r>
              </a:p>
              <a:p>
                <a:pPr algn="l" rtl="0"/>
                <a:r>
                  <a:rPr lang="en-US" sz="2400" dirty="0" smtClean="0"/>
                  <a:t>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rad>
                      <m:radPr>
                        <m:degHide m:val="on"/>
                        <m:ctrlPr>
                          <a:rPr lang="en-US" sz="2400" b="0" i="1" smtClean="0">
                            <a:latin typeface="Cambria Math"/>
                          </a:rPr>
                        </m:ctrlPr>
                      </m:radPr>
                      <m:deg/>
                      <m:e>
                        <m:f>
                          <m:fPr>
                            <m:ctrlPr>
                              <a:rPr lang="en-US" sz="2400" b="0" i="1" smtClean="0">
                                <a:latin typeface="Cambria Math"/>
                              </a:rPr>
                            </m:ctrlPr>
                          </m:fPr>
                          <m:num>
                            <m:r>
                              <a:rPr lang="en-US" sz="2400" b="0" i="1" smtClean="0">
                                <a:latin typeface="Cambria Math" panose="02040503050406030204" pitchFamily="18" charset="0"/>
                              </a:rPr>
                              <m:t>h</m:t>
                            </m:r>
                            <m:r>
                              <a:rPr lang="en-US" sz="2400" b="0" i="1" smtClean="0">
                                <a:latin typeface="Cambria Math" panose="02040503050406030204" pitchFamily="18" charset="0"/>
                              </a:rPr>
                              <m:t>𝑃</m:t>
                            </m:r>
                          </m:num>
                          <m:den>
                            <m:r>
                              <a:rPr lang="en-US" sz="2400" b="0" i="1" smtClean="0">
                                <a:latin typeface="Cambria Math" panose="02040503050406030204" pitchFamily="18" charset="0"/>
                              </a:rPr>
                              <m:t>𝑘𝐴</m:t>
                            </m:r>
                          </m:den>
                        </m:f>
                      </m:e>
                    </m:rad>
                    <m:r>
                      <a:rPr lang="en-US" sz="2400" b="0" i="1" smtClean="0">
                        <a:latin typeface="Cambria Math" panose="02040503050406030204" pitchFamily="18" charset="0"/>
                      </a:rPr>
                      <m:t>=</m:t>
                    </m:r>
                    <m:rad>
                      <m:radPr>
                        <m:degHide m:val="on"/>
                        <m:ctrlPr>
                          <a:rPr lang="en-US" sz="2400" b="0" i="1" smtClean="0">
                            <a:latin typeface="Cambria Math"/>
                          </a:rPr>
                        </m:ctrlPr>
                      </m:radPr>
                      <m:deg/>
                      <m:e>
                        <m:f>
                          <m:fPr>
                            <m:ctrlPr>
                              <a:rPr lang="en-US" sz="2400" b="0" i="1" smtClean="0">
                                <a:latin typeface="Cambria Math"/>
                              </a:rPr>
                            </m:ctrlPr>
                          </m:fPr>
                          <m:num>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m:t>
                            </m:r>
                          </m:num>
                          <m:den>
                            <m:r>
                              <a:rPr lang="en-US" sz="2400" b="0" i="1" smtClean="0">
                                <a:latin typeface="Cambria Math" panose="02040503050406030204" pitchFamily="18" charset="0"/>
                              </a:rPr>
                              <m:t>100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01</m:t>
                            </m:r>
                          </m:den>
                        </m:f>
                      </m:e>
                    </m:rad>
                    <m:r>
                      <a:rPr lang="en-US" sz="2400" b="0" i="1" smtClean="0">
                        <a:latin typeface="Cambria Math" panose="02040503050406030204" pitchFamily="18" charset="0"/>
                      </a:rPr>
                      <m:t>=</m:t>
                    </m:r>
                    <m:r>
                      <a:rPr lang="en-US" sz="2400" b="0" i="1" smtClean="0">
                        <a:latin typeface="Cambria Math" panose="02040503050406030204" pitchFamily="18" charset="0"/>
                      </a:rPr>
                      <m:t>2</m:t>
                    </m:r>
                    <m:sSup>
                      <m:sSupPr>
                        <m:ctrlPr>
                          <a:rPr lang="en-US" sz="2400" b="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r>
                          <a:rPr lang="en-US" sz="2400" b="0" i="1" smtClean="0">
                            <a:latin typeface="Cambria Math" panose="02040503050406030204" pitchFamily="18" charset="0"/>
                          </a:rPr>
                          <m:t>1</m:t>
                        </m:r>
                      </m:sup>
                    </m:sSup>
                  </m:oMath>
                </a14:m>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7" y="228600"/>
                <a:ext cx="7742994" cy="6324600"/>
              </a:xfrm>
              <a:blipFill>
                <a:blip r:embed="rId2"/>
                <a:stretch>
                  <a:fillRect l="-1102" t="-771" r="-1024"/>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97105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6" y="304800"/>
                <a:ext cx="7666794" cy="6248400"/>
              </a:xfrm>
            </p:spPr>
            <p:txBody>
              <a:bodyPr>
                <a:normAutofit fontScale="92500" lnSpcReduction="20000"/>
              </a:bodyPr>
              <a:lstStyle/>
              <a:p>
                <a:pPr algn="l" rtl="0"/>
                <a:r>
                  <a:rPr lang="en-US" sz="2400" dirty="0" smtClean="0"/>
                  <a:t>1- Long Fin</a:t>
                </a:r>
              </a:p>
              <a:p>
                <a:pPr algn="l" rtl="0"/>
                <a:r>
                  <a:rPr lang="en-US" sz="2400" dirty="0" smtClean="0"/>
                  <a:t>The T.D.E     </a:t>
                </a:r>
                <a14:m>
                  <m:oMath xmlns:m="http://schemas.openxmlformats.org/officeDocument/2006/math">
                    <m:f>
                      <m:fPr>
                        <m:ctrlPr>
                          <a:rPr lang="en-US" sz="2400" i="1">
                            <a:latin typeface="Cambria Math"/>
                          </a:rPr>
                        </m:ctrlPr>
                      </m:fPr>
                      <m:num>
                        <m:r>
                          <a:rPr lang="en-US" sz="2400">
                            <a:latin typeface="Cambria Math" panose="02040503050406030204" pitchFamily="18" charset="0"/>
                          </a:rPr>
                          <m:t>𝑇</m:t>
                        </m:r>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num>
                      <m:den>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𝑜</m:t>
                            </m:r>
                          </m:sub>
                        </m:sSub>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den>
                    </m:f>
                    <m:r>
                      <a:rPr lang="en-US" sz="2400">
                        <a:latin typeface="Cambria Math" panose="02040503050406030204" pitchFamily="18" charset="0"/>
                      </a:rPr>
                      <m:t>=</m:t>
                    </m:r>
                    <m:r>
                      <a:rPr lang="en-US" sz="2400">
                        <a:latin typeface="Cambria Math" panose="02040503050406030204" pitchFamily="18" charset="0"/>
                      </a:rPr>
                      <m:t>𝑒𝑥𝑝</m:t>
                    </m:r>
                    <m:d>
                      <m:dPr>
                        <m:ctrlPr>
                          <a:rPr lang="en-US" sz="2400" i="1">
                            <a:latin typeface="Cambria Math"/>
                          </a:rPr>
                        </m:ctrlPr>
                      </m:dPr>
                      <m:e>
                        <m:r>
                          <a:rPr lang="en-US" sz="2400">
                            <a:latin typeface="Cambria Math" panose="02040503050406030204" pitchFamily="18" charset="0"/>
                          </a:rPr>
                          <m:t>−</m:t>
                        </m:r>
                        <m:rad>
                          <m:radPr>
                            <m:degHide m:val="on"/>
                            <m:ctrlPr>
                              <a:rPr lang="en-US" sz="2400" i="1">
                                <a:latin typeface="Cambria Math"/>
                              </a:rPr>
                            </m:ctrlPr>
                          </m:radPr>
                          <m:deg/>
                          <m:e>
                            <m:f>
                              <m:fPr>
                                <m:ctrlPr>
                                  <a:rPr lang="en-US" sz="2400" i="1">
                                    <a:latin typeface="Cambria Math"/>
                                  </a:rPr>
                                </m:ctrlPr>
                              </m:fPr>
                              <m:num>
                                <m:r>
                                  <a:rPr lang="en-US" sz="2400">
                                    <a:latin typeface="Cambria Math" panose="02040503050406030204" pitchFamily="18" charset="0"/>
                                  </a:rPr>
                                  <m:t>h</m:t>
                                </m:r>
                                <m:r>
                                  <a:rPr lang="en-US" sz="2400">
                                    <a:latin typeface="Cambria Math" panose="02040503050406030204" pitchFamily="18" charset="0"/>
                                  </a:rPr>
                                  <m:t>𝑃</m:t>
                                </m:r>
                              </m:num>
                              <m:den>
                                <m:r>
                                  <a:rPr lang="en-US" sz="2400">
                                    <a:latin typeface="Cambria Math" panose="02040503050406030204" pitchFamily="18" charset="0"/>
                                  </a:rPr>
                                  <m:t>𝑘𝐴</m:t>
                                </m:r>
                              </m:den>
                            </m:f>
                          </m:e>
                        </m:rad>
                        <m:r>
                          <a:rPr lang="en-US" sz="240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𝑚𝑥</m:t>
                        </m:r>
                      </m:sup>
                    </m:sSup>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𝑥</m:t>
                        </m:r>
                      </m:sup>
                    </m:sSup>
                  </m:oMath>
                </a14:m>
                <a:endParaRPr lang="en-US" sz="2400" dirty="0" smtClean="0"/>
              </a:p>
              <a:p>
                <a:pPr algn="l" rtl="0"/>
                <a14:m>
                  <m:oMath xmlns:m="http://schemas.openxmlformats.org/officeDocument/2006/math">
                    <m:f>
                      <m:fPr>
                        <m:ctrlPr>
                          <a:rPr lang="en-US" sz="2400" i="1">
                            <a:latin typeface="Cambria Math"/>
                          </a:rPr>
                        </m:ctrlPr>
                      </m:fPr>
                      <m:num>
                        <m:r>
                          <a:rPr lang="en-US" sz="2400">
                            <a:latin typeface="Cambria Math" panose="02040503050406030204" pitchFamily="18" charset="0"/>
                          </a:rPr>
                          <m:t>𝑇</m:t>
                        </m:r>
                        <m:r>
                          <a:rPr lang="en-US" sz="2400">
                            <a:latin typeface="Cambria Math" panose="02040503050406030204" pitchFamily="18" charset="0"/>
                          </a:rPr>
                          <m:t>−</m:t>
                        </m:r>
                        <m:r>
                          <a:rPr lang="en-US" sz="2400" b="0" i="0" smtClean="0">
                            <a:latin typeface="Cambria Math" panose="02040503050406030204" pitchFamily="18" charset="0"/>
                          </a:rPr>
                          <m:t>20</m:t>
                        </m:r>
                      </m:num>
                      <m:den>
                        <m:r>
                          <a:rPr lang="en-US" sz="2400" b="0" i="0" smtClean="0">
                            <a:latin typeface="Cambria Math" panose="02040503050406030204" pitchFamily="18" charset="0"/>
                          </a:rPr>
                          <m:t>100</m:t>
                        </m:r>
                        <m:r>
                          <a:rPr lang="en-US" sz="2400">
                            <a:latin typeface="Cambria Math" panose="02040503050406030204" pitchFamily="18" charset="0"/>
                          </a:rPr>
                          <m:t>−</m:t>
                        </m:r>
                        <m:r>
                          <a:rPr lang="en-US" sz="2400" b="0" i="1" smtClean="0">
                            <a:latin typeface="Cambria Math" panose="02040503050406030204" pitchFamily="18" charset="0"/>
                          </a:rPr>
                          <m:t>20</m:t>
                        </m:r>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20</m:t>
                        </m:r>
                      </m:num>
                      <m:den>
                        <m:r>
                          <a:rPr lang="en-US" sz="2400" b="0" i="1" smtClean="0">
                            <a:latin typeface="Cambria Math" panose="02040503050406030204" pitchFamily="18" charset="0"/>
                          </a:rPr>
                          <m:t>80</m:t>
                        </m:r>
                      </m:den>
                    </m:f>
                    <m:r>
                      <a:rPr lang="en-US" sz="2400">
                        <a:latin typeface="Cambria Math" panose="02040503050406030204" pitchFamily="18" charset="0"/>
                      </a:rPr>
                      <m:t>=</m:t>
                    </m:r>
                    <m:sSup>
                      <m:sSupPr>
                        <m:ctrlPr>
                          <a:rPr lang="en-US" sz="2400" i="1" smtClean="0">
                            <a:latin typeface="Cambria Math"/>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𝑥</m:t>
                        </m:r>
                      </m:sup>
                    </m:sSup>
                  </m:oMath>
                </a14:m>
                <a:r>
                  <a:rPr lang="en-US" sz="2400" dirty="0" smtClean="0"/>
                  <a:t>  </a:t>
                </a:r>
              </a:p>
              <a:p>
                <a:pPr algn="l" rtl="0"/>
                <a:r>
                  <a:rPr lang="en-US" sz="2400" dirty="0" smtClean="0"/>
                  <a:t>2- insulated fin</a:t>
                </a:r>
              </a:p>
              <a:p>
                <a:pPr algn="l" rtl="0"/>
                <a:r>
                  <a:rPr lang="en-US" sz="2400" dirty="0" smtClean="0"/>
                  <a:t> </a:t>
                </a:r>
                <a14:m>
                  <m:oMath xmlns:m="http://schemas.openxmlformats.org/officeDocument/2006/math">
                    <m:f>
                      <m:fPr>
                        <m:ctrlPr>
                          <a:rPr lang="en-US" sz="2400" i="1">
                            <a:latin typeface="Cambria Math"/>
                          </a:rPr>
                        </m:ctrlPr>
                      </m:fPr>
                      <m:num>
                        <m:r>
                          <a:rPr lang="en-US" sz="2400">
                            <a:latin typeface="Cambria Math" panose="02040503050406030204" pitchFamily="18" charset="0"/>
                          </a:rPr>
                          <m:t>𝑇</m:t>
                        </m:r>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num>
                      <m:den>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𝑜</m:t>
                            </m:r>
                          </m:sub>
                        </m:sSub>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den>
                    </m:f>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𝑐𝑜𝑠</m:t>
                        </m:r>
                        <m:r>
                          <a:rPr lang="en-US" sz="2400">
                            <a:latin typeface="Cambria Math" panose="02040503050406030204" pitchFamily="18" charset="0"/>
                          </a:rPr>
                          <m:t>h</m:t>
                        </m:r>
                        <m:d>
                          <m:dPr>
                            <m:begChr m:val="["/>
                            <m:endChr m:val="]"/>
                            <m:ctrlPr>
                              <a:rPr lang="en-US" sz="2400" i="1">
                                <a:latin typeface="Cambria Math"/>
                              </a:rPr>
                            </m:ctrlPr>
                          </m:dPr>
                          <m:e>
                            <m:r>
                              <a:rPr lang="en-US" sz="2400">
                                <a:latin typeface="Cambria Math" panose="02040503050406030204" pitchFamily="18" charset="0"/>
                              </a:rPr>
                              <m:t>𝑚</m:t>
                            </m:r>
                            <m:d>
                              <m:dPr>
                                <m:ctrlPr>
                                  <a:rPr lang="en-US" sz="2400" i="1">
                                    <a:latin typeface="Cambria Math"/>
                                  </a:rPr>
                                </m:ctrlPr>
                              </m:dPr>
                              <m:e>
                                <m:r>
                                  <a:rPr lang="en-US" sz="2400">
                                    <a:latin typeface="Cambria Math" panose="02040503050406030204" pitchFamily="18" charset="0"/>
                                  </a:rPr>
                                  <m:t>𝐿</m:t>
                                </m:r>
                                <m:r>
                                  <a:rPr lang="en-US" sz="2400">
                                    <a:latin typeface="Cambria Math" panose="02040503050406030204" pitchFamily="18" charset="0"/>
                                  </a:rPr>
                                  <m:t>−</m:t>
                                </m:r>
                                <m:r>
                                  <a:rPr lang="en-US" sz="2400">
                                    <a:latin typeface="Cambria Math" panose="02040503050406030204" pitchFamily="18" charset="0"/>
                                  </a:rPr>
                                  <m:t>𝑥</m:t>
                                </m:r>
                              </m:e>
                            </m:d>
                          </m:e>
                        </m:d>
                      </m:num>
                      <m:den>
                        <m:r>
                          <a:rPr lang="en-US" sz="2400">
                            <a:latin typeface="Cambria Math" panose="02040503050406030204" pitchFamily="18" charset="0"/>
                          </a:rPr>
                          <m:t>𝑐𝑜𝑠</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den>
                    </m:f>
                  </m:oMath>
                </a14:m>
                <a:endParaRPr lang="en-US" sz="2400" dirty="0" smtClean="0"/>
              </a:p>
              <a:p>
                <a:pPr algn="l" rtl="0"/>
                <a14:m>
                  <m:oMath xmlns:m="http://schemas.openxmlformats.org/officeDocument/2006/math">
                    <m:f>
                      <m:fPr>
                        <m:ctrlPr>
                          <a:rPr lang="en-US" sz="2400" i="1">
                            <a:latin typeface="Cambria Math"/>
                          </a:rPr>
                        </m:ctrlPr>
                      </m:fPr>
                      <m:num>
                        <m:r>
                          <a:rPr lang="en-US" sz="2400">
                            <a:latin typeface="Cambria Math" panose="02040503050406030204" pitchFamily="18" charset="0"/>
                          </a:rPr>
                          <m:t>𝑇</m:t>
                        </m:r>
                        <m:r>
                          <a:rPr lang="en-US" sz="2400">
                            <a:latin typeface="Cambria Math" panose="02040503050406030204" pitchFamily="18" charset="0"/>
                          </a:rPr>
                          <m:t>−</m:t>
                        </m:r>
                        <m:r>
                          <a:rPr lang="en-US" sz="2400" b="0" i="0" smtClean="0">
                            <a:latin typeface="Cambria Math" panose="02040503050406030204" pitchFamily="18" charset="0"/>
                          </a:rPr>
                          <m:t>20</m:t>
                        </m:r>
                      </m:num>
                      <m:den>
                        <m:r>
                          <a:rPr lang="en-US" sz="2400" b="0" i="0" smtClean="0">
                            <a:latin typeface="Cambria Math" panose="02040503050406030204" pitchFamily="18" charset="0"/>
                          </a:rPr>
                          <m:t>100</m:t>
                        </m:r>
                        <m:r>
                          <a:rPr lang="en-US" sz="2400">
                            <a:latin typeface="Cambria Math" panose="02040503050406030204" pitchFamily="18" charset="0"/>
                          </a:rPr>
                          <m:t>−</m:t>
                        </m:r>
                        <m:r>
                          <a:rPr lang="en-US" sz="2400" b="0" i="0" smtClean="0">
                            <a:latin typeface="Cambria Math" panose="02040503050406030204" pitchFamily="18" charset="0"/>
                          </a:rPr>
                          <m:t>20</m:t>
                        </m:r>
                      </m:den>
                    </m:f>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𝑐𝑜𝑠</m:t>
                        </m:r>
                        <m:r>
                          <a:rPr lang="en-US" sz="2400">
                            <a:latin typeface="Cambria Math" panose="02040503050406030204" pitchFamily="18" charset="0"/>
                          </a:rPr>
                          <m:t>h</m:t>
                        </m:r>
                        <m:d>
                          <m:dPr>
                            <m:begChr m:val="["/>
                            <m:endChr m:val="]"/>
                            <m:ctrlPr>
                              <a:rPr lang="en-US" sz="2400" i="1">
                                <a:latin typeface="Cambria Math"/>
                              </a:rPr>
                            </m:ctrlPr>
                          </m:dPr>
                          <m:e>
                            <m:r>
                              <a:rPr lang="en-US" sz="2400" b="0" i="0" smtClean="0">
                                <a:latin typeface="Cambria Math" panose="02040503050406030204" pitchFamily="18" charset="0"/>
                              </a:rPr>
                              <m:t>2</m:t>
                            </m:r>
                            <m:d>
                              <m:dPr>
                                <m:ctrlPr>
                                  <a:rPr lang="en-US" sz="2400" i="1">
                                    <a:latin typeface="Cambria Math"/>
                                  </a:rPr>
                                </m:ctrlPr>
                              </m:dPr>
                              <m:e>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5</m:t>
                                </m:r>
                                <m:r>
                                  <a:rPr lang="en-US" sz="2400">
                                    <a:latin typeface="Cambria Math" panose="02040503050406030204" pitchFamily="18" charset="0"/>
                                  </a:rPr>
                                  <m:t>−</m:t>
                                </m:r>
                                <m:r>
                                  <a:rPr lang="en-US" sz="2400">
                                    <a:latin typeface="Cambria Math" panose="02040503050406030204" pitchFamily="18" charset="0"/>
                                  </a:rPr>
                                  <m:t>𝑥</m:t>
                                </m:r>
                              </m:e>
                            </m:d>
                          </m:e>
                        </m:d>
                      </m:num>
                      <m:den>
                        <m:r>
                          <a:rPr lang="en-US" sz="2400">
                            <a:latin typeface="Cambria Math" panose="02040503050406030204" pitchFamily="18" charset="0"/>
                          </a:rPr>
                          <m:t>𝑐𝑜𝑠</m:t>
                        </m:r>
                        <m:r>
                          <a:rPr lang="en-US" sz="2400">
                            <a:latin typeface="Cambria Math" panose="02040503050406030204" pitchFamily="18" charset="0"/>
                          </a:rPr>
                          <m:t>h</m:t>
                        </m:r>
                        <m:d>
                          <m:dPr>
                            <m:ctrlPr>
                              <a:rPr lang="en-US" sz="2400" i="1">
                                <a:latin typeface="Cambria Math"/>
                              </a:rPr>
                            </m:ctrlPr>
                          </m:dPr>
                          <m:e>
                            <m:r>
                              <a:rPr lang="en-US" sz="2400" b="0" i="0"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m:t>
                            </m:r>
                          </m:e>
                        </m:d>
                      </m:den>
                    </m:f>
                  </m:oMath>
                </a14:m>
                <a:r>
                  <a:rPr lang="en-US" sz="2400" dirty="0" smtClean="0"/>
                  <a:t> </a:t>
                </a:r>
              </a:p>
              <a:p>
                <a:pPr algn="l" rtl="0"/>
                <a:r>
                  <a:rPr lang="en-US" sz="2400" dirty="0" smtClean="0"/>
                  <a:t>Convective end tip fin</a:t>
                </a:r>
              </a:p>
              <a:p>
                <a:pPr algn="l" rtl="0"/>
                <a:endParaRPr lang="en-US" sz="2400" dirty="0"/>
              </a:p>
              <a:p>
                <a:pPr algn="l" rtl="0"/>
                <a:endParaRPr lang="en-US" sz="2400" dirty="0" smtClean="0"/>
              </a:p>
              <a:p>
                <a:pPr algn="l" rtl="0"/>
                <a:r>
                  <a:rPr lang="en-US" sz="2400" dirty="0" smtClean="0"/>
                  <a:t> </a:t>
                </a:r>
                <a14:m>
                  <m:oMath xmlns:m="http://schemas.openxmlformats.org/officeDocument/2006/math">
                    <m:f>
                      <m:fPr>
                        <m:ctrlPr>
                          <a:rPr lang="en-US" sz="2400" i="1">
                            <a:latin typeface="Cambria Math"/>
                          </a:rPr>
                        </m:ctrlPr>
                      </m:fPr>
                      <m:num>
                        <m:r>
                          <a:rPr lang="en-US" sz="2400">
                            <a:latin typeface="Cambria Math" panose="02040503050406030204" pitchFamily="18" charset="0"/>
                          </a:rPr>
                          <m:t>𝑇</m:t>
                        </m:r>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num>
                      <m:den>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𝑜</m:t>
                            </m:r>
                          </m:sub>
                        </m:sSub>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den>
                    </m:f>
                    <m:r>
                      <a:rPr lang="en-US" sz="2400">
                        <a:latin typeface="Cambria Math" panose="02040503050406030204" pitchFamily="18" charset="0"/>
                      </a:rPr>
                      <m:t>=</m:t>
                    </m:r>
                    <m:f>
                      <m:fPr>
                        <m:ctrlPr>
                          <a:rPr lang="en-US" sz="2400" i="1">
                            <a:latin typeface="Cambria Math"/>
                          </a:rPr>
                        </m:ctrlPr>
                      </m:fPr>
                      <m:num>
                        <m:r>
                          <m:rPr>
                            <m:sty m:val="p"/>
                          </m:rPr>
                          <a:rPr lang="en-US" sz="2400" b="0" i="0" smtClean="0">
                            <a:latin typeface="Cambria Math" panose="02040503050406030204" pitchFamily="18" charset="0"/>
                          </a:rPr>
                          <m:t>cos</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m:t>
                            </m:r>
                            <m:r>
                              <a:rPr lang="en-US" sz="2400">
                                <a:latin typeface="Cambria Math" panose="02040503050406030204" pitchFamily="18" charset="0"/>
                              </a:rPr>
                              <m:t>(</m:t>
                            </m:r>
                            <m:r>
                              <a:rPr lang="en-US" sz="2400">
                                <a:latin typeface="Cambria Math" panose="02040503050406030204" pitchFamily="18" charset="0"/>
                              </a:rPr>
                              <m:t>𝐿</m:t>
                            </m:r>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e>
                        </m:d>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a:rPr lang="en-US" sz="2400" b="0" i="1" smtClean="0">
                            <a:latin typeface="Cambria Math" panose="02040503050406030204" pitchFamily="18" charset="0"/>
                          </a:rPr>
                          <m:t>𝑠𝑖𝑛𝑠</m:t>
                        </m:r>
                        <m:r>
                          <a:rPr lang="en-US" sz="2400" b="0" i="1" smtClean="0">
                            <a:latin typeface="Cambria Math" panose="02040503050406030204" pitchFamily="18" charset="0"/>
                          </a:rPr>
                          <m:t>h</m:t>
                        </m:r>
                        <m:r>
                          <a:rPr lang="en-US" sz="2400">
                            <a:latin typeface="Cambria Math" panose="02040503050406030204" pitchFamily="18" charset="0"/>
                          </a:rPr>
                          <m:t>⁡(</m:t>
                        </m:r>
                        <m:r>
                          <a:rPr lang="en-US" sz="2400">
                            <a:latin typeface="Cambria Math" panose="02040503050406030204" pitchFamily="18" charset="0"/>
                          </a:rPr>
                          <m:t>𝑚</m:t>
                        </m:r>
                        <m:r>
                          <a:rPr lang="en-US" sz="2400">
                            <a:latin typeface="Cambria Math" panose="02040503050406030204" pitchFamily="18" charset="0"/>
                          </a:rPr>
                          <m:t>(</m:t>
                        </m:r>
                        <m:r>
                          <a:rPr lang="en-US" sz="2400">
                            <a:latin typeface="Cambria Math" panose="02040503050406030204" pitchFamily="18" charset="0"/>
                          </a:rPr>
                          <m:t>𝐿</m:t>
                        </m:r>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num>
                      <m:den>
                        <m:func>
                          <m:funcPr>
                            <m:ctrlPr>
                              <a:rPr lang="en-US" sz="2400" i="1">
                                <a:latin typeface="Cambria Math"/>
                              </a:rPr>
                            </m:ctrlPr>
                          </m:funcPr>
                          <m:fName>
                            <m:r>
                              <m:rPr>
                                <m:sty m:val="p"/>
                              </m:rPr>
                              <a:rPr lang="en-US" sz="2400">
                                <a:latin typeface="Cambria Math" panose="02040503050406030204" pitchFamily="18" charset="0"/>
                              </a:rPr>
                              <m:t>cosh</m:t>
                            </m:r>
                          </m:fName>
                          <m:e>
                            <m:d>
                              <m:dPr>
                                <m:ctrlPr>
                                  <a:rPr lang="en-US" sz="2400" i="1">
                                    <a:latin typeface="Cambria Math"/>
                                  </a:rPr>
                                </m:ctrlPr>
                              </m:dPr>
                              <m:e>
                                <m:r>
                                  <a:rPr lang="en-US" sz="2400">
                                    <a:latin typeface="Cambria Math" panose="02040503050406030204" pitchFamily="18" charset="0"/>
                                  </a:rPr>
                                  <m:t>𝑚𝐿</m:t>
                                </m:r>
                              </m:e>
                            </m:d>
                          </m:e>
                        </m:func>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den>
                    </m:f>
                  </m:oMath>
                </a14:m>
                <a:r>
                  <a:rPr lang="en-US" sz="2400" dirty="0" smtClean="0"/>
                  <a:t> </a:t>
                </a:r>
              </a:p>
              <a:p>
                <a:pPr algn="l" rtl="0"/>
                <a14:m>
                  <m:oMath xmlns:m="http://schemas.openxmlformats.org/officeDocument/2006/math">
                    <m:f>
                      <m:fPr>
                        <m:ctrlPr>
                          <a:rPr lang="en-US" sz="2400" i="1">
                            <a:latin typeface="Cambria Math"/>
                          </a:rPr>
                        </m:ctrlPr>
                      </m:fPr>
                      <m:num>
                        <m:r>
                          <a:rPr lang="en-US" sz="2400">
                            <a:latin typeface="Cambria Math" panose="02040503050406030204" pitchFamily="18" charset="0"/>
                          </a:rPr>
                          <m:t>𝑇</m:t>
                        </m:r>
                        <m:r>
                          <a:rPr lang="en-US" sz="2400">
                            <a:latin typeface="Cambria Math" panose="02040503050406030204" pitchFamily="18" charset="0"/>
                          </a:rPr>
                          <m:t>−</m:t>
                        </m:r>
                        <m:r>
                          <a:rPr lang="en-US" sz="2400" b="0" i="1" smtClean="0">
                            <a:latin typeface="Cambria Math" panose="02040503050406030204" pitchFamily="18" charset="0"/>
                          </a:rPr>
                          <m:t>20</m:t>
                        </m:r>
                      </m:num>
                      <m:den>
                        <m:r>
                          <a:rPr lang="en-US" sz="2400" b="0" i="0" smtClean="0">
                            <a:latin typeface="Cambria Math" panose="02040503050406030204" pitchFamily="18" charset="0"/>
                          </a:rPr>
                          <m:t>100</m:t>
                        </m:r>
                        <m:r>
                          <a:rPr lang="en-US" sz="2400">
                            <a:latin typeface="Cambria Math" panose="02040503050406030204" pitchFamily="18" charset="0"/>
                          </a:rPr>
                          <m:t>−</m:t>
                        </m:r>
                        <m:r>
                          <a:rPr lang="en-US" sz="2400" b="0" i="1" smtClean="0">
                            <a:latin typeface="Cambria Math" panose="02040503050406030204" pitchFamily="18" charset="0"/>
                          </a:rPr>
                          <m:t>20</m:t>
                        </m:r>
                      </m:den>
                    </m:f>
                    <m:r>
                      <a:rPr lang="en-US" sz="2400">
                        <a:latin typeface="Cambria Math" panose="02040503050406030204" pitchFamily="18" charset="0"/>
                      </a:rPr>
                      <m:t>=</m:t>
                    </m:r>
                    <m:f>
                      <m:fPr>
                        <m:ctrlPr>
                          <a:rPr lang="en-US" sz="2400" i="1">
                            <a:latin typeface="Cambria Math"/>
                          </a:rPr>
                        </m:ctrlPr>
                      </m:fPr>
                      <m:num>
                        <m:r>
                          <m:rPr>
                            <m:sty m:val="p"/>
                          </m:rPr>
                          <a:rPr lang="en-US" sz="2400" b="0" i="0" smtClean="0">
                            <a:latin typeface="Cambria Math" panose="02040503050406030204" pitchFamily="18" charset="0"/>
                          </a:rPr>
                          <m:t>cosh</m:t>
                        </m:r>
                        <m:d>
                          <m:dPr>
                            <m:ctrlPr>
                              <a:rPr lang="en-US" sz="2400" i="1">
                                <a:latin typeface="Cambria Math"/>
                              </a:rPr>
                            </m:ctrlPr>
                          </m:dPr>
                          <m:e>
                            <m:r>
                              <a:rPr lang="en-US" sz="2400" b="0" i="1" smtClean="0">
                                <a:latin typeface="Cambria Math" panose="02040503050406030204" pitchFamily="18" charset="0"/>
                              </a:rPr>
                              <m:t>2</m:t>
                            </m:r>
                            <m:r>
                              <a:rPr lang="en-US" sz="240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5</m:t>
                            </m:r>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e>
                        </m:d>
                        <m:r>
                          <a:rPr lang="en-US" sz="2400">
                            <a:latin typeface="Cambria Math" panose="02040503050406030204" pitchFamily="18" charset="0"/>
                          </a:rPr>
                          <m:t>+</m:t>
                        </m:r>
                        <m:f>
                          <m:fPr>
                            <m:ctrlPr>
                              <a:rPr lang="en-US" sz="2400" i="1">
                                <a:latin typeface="Cambria Math"/>
                              </a:rPr>
                            </m:ctrlPr>
                          </m:fPr>
                          <m:num>
                            <m:r>
                              <a:rPr lang="en-US" sz="2400" b="0" i="1" smtClean="0">
                                <a:latin typeface="Cambria Math" panose="02040503050406030204" pitchFamily="18" charset="0"/>
                              </a:rPr>
                              <m:t>10</m:t>
                            </m:r>
                          </m:num>
                          <m:den>
                            <m:r>
                              <a:rPr lang="en-US" sz="2400" b="0" i="0" smtClean="0">
                                <a:latin typeface="Cambria Math" panose="02040503050406030204" pitchFamily="18" charset="0"/>
                              </a:rPr>
                              <m:t>200</m:t>
                            </m:r>
                          </m:den>
                        </m:f>
                        <m:r>
                          <m:rPr>
                            <m:sty m:val="p"/>
                          </m:rPr>
                          <a:rPr lang="en-US" sz="2400" b="0" i="0" smtClean="0">
                            <a:latin typeface="Cambria Math" panose="02040503050406030204" pitchFamily="18" charset="0"/>
                          </a:rPr>
                          <m:t>sinsh</m:t>
                        </m:r>
                        <m:r>
                          <a:rPr lang="en-US" sz="2400">
                            <a:latin typeface="Cambria Math" panose="02040503050406030204" pitchFamily="18" charset="0"/>
                          </a:rPr>
                          <m:t>⁡(</m:t>
                        </m:r>
                        <m:r>
                          <a:rPr lang="en-US" sz="2400" b="0" i="0" smtClean="0">
                            <a:latin typeface="Cambria Math" panose="02040503050406030204" pitchFamily="18" charset="0"/>
                          </a:rPr>
                          <m:t>2</m:t>
                        </m:r>
                        <m:r>
                          <a:rPr lang="en-US" sz="240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5</m:t>
                        </m:r>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num>
                      <m:den>
                        <m:func>
                          <m:funcPr>
                            <m:ctrlPr>
                              <a:rPr lang="en-US" sz="2400" i="1">
                                <a:latin typeface="Cambria Math"/>
                              </a:rPr>
                            </m:ctrlPr>
                          </m:funcPr>
                          <m:fName>
                            <m:r>
                              <m:rPr>
                                <m:sty m:val="p"/>
                              </m:rPr>
                              <a:rPr lang="en-US" sz="2400">
                                <a:latin typeface="Cambria Math" panose="02040503050406030204" pitchFamily="18" charset="0"/>
                              </a:rPr>
                              <m:t>cosh</m:t>
                            </m:r>
                          </m:fName>
                          <m:e>
                            <m:d>
                              <m:dPr>
                                <m:ctrlPr>
                                  <a:rPr lang="en-US" sz="2400" i="1">
                                    <a:latin typeface="Cambria Math"/>
                                  </a:rPr>
                                </m:ctrlPr>
                              </m:dPr>
                              <m:e>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e>
                            </m:d>
                          </m:e>
                        </m:func>
                        <m:r>
                          <a:rPr lang="en-US" sz="2400">
                            <a:latin typeface="Cambria Math" panose="02040503050406030204" pitchFamily="18" charset="0"/>
                          </a:rPr>
                          <m:t>+</m:t>
                        </m:r>
                        <m:f>
                          <m:fPr>
                            <m:ctrlPr>
                              <a:rPr lang="en-US" sz="2400" i="1">
                                <a:latin typeface="Cambria Math"/>
                              </a:rPr>
                            </m:ctrlPr>
                          </m:fPr>
                          <m:num>
                            <m:r>
                              <a:rPr lang="en-US" sz="2400" b="0" i="1" smtClean="0">
                                <a:latin typeface="Cambria Math" panose="02040503050406030204" pitchFamily="18" charset="0"/>
                              </a:rPr>
                              <m:t>10</m:t>
                            </m:r>
                          </m:num>
                          <m:den>
                            <m:r>
                              <a:rPr lang="en-US" sz="2400" b="0" i="1" smtClean="0">
                                <a:latin typeface="Cambria Math" panose="02040503050406030204" pitchFamily="18" charset="0"/>
                              </a:rPr>
                              <m:t>200</m:t>
                            </m:r>
                          </m:den>
                        </m:f>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e>
                        </m:d>
                      </m:den>
                    </m:f>
                  </m:oMath>
                </a14:m>
                <a:r>
                  <a:rPr lang="en-US" sz="2400" dirty="0" smtClean="0"/>
                  <a:t>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6" y="304800"/>
                <a:ext cx="7666794" cy="6248400"/>
              </a:xfrm>
              <a:blipFill>
                <a:blip r:embed="rId2"/>
                <a:stretch>
                  <a:fillRect l="-954" t="-1756"/>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5" name="جدول 4"/>
          <p:cNvGraphicFramePr>
            <a:graphicFrameLocks noGrp="1"/>
          </p:cNvGraphicFramePr>
          <p:nvPr>
            <p:extLst>
              <p:ext uri="{D42A27DB-BD31-4B8C-83A1-F6EECF244321}">
                <p14:modId xmlns:p14="http://schemas.microsoft.com/office/powerpoint/2010/main" val="1283167447"/>
              </p:ext>
            </p:extLst>
          </p:nvPr>
        </p:nvGraphicFramePr>
        <p:xfrm>
          <a:off x="5105400" y="1676401"/>
          <a:ext cx="3657600" cy="3749040"/>
        </p:xfrm>
        <a:graphic>
          <a:graphicData uri="http://schemas.openxmlformats.org/drawingml/2006/table">
            <a:tbl>
              <a:tblPr rtl="1" firstRow="1" bandRow="1">
                <a:tableStyleId>{5C22544A-7EE6-4342-B048-85BDC9FD1C3A}</a:tableStyleId>
              </a:tblPr>
              <a:tblGrid>
                <a:gridCol w="914400">
                  <a:extLst>
                    <a:ext uri="{9D8B030D-6E8A-4147-A177-3AD203B41FA5}">
                      <a16:colId xmlns="" xmlns:a16="http://schemas.microsoft.com/office/drawing/2014/main" val="584337320"/>
                    </a:ext>
                  </a:extLst>
                </a:gridCol>
                <a:gridCol w="817314">
                  <a:extLst>
                    <a:ext uri="{9D8B030D-6E8A-4147-A177-3AD203B41FA5}">
                      <a16:colId xmlns="" xmlns:a16="http://schemas.microsoft.com/office/drawing/2014/main" val="967939095"/>
                    </a:ext>
                  </a:extLst>
                </a:gridCol>
                <a:gridCol w="1011486">
                  <a:extLst>
                    <a:ext uri="{9D8B030D-6E8A-4147-A177-3AD203B41FA5}">
                      <a16:colId xmlns="" xmlns:a16="http://schemas.microsoft.com/office/drawing/2014/main" val="1596267701"/>
                    </a:ext>
                  </a:extLst>
                </a:gridCol>
                <a:gridCol w="914400">
                  <a:extLst>
                    <a:ext uri="{9D8B030D-6E8A-4147-A177-3AD203B41FA5}">
                      <a16:colId xmlns="" xmlns:a16="http://schemas.microsoft.com/office/drawing/2014/main" val="3156741013"/>
                    </a:ext>
                  </a:extLst>
                </a:gridCol>
              </a:tblGrid>
              <a:tr h="356839">
                <a:tc>
                  <a:txBody>
                    <a:bodyPr/>
                    <a:lstStyle/>
                    <a:p>
                      <a:pPr algn="ctr" rtl="0"/>
                      <a:r>
                        <a:rPr lang="en-US" dirty="0" smtClean="0"/>
                        <a:t>T(3)</a:t>
                      </a:r>
                      <a:endParaRPr lang="ar-IQ" dirty="0"/>
                    </a:p>
                  </a:txBody>
                  <a:tcPr/>
                </a:tc>
                <a:tc>
                  <a:txBody>
                    <a:bodyPr/>
                    <a:lstStyle/>
                    <a:p>
                      <a:pPr algn="ctr" rtl="0"/>
                      <a:r>
                        <a:rPr lang="en-US" dirty="0" smtClean="0"/>
                        <a:t>T(2)</a:t>
                      </a:r>
                      <a:endParaRPr lang="ar-IQ" dirty="0"/>
                    </a:p>
                  </a:txBody>
                  <a:tcPr/>
                </a:tc>
                <a:tc>
                  <a:txBody>
                    <a:bodyPr/>
                    <a:lstStyle/>
                    <a:p>
                      <a:pPr algn="ctr" rtl="0"/>
                      <a:r>
                        <a:rPr lang="en-US" dirty="0" smtClean="0"/>
                        <a:t>T(1)</a:t>
                      </a:r>
                      <a:endParaRPr lang="ar-IQ" dirty="0"/>
                    </a:p>
                  </a:txBody>
                  <a:tcPr/>
                </a:tc>
                <a:tc>
                  <a:txBody>
                    <a:bodyPr/>
                    <a:lstStyle/>
                    <a:p>
                      <a:pPr algn="ctr" rtl="0"/>
                      <a:r>
                        <a:rPr lang="en-US" dirty="0" smtClean="0"/>
                        <a:t>x</a:t>
                      </a:r>
                      <a:endParaRPr lang="ar-IQ" dirty="0"/>
                    </a:p>
                  </a:txBody>
                  <a:tcPr/>
                </a:tc>
                <a:extLst>
                  <a:ext uri="{0D108BD9-81ED-4DB2-BD59-A6C34878D82A}">
                    <a16:rowId xmlns="" xmlns:a16="http://schemas.microsoft.com/office/drawing/2014/main" val="2146183830"/>
                  </a:ext>
                </a:extLst>
              </a:tr>
              <a:tr h="3300761">
                <a:tc>
                  <a:txBody>
                    <a:bodyPr/>
                    <a:lstStyle/>
                    <a:p>
                      <a:pPr algn="ctr" rtl="0"/>
                      <a:r>
                        <a:rPr lang="en-US" dirty="0" smtClean="0"/>
                        <a:t>100</a:t>
                      </a:r>
                    </a:p>
                    <a:p>
                      <a:pPr algn="ctr" rtl="0"/>
                      <a:r>
                        <a:rPr lang="en-US" dirty="0" smtClean="0"/>
                        <a:t>93.29</a:t>
                      </a:r>
                    </a:p>
                    <a:p>
                      <a:pPr algn="ctr" rtl="0"/>
                      <a:r>
                        <a:rPr lang="en-US" dirty="0" smtClean="0"/>
                        <a:t>88.23</a:t>
                      </a:r>
                    </a:p>
                    <a:p>
                      <a:pPr algn="ctr" rtl="0"/>
                      <a:r>
                        <a:rPr lang="en-US" dirty="0" smtClean="0"/>
                        <a:t>83.85</a:t>
                      </a:r>
                    </a:p>
                    <a:p>
                      <a:pPr algn="ctr" rtl="0"/>
                      <a:r>
                        <a:rPr lang="en-US" dirty="0" smtClean="0"/>
                        <a:t>80.10</a:t>
                      </a:r>
                    </a:p>
                    <a:p>
                      <a:pPr algn="ctr" rtl="0"/>
                      <a:r>
                        <a:rPr lang="en-US" dirty="0" smtClean="0"/>
                        <a:t>76.96</a:t>
                      </a:r>
                    </a:p>
                    <a:p>
                      <a:pPr algn="ctr" rtl="0"/>
                      <a:r>
                        <a:rPr lang="en-US" dirty="0" smtClean="0"/>
                        <a:t>74.39</a:t>
                      </a:r>
                    </a:p>
                    <a:p>
                      <a:pPr algn="ctr" rtl="0"/>
                      <a:r>
                        <a:rPr lang="en-US" dirty="0" smtClean="0"/>
                        <a:t>72.36</a:t>
                      </a:r>
                    </a:p>
                    <a:p>
                      <a:pPr algn="ctr" rtl="0"/>
                      <a:r>
                        <a:rPr lang="en-US" dirty="0" smtClean="0"/>
                        <a:t>70.46</a:t>
                      </a:r>
                    </a:p>
                    <a:p>
                      <a:pPr algn="ctr" rtl="0"/>
                      <a:r>
                        <a:rPr lang="en-US" dirty="0" smtClean="0"/>
                        <a:t>69.87</a:t>
                      </a:r>
                    </a:p>
                    <a:p>
                      <a:pPr algn="ctr" rtl="0"/>
                      <a:r>
                        <a:rPr lang="en-US" dirty="0" smtClean="0"/>
                        <a:t>69.37</a:t>
                      </a:r>
                      <a:endParaRPr lang="ar-IQ" dirty="0"/>
                    </a:p>
                  </a:txBody>
                  <a:tcPr/>
                </a:tc>
                <a:tc>
                  <a:txBody>
                    <a:bodyPr/>
                    <a:lstStyle/>
                    <a:p>
                      <a:pPr algn="ctr" rtl="0"/>
                      <a:r>
                        <a:rPr lang="en-US" dirty="0" smtClean="0"/>
                        <a:t>100</a:t>
                      </a:r>
                    </a:p>
                    <a:p>
                      <a:pPr algn="ctr" rtl="0"/>
                      <a:r>
                        <a:rPr lang="en-US" dirty="0" smtClean="0"/>
                        <a:t>94.30</a:t>
                      </a:r>
                    </a:p>
                    <a:p>
                      <a:pPr algn="ctr" rtl="0"/>
                      <a:r>
                        <a:rPr lang="en-US" dirty="0" smtClean="0"/>
                        <a:t>89.34</a:t>
                      </a:r>
                    </a:p>
                    <a:p>
                      <a:pPr algn="ctr" rtl="0"/>
                      <a:r>
                        <a:rPr lang="en-US" dirty="0" smtClean="0"/>
                        <a:t>85.07</a:t>
                      </a:r>
                    </a:p>
                    <a:p>
                      <a:pPr algn="ctr" rtl="0"/>
                      <a:r>
                        <a:rPr lang="en-US" dirty="0" smtClean="0"/>
                        <a:t>81.46</a:t>
                      </a:r>
                    </a:p>
                    <a:p>
                      <a:pPr algn="ctr" rtl="0"/>
                      <a:r>
                        <a:rPr lang="en-US" dirty="0" smtClean="0"/>
                        <a:t>78.46</a:t>
                      </a:r>
                    </a:p>
                    <a:p>
                      <a:pPr algn="ctr" rtl="0"/>
                      <a:r>
                        <a:rPr lang="en-US" dirty="0" smtClean="0"/>
                        <a:t>76.05</a:t>
                      </a:r>
                    </a:p>
                    <a:p>
                      <a:pPr algn="ctr" rtl="0"/>
                      <a:r>
                        <a:rPr lang="en-US" dirty="0" smtClean="0"/>
                        <a:t>74.20</a:t>
                      </a:r>
                    </a:p>
                    <a:p>
                      <a:pPr algn="ctr" rtl="0"/>
                      <a:r>
                        <a:rPr lang="en-US" dirty="0" smtClean="0"/>
                        <a:t>72.88</a:t>
                      </a:r>
                    </a:p>
                    <a:p>
                      <a:pPr algn="ctr" rtl="0"/>
                      <a:r>
                        <a:rPr lang="en-US" dirty="0" smtClean="0"/>
                        <a:t>72.10</a:t>
                      </a:r>
                    </a:p>
                    <a:p>
                      <a:pPr algn="ctr" rtl="0"/>
                      <a:r>
                        <a:rPr lang="en-US" dirty="0" smtClean="0"/>
                        <a:t>71.84</a:t>
                      </a:r>
                    </a:p>
                    <a:p>
                      <a:pPr algn="ctr" rtl="0"/>
                      <a:endParaRPr lang="ar-IQ" dirty="0"/>
                    </a:p>
                  </a:txBody>
                  <a:tcPr/>
                </a:tc>
                <a:tc>
                  <a:txBody>
                    <a:bodyPr/>
                    <a:lstStyle/>
                    <a:p>
                      <a:pPr algn="ctr" rtl="0"/>
                      <a:r>
                        <a:rPr lang="en-US" dirty="0" smtClean="0"/>
                        <a:t>100</a:t>
                      </a:r>
                    </a:p>
                    <a:p>
                      <a:pPr algn="ctr" rtl="0"/>
                      <a:r>
                        <a:rPr lang="en-US" dirty="0" smtClean="0"/>
                        <a:t>92.39</a:t>
                      </a:r>
                    </a:p>
                    <a:p>
                      <a:pPr algn="ctr" rtl="0"/>
                      <a:r>
                        <a:rPr lang="en-US" dirty="0" smtClean="0"/>
                        <a:t>85.50</a:t>
                      </a:r>
                    </a:p>
                    <a:p>
                      <a:pPr algn="ctr" rtl="0"/>
                      <a:r>
                        <a:rPr lang="en-US" dirty="0" smtClean="0"/>
                        <a:t>79.26</a:t>
                      </a:r>
                    </a:p>
                    <a:p>
                      <a:pPr algn="ctr" rtl="0"/>
                      <a:r>
                        <a:rPr lang="en-US" dirty="0" smtClean="0"/>
                        <a:t>73.62</a:t>
                      </a:r>
                    </a:p>
                    <a:p>
                      <a:pPr algn="ctr" rtl="0"/>
                      <a:r>
                        <a:rPr lang="en-US" dirty="0" smtClean="0"/>
                        <a:t>68.52</a:t>
                      </a:r>
                    </a:p>
                    <a:p>
                      <a:pPr algn="ctr" rtl="0"/>
                      <a:r>
                        <a:rPr lang="en-US" dirty="0" smtClean="0"/>
                        <a:t>63.90</a:t>
                      </a:r>
                    </a:p>
                    <a:p>
                      <a:pPr algn="ctr" rtl="0"/>
                      <a:r>
                        <a:rPr lang="en-US" dirty="0" smtClean="0"/>
                        <a:t>59.72</a:t>
                      </a:r>
                    </a:p>
                    <a:p>
                      <a:pPr algn="ctr" rtl="0"/>
                      <a:r>
                        <a:rPr lang="en-US" dirty="0" smtClean="0"/>
                        <a:t>55.9</a:t>
                      </a:r>
                    </a:p>
                    <a:p>
                      <a:pPr algn="ctr" rtl="0"/>
                      <a:r>
                        <a:rPr lang="en-US" dirty="0" smtClean="0"/>
                        <a:t>52.52</a:t>
                      </a:r>
                    </a:p>
                    <a:p>
                      <a:pPr algn="ctr" rtl="0"/>
                      <a:r>
                        <a:rPr lang="en-US" dirty="0" smtClean="0"/>
                        <a:t>49.43</a:t>
                      </a:r>
                      <a:endParaRPr lang="ar-IQ" dirty="0"/>
                    </a:p>
                  </a:txBody>
                  <a:tcPr/>
                </a:tc>
                <a:tc>
                  <a:txBody>
                    <a:bodyPr/>
                    <a:lstStyle/>
                    <a:p>
                      <a:pPr algn="ctr" rtl="0"/>
                      <a:r>
                        <a:rPr lang="en-US" dirty="0" smtClean="0"/>
                        <a:t>0</a:t>
                      </a:r>
                    </a:p>
                    <a:p>
                      <a:pPr algn="ctr" rtl="0"/>
                      <a:r>
                        <a:rPr lang="en-US" dirty="0" smtClean="0"/>
                        <a:t>0.05</a:t>
                      </a:r>
                    </a:p>
                    <a:p>
                      <a:pPr algn="ctr" rtl="0"/>
                      <a:r>
                        <a:rPr lang="en-US" dirty="0" smtClean="0"/>
                        <a:t>0.1</a:t>
                      </a:r>
                    </a:p>
                    <a:p>
                      <a:pPr algn="ctr" rtl="0"/>
                      <a:r>
                        <a:rPr lang="en-US" dirty="0" smtClean="0"/>
                        <a:t>0.15</a:t>
                      </a:r>
                    </a:p>
                    <a:p>
                      <a:pPr algn="ctr" rtl="0"/>
                      <a:r>
                        <a:rPr lang="en-US" dirty="0" smtClean="0"/>
                        <a:t>0.2</a:t>
                      </a:r>
                    </a:p>
                    <a:p>
                      <a:pPr algn="ctr" rtl="0"/>
                      <a:r>
                        <a:rPr lang="en-US" dirty="0" smtClean="0"/>
                        <a:t>0.25</a:t>
                      </a:r>
                    </a:p>
                    <a:p>
                      <a:pPr algn="ctr" rtl="0"/>
                      <a:r>
                        <a:rPr lang="en-US" dirty="0" smtClean="0"/>
                        <a:t>0.3</a:t>
                      </a:r>
                    </a:p>
                    <a:p>
                      <a:pPr algn="ctr" rtl="0"/>
                      <a:r>
                        <a:rPr lang="en-US" dirty="0" smtClean="0"/>
                        <a:t>0.35</a:t>
                      </a:r>
                    </a:p>
                    <a:p>
                      <a:pPr algn="ctr" rtl="0"/>
                      <a:r>
                        <a:rPr lang="en-US" dirty="0" smtClean="0"/>
                        <a:t>0.4</a:t>
                      </a:r>
                    </a:p>
                    <a:p>
                      <a:pPr algn="ctr" rtl="0"/>
                      <a:r>
                        <a:rPr lang="en-US" dirty="0" smtClean="0"/>
                        <a:t>0.45</a:t>
                      </a:r>
                    </a:p>
                    <a:p>
                      <a:pPr algn="ctr" rtl="0"/>
                      <a:r>
                        <a:rPr lang="en-US" dirty="0" smtClean="0"/>
                        <a:t>0.5</a:t>
                      </a:r>
                      <a:endParaRPr lang="ar-IQ" dirty="0"/>
                    </a:p>
                  </a:txBody>
                  <a:tcPr/>
                </a:tc>
                <a:extLst>
                  <a:ext uri="{0D108BD9-81ED-4DB2-BD59-A6C34878D82A}">
                    <a16:rowId xmlns="" xmlns:a16="http://schemas.microsoft.com/office/drawing/2014/main" val="3467432769"/>
                  </a:ext>
                </a:extLst>
              </a:tr>
            </a:tbl>
          </a:graphicData>
        </a:graphic>
      </p:graphicFrame>
    </p:spTree>
    <p:extLst>
      <p:ext uri="{BB962C8B-B14F-4D97-AF65-F5344CB8AC3E}">
        <p14:creationId xmlns:p14="http://schemas.microsoft.com/office/powerpoint/2010/main" val="10496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096207" y="228600"/>
                <a:ext cx="7438194" cy="5682622"/>
              </a:xfrm>
            </p:spPr>
            <p:txBody>
              <a:bodyPr>
                <a:normAutofit fontScale="92500"/>
              </a:bodyPr>
              <a:lstStyle/>
              <a:p>
                <a:pPr algn="l" rtl="0"/>
                <a:r>
                  <a:rPr lang="en-US" sz="2400" dirty="0" smtClean="0"/>
                  <a:t>The heat transfer from the fin</a:t>
                </a:r>
              </a:p>
              <a:p>
                <a:pPr algn="l" rtl="0"/>
                <a:r>
                  <a:rPr lang="en-US" sz="2400" dirty="0" smtClean="0"/>
                  <a:t>1) long Fin      </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panose="02040503050406030204" pitchFamily="18" charset="0"/>
                              </a:rPr>
                              <m:t>𝑄</m:t>
                            </m:r>
                          </m:e>
                        </m:acc>
                      </m:e>
                      <m:sub>
                        <m:r>
                          <a:rPr lang="en-US" sz="2400">
                            <a:latin typeface="Cambria Math" panose="02040503050406030204" pitchFamily="18" charset="0"/>
                          </a:rPr>
                          <m:t>𝑓𝑖𝑛</m:t>
                        </m:r>
                      </m:sub>
                    </m:sSub>
                    <m:r>
                      <a:rPr lang="en-US" sz="2400">
                        <a:latin typeface="Cambria Math" panose="02040503050406030204" pitchFamily="18" charset="0"/>
                      </a:rPr>
                      <m:t>=</m:t>
                    </m:r>
                    <m:rad>
                      <m:radPr>
                        <m:degHide m:val="on"/>
                        <m:ctrlPr>
                          <a:rPr lang="en-US" sz="2400" i="1">
                            <a:latin typeface="Cambria Math"/>
                          </a:rPr>
                        </m:ctrlPr>
                      </m:radPr>
                      <m:deg/>
                      <m:e>
                        <m:r>
                          <a:rPr lang="en-US" sz="2400">
                            <a:latin typeface="Cambria Math" panose="02040503050406030204" pitchFamily="18" charset="0"/>
                          </a:rPr>
                          <m:t>h</m:t>
                        </m:r>
                        <m:r>
                          <a:rPr lang="en-US" sz="2400">
                            <a:latin typeface="Cambria Math" panose="02040503050406030204" pitchFamily="18" charset="0"/>
                          </a:rPr>
                          <m:t>𝑃𝑘𝐴</m:t>
                        </m:r>
                      </m:e>
                    </m:rad>
                    <m:sSub>
                      <m:sSubPr>
                        <m:ctrlPr>
                          <a:rPr lang="en-US" sz="2400" i="1">
                            <a:latin typeface="Cambria Math"/>
                          </a:rPr>
                        </m:ctrlPr>
                      </m:sSubPr>
                      <m:e>
                        <m:r>
                          <a:rPr lang="en-US" sz="2400">
                            <a:latin typeface="Cambria Math" panose="02040503050406030204" pitchFamily="18" charset="0"/>
                          </a:rPr>
                          <m:t>𝜃</m:t>
                        </m:r>
                      </m:e>
                      <m:sub>
                        <m:r>
                          <a:rPr lang="en-US" sz="2400">
                            <a:latin typeface="Cambria Math" panose="02040503050406030204" pitchFamily="18" charset="0"/>
                          </a:rPr>
                          <m:t>𝑜</m:t>
                        </m:r>
                      </m:sub>
                    </m:sSub>
                    <m:r>
                      <a:rPr lang="en-US" sz="2400">
                        <a:latin typeface="Cambria Math" panose="02040503050406030204" pitchFamily="18" charset="0"/>
                      </a:rPr>
                      <m:t>=</m:t>
                    </m:r>
                    <m:rad>
                      <m:radPr>
                        <m:degHide m:val="on"/>
                        <m:ctrlPr>
                          <a:rPr lang="en-US" sz="2400" i="1">
                            <a:latin typeface="Cambria Math"/>
                          </a:rPr>
                        </m:ctrlPr>
                      </m:radPr>
                      <m:deg/>
                      <m:e>
                        <m:r>
                          <a:rPr lang="en-US" sz="2400">
                            <a:latin typeface="Cambria Math" panose="02040503050406030204" pitchFamily="18" charset="0"/>
                          </a:rPr>
                          <m:t>h</m:t>
                        </m:r>
                        <m:r>
                          <a:rPr lang="en-US" sz="2400">
                            <a:latin typeface="Cambria Math" panose="02040503050406030204" pitchFamily="18" charset="0"/>
                          </a:rPr>
                          <m:t>𝑃𝑘𝐴</m:t>
                        </m:r>
                      </m:e>
                    </m:rad>
                    <m:d>
                      <m:dPr>
                        <m:ctrlPr>
                          <a:rPr lang="en-US" sz="2400" i="1">
                            <a:latin typeface="Cambria Math"/>
                          </a:rPr>
                        </m:ctrlPr>
                      </m:dPr>
                      <m:e>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𝑜</m:t>
                            </m:r>
                          </m:sub>
                        </m:sSub>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e>
                    </m:d>
                  </m:oMath>
                </a14:m>
                <a:endParaRPr lang="en-US" sz="2400" dirty="0" smtClean="0"/>
              </a:p>
              <a:p>
                <a:pPr algn="l" rtl="0"/>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panose="02040503050406030204" pitchFamily="18" charset="0"/>
                              </a:rPr>
                              <m:t>𝑄</m:t>
                            </m:r>
                          </m:e>
                        </m:acc>
                      </m:e>
                      <m:sub>
                        <m:r>
                          <a:rPr lang="en-US" sz="2400">
                            <a:latin typeface="Cambria Math" panose="02040503050406030204" pitchFamily="18" charset="0"/>
                          </a:rPr>
                          <m:t>𝑓𝑖𝑛</m:t>
                        </m:r>
                      </m:sub>
                    </m:sSub>
                    <m:r>
                      <a:rPr lang="en-US" sz="2400">
                        <a:latin typeface="Cambria Math" panose="02040503050406030204" pitchFamily="18" charset="0"/>
                      </a:rPr>
                      <m:t>=</m:t>
                    </m:r>
                    <m:rad>
                      <m:radPr>
                        <m:degHide m:val="on"/>
                        <m:ctrlPr>
                          <a:rPr lang="en-US" sz="2400" i="1">
                            <a:latin typeface="Cambria Math"/>
                          </a:rPr>
                        </m:ctrlPr>
                      </m:radPr>
                      <m:deg/>
                      <m:e>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0</m:t>
                        </m:r>
                        <m:r>
                          <a:rPr lang="en-US" sz="2400" b="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100</m:t>
                        </m:r>
                        <m:r>
                          <a:rPr lang="en-US" sz="2400" b="0" i="1"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0</m:t>
                        </m:r>
                        <m:r>
                          <a:rPr lang="en-US" sz="2400" b="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01</m:t>
                        </m:r>
                      </m:e>
                    </m:rad>
                    <m:d>
                      <m:dPr>
                        <m:ctrlPr>
                          <a:rPr lang="en-US" sz="2400" i="1">
                            <a:latin typeface="Cambria Math"/>
                          </a:rPr>
                        </m:ctrlPr>
                      </m:dPr>
                      <m:e>
                        <m:r>
                          <a:rPr lang="en-US" sz="2400" b="0" i="0" smtClean="0">
                            <a:latin typeface="Cambria Math" panose="02040503050406030204" pitchFamily="18" charset="0"/>
                          </a:rPr>
                          <m:t>100</m:t>
                        </m:r>
                        <m:r>
                          <a:rPr lang="en-US" sz="2400">
                            <a:latin typeface="Cambria Math" panose="02040503050406030204" pitchFamily="18" charset="0"/>
                          </a:rPr>
                          <m:t>−</m:t>
                        </m:r>
                        <m:r>
                          <a:rPr lang="en-US" sz="2400" b="0" i="1" smtClean="0">
                            <a:latin typeface="Cambria Math" panose="02040503050406030204" pitchFamily="18" charset="0"/>
                          </a:rPr>
                          <m:t>20</m:t>
                        </m:r>
                      </m:e>
                    </m:d>
                    <m:r>
                      <a:rPr lang="en-US" sz="2400" b="0" i="1" smtClean="0">
                        <a:latin typeface="Cambria Math" panose="02040503050406030204" pitchFamily="18" charset="0"/>
                      </a:rPr>
                      <m:t>=</m:t>
                    </m:r>
                    <m:r>
                      <a:rPr lang="en-US" sz="2400" b="0" i="1" smtClean="0">
                        <a:latin typeface="Cambria Math" panose="02040503050406030204" pitchFamily="18" charset="0"/>
                      </a:rPr>
                      <m:t>160</m:t>
                    </m:r>
                    <m:r>
                      <a:rPr lang="en-US" sz="2400" b="0" i="1" smtClean="0">
                        <a:latin typeface="Cambria Math" panose="02040503050406030204" pitchFamily="18" charset="0"/>
                      </a:rPr>
                      <m:t>𝑊</m:t>
                    </m:r>
                  </m:oMath>
                </a14:m>
                <a:endParaRPr lang="en-US" sz="2400" dirty="0" smtClean="0"/>
              </a:p>
              <a:p>
                <a:pPr algn="l" rtl="0"/>
                <a:r>
                  <a:rPr lang="en-US" sz="2400" dirty="0" smtClean="0"/>
                  <a:t>2) insulated end tip fin </a:t>
                </a:r>
              </a:p>
              <a:p>
                <a:pPr algn="l" rtl="0"/>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panose="02040503050406030204" pitchFamily="18" charset="0"/>
                              </a:rPr>
                              <m:t>𝑄</m:t>
                            </m:r>
                          </m:e>
                        </m:acc>
                      </m:e>
                      <m:sub>
                        <m:r>
                          <a:rPr lang="en-US" sz="2400">
                            <a:latin typeface="Cambria Math" panose="02040503050406030204" pitchFamily="18" charset="0"/>
                          </a:rPr>
                          <m:t>𝑓𝑖𝑛</m:t>
                        </m:r>
                      </m:sub>
                    </m:sSub>
                    <m:r>
                      <a:rPr lang="en-US" sz="2400">
                        <a:latin typeface="Cambria Math" panose="02040503050406030204" pitchFamily="18" charset="0"/>
                      </a:rPr>
                      <m:t>=</m:t>
                    </m:r>
                    <m:rad>
                      <m:radPr>
                        <m:degHide m:val="on"/>
                        <m:ctrlPr>
                          <a:rPr lang="en-US" sz="2400" i="1">
                            <a:latin typeface="Cambria Math"/>
                          </a:rPr>
                        </m:ctrlPr>
                      </m:radPr>
                      <m:deg/>
                      <m:e>
                        <m:r>
                          <a:rPr lang="en-US" sz="2400">
                            <a:latin typeface="Cambria Math" panose="02040503050406030204" pitchFamily="18" charset="0"/>
                          </a:rPr>
                          <m:t>h</m:t>
                        </m:r>
                        <m:r>
                          <a:rPr lang="en-US" sz="2400">
                            <a:latin typeface="Cambria Math" panose="02040503050406030204" pitchFamily="18" charset="0"/>
                          </a:rPr>
                          <m:t>𝑃𝑘𝐴</m:t>
                        </m:r>
                      </m:e>
                    </m:rad>
                    <m:d>
                      <m:dPr>
                        <m:ctrlPr>
                          <a:rPr lang="en-US" sz="2400" i="1">
                            <a:latin typeface="Cambria Math"/>
                          </a:rPr>
                        </m:ctrlPr>
                      </m:dPr>
                      <m:e>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𝑜</m:t>
                            </m:r>
                          </m:sub>
                        </m:sSub>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e>
                    </m:d>
                    <m:r>
                      <m:rPr>
                        <m:sty m:val="p"/>
                      </m:rPr>
                      <a:rPr lang="en-US" sz="2400">
                        <a:latin typeface="Cambria Math" panose="02040503050406030204" pitchFamily="18" charset="0"/>
                      </a:rPr>
                      <m:t>tanh</m:t>
                    </m:r>
                    <m:r>
                      <a:rPr lang="en-US" sz="2400">
                        <a:latin typeface="Cambria Math" panose="02040503050406030204" pitchFamily="18" charset="0"/>
                      </a:rPr>
                      <m:t>⁡(</m:t>
                    </m:r>
                    <m:r>
                      <a:rPr lang="en-US" sz="2400">
                        <a:latin typeface="Cambria Math" panose="02040503050406030204" pitchFamily="18" charset="0"/>
                      </a:rPr>
                      <m:t>𝑚𝐿</m:t>
                    </m:r>
                    <m:r>
                      <a:rPr lang="en-US" sz="2400">
                        <a:latin typeface="Cambria Math" panose="02040503050406030204" pitchFamily="18" charset="0"/>
                      </a:rPr>
                      <m:t>)</m:t>
                    </m:r>
                  </m:oMath>
                </a14:m>
                <a:r>
                  <a:rPr lang="en-US" sz="2400" dirty="0"/>
                  <a:t> </a:t>
                </a:r>
                <a:endParaRPr lang="en-US" sz="2400" dirty="0" smtClean="0"/>
              </a:p>
              <a:p>
                <a:pPr algn="l" rtl="0"/>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panose="02040503050406030204" pitchFamily="18" charset="0"/>
                              </a:rPr>
                              <m:t>𝑄</m:t>
                            </m:r>
                          </m:e>
                        </m:acc>
                      </m:e>
                      <m:sub>
                        <m:r>
                          <a:rPr lang="en-US" sz="2400">
                            <a:latin typeface="Cambria Math" panose="02040503050406030204" pitchFamily="18" charset="0"/>
                          </a:rPr>
                          <m:t>𝑓𝑖𝑛</m:t>
                        </m:r>
                      </m:sub>
                    </m:sSub>
                    <m:r>
                      <a:rPr lang="en-US" sz="2400">
                        <a:latin typeface="Cambria Math" panose="02040503050406030204" pitchFamily="18" charset="0"/>
                      </a:rPr>
                      <m:t>=</m:t>
                    </m:r>
                    <m:rad>
                      <m:radPr>
                        <m:degHide m:val="on"/>
                        <m:ctrlPr>
                          <a:rPr lang="en-US" sz="2400" i="1">
                            <a:latin typeface="Cambria Math"/>
                          </a:rPr>
                        </m:ctrlPr>
                      </m:radPr>
                      <m:deg/>
                      <m:e>
                        <m:r>
                          <a:rPr lang="en-US" sz="2400" i="1">
                            <a:latin typeface="Cambria Math" panose="02040503050406030204" pitchFamily="18" charset="0"/>
                          </a:rPr>
                          <m:t>10</m:t>
                        </m:r>
                        <m:r>
                          <a:rPr lang="en-US" sz="2400" i="1">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0</m:t>
                        </m:r>
                        <m:r>
                          <a:rPr lang="en-US" sz="2400">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4</m:t>
                        </m:r>
                        <m:r>
                          <a:rPr lang="en-US" sz="2400" i="1">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100</m:t>
                        </m:r>
                        <m:r>
                          <a:rPr lang="en-US" sz="2400" i="1">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0</m:t>
                        </m:r>
                        <m:r>
                          <a:rPr lang="en-US" sz="2400">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01</m:t>
                        </m:r>
                      </m:e>
                    </m:rad>
                    <m:d>
                      <m:dPr>
                        <m:ctrlPr>
                          <a:rPr lang="en-US" sz="2400" i="1">
                            <a:latin typeface="Cambria Math"/>
                          </a:rPr>
                        </m:ctrlPr>
                      </m:dPr>
                      <m:e>
                        <m:r>
                          <a:rPr lang="en-US" sz="2400">
                            <a:latin typeface="Cambria Math" panose="02040503050406030204" pitchFamily="18" charset="0"/>
                          </a:rPr>
                          <m:t>100</m:t>
                        </m:r>
                        <m:r>
                          <a:rPr lang="en-US" sz="2400">
                            <a:latin typeface="Cambria Math" panose="02040503050406030204" pitchFamily="18" charset="0"/>
                          </a:rPr>
                          <m:t>−</m:t>
                        </m:r>
                        <m:r>
                          <a:rPr lang="en-US" sz="2400" i="1">
                            <a:latin typeface="Cambria Math" panose="02040503050406030204" pitchFamily="18" charset="0"/>
                          </a:rPr>
                          <m:t>20</m:t>
                        </m:r>
                      </m:e>
                    </m:d>
                    <m:func>
                      <m:funcPr>
                        <m:ctrlPr>
                          <a:rPr lang="en-US" sz="2400" i="1">
                            <a:latin typeface="Cambria Math"/>
                          </a:rPr>
                        </m:ctrlPr>
                      </m:funcPr>
                      <m:fName>
                        <m:r>
                          <m:rPr>
                            <m:sty m:val="p"/>
                          </m:rPr>
                          <a:rPr lang="en-US" sz="2400">
                            <a:latin typeface="Cambria Math" panose="02040503050406030204" pitchFamily="18" charset="0"/>
                          </a:rPr>
                          <m:t>tanh</m:t>
                        </m:r>
                      </m:fName>
                      <m:e>
                        <m:d>
                          <m:dPr>
                            <m:ctrlPr>
                              <a:rPr lang="en-US" sz="2400" i="1">
                                <a:latin typeface="Cambria Math"/>
                              </a:rPr>
                            </m:ctrlPr>
                          </m:dPr>
                          <m:e>
                            <m:r>
                              <a:rPr lang="en-US" sz="2400" b="0" i="0"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0</m:t>
                            </m:r>
                            <m:r>
                              <a:rPr lang="en-US" sz="2400" b="0" i="0"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m:t>
                            </m:r>
                          </m:e>
                        </m:d>
                      </m:e>
                    </m:func>
                    <m:r>
                      <a:rPr lang="en-US" sz="2400" b="0" i="0" smtClean="0">
                        <a:latin typeface="Cambria Math" panose="02040503050406030204" pitchFamily="18" charset="0"/>
                      </a:rPr>
                      <m:t>=</m:t>
                    </m:r>
                    <m:r>
                      <a:rPr lang="en-US" sz="2400" b="0" i="0" smtClean="0">
                        <a:latin typeface="Cambria Math" panose="02040503050406030204" pitchFamily="18" charset="0"/>
                      </a:rPr>
                      <m:t>121</m:t>
                    </m:r>
                    <m:r>
                      <a:rPr lang="en-US" sz="2400" b="0" i="0" smtClean="0">
                        <a:latin typeface="Cambria Math" panose="02040503050406030204" pitchFamily="18" charset="0"/>
                      </a:rPr>
                      <m:t>.</m:t>
                    </m:r>
                    <m:r>
                      <a:rPr lang="en-US" sz="2400" b="0" i="0" smtClean="0">
                        <a:latin typeface="Cambria Math" panose="02040503050406030204" pitchFamily="18" charset="0"/>
                      </a:rPr>
                      <m:t>855</m:t>
                    </m:r>
                    <m:r>
                      <m:rPr>
                        <m:sty m:val="p"/>
                      </m:rPr>
                      <a:rPr lang="en-US" sz="2400" b="0" i="0" smtClean="0">
                        <a:latin typeface="Cambria Math" panose="02040503050406030204" pitchFamily="18" charset="0"/>
                      </a:rPr>
                      <m:t>W</m:t>
                    </m:r>
                  </m:oMath>
                </a14:m>
                <a:endParaRPr lang="en-US" sz="2400" b="0" dirty="0" smtClean="0"/>
              </a:p>
              <a:p>
                <a:pPr algn="l" rtl="0"/>
                <a:r>
                  <a:rPr lang="en-US" sz="2400" dirty="0" smtClean="0"/>
                  <a:t>3) convective end fin</a:t>
                </a:r>
              </a:p>
              <a:p>
                <a:pPr algn="l" rtl="0"/>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panose="02040503050406030204" pitchFamily="18" charset="0"/>
                              </a:rPr>
                              <m:t>𝑄</m:t>
                            </m:r>
                          </m:e>
                        </m:acc>
                      </m:e>
                      <m:sub>
                        <m:r>
                          <a:rPr lang="en-US" sz="2400">
                            <a:latin typeface="Cambria Math" panose="02040503050406030204" pitchFamily="18" charset="0"/>
                          </a:rPr>
                          <m:t>𝑓𝑖𝑛</m:t>
                        </m:r>
                      </m:sub>
                    </m:sSub>
                    <m:r>
                      <a:rPr lang="en-US" sz="2400">
                        <a:latin typeface="Cambria Math" panose="02040503050406030204" pitchFamily="18" charset="0"/>
                      </a:rPr>
                      <m:t>=</m:t>
                    </m:r>
                    <m:rad>
                      <m:radPr>
                        <m:degHide m:val="on"/>
                        <m:ctrlPr>
                          <a:rPr lang="en-US" sz="2400" i="1">
                            <a:latin typeface="Cambria Math"/>
                          </a:rPr>
                        </m:ctrlPr>
                      </m:radPr>
                      <m:deg/>
                      <m:e>
                        <m:r>
                          <a:rPr lang="en-US" sz="2400">
                            <a:latin typeface="Cambria Math" panose="02040503050406030204" pitchFamily="18" charset="0"/>
                          </a:rPr>
                          <m:t>h</m:t>
                        </m:r>
                        <m:r>
                          <a:rPr lang="en-US" sz="2400">
                            <a:latin typeface="Cambria Math" panose="02040503050406030204" pitchFamily="18" charset="0"/>
                          </a:rPr>
                          <m:t>𝑃𝑘𝐴</m:t>
                        </m:r>
                      </m:e>
                    </m:rad>
                    <m:d>
                      <m:dPr>
                        <m:ctrlPr>
                          <a:rPr lang="en-US" sz="2400" i="1">
                            <a:latin typeface="Cambria Math"/>
                          </a:rPr>
                        </m:ctrlPr>
                      </m:dPr>
                      <m:e>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𝑜</m:t>
                            </m:r>
                          </m:sub>
                        </m:sSub>
                        <m:r>
                          <a:rPr lang="en-US" sz="2400">
                            <a:latin typeface="Cambria Math" panose="02040503050406030204" pitchFamily="18" charset="0"/>
                          </a:rPr>
                          <m:t>−</m:t>
                        </m:r>
                        <m:sSub>
                          <m:sSubPr>
                            <m:ctrlPr>
                              <a:rPr lang="en-US" sz="2400" i="1">
                                <a:latin typeface="Cambria Math"/>
                              </a:rPr>
                            </m:ctrlPr>
                          </m:sSubPr>
                          <m:e>
                            <m:r>
                              <a:rPr lang="en-US" sz="2400">
                                <a:latin typeface="Cambria Math" panose="02040503050406030204" pitchFamily="18" charset="0"/>
                              </a:rPr>
                              <m:t>𝑇</m:t>
                            </m:r>
                          </m:e>
                          <m:sub>
                            <m:r>
                              <a:rPr lang="en-US" sz="2400">
                                <a:latin typeface="Cambria Math" panose="02040503050406030204" pitchFamily="18" charset="0"/>
                              </a:rPr>
                              <m:t>∞</m:t>
                            </m:r>
                          </m:sub>
                        </m:sSub>
                      </m:e>
                    </m:d>
                    <m:f>
                      <m:fPr>
                        <m:ctrlPr>
                          <a:rPr lang="en-US" sz="2400" i="1">
                            <a:latin typeface="Cambria Math"/>
                          </a:rPr>
                        </m:ctrlPr>
                      </m:fPr>
                      <m:num>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m:rPr>
                            <m:sty m:val="p"/>
                          </m:rPr>
                          <a:rPr lang="en-US" sz="2400">
                            <a:latin typeface="Cambria Math" panose="02040503050406030204" pitchFamily="18" charset="0"/>
                          </a:rPr>
                          <m:t>cosh</m:t>
                        </m:r>
                        <m:r>
                          <a:rPr lang="en-US" sz="2400">
                            <a:latin typeface="Cambria Math" panose="02040503050406030204" pitchFamily="18" charset="0"/>
                          </a:rPr>
                          <m:t>⁡(</m:t>
                        </m:r>
                        <m:r>
                          <a:rPr lang="en-US" sz="2400">
                            <a:latin typeface="Cambria Math" panose="02040503050406030204" pitchFamily="18" charset="0"/>
                          </a:rPr>
                          <m:t>𝑚𝐿</m:t>
                        </m:r>
                        <m:r>
                          <a:rPr lang="en-US" sz="2400">
                            <a:latin typeface="Cambria Math" panose="02040503050406030204" pitchFamily="18" charset="0"/>
                          </a:rPr>
                          <m:t>)</m:t>
                        </m:r>
                      </m:num>
                      <m:den>
                        <m:func>
                          <m:funcPr>
                            <m:ctrlPr>
                              <a:rPr lang="en-US" sz="2400" i="1">
                                <a:latin typeface="Cambria Math"/>
                              </a:rPr>
                            </m:ctrlPr>
                          </m:funcPr>
                          <m:fName>
                            <m:r>
                              <m:rPr>
                                <m:sty m:val="p"/>
                              </m:rPr>
                              <a:rPr lang="en-US" sz="2400">
                                <a:latin typeface="Cambria Math" panose="02040503050406030204" pitchFamily="18" charset="0"/>
                              </a:rPr>
                              <m:t>cosh</m:t>
                            </m:r>
                          </m:fName>
                          <m:e>
                            <m:d>
                              <m:dPr>
                                <m:ctrlPr>
                                  <a:rPr lang="en-US" sz="2400" i="1">
                                    <a:latin typeface="Cambria Math"/>
                                  </a:rPr>
                                </m:ctrlPr>
                              </m:dPr>
                              <m:e>
                                <m:r>
                                  <a:rPr lang="en-US" sz="2400">
                                    <a:latin typeface="Cambria Math" panose="02040503050406030204" pitchFamily="18" charset="0"/>
                                  </a:rPr>
                                  <m:t>𝑚𝐿</m:t>
                                </m:r>
                              </m:e>
                            </m:d>
                          </m:e>
                        </m:func>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den>
                    </m:f>
                  </m:oMath>
                </a14:m>
                <a:endParaRPr lang="en-US" sz="2400" dirty="0" smtClean="0"/>
              </a:p>
              <a:p>
                <a:pPr algn="l" rtl="0"/>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panose="02040503050406030204" pitchFamily="18" charset="0"/>
                              </a:rPr>
                              <m:t>𝑄</m:t>
                            </m:r>
                          </m:e>
                        </m:acc>
                      </m:e>
                      <m:sub>
                        <m:r>
                          <a:rPr lang="en-US" sz="2400">
                            <a:latin typeface="Cambria Math" panose="02040503050406030204" pitchFamily="18" charset="0"/>
                          </a:rPr>
                          <m:t>𝑓𝑖𝑛</m:t>
                        </m:r>
                      </m:sub>
                    </m:sSub>
                    <m:r>
                      <a:rPr lang="en-US" sz="2400">
                        <a:latin typeface="Cambria Math" panose="02040503050406030204" pitchFamily="18" charset="0"/>
                      </a:rPr>
                      <m:t>=</m:t>
                    </m:r>
                    <m:r>
                      <a:rPr lang="en-US" sz="2400" b="0" i="1" smtClean="0">
                        <a:latin typeface="Cambria Math" panose="02040503050406030204" pitchFamily="18" charset="0"/>
                      </a:rPr>
                      <m:t>160</m:t>
                    </m:r>
                    <m:f>
                      <m:fPr>
                        <m:ctrlPr>
                          <a:rPr lang="en-US" sz="2400" i="1">
                            <a:latin typeface="Cambria Math"/>
                          </a:rPr>
                        </m:ctrlPr>
                      </m:fPr>
                      <m:num>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b="0" i="1" smtClean="0">
                                <a:latin typeface="Cambria Math" panose="02040503050406030204" pitchFamily="18" charset="0"/>
                              </a:rPr>
                              <m:t>1</m:t>
                            </m:r>
                          </m:e>
                        </m:d>
                        <m:r>
                          <a:rPr lang="en-US" sz="240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05</m:t>
                        </m:r>
                        <m:r>
                          <m:rPr>
                            <m:sty m:val="p"/>
                          </m:rPr>
                          <a:rPr lang="en-US" sz="2400">
                            <a:latin typeface="Cambria Math" panose="02040503050406030204" pitchFamily="18" charset="0"/>
                          </a:rPr>
                          <m:t>cosh</m:t>
                        </m:r>
                        <m:r>
                          <a:rPr lang="en-US" sz="2400">
                            <a:latin typeface="Cambria Math" panose="02040503050406030204" pitchFamily="18" charset="0"/>
                          </a:rPr>
                          <m:t>⁡(</m:t>
                        </m:r>
                        <m:r>
                          <a:rPr lang="en-US" sz="2400" b="0" i="0" smtClean="0">
                            <a:latin typeface="Cambria Math" panose="02040503050406030204" pitchFamily="18" charset="0"/>
                          </a:rPr>
                          <m:t>1</m:t>
                        </m:r>
                        <m:r>
                          <a:rPr lang="en-US" sz="2400">
                            <a:latin typeface="Cambria Math" panose="02040503050406030204" pitchFamily="18" charset="0"/>
                          </a:rPr>
                          <m:t>)</m:t>
                        </m:r>
                      </m:num>
                      <m:den>
                        <m:func>
                          <m:funcPr>
                            <m:ctrlPr>
                              <a:rPr lang="en-US" sz="2400" i="1">
                                <a:latin typeface="Cambria Math"/>
                              </a:rPr>
                            </m:ctrlPr>
                          </m:funcPr>
                          <m:fName>
                            <m:r>
                              <m:rPr>
                                <m:sty m:val="p"/>
                              </m:rPr>
                              <a:rPr lang="en-US" sz="2400">
                                <a:latin typeface="Cambria Math" panose="02040503050406030204" pitchFamily="18" charset="0"/>
                              </a:rPr>
                              <m:t>cosh</m:t>
                            </m:r>
                          </m:fName>
                          <m:e>
                            <m:r>
                              <a:rPr lang="en-US" sz="2400" b="0" i="1" smtClean="0">
                                <a:latin typeface="Cambria Math" panose="02040503050406030204" pitchFamily="18" charset="0"/>
                              </a:rPr>
                              <m:t>1</m:t>
                            </m:r>
                          </m:e>
                        </m:func>
                        <m:r>
                          <a:rPr lang="en-US" sz="240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05</m:t>
                        </m:r>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b="0" i="0" smtClean="0">
                                <a:latin typeface="Cambria Math" panose="02040503050406030204" pitchFamily="18" charset="0"/>
                              </a:rPr>
                              <m:t>1</m:t>
                            </m:r>
                          </m:e>
                        </m:d>
                      </m:den>
                    </m:f>
                    <m:r>
                      <a:rPr lang="en-US" sz="2400" b="0" i="1" smtClean="0">
                        <a:latin typeface="Cambria Math" panose="02040503050406030204" pitchFamily="18" charset="0"/>
                      </a:rPr>
                      <m:t>=</m:t>
                    </m:r>
                    <m:r>
                      <a:rPr lang="en-US" sz="2400" b="0" i="1" smtClean="0">
                        <a:latin typeface="Cambria Math" panose="02040503050406030204" pitchFamily="18" charset="0"/>
                      </a:rPr>
                      <m:t>125</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𝑊</m:t>
                    </m:r>
                  </m:oMath>
                </a14:m>
                <a:r>
                  <a:rPr lang="en-US" sz="2400" dirty="0" smtClean="0"/>
                  <a:t> </a:t>
                </a:r>
              </a:p>
              <a:p>
                <a:pPr algn="l" rtl="0"/>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096207" y="228600"/>
                <a:ext cx="7438194" cy="5682622"/>
              </a:xfrm>
              <a:blipFill>
                <a:blip r:embed="rId2"/>
                <a:stretch>
                  <a:fillRect l="-1148" t="-1502"/>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4684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200" y="304800"/>
                <a:ext cx="7467599" cy="6172200"/>
              </a:xfrm>
            </p:spPr>
            <p:txBody>
              <a:bodyPr>
                <a:normAutofit/>
              </a:bodyPr>
              <a:lstStyle/>
              <a:p>
                <a:pPr algn="l" rtl="0"/>
                <a:r>
                  <a:rPr lang="en-US" sz="2400" dirty="0" smtClean="0"/>
                  <a:t>Fin efficiency </a:t>
                </a:r>
              </a:p>
              <a:p>
                <a:pPr algn="l" rtl="0"/>
                <a:r>
                  <a:rPr lang="en-US" sz="2400" dirty="0" smtClean="0"/>
                  <a:t>1) long fin   </a:t>
                </a:r>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𝜂</m:t>
                        </m:r>
                      </m:e>
                      <m:sub>
                        <m:r>
                          <a:rPr lang="en-US" sz="2400">
                            <a:latin typeface="Cambria Math" panose="02040503050406030204" pitchFamily="18" charset="0"/>
                          </a:rPr>
                          <m:t>𝑓𝑖𝑛</m:t>
                        </m:r>
                      </m:sub>
                    </m:sSub>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1</m:t>
                        </m:r>
                      </m:num>
                      <m:den>
                        <m:r>
                          <a:rPr lang="en-US" sz="2400">
                            <a:latin typeface="Cambria Math" panose="02040503050406030204" pitchFamily="18" charset="0"/>
                          </a:rPr>
                          <m:t>𝑚𝐿</m:t>
                        </m:r>
                      </m:den>
                    </m:f>
                    <m:r>
                      <a:rPr lang="en-US" sz="2400">
                        <a:latin typeface="Cambria Math" panose="02040503050406030204" pitchFamily="18" charset="0"/>
                      </a:rPr>
                      <m:t>=</m:t>
                    </m:r>
                    <m:rad>
                      <m:radPr>
                        <m:degHide m:val="on"/>
                        <m:ctrlPr>
                          <a:rPr lang="en-US" sz="2400" i="1">
                            <a:latin typeface="Cambria Math"/>
                          </a:rPr>
                        </m:ctrlPr>
                      </m:radPr>
                      <m:deg/>
                      <m:e>
                        <m:f>
                          <m:fPr>
                            <m:ctrlPr>
                              <a:rPr lang="en-US" sz="2400" i="1">
                                <a:latin typeface="Cambria Math"/>
                              </a:rPr>
                            </m:ctrlPr>
                          </m:fPr>
                          <m:num>
                            <m:r>
                              <a:rPr lang="en-US" sz="2400">
                                <a:latin typeface="Cambria Math" panose="02040503050406030204" pitchFamily="18" charset="0"/>
                              </a:rPr>
                              <m:t>𝑘𝐴</m:t>
                            </m:r>
                          </m:num>
                          <m:den>
                            <m:r>
                              <a:rPr lang="en-US" sz="2400">
                                <a:latin typeface="Cambria Math" panose="02040503050406030204" pitchFamily="18" charset="0"/>
                              </a:rPr>
                              <m:t>h</m:t>
                            </m:r>
                            <m:r>
                              <a:rPr lang="en-US" sz="2400">
                                <a:latin typeface="Cambria Math" panose="02040503050406030204" pitchFamily="18" charset="0"/>
                              </a:rPr>
                              <m:t>𝑃</m:t>
                            </m:r>
                          </m:den>
                        </m:f>
                      </m:e>
                    </m:rad>
                    <m:f>
                      <m:fPr>
                        <m:ctrlPr>
                          <a:rPr lang="en-US" sz="2400" i="1">
                            <a:latin typeface="Cambria Math"/>
                          </a:rPr>
                        </m:ctrlPr>
                      </m:fPr>
                      <m:num>
                        <m:r>
                          <a:rPr lang="en-US" sz="2400">
                            <a:latin typeface="Cambria Math" panose="02040503050406030204" pitchFamily="18" charset="0"/>
                          </a:rPr>
                          <m:t>1</m:t>
                        </m:r>
                      </m:num>
                      <m:den>
                        <m:r>
                          <a:rPr lang="en-US" sz="2400">
                            <a:latin typeface="Cambria Math" panose="02040503050406030204" pitchFamily="18" charset="0"/>
                          </a:rPr>
                          <m:t>𝐿</m:t>
                        </m:r>
                      </m:den>
                    </m:f>
                    <m:r>
                      <a:rPr lang="en-US" sz="2400">
                        <a:latin typeface="Cambria Math" panose="02040503050406030204" pitchFamily="18" charset="0"/>
                      </a:rPr>
                      <m:t>  </m:t>
                    </m:r>
                  </m:oMath>
                </a14:m>
                <a:endParaRPr lang="en-US" sz="2400" dirty="0">
                  <a:latin typeface="Calibri" panose="020F0502020204030204" pitchFamily="34" charset="0"/>
                  <a:ea typeface="Calibri" panose="020F0502020204030204" pitchFamily="34" charset="0"/>
                  <a:cs typeface="Arial" panose="020B0604020202020204" pitchFamily="34" charset="0"/>
                </a:endParaRPr>
              </a:p>
              <a:p>
                <a:pPr algn="l" rtl="0"/>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𝜂</m:t>
                        </m:r>
                      </m:e>
                      <m:sub>
                        <m:r>
                          <a:rPr lang="en-US" sz="2400">
                            <a:latin typeface="Cambria Math" panose="02040503050406030204" pitchFamily="18" charset="0"/>
                          </a:rPr>
                          <m:t>𝑓𝑖𝑛</m:t>
                        </m:r>
                      </m:sub>
                    </m:sSub>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1</m:t>
                        </m:r>
                      </m:num>
                      <m:den>
                        <m:r>
                          <a:rPr lang="en-US" sz="2400">
                            <a:latin typeface="Cambria Math" panose="02040503050406030204" pitchFamily="18" charset="0"/>
                          </a:rPr>
                          <m:t>𝑚𝐿</m:t>
                        </m:r>
                      </m:den>
                    </m:f>
                    <m:r>
                      <a:rPr lang="en-US" sz="2400">
                        <a:latin typeface="Cambria Math" panose="02040503050406030204" pitchFamily="18" charset="0"/>
                      </a:rPr>
                      <m:t>=</m:t>
                    </m:r>
                    <m:rad>
                      <m:radPr>
                        <m:degHide m:val="on"/>
                        <m:ctrlPr>
                          <a:rPr lang="en-US" sz="2400" i="1">
                            <a:latin typeface="Cambria Math"/>
                          </a:rPr>
                        </m:ctrlPr>
                      </m:radPr>
                      <m:deg/>
                      <m:e>
                        <m:f>
                          <m:fPr>
                            <m:ctrlPr>
                              <a:rPr lang="en-US" sz="2400" i="1">
                                <a:latin typeface="Cambria Math"/>
                              </a:rPr>
                            </m:ctrlPr>
                          </m:fPr>
                          <m:num>
                            <m:r>
                              <a:rPr lang="en-US" sz="2400" b="0" i="0" smtClean="0">
                                <a:latin typeface="Cambria Math"/>
                              </a:rPr>
                              <m:t>100</m:t>
                            </m:r>
                            <m:r>
                              <a:rPr lang="en-US" sz="2400" b="0" i="1" smtClean="0">
                                <a:latin typeface="Cambria Math"/>
                                <a:ea typeface="Cambria Math"/>
                              </a:rPr>
                              <m:t>×</m:t>
                            </m:r>
                            <m:r>
                              <a:rPr lang="en-US" sz="2400" b="0" i="1" smtClean="0">
                                <a:latin typeface="Cambria Math"/>
                                <a:ea typeface="Cambria Math"/>
                              </a:rPr>
                              <m:t>0</m:t>
                            </m:r>
                            <m:r>
                              <a:rPr lang="en-US" sz="2400" b="0" i="1" smtClean="0">
                                <a:latin typeface="Cambria Math"/>
                                <a:ea typeface="Cambria Math"/>
                              </a:rPr>
                              <m:t>.</m:t>
                            </m:r>
                            <m:r>
                              <a:rPr lang="en-US" sz="2400" b="0" i="1" smtClean="0">
                                <a:latin typeface="Cambria Math"/>
                                <a:ea typeface="Cambria Math"/>
                              </a:rPr>
                              <m:t>01</m:t>
                            </m:r>
                          </m:num>
                          <m:den>
                            <m:r>
                              <a:rPr lang="en-US" sz="2400" b="0" i="0" smtClean="0">
                                <a:latin typeface="Cambria Math"/>
                              </a:rPr>
                              <m:t>10</m:t>
                            </m:r>
                            <m:r>
                              <a:rPr lang="en-US" sz="2400" b="0" i="1" smtClean="0">
                                <a:latin typeface="Cambria Math"/>
                                <a:ea typeface="Cambria Math"/>
                              </a:rPr>
                              <m:t>×</m:t>
                            </m:r>
                            <m:r>
                              <a:rPr lang="en-US" sz="2400" b="0" i="0" smtClean="0">
                                <a:latin typeface="Cambria Math"/>
                                <a:ea typeface="Cambria Math"/>
                              </a:rPr>
                              <m:t>0</m:t>
                            </m:r>
                            <m:r>
                              <a:rPr lang="en-US" sz="2400" b="0" i="0" smtClean="0">
                                <a:latin typeface="Cambria Math"/>
                                <a:ea typeface="Cambria Math"/>
                              </a:rPr>
                              <m:t>.</m:t>
                            </m:r>
                            <m:r>
                              <a:rPr lang="en-US" sz="2400" b="0" i="0" smtClean="0">
                                <a:latin typeface="Cambria Math"/>
                                <a:ea typeface="Cambria Math"/>
                              </a:rPr>
                              <m:t>4</m:t>
                            </m:r>
                          </m:den>
                        </m:f>
                      </m:e>
                    </m:rad>
                    <m:f>
                      <m:fPr>
                        <m:ctrlPr>
                          <a:rPr lang="en-US" sz="2400" i="1">
                            <a:latin typeface="Cambria Math"/>
                          </a:rPr>
                        </m:ctrlPr>
                      </m:fPr>
                      <m:num>
                        <m:r>
                          <a:rPr lang="en-US" sz="2400">
                            <a:latin typeface="Cambria Math" panose="02040503050406030204" pitchFamily="18" charset="0"/>
                          </a:rPr>
                          <m:t>1</m:t>
                        </m:r>
                      </m:num>
                      <m:den>
                        <m:r>
                          <a:rPr lang="en-US" sz="2400" b="0" i="1" smtClean="0">
                            <a:latin typeface="Cambria Math"/>
                          </a:rPr>
                          <m:t>0</m:t>
                        </m:r>
                        <m:r>
                          <a:rPr lang="en-US" sz="2400" b="0" i="1" smtClean="0">
                            <a:latin typeface="Cambria Math"/>
                          </a:rPr>
                          <m:t>.</m:t>
                        </m:r>
                        <m:r>
                          <a:rPr lang="en-US" sz="2400" b="0" i="1" smtClean="0">
                            <a:latin typeface="Cambria Math"/>
                          </a:rPr>
                          <m:t>5</m:t>
                        </m:r>
                      </m:den>
                    </m:f>
                    <m:r>
                      <a:rPr lang="en-US" sz="2400" b="0" i="1" smtClean="0">
                        <a:latin typeface="Cambria Math"/>
                      </a:rPr>
                      <m:t>=</m:t>
                    </m:r>
                    <m:r>
                      <a:rPr lang="en-US" sz="2400" b="0" i="1" smtClean="0">
                        <a:latin typeface="Cambria Math"/>
                      </a:rPr>
                      <m:t>100</m:t>
                    </m:r>
                    <m:r>
                      <a:rPr lang="en-US" sz="2400" b="0" i="1" smtClean="0">
                        <a:latin typeface="Cambria Math"/>
                      </a:rPr>
                      <m:t>%</m:t>
                    </m:r>
                    <m:r>
                      <a:rPr lang="en-US" sz="2400">
                        <a:latin typeface="Cambria Math" panose="02040503050406030204" pitchFamily="18" charset="0"/>
                      </a:rPr>
                      <m:t>  </m:t>
                    </m:r>
                  </m:oMath>
                </a14:m>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l" rtl="0"/>
                <a:r>
                  <a:rPr lang="en-US" sz="2400" dirty="0" smtClean="0">
                    <a:latin typeface="Calibri" panose="020F0502020204030204" pitchFamily="34" charset="0"/>
                    <a:ea typeface="Calibri" panose="020F0502020204030204" pitchFamily="34" charset="0"/>
                    <a:cs typeface="Arial" panose="020B0604020202020204" pitchFamily="34" charset="0"/>
                  </a:rPr>
                  <a:t>2) insulated tip fin         </a:t>
                </a:r>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𝜂</m:t>
                        </m:r>
                      </m:e>
                      <m:sub>
                        <m:r>
                          <a:rPr lang="en-US" sz="2400">
                            <a:latin typeface="Cambria Math" panose="02040503050406030204" pitchFamily="18" charset="0"/>
                          </a:rPr>
                          <m:t>𝑓𝑖𝑛</m:t>
                        </m:r>
                      </m:sub>
                    </m:sSub>
                    <m:r>
                      <a:rPr lang="en-US" sz="2400">
                        <a:latin typeface="Cambria Math" panose="02040503050406030204" pitchFamily="18" charset="0"/>
                      </a:rPr>
                      <m:t>=</m:t>
                    </m:r>
                    <m:f>
                      <m:fPr>
                        <m:ctrlPr>
                          <a:rPr lang="en-US" sz="2400" i="1">
                            <a:latin typeface="Cambria Math"/>
                          </a:rPr>
                        </m:ctrlPr>
                      </m:fPr>
                      <m:num>
                        <m:r>
                          <m:rPr>
                            <m:sty m:val="p"/>
                          </m:rPr>
                          <a:rPr lang="en-US" sz="2400">
                            <a:latin typeface="Cambria Math" panose="02040503050406030204" pitchFamily="18" charset="0"/>
                          </a:rPr>
                          <m:t>tanh</m:t>
                        </m:r>
                        <m:r>
                          <a:rPr lang="en-US" sz="2400">
                            <a:latin typeface="Cambria Math" panose="02040503050406030204" pitchFamily="18" charset="0"/>
                          </a:rPr>
                          <m:t>⁡(</m:t>
                        </m:r>
                        <m:r>
                          <a:rPr lang="en-US" sz="2400">
                            <a:latin typeface="Cambria Math" panose="02040503050406030204" pitchFamily="18" charset="0"/>
                          </a:rPr>
                          <m:t>𝑚𝐿</m:t>
                        </m:r>
                        <m:r>
                          <a:rPr lang="en-US" sz="2400">
                            <a:latin typeface="Cambria Math" panose="02040503050406030204" pitchFamily="18" charset="0"/>
                          </a:rPr>
                          <m:t>)</m:t>
                        </m:r>
                      </m:num>
                      <m:den>
                        <m:r>
                          <a:rPr lang="en-US" sz="2400">
                            <a:latin typeface="Cambria Math" panose="02040503050406030204" pitchFamily="18" charset="0"/>
                          </a:rPr>
                          <m:t>𝑚𝐿</m:t>
                        </m:r>
                      </m:den>
                    </m:f>
                  </m:oMath>
                </a14:m>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l" rtl="0"/>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𝜂</m:t>
                        </m:r>
                      </m:e>
                      <m:sub>
                        <m:r>
                          <a:rPr lang="en-US" sz="2400">
                            <a:latin typeface="Cambria Math" panose="02040503050406030204" pitchFamily="18" charset="0"/>
                          </a:rPr>
                          <m:t>𝑓𝑖𝑛</m:t>
                        </m:r>
                      </m:sub>
                    </m:sSub>
                    <m:r>
                      <a:rPr lang="en-US" sz="2400">
                        <a:latin typeface="Cambria Math" panose="02040503050406030204" pitchFamily="18" charset="0"/>
                      </a:rPr>
                      <m:t>=</m:t>
                    </m:r>
                    <m:f>
                      <m:fPr>
                        <m:ctrlPr>
                          <a:rPr lang="en-US" sz="2400" i="1">
                            <a:latin typeface="Cambria Math"/>
                          </a:rPr>
                        </m:ctrlPr>
                      </m:fPr>
                      <m:num>
                        <m:r>
                          <m:rPr>
                            <m:sty m:val="p"/>
                          </m:rPr>
                          <a:rPr lang="en-US" sz="2400">
                            <a:latin typeface="Cambria Math" panose="02040503050406030204" pitchFamily="18" charset="0"/>
                          </a:rPr>
                          <m:t>tanh</m:t>
                        </m:r>
                        <m:r>
                          <a:rPr lang="en-US" sz="2400">
                            <a:latin typeface="Cambria Math" panose="02040503050406030204" pitchFamily="18" charset="0"/>
                          </a:rPr>
                          <m:t>⁡(</m:t>
                        </m:r>
                        <m:r>
                          <a:rPr lang="en-US" sz="2400" b="0" i="0" smtClean="0">
                            <a:latin typeface="Cambria Math"/>
                          </a:rPr>
                          <m:t>2</m:t>
                        </m:r>
                        <m:r>
                          <a:rPr lang="en-US" sz="2400" b="0" i="1" smtClean="0">
                            <a:latin typeface="Cambria Math"/>
                            <a:ea typeface="Cambria Math"/>
                          </a:rPr>
                          <m:t>×</m:t>
                        </m:r>
                        <m:r>
                          <a:rPr lang="en-US" sz="2400" b="0" i="0" smtClean="0">
                            <a:latin typeface="Cambria Math"/>
                            <a:ea typeface="Cambria Math"/>
                          </a:rPr>
                          <m:t>0</m:t>
                        </m:r>
                        <m:r>
                          <a:rPr lang="en-US" sz="2400" b="0" i="0" smtClean="0">
                            <a:latin typeface="Cambria Math"/>
                            <a:ea typeface="Cambria Math"/>
                          </a:rPr>
                          <m:t>.</m:t>
                        </m:r>
                        <m:r>
                          <a:rPr lang="en-US" sz="2400" b="0" i="0" smtClean="0">
                            <a:latin typeface="Cambria Math"/>
                            <a:ea typeface="Cambria Math"/>
                          </a:rPr>
                          <m:t>5</m:t>
                        </m:r>
                        <m:r>
                          <a:rPr lang="en-US" sz="2400">
                            <a:latin typeface="Cambria Math" panose="02040503050406030204" pitchFamily="18" charset="0"/>
                          </a:rPr>
                          <m:t>)</m:t>
                        </m:r>
                      </m:num>
                      <m:den>
                        <m:r>
                          <a:rPr lang="en-US" sz="2400" b="0" i="0" smtClean="0">
                            <a:latin typeface="Cambria Math"/>
                          </a:rPr>
                          <m:t>2</m:t>
                        </m:r>
                        <m:r>
                          <a:rPr lang="en-US" sz="2400" b="0" i="1" smtClean="0">
                            <a:latin typeface="Cambria Math"/>
                            <a:ea typeface="Cambria Math"/>
                          </a:rPr>
                          <m:t>×</m:t>
                        </m:r>
                        <m:r>
                          <a:rPr lang="en-US" sz="2400" b="0" i="0" smtClean="0">
                            <a:latin typeface="Cambria Math"/>
                            <a:ea typeface="Cambria Math"/>
                          </a:rPr>
                          <m:t>0</m:t>
                        </m:r>
                        <m:r>
                          <a:rPr lang="en-US" sz="2400" b="0" i="0" smtClean="0">
                            <a:latin typeface="Cambria Math"/>
                            <a:ea typeface="Cambria Math"/>
                          </a:rPr>
                          <m:t>.</m:t>
                        </m:r>
                        <m:r>
                          <a:rPr lang="en-US" sz="2400" b="0" i="0" smtClean="0">
                            <a:latin typeface="Cambria Math"/>
                            <a:ea typeface="Cambria Math"/>
                          </a:rPr>
                          <m:t>5</m:t>
                        </m:r>
                      </m:den>
                    </m:f>
                    <m:r>
                      <a:rPr lang="en-US" sz="2400" b="0" i="1" smtClean="0">
                        <a:latin typeface="Cambria Math"/>
                      </a:rPr>
                      <m:t>=</m:t>
                    </m:r>
                    <m:r>
                      <a:rPr lang="en-US" sz="2400" b="0" i="1" smtClean="0">
                        <a:latin typeface="Cambria Math"/>
                      </a:rPr>
                      <m:t>76</m:t>
                    </m:r>
                    <m:r>
                      <a:rPr lang="en-US" sz="2400" b="0" i="1" smtClean="0">
                        <a:latin typeface="Cambria Math"/>
                      </a:rPr>
                      <m:t>.</m:t>
                    </m:r>
                    <m:r>
                      <a:rPr lang="en-US" sz="2400" b="0" i="1" smtClean="0">
                        <a:latin typeface="Cambria Math"/>
                      </a:rPr>
                      <m:t>16</m:t>
                    </m:r>
                    <m:r>
                      <a:rPr lang="en-US" sz="2400" b="0" i="1" smtClean="0">
                        <a:latin typeface="Cambria Math"/>
                      </a:rPr>
                      <m:t>%</m:t>
                    </m:r>
                  </m:oMath>
                </a14:m>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l" rtl="0"/>
                <a:r>
                  <a:rPr lang="en-US" sz="2400" dirty="0" smtClean="0">
                    <a:latin typeface="Calibri" panose="020F0502020204030204" pitchFamily="34" charset="0"/>
                    <a:ea typeface="Calibri" panose="020F0502020204030204" pitchFamily="34" charset="0"/>
                    <a:cs typeface="Arial" panose="020B0604020202020204" pitchFamily="34" charset="0"/>
                  </a:rPr>
                  <a:t>3) convective end fin   </a:t>
                </a:r>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𝜂</m:t>
                        </m:r>
                      </m:e>
                      <m:sub>
                        <m:r>
                          <a:rPr lang="en-US" sz="2400">
                            <a:latin typeface="Cambria Math" panose="02040503050406030204" pitchFamily="18" charset="0"/>
                          </a:rPr>
                          <m:t>𝑓𝑖𝑛</m:t>
                        </m:r>
                      </m:sub>
                    </m:sSub>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1</m:t>
                        </m:r>
                      </m:num>
                      <m:den>
                        <m:r>
                          <a:rPr lang="en-US" sz="2400">
                            <a:latin typeface="Cambria Math" panose="02040503050406030204" pitchFamily="18" charset="0"/>
                          </a:rPr>
                          <m:t>𝑚𝐿</m:t>
                        </m:r>
                      </m:den>
                    </m:f>
                    <m:r>
                      <a:rPr lang="en-US" sz="2400">
                        <a:latin typeface="Cambria Math" panose="02040503050406030204" pitchFamily="18" charset="0"/>
                      </a:rPr>
                      <m:t> </m:t>
                    </m:r>
                    <m:f>
                      <m:fPr>
                        <m:ctrlPr>
                          <a:rPr lang="en-US" sz="2400" i="1">
                            <a:latin typeface="Cambria Math"/>
                          </a:rPr>
                        </m:ctrlPr>
                      </m:fPr>
                      <m:num>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m:rPr>
                            <m:sty m:val="p"/>
                          </m:rPr>
                          <a:rPr lang="en-US" sz="2400">
                            <a:latin typeface="Cambria Math" panose="02040503050406030204" pitchFamily="18" charset="0"/>
                          </a:rPr>
                          <m:t>cosh</m:t>
                        </m:r>
                        <m:r>
                          <a:rPr lang="en-US" sz="2400">
                            <a:latin typeface="Cambria Math" panose="02040503050406030204" pitchFamily="18" charset="0"/>
                          </a:rPr>
                          <m:t>⁡(</m:t>
                        </m:r>
                        <m:r>
                          <a:rPr lang="en-US" sz="2400">
                            <a:latin typeface="Cambria Math" panose="02040503050406030204" pitchFamily="18" charset="0"/>
                          </a:rPr>
                          <m:t>𝑚𝐿</m:t>
                        </m:r>
                        <m:r>
                          <a:rPr lang="en-US" sz="2400">
                            <a:latin typeface="Cambria Math" panose="02040503050406030204" pitchFamily="18" charset="0"/>
                          </a:rPr>
                          <m:t>)</m:t>
                        </m:r>
                      </m:num>
                      <m:den>
                        <m:func>
                          <m:funcPr>
                            <m:ctrlPr>
                              <a:rPr lang="en-US" sz="2400" i="1">
                                <a:latin typeface="Cambria Math"/>
                              </a:rPr>
                            </m:ctrlPr>
                          </m:funcPr>
                          <m:fName>
                            <m:r>
                              <m:rPr>
                                <m:sty m:val="p"/>
                              </m:rPr>
                              <a:rPr lang="en-US" sz="2400">
                                <a:latin typeface="Cambria Math" panose="02040503050406030204" pitchFamily="18" charset="0"/>
                              </a:rPr>
                              <m:t>cosh</m:t>
                            </m:r>
                          </m:fName>
                          <m:e>
                            <m:d>
                              <m:dPr>
                                <m:ctrlPr>
                                  <a:rPr lang="en-US" sz="2400" i="1">
                                    <a:latin typeface="Cambria Math"/>
                                  </a:rPr>
                                </m:ctrlPr>
                              </m:dPr>
                              <m:e>
                                <m:r>
                                  <a:rPr lang="en-US" sz="2400">
                                    <a:latin typeface="Cambria Math" panose="02040503050406030204" pitchFamily="18" charset="0"/>
                                  </a:rPr>
                                  <m:t>𝑚𝐿</m:t>
                                </m:r>
                              </m:e>
                            </m:d>
                          </m:e>
                        </m:func>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den>
                    </m:f>
                  </m:oMath>
                </a14:m>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l" rtl="0"/>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𝜂</m:t>
                        </m:r>
                      </m:e>
                      <m:sub>
                        <m:r>
                          <a:rPr lang="en-US" sz="2400">
                            <a:latin typeface="Cambria Math" panose="02040503050406030204" pitchFamily="18" charset="0"/>
                          </a:rPr>
                          <m:t>𝑓𝑖𝑛</m:t>
                        </m:r>
                      </m:sub>
                    </m:sSub>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1</m:t>
                        </m:r>
                      </m:num>
                      <m:den>
                        <m:r>
                          <a:rPr lang="en-US" sz="2400" b="0" i="0" smtClean="0">
                            <a:latin typeface="Cambria Math"/>
                          </a:rPr>
                          <m:t>2</m:t>
                        </m:r>
                        <m:r>
                          <a:rPr lang="en-US" sz="2400" b="0" i="1" smtClean="0">
                            <a:latin typeface="Cambria Math"/>
                            <a:ea typeface="Cambria Math"/>
                          </a:rPr>
                          <m:t>×</m:t>
                        </m:r>
                        <m:r>
                          <a:rPr lang="en-US" sz="2400" b="0" i="0" smtClean="0">
                            <a:latin typeface="Cambria Math"/>
                            <a:ea typeface="Cambria Math"/>
                          </a:rPr>
                          <m:t>0</m:t>
                        </m:r>
                        <m:r>
                          <a:rPr lang="en-US" sz="2400" b="0" i="0" smtClean="0">
                            <a:latin typeface="Cambria Math"/>
                            <a:ea typeface="Cambria Math"/>
                          </a:rPr>
                          <m:t>.</m:t>
                        </m:r>
                        <m:r>
                          <a:rPr lang="en-US" sz="2400" b="0" i="0" smtClean="0">
                            <a:latin typeface="Cambria Math"/>
                            <a:ea typeface="Cambria Math"/>
                          </a:rPr>
                          <m:t>5</m:t>
                        </m:r>
                      </m:den>
                    </m:f>
                    <m:r>
                      <a:rPr lang="en-US" sz="2400">
                        <a:latin typeface="Cambria Math" panose="02040503050406030204" pitchFamily="18" charset="0"/>
                      </a:rPr>
                      <m:t> </m:t>
                    </m:r>
                    <m:f>
                      <m:fPr>
                        <m:ctrlPr>
                          <a:rPr lang="en-US" sz="2400" i="1">
                            <a:latin typeface="Cambria Math"/>
                          </a:rPr>
                        </m:ctrlPr>
                      </m:fPr>
                      <m:num>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b="0" i="0" smtClean="0">
                                <a:latin typeface="Cambria Math"/>
                              </a:rPr>
                              <m:t>1</m:t>
                            </m:r>
                            <m:r>
                              <a:rPr lang="en-US" sz="2400" b="0" i="0" smtClean="0">
                                <a:latin typeface="Cambria Math"/>
                              </a:rPr>
                              <m:t>.</m:t>
                            </m:r>
                            <m:r>
                              <a:rPr lang="en-US" sz="2400" b="0" i="0" smtClean="0">
                                <a:latin typeface="Cambria Math"/>
                              </a:rPr>
                              <m:t>0</m:t>
                            </m:r>
                          </m:e>
                        </m:d>
                        <m:r>
                          <a:rPr lang="en-US" sz="2400">
                            <a:latin typeface="Cambria Math" panose="02040503050406030204" pitchFamily="18" charset="0"/>
                          </a:rPr>
                          <m:t>+</m:t>
                        </m:r>
                        <m:f>
                          <m:fPr>
                            <m:ctrlPr>
                              <a:rPr lang="en-US" sz="2400" i="1">
                                <a:latin typeface="Cambria Math"/>
                              </a:rPr>
                            </m:ctrlPr>
                          </m:fPr>
                          <m:num>
                            <m:r>
                              <a:rPr lang="en-US" sz="2400" b="0" i="1" smtClean="0">
                                <a:latin typeface="Cambria Math"/>
                              </a:rPr>
                              <m:t>10</m:t>
                            </m:r>
                          </m:num>
                          <m:den>
                            <m:r>
                              <a:rPr lang="en-US" sz="2400" b="0" i="1" smtClean="0">
                                <a:latin typeface="Cambria Math"/>
                              </a:rPr>
                              <m:t>2</m:t>
                            </m:r>
                            <m:r>
                              <a:rPr lang="en-US" sz="2400" b="0" i="1" smtClean="0">
                                <a:latin typeface="Cambria Math"/>
                                <a:ea typeface="Cambria Math"/>
                              </a:rPr>
                              <m:t>×</m:t>
                            </m:r>
                            <m:r>
                              <a:rPr lang="en-US" sz="2400" b="0" i="1" smtClean="0">
                                <a:latin typeface="Cambria Math"/>
                                <a:ea typeface="Cambria Math"/>
                              </a:rPr>
                              <m:t>100</m:t>
                            </m:r>
                          </m:den>
                        </m:f>
                        <m:r>
                          <m:rPr>
                            <m:sty m:val="p"/>
                          </m:rPr>
                          <a:rPr lang="en-US" sz="2400">
                            <a:latin typeface="Cambria Math" panose="02040503050406030204" pitchFamily="18" charset="0"/>
                          </a:rPr>
                          <m:t>cosh</m:t>
                        </m:r>
                        <m:r>
                          <a:rPr lang="en-US" sz="2400">
                            <a:latin typeface="Cambria Math" panose="02040503050406030204" pitchFamily="18" charset="0"/>
                          </a:rPr>
                          <m:t>⁡(</m:t>
                        </m:r>
                        <m:r>
                          <a:rPr lang="en-US" sz="2400" b="0" i="0" smtClean="0">
                            <a:latin typeface="Cambria Math"/>
                          </a:rPr>
                          <m:t>1</m:t>
                        </m:r>
                        <m:r>
                          <a:rPr lang="en-US" sz="2400" b="0" i="0" smtClean="0">
                            <a:latin typeface="Cambria Math"/>
                          </a:rPr>
                          <m:t>.</m:t>
                        </m:r>
                        <m:r>
                          <a:rPr lang="en-US" sz="2400" b="0" i="0" smtClean="0">
                            <a:latin typeface="Cambria Math"/>
                          </a:rPr>
                          <m:t>0</m:t>
                        </m:r>
                        <m:r>
                          <a:rPr lang="en-US" sz="2400" b="0" i="1" smtClean="0">
                            <a:latin typeface="Cambria Math"/>
                          </a:rPr>
                          <m:t>)</m:t>
                        </m:r>
                      </m:num>
                      <m:den>
                        <m:func>
                          <m:funcPr>
                            <m:ctrlPr>
                              <a:rPr lang="en-US" sz="2400" i="1">
                                <a:latin typeface="Cambria Math"/>
                              </a:rPr>
                            </m:ctrlPr>
                          </m:funcPr>
                          <m:fName>
                            <m:r>
                              <m:rPr>
                                <m:sty m:val="p"/>
                              </m:rPr>
                              <a:rPr lang="en-US" sz="2400">
                                <a:latin typeface="Cambria Math" panose="02040503050406030204" pitchFamily="18" charset="0"/>
                              </a:rPr>
                              <m:t>cosh</m:t>
                            </m:r>
                          </m:fName>
                          <m:e>
                            <m:d>
                              <m:dPr>
                                <m:ctrlPr>
                                  <a:rPr lang="en-US" sz="2400" i="1">
                                    <a:latin typeface="Cambria Math"/>
                                  </a:rPr>
                                </m:ctrlPr>
                              </m:dPr>
                              <m:e>
                                <m:r>
                                  <a:rPr lang="en-US" sz="2400" b="0" i="1" smtClean="0">
                                    <a:latin typeface="Cambria Math"/>
                                  </a:rPr>
                                  <m:t>1</m:t>
                                </m:r>
                                <m:r>
                                  <a:rPr lang="en-US" sz="2400" b="0" i="1" smtClean="0">
                                    <a:latin typeface="Cambria Math"/>
                                  </a:rPr>
                                  <m:t>.</m:t>
                                </m:r>
                                <m:r>
                                  <a:rPr lang="en-US" sz="2400" b="0" i="1" smtClean="0">
                                    <a:latin typeface="Cambria Math"/>
                                  </a:rPr>
                                  <m:t>0</m:t>
                                </m:r>
                              </m:e>
                            </m:d>
                          </m:e>
                        </m:func>
                        <m:r>
                          <a:rPr lang="en-US" sz="2400">
                            <a:latin typeface="Cambria Math" panose="02040503050406030204" pitchFamily="18" charset="0"/>
                          </a:rPr>
                          <m:t>+</m:t>
                        </m:r>
                        <m:f>
                          <m:fPr>
                            <m:ctrlPr>
                              <a:rPr lang="en-US" sz="2400" i="1">
                                <a:latin typeface="Cambria Math"/>
                              </a:rPr>
                            </m:ctrlPr>
                          </m:fPr>
                          <m:num>
                            <m:r>
                              <a:rPr lang="en-US" sz="2400" b="0" i="1" smtClean="0">
                                <a:latin typeface="Cambria Math"/>
                              </a:rPr>
                              <m:t>10</m:t>
                            </m:r>
                          </m:num>
                          <m:den>
                            <m:r>
                              <a:rPr lang="en-US" sz="2400" b="0" i="1" smtClean="0">
                                <a:latin typeface="Cambria Math"/>
                              </a:rPr>
                              <m:t>2</m:t>
                            </m:r>
                            <m:r>
                              <a:rPr lang="en-US" sz="2400" b="0" i="1" smtClean="0">
                                <a:latin typeface="Cambria Math"/>
                                <a:ea typeface="Cambria Math"/>
                              </a:rPr>
                              <m:t>×</m:t>
                            </m:r>
                            <m:r>
                              <a:rPr lang="en-US" sz="2400" b="0" i="1" smtClean="0">
                                <a:latin typeface="Cambria Math"/>
                                <a:ea typeface="Cambria Math"/>
                              </a:rPr>
                              <m:t>1000</m:t>
                            </m:r>
                          </m:den>
                        </m:f>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b="0" i="1" smtClean="0">
                                <a:latin typeface="Cambria Math"/>
                              </a:rPr>
                              <m:t>1</m:t>
                            </m:r>
                            <m:r>
                              <a:rPr lang="en-US" sz="2400" b="0" i="1" smtClean="0">
                                <a:latin typeface="Cambria Math"/>
                              </a:rPr>
                              <m:t>.</m:t>
                            </m:r>
                            <m:r>
                              <a:rPr lang="en-US" sz="2400" b="0" i="1" smtClean="0">
                                <a:latin typeface="Cambria Math"/>
                              </a:rPr>
                              <m:t>0</m:t>
                            </m:r>
                          </m:e>
                        </m:d>
                      </m:den>
                    </m:f>
                    <m:r>
                      <a:rPr lang="en-US" sz="2400" b="0" i="1" smtClean="0">
                        <a:latin typeface="Cambria Math"/>
                      </a:rPr>
                      <m:t>=</m:t>
                    </m:r>
                    <m:r>
                      <a:rPr lang="en-US" sz="2400" b="0" i="1" smtClean="0">
                        <a:latin typeface="Cambria Math"/>
                      </a:rPr>
                      <m:t>78</m:t>
                    </m:r>
                    <m:r>
                      <a:rPr lang="en-US" sz="2400" b="0" i="1" smtClean="0">
                        <a:latin typeface="Cambria Math"/>
                      </a:rPr>
                      <m:t>.</m:t>
                    </m:r>
                    <m:r>
                      <a:rPr lang="en-US" sz="2400" b="0" i="1" smtClean="0">
                        <a:latin typeface="Cambria Math"/>
                      </a:rPr>
                      <m:t>18</m:t>
                    </m:r>
                    <m:r>
                      <a:rPr lang="en-US" sz="2400" b="0" i="1" smtClean="0">
                        <a:latin typeface="Cambria Math"/>
                      </a:rPr>
                      <m:t>%</m:t>
                    </m:r>
                  </m:oMath>
                </a14:m>
                <a:endParaRPr lang="en-US" sz="2400" dirty="0">
                  <a:latin typeface="Calibri" panose="020F0502020204030204" pitchFamily="34" charset="0"/>
                  <a:ea typeface="Calibri" panose="020F0502020204030204" pitchFamily="34" charset="0"/>
                  <a:cs typeface="Arial" panose="020B0604020202020204" pitchFamily="34" charset="0"/>
                </a:endParaRPr>
              </a:p>
              <a:p>
                <a:pPr algn="l" rtl="0"/>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200" y="304800"/>
                <a:ext cx="7467599" cy="6172200"/>
              </a:xfrm>
              <a:blipFill rotWithShape="1">
                <a:blip r:embed="rId2"/>
                <a:stretch>
                  <a:fillRect l="-1061" t="-7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6508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201" y="228600"/>
                <a:ext cx="7315200" cy="6248400"/>
              </a:xfrm>
            </p:spPr>
            <p:txBody>
              <a:bodyPr>
                <a:normAutofit/>
              </a:bodyPr>
              <a:lstStyle/>
              <a:p>
                <a:pPr algn="l" rtl="0"/>
                <a:r>
                  <a:rPr lang="en-US" sz="2400" dirty="0" smtClean="0"/>
                  <a:t>Fin effectiveness</a:t>
                </a:r>
              </a:p>
              <a:p>
                <a:pPr algn="l" rtl="0"/>
                <a:r>
                  <a:rPr lang="en-US" sz="2400" dirty="0" smtClean="0"/>
                  <a:t>1) long Fin  </a:t>
                </a:r>
                <a14:m>
                  <m:oMath xmlns:m="http://schemas.openxmlformats.org/officeDocument/2006/math">
                    <m:sSub>
                      <m:sSubPr>
                        <m:ctrlPr>
                          <a:rPr lang="en-US" sz="2800" i="1">
                            <a:latin typeface="Cambria Math"/>
                          </a:rPr>
                        </m:ctrlPr>
                      </m:sSubPr>
                      <m:e>
                        <m:r>
                          <a:rPr lang="en-US" sz="2800">
                            <a:latin typeface="Cambria Math" panose="02040503050406030204" pitchFamily="18" charset="0"/>
                          </a:rPr>
                          <m:t>𝜀</m:t>
                        </m:r>
                      </m:e>
                      <m:sub>
                        <m:r>
                          <a:rPr lang="en-US" sz="2800">
                            <a:latin typeface="Cambria Math" panose="02040503050406030204" pitchFamily="18" charset="0"/>
                          </a:rPr>
                          <m:t>𝑓𝑖𝑛</m:t>
                        </m:r>
                      </m:sub>
                    </m:sSub>
                    <m:r>
                      <a:rPr lang="en-US" sz="2800">
                        <a:latin typeface="Cambria Math" panose="02040503050406030204" pitchFamily="18" charset="0"/>
                      </a:rPr>
                      <m:t>=</m:t>
                    </m:r>
                    <m:rad>
                      <m:radPr>
                        <m:degHide m:val="on"/>
                        <m:ctrlPr>
                          <a:rPr lang="en-US" sz="2800" i="1">
                            <a:latin typeface="Cambria Math"/>
                          </a:rPr>
                        </m:ctrlPr>
                      </m:radPr>
                      <m:deg/>
                      <m:e>
                        <m:f>
                          <m:fPr>
                            <m:ctrlPr>
                              <a:rPr lang="en-US" sz="2800" i="1">
                                <a:latin typeface="Cambria Math"/>
                              </a:rPr>
                            </m:ctrlPr>
                          </m:fPr>
                          <m:num>
                            <m:r>
                              <a:rPr lang="en-US" sz="2800">
                                <a:latin typeface="Cambria Math" panose="02040503050406030204" pitchFamily="18" charset="0"/>
                              </a:rPr>
                              <m:t>𝑃𝑘</m:t>
                            </m:r>
                          </m:num>
                          <m:den>
                            <m:sSub>
                              <m:sSubPr>
                                <m:ctrlPr>
                                  <a:rPr lang="en-US" sz="2800" i="1">
                                    <a:latin typeface="Cambria Math"/>
                                  </a:rPr>
                                </m:ctrlPr>
                              </m:sSubPr>
                              <m:e>
                                <m:r>
                                  <a:rPr lang="en-US" sz="2800">
                                    <a:latin typeface="Cambria Math" panose="02040503050406030204" pitchFamily="18" charset="0"/>
                                  </a:rPr>
                                  <m:t>𝐴</m:t>
                                </m:r>
                              </m:e>
                              <m:sub>
                                <m:r>
                                  <a:rPr lang="en-US" sz="2800">
                                    <a:latin typeface="Cambria Math" panose="02040503050406030204" pitchFamily="18" charset="0"/>
                                  </a:rPr>
                                  <m:t>𝑜</m:t>
                                </m:r>
                              </m:sub>
                            </m:sSub>
                            <m:r>
                              <a:rPr lang="en-US" sz="2800">
                                <a:latin typeface="Cambria Math" panose="02040503050406030204" pitchFamily="18" charset="0"/>
                              </a:rPr>
                              <m:t>h</m:t>
                            </m:r>
                          </m:den>
                        </m:f>
                      </m:e>
                    </m:rad>
                    <m:r>
                      <a:rPr lang="en-US" sz="2400">
                        <a:latin typeface="Cambria Math" panose="02040503050406030204" pitchFamily="18" charset="0"/>
                      </a:rPr>
                      <m:t>=</m:t>
                    </m:r>
                    <m:rad>
                      <m:radPr>
                        <m:degHide m:val="on"/>
                        <m:ctrlPr>
                          <a:rPr lang="en-US" sz="2400" i="1">
                            <a:latin typeface="Cambria Math"/>
                          </a:rPr>
                        </m:ctrlPr>
                      </m:radPr>
                      <m:deg/>
                      <m:e>
                        <m:f>
                          <m:fPr>
                            <m:ctrlPr>
                              <a:rPr lang="en-US" sz="2400" i="1">
                                <a:latin typeface="Cambria Math"/>
                              </a:rPr>
                            </m:ctrlPr>
                          </m:fPr>
                          <m:num>
                            <m:r>
                              <a:rPr lang="en-US" sz="2400" b="0" i="1" smtClean="0">
                                <a:latin typeface="Cambria Math"/>
                              </a:rPr>
                              <m:t>0</m:t>
                            </m:r>
                            <m:r>
                              <a:rPr lang="en-US" sz="2400" b="0" i="1" smtClean="0">
                                <a:latin typeface="Cambria Math"/>
                              </a:rPr>
                              <m:t>.</m:t>
                            </m:r>
                            <m:r>
                              <a:rPr lang="en-US" sz="2400" b="0" i="1" smtClean="0">
                                <a:latin typeface="Cambria Math"/>
                              </a:rPr>
                              <m:t>4</m:t>
                            </m:r>
                            <m:r>
                              <a:rPr lang="en-US" sz="2400" b="0" i="1" smtClean="0">
                                <a:latin typeface="Cambria Math"/>
                                <a:ea typeface="Cambria Math"/>
                              </a:rPr>
                              <m:t>×</m:t>
                            </m:r>
                            <m:r>
                              <a:rPr lang="en-US" sz="2400" b="0" i="0" smtClean="0">
                                <a:latin typeface="Cambria Math"/>
                                <a:ea typeface="Cambria Math"/>
                              </a:rPr>
                              <m:t>100</m:t>
                            </m:r>
                          </m:num>
                          <m:den>
                            <m:r>
                              <a:rPr lang="en-US" sz="2400" b="0" i="0" smtClean="0">
                                <a:latin typeface="Cambria Math"/>
                              </a:rPr>
                              <m:t>0</m:t>
                            </m:r>
                            <m:r>
                              <a:rPr lang="en-US" sz="2400" b="0" i="0" smtClean="0">
                                <a:latin typeface="Cambria Math"/>
                              </a:rPr>
                              <m:t>.</m:t>
                            </m:r>
                            <m:r>
                              <a:rPr lang="en-US" sz="2400" b="0" i="0" smtClean="0">
                                <a:latin typeface="Cambria Math"/>
                              </a:rPr>
                              <m:t>01</m:t>
                            </m:r>
                            <m:r>
                              <a:rPr lang="en-US" sz="2400" b="0" i="1" smtClean="0">
                                <a:latin typeface="Cambria Math"/>
                                <a:ea typeface="Cambria Math"/>
                              </a:rPr>
                              <m:t>×</m:t>
                            </m:r>
                            <m:r>
                              <a:rPr lang="en-US" sz="2400" b="0" i="1" smtClean="0">
                                <a:latin typeface="Cambria Math"/>
                                <a:ea typeface="Cambria Math"/>
                              </a:rPr>
                              <m:t>10</m:t>
                            </m:r>
                          </m:den>
                        </m:f>
                      </m:e>
                    </m:rad>
                    <m:r>
                      <a:rPr lang="en-US" sz="2400" b="0" i="1" smtClean="0">
                        <a:latin typeface="Cambria Math"/>
                      </a:rPr>
                      <m:t>=</m:t>
                    </m:r>
                    <m:r>
                      <a:rPr lang="en-US" sz="2400" b="0" i="1" smtClean="0">
                        <a:latin typeface="Cambria Math"/>
                      </a:rPr>
                      <m:t>20</m:t>
                    </m:r>
                  </m:oMath>
                </a14:m>
                <a:endParaRPr lang="en-US" sz="2400" dirty="0" smtClean="0"/>
              </a:p>
              <a:p>
                <a:pPr algn="l" rtl="0"/>
                <a:r>
                  <a:rPr lang="en-US" sz="2400" dirty="0" smtClean="0"/>
                  <a:t>2) Insulated  tip fin  </a:t>
                </a:r>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𝜀</m:t>
                        </m:r>
                      </m:e>
                      <m:sub>
                        <m:r>
                          <a:rPr lang="en-US" sz="2400">
                            <a:latin typeface="Cambria Math" panose="02040503050406030204" pitchFamily="18" charset="0"/>
                          </a:rPr>
                          <m:t>𝑓𝑖𝑛</m:t>
                        </m:r>
                      </m:sub>
                    </m:sSub>
                    <m:r>
                      <a:rPr lang="en-US" sz="2400">
                        <a:latin typeface="Cambria Math" panose="02040503050406030204" pitchFamily="18" charset="0"/>
                      </a:rPr>
                      <m:t>=</m:t>
                    </m:r>
                    <m:rad>
                      <m:radPr>
                        <m:degHide m:val="on"/>
                        <m:ctrlPr>
                          <a:rPr lang="en-US" sz="2400" i="1">
                            <a:latin typeface="Cambria Math"/>
                          </a:rPr>
                        </m:ctrlPr>
                      </m:radPr>
                      <m:deg/>
                      <m:e>
                        <m:f>
                          <m:fPr>
                            <m:ctrlPr>
                              <a:rPr lang="en-US" sz="2400" i="1">
                                <a:latin typeface="Cambria Math"/>
                              </a:rPr>
                            </m:ctrlPr>
                          </m:fPr>
                          <m:num>
                            <m:r>
                              <a:rPr lang="en-US" sz="2400" b="0" i="1" smtClean="0">
                                <a:latin typeface="Cambria Math"/>
                              </a:rPr>
                              <m:t>0</m:t>
                            </m:r>
                            <m:r>
                              <a:rPr lang="en-US" sz="2400" b="0" i="1" smtClean="0">
                                <a:latin typeface="Cambria Math"/>
                              </a:rPr>
                              <m:t>.</m:t>
                            </m:r>
                            <m:r>
                              <a:rPr lang="en-US" sz="2400" b="0" i="1" smtClean="0">
                                <a:latin typeface="Cambria Math"/>
                              </a:rPr>
                              <m:t>4</m:t>
                            </m:r>
                            <m:r>
                              <a:rPr lang="en-US" sz="2400" b="0" i="1" smtClean="0">
                                <a:latin typeface="Cambria Math"/>
                                <a:ea typeface="Cambria Math"/>
                              </a:rPr>
                              <m:t>×</m:t>
                            </m:r>
                            <m:r>
                              <a:rPr lang="en-US" sz="2400" b="0" i="1" smtClean="0">
                                <a:latin typeface="Cambria Math"/>
                                <a:ea typeface="Cambria Math"/>
                              </a:rPr>
                              <m:t>100</m:t>
                            </m:r>
                          </m:num>
                          <m:den>
                            <m:r>
                              <a:rPr lang="en-US" sz="2400" b="0" i="0" smtClean="0">
                                <a:latin typeface="Cambria Math"/>
                              </a:rPr>
                              <m:t>0</m:t>
                            </m:r>
                            <m:r>
                              <a:rPr lang="en-US" sz="2400" b="0" i="0" smtClean="0">
                                <a:latin typeface="Cambria Math"/>
                              </a:rPr>
                              <m:t>.</m:t>
                            </m:r>
                            <m:r>
                              <a:rPr lang="en-US" sz="2400" b="0" i="0" smtClean="0">
                                <a:latin typeface="Cambria Math"/>
                              </a:rPr>
                              <m:t>1</m:t>
                            </m:r>
                            <m:r>
                              <a:rPr lang="en-US" sz="2400" b="0" i="1" smtClean="0">
                                <a:latin typeface="Cambria Math"/>
                                <a:ea typeface="Cambria Math"/>
                              </a:rPr>
                              <m:t>×</m:t>
                            </m:r>
                            <m:r>
                              <a:rPr lang="en-US" sz="2400" b="0" i="1" smtClean="0">
                                <a:latin typeface="Cambria Math"/>
                                <a:ea typeface="Cambria Math"/>
                              </a:rPr>
                              <m:t>10</m:t>
                            </m:r>
                          </m:den>
                        </m:f>
                      </m:e>
                    </m:rad>
                    <m:r>
                      <m:rPr>
                        <m:sty m:val="p"/>
                      </m:rPr>
                      <a:rPr lang="en-US" sz="2400">
                        <a:latin typeface="Cambria Math" panose="02040503050406030204" pitchFamily="18" charset="0"/>
                      </a:rPr>
                      <m:t>tanh</m:t>
                    </m:r>
                    <m:r>
                      <a:rPr lang="en-US" sz="2400">
                        <a:latin typeface="Cambria Math" panose="02040503050406030204" pitchFamily="18" charset="0"/>
                      </a:rPr>
                      <m:t>⁡(</m:t>
                    </m:r>
                    <m:r>
                      <a:rPr lang="en-US" sz="2400" b="0" i="0" smtClean="0">
                        <a:latin typeface="Cambria Math"/>
                      </a:rPr>
                      <m:t>2</m:t>
                    </m:r>
                    <m:r>
                      <a:rPr lang="en-US" sz="2400" b="0" i="1" smtClean="0">
                        <a:latin typeface="Cambria Math"/>
                        <a:ea typeface="Cambria Math"/>
                      </a:rPr>
                      <m:t>×</m:t>
                    </m:r>
                    <m:r>
                      <a:rPr lang="en-US" sz="2400" b="0" i="1" smtClean="0">
                        <a:latin typeface="Cambria Math"/>
                        <a:ea typeface="Cambria Math"/>
                      </a:rPr>
                      <m:t>0</m:t>
                    </m:r>
                    <m:r>
                      <a:rPr lang="en-US" sz="2400" b="0" i="1" smtClean="0">
                        <a:latin typeface="Cambria Math"/>
                        <a:ea typeface="Cambria Math"/>
                      </a:rPr>
                      <m:t>.</m:t>
                    </m:r>
                    <m:r>
                      <a:rPr lang="en-US" sz="2400" b="0" i="1" smtClean="0">
                        <a:latin typeface="Cambria Math"/>
                        <a:ea typeface="Cambria Math"/>
                      </a:rPr>
                      <m:t>5</m:t>
                    </m:r>
                    <m:r>
                      <a:rPr lang="en-US" sz="2400">
                        <a:latin typeface="Cambria Math" panose="02040503050406030204" pitchFamily="18" charset="0"/>
                      </a:rPr>
                      <m:t>)</m:t>
                    </m:r>
                  </m:oMath>
                </a14:m>
                <a:endParaRPr lang="en-US" sz="2400" dirty="0" smtClean="0"/>
              </a:p>
              <a:p>
                <a:pPr algn="l" rtl="0"/>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𝜀</m:t>
                        </m:r>
                      </m:e>
                      <m:sub>
                        <m:r>
                          <a:rPr lang="en-US" sz="2400">
                            <a:latin typeface="Cambria Math" panose="02040503050406030204" pitchFamily="18" charset="0"/>
                          </a:rPr>
                          <m:t>𝑓𝑖𝑛</m:t>
                        </m:r>
                      </m:sub>
                    </m:sSub>
                    <m:r>
                      <a:rPr lang="en-US" sz="2400">
                        <a:latin typeface="Cambria Math" panose="02040503050406030204" pitchFamily="18" charset="0"/>
                      </a:rPr>
                      <m:t>=</m:t>
                    </m:r>
                  </m:oMath>
                </a14:m>
                <a:r>
                  <a:rPr lang="en-US" sz="2400" dirty="0" smtClean="0"/>
                  <a:t>15.23</a:t>
                </a:r>
              </a:p>
              <a:p>
                <a:pPr algn="l" rtl="0"/>
                <a:r>
                  <a:rPr lang="en-US" sz="2400" dirty="0" smtClean="0"/>
                  <a:t>3) convective end tip fin </a:t>
                </a:r>
              </a:p>
              <a:p>
                <a:pPr algn="l" rtl="0"/>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𝜀</m:t>
                        </m:r>
                      </m:e>
                      <m:sub>
                        <m:r>
                          <a:rPr lang="en-US" sz="2400">
                            <a:latin typeface="Cambria Math" panose="02040503050406030204" pitchFamily="18" charset="0"/>
                          </a:rPr>
                          <m:t>𝑓𝑖𝑛</m:t>
                        </m:r>
                      </m:sub>
                    </m:sSub>
                    <m:r>
                      <a:rPr lang="en-US" sz="2400">
                        <a:latin typeface="Cambria Math" panose="02040503050406030204" pitchFamily="18" charset="0"/>
                      </a:rPr>
                      <m:t>=</m:t>
                    </m:r>
                    <m:rad>
                      <m:radPr>
                        <m:degHide m:val="on"/>
                        <m:ctrlPr>
                          <a:rPr lang="en-US" sz="2400" i="1">
                            <a:latin typeface="Cambria Math"/>
                          </a:rPr>
                        </m:ctrlPr>
                      </m:radPr>
                      <m:deg/>
                      <m:e>
                        <m:f>
                          <m:fPr>
                            <m:ctrlPr>
                              <a:rPr lang="en-US" sz="2400" i="1">
                                <a:latin typeface="Cambria Math"/>
                              </a:rPr>
                            </m:ctrlPr>
                          </m:fPr>
                          <m:num>
                            <m:r>
                              <a:rPr lang="en-US" sz="2400">
                                <a:latin typeface="Cambria Math" panose="02040503050406030204" pitchFamily="18" charset="0"/>
                              </a:rPr>
                              <m:t>𝑃𝑘</m:t>
                            </m:r>
                          </m:num>
                          <m:den>
                            <m:sSub>
                              <m:sSubPr>
                                <m:ctrlPr>
                                  <a:rPr lang="en-US" sz="2400" i="1">
                                    <a:latin typeface="Cambria Math"/>
                                  </a:rPr>
                                </m:ctrlPr>
                              </m:sSubPr>
                              <m:e>
                                <m:r>
                                  <a:rPr lang="en-US" sz="2400">
                                    <a:latin typeface="Cambria Math" panose="02040503050406030204" pitchFamily="18" charset="0"/>
                                  </a:rPr>
                                  <m:t>𝐴</m:t>
                                </m:r>
                              </m:e>
                              <m:sub>
                                <m:r>
                                  <a:rPr lang="en-US" sz="2400">
                                    <a:latin typeface="Cambria Math" panose="02040503050406030204" pitchFamily="18" charset="0"/>
                                  </a:rPr>
                                  <m:t>𝑜</m:t>
                                </m:r>
                              </m:sub>
                            </m:sSub>
                            <m:r>
                              <a:rPr lang="en-US" sz="2400">
                                <a:latin typeface="Cambria Math" panose="02040503050406030204" pitchFamily="18" charset="0"/>
                              </a:rPr>
                              <m:t>h</m:t>
                            </m:r>
                          </m:den>
                        </m:f>
                      </m:e>
                    </m:rad>
                    <m:f>
                      <m:fPr>
                        <m:ctrlPr>
                          <a:rPr lang="en-US" sz="2400" i="1">
                            <a:latin typeface="Cambria Math"/>
                          </a:rPr>
                        </m:ctrlPr>
                      </m:fPr>
                      <m:num>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m:rPr>
                            <m:sty m:val="p"/>
                          </m:rPr>
                          <a:rPr lang="en-US" sz="2400">
                            <a:latin typeface="Cambria Math" panose="02040503050406030204" pitchFamily="18" charset="0"/>
                          </a:rPr>
                          <m:t>cosh</m:t>
                        </m:r>
                        <m:r>
                          <a:rPr lang="en-US" sz="2400">
                            <a:latin typeface="Cambria Math" panose="02040503050406030204" pitchFamily="18" charset="0"/>
                          </a:rPr>
                          <m:t>⁡(</m:t>
                        </m:r>
                        <m:r>
                          <a:rPr lang="en-US" sz="2400">
                            <a:latin typeface="Cambria Math" panose="02040503050406030204" pitchFamily="18" charset="0"/>
                          </a:rPr>
                          <m:t>𝑚𝐿</m:t>
                        </m:r>
                        <m:r>
                          <a:rPr lang="en-US" sz="2400">
                            <a:latin typeface="Cambria Math" panose="02040503050406030204" pitchFamily="18" charset="0"/>
                          </a:rPr>
                          <m:t>)</m:t>
                        </m:r>
                      </m:num>
                      <m:den>
                        <m:func>
                          <m:funcPr>
                            <m:ctrlPr>
                              <a:rPr lang="en-US" sz="2400" i="1">
                                <a:latin typeface="Cambria Math"/>
                              </a:rPr>
                            </m:ctrlPr>
                          </m:funcPr>
                          <m:fName>
                            <m:r>
                              <m:rPr>
                                <m:sty m:val="p"/>
                              </m:rPr>
                              <a:rPr lang="en-US" sz="2400">
                                <a:latin typeface="Cambria Math" panose="02040503050406030204" pitchFamily="18" charset="0"/>
                              </a:rPr>
                              <m:t>cosh</m:t>
                            </m:r>
                          </m:fName>
                          <m:e>
                            <m:d>
                              <m:dPr>
                                <m:ctrlPr>
                                  <a:rPr lang="en-US" sz="2400" i="1">
                                    <a:latin typeface="Cambria Math"/>
                                  </a:rPr>
                                </m:ctrlPr>
                              </m:dPr>
                              <m:e>
                                <m:r>
                                  <a:rPr lang="en-US" sz="2400">
                                    <a:latin typeface="Cambria Math" panose="02040503050406030204" pitchFamily="18" charset="0"/>
                                  </a:rPr>
                                  <m:t>𝑚𝐿</m:t>
                                </m:r>
                              </m:e>
                            </m:d>
                          </m:e>
                        </m:func>
                        <m:r>
                          <a:rPr lang="en-US" sz="2400">
                            <a:latin typeface="Cambria Math" panose="02040503050406030204" pitchFamily="18" charset="0"/>
                          </a:rPr>
                          <m:t>+</m:t>
                        </m:r>
                        <m:f>
                          <m:fPr>
                            <m:ctrlPr>
                              <a:rPr lang="en-US" sz="2400" i="1">
                                <a:latin typeface="Cambria Math"/>
                              </a:rPr>
                            </m:ctrlPr>
                          </m:fPr>
                          <m:num>
                            <m:r>
                              <a:rPr lang="en-US" sz="2400">
                                <a:latin typeface="Cambria Math" panose="02040503050406030204" pitchFamily="18" charset="0"/>
                              </a:rPr>
                              <m:t>h</m:t>
                            </m:r>
                          </m:num>
                          <m:den>
                            <m:r>
                              <a:rPr lang="en-US" sz="2400">
                                <a:latin typeface="Cambria Math" panose="02040503050406030204" pitchFamily="18" charset="0"/>
                              </a:rPr>
                              <m:t>𝑘𝑚</m:t>
                            </m:r>
                          </m:den>
                        </m:f>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a:latin typeface="Cambria Math" panose="02040503050406030204" pitchFamily="18" charset="0"/>
                              </a:rPr>
                              <m:t>𝑚𝐿</m:t>
                            </m:r>
                          </m:e>
                        </m:d>
                      </m:den>
                    </m:f>
                  </m:oMath>
                </a14:m>
                <a:endParaRPr lang="en-US" sz="2400" dirty="0" smtClean="0"/>
              </a:p>
              <a:p>
                <a:pPr algn="l" rtl="0"/>
                <a14:m>
                  <m:oMath xmlns:m="http://schemas.openxmlformats.org/officeDocument/2006/math">
                    <m:sSub>
                      <m:sSubPr>
                        <m:ctrlPr>
                          <a:rPr lang="en-US" sz="2400" i="1">
                            <a:latin typeface="Cambria Math"/>
                          </a:rPr>
                        </m:ctrlPr>
                      </m:sSubPr>
                      <m:e>
                        <m:r>
                          <a:rPr lang="en-US" sz="2400">
                            <a:latin typeface="Cambria Math" panose="02040503050406030204" pitchFamily="18" charset="0"/>
                          </a:rPr>
                          <m:t>𝜀</m:t>
                        </m:r>
                      </m:e>
                      <m:sub>
                        <m:r>
                          <a:rPr lang="en-US" sz="2400">
                            <a:latin typeface="Cambria Math" panose="02040503050406030204" pitchFamily="18" charset="0"/>
                          </a:rPr>
                          <m:t>𝑓𝑖𝑛</m:t>
                        </m:r>
                      </m:sub>
                    </m:sSub>
                    <m:r>
                      <a:rPr lang="en-US" sz="2400">
                        <a:latin typeface="Cambria Math" panose="02040503050406030204" pitchFamily="18" charset="0"/>
                      </a:rPr>
                      <m:t>=</m:t>
                    </m:r>
                    <m:r>
                      <a:rPr lang="en-US" sz="2400" b="0" i="1" smtClean="0">
                        <a:latin typeface="Cambria Math"/>
                      </a:rPr>
                      <m:t>20</m:t>
                    </m:r>
                    <m:f>
                      <m:fPr>
                        <m:ctrlPr>
                          <a:rPr lang="en-US" sz="2400" i="1">
                            <a:latin typeface="Cambria Math"/>
                          </a:rPr>
                        </m:ctrlPr>
                      </m:fPr>
                      <m:num>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b="0" i="1" smtClean="0">
                                <a:latin typeface="Cambria Math"/>
                              </a:rPr>
                              <m:t>1</m:t>
                            </m:r>
                            <m:r>
                              <a:rPr lang="en-US" sz="2400" b="0" i="1" smtClean="0">
                                <a:latin typeface="Cambria Math"/>
                              </a:rPr>
                              <m:t>.</m:t>
                            </m:r>
                            <m:r>
                              <a:rPr lang="en-US" sz="2400" b="0" i="1" smtClean="0">
                                <a:latin typeface="Cambria Math"/>
                              </a:rPr>
                              <m:t>0</m:t>
                            </m:r>
                          </m:e>
                        </m:d>
                        <m:r>
                          <a:rPr lang="en-US" sz="2400">
                            <a:latin typeface="Cambria Math" panose="02040503050406030204" pitchFamily="18" charset="0"/>
                          </a:rPr>
                          <m:t>+</m:t>
                        </m:r>
                        <m:r>
                          <a:rPr lang="en-US" sz="2400" b="0" i="0" smtClean="0">
                            <a:latin typeface="Cambria Math"/>
                          </a:rPr>
                          <m:t>0</m:t>
                        </m:r>
                        <m:r>
                          <a:rPr lang="en-US" sz="2400" b="0" i="0" smtClean="0">
                            <a:latin typeface="Cambria Math"/>
                          </a:rPr>
                          <m:t>.</m:t>
                        </m:r>
                        <m:r>
                          <a:rPr lang="en-US" sz="2400" b="0" i="0" smtClean="0">
                            <a:latin typeface="Cambria Math"/>
                          </a:rPr>
                          <m:t>05</m:t>
                        </m:r>
                        <m:r>
                          <m:rPr>
                            <m:sty m:val="p"/>
                          </m:rPr>
                          <a:rPr lang="en-US" sz="2400">
                            <a:latin typeface="Cambria Math" panose="02040503050406030204" pitchFamily="18" charset="0"/>
                          </a:rPr>
                          <m:t>cosh</m:t>
                        </m:r>
                        <m:r>
                          <a:rPr lang="en-US" sz="2400">
                            <a:latin typeface="Cambria Math" panose="02040503050406030204" pitchFamily="18" charset="0"/>
                          </a:rPr>
                          <m:t>⁡(</m:t>
                        </m:r>
                        <m:r>
                          <a:rPr lang="en-US" sz="2400" b="0" i="0" smtClean="0">
                            <a:latin typeface="Cambria Math"/>
                          </a:rPr>
                          <m:t>1</m:t>
                        </m:r>
                        <m:r>
                          <a:rPr lang="en-US" sz="2400" b="0" i="0" smtClean="0">
                            <a:latin typeface="Cambria Math"/>
                          </a:rPr>
                          <m:t>.</m:t>
                        </m:r>
                        <m:r>
                          <a:rPr lang="en-US" sz="2400" b="0" i="0" smtClean="0">
                            <a:latin typeface="Cambria Math"/>
                          </a:rPr>
                          <m:t>0</m:t>
                        </m:r>
                        <m:r>
                          <a:rPr lang="en-US" sz="2400">
                            <a:latin typeface="Cambria Math" panose="02040503050406030204" pitchFamily="18" charset="0"/>
                          </a:rPr>
                          <m:t>)</m:t>
                        </m:r>
                      </m:num>
                      <m:den>
                        <m:func>
                          <m:funcPr>
                            <m:ctrlPr>
                              <a:rPr lang="en-US" sz="2400" i="1">
                                <a:latin typeface="Cambria Math"/>
                              </a:rPr>
                            </m:ctrlPr>
                          </m:funcPr>
                          <m:fName>
                            <m:r>
                              <m:rPr>
                                <m:sty m:val="p"/>
                              </m:rPr>
                              <a:rPr lang="en-US" sz="2400">
                                <a:latin typeface="Cambria Math" panose="02040503050406030204" pitchFamily="18" charset="0"/>
                              </a:rPr>
                              <m:t>cosh</m:t>
                            </m:r>
                          </m:fName>
                          <m:e>
                            <m:d>
                              <m:dPr>
                                <m:ctrlPr>
                                  <a:rPr lang="en-US" sz="2400" i="1">
                                    <a:latin typeface="Cambria Math"/>
                                  </a:rPr>
                                </m:ctrlPr>
                              </m:dPr>
                              <m:e>
                                <m:r>
                                  <a:rPr lang="en-US" sz="2400" b="0" i="0" smtClean="0">
                                    <a:latin typeface="Cambria Math"/>
                                  </a:rPr>
                                  <m:t>1</m:t>
                                </m:r>
                                <m:r>
                                  <a:rPr lang="en-US" sz="2400" b="0" i="0" smtClean="0">
                                    <a:latin typeface="Cambria Math"/>
                                  </a:rPr>
                                  <m:t>.</m:t>
                                </m:r>
                                <m:r>
                                  <a:rPr lang="en-US" sz="2400" b="0" i="0" smtClean="0">
                                    <a:latin typeface="Cambria Math"/>
                                  </a:rPr>
                                  <m:t>0</m:t>
                                </m:r>
                              </m:e>
                            </m:d>
                          </m:e>
                        </m:func>
                        <m:r>
                          <a:rPr lang="en-US" sz="2400">
                            <a:latin typeface="Cambria Math" panose="02040503050406030204" pitchFamily="18" charset="0"/>
                          </a:rPr>
                          <m:t>+</m:t>
                        </m:r>
                        <m:r>
                          <a:rPr lang="en-US" sz="2400" b="0" i="1" smtClean="0">
                            <a:latin typeface="Cambria Math"/>
                          </a:rPr>
                          <m:t>0</m:t>
                        </m:r>
                        <m:r>
                          <a:rPr lang="en-US" sz="2400" b="0" i="1" smtClean="0">
                            <a:latin typeface="Cambria Math"/>
                          </a:rPr>
                          <m:t>.</m:t>
                        </m:r>
                        <m:r>
                          <a:rPr lang="en-US" sz="2400" b="0" i="1" smtClean="0">
                            <a:latin typeface="Cambria Math"/>
                          </a:rPr>
                          <m:t>05</m:t>
                        </m:r>
                        <m:r>
                          <a:rPr lang="en-US" sz="2400">
                            <a:latin typeface="Cambria Math" panose="02040503050406030204" pitchFamily="18" charset="0"/>
                          </a:rPr>
                          <m:t>𝑠𝑖𝑛</m:t>
                        </m:r>
                        <m:r>
                          <a:rPr lang="en-US" sz="2400">
                            <a:latin typeface="Cambria Math" panose="02040503050406030204" pitchFamily="18" charset="0"/>
                          </a:rPr>
                          <m:t>h</m:t>
                        </m:r>
                        <m:d>
                          <m:dPr>
                            <m:ctrlPr>
                              <a:rPr lang="en-US" sz="2400" i="1">
                                <a:latin typeface="Cambria Math"/>
                              </a:rPr>
                            </m:ctrlPr>
                          </m:dPr>
                          <m:e>
                            <m:r>
                              <a:rPr lang="en-US" sz="2400" b="0" i="0" smtClean="0">
                                <a:latin typeface="Cambria Math"/>
                              </a:rPr>
                              <m:t>1</m:t>
                            </m:r>
                            <m:r>
                              <a:rPr lang="en-US" sz="2400" b="0" i="0" smtClean="0">
                                <a:latin typeface="Cambria Math"/>
                              </a:rPr>
                              <m:t>.</m:t>
                            </m:r>
                            <m:r>
                              <a:rPr lang="en-US" sz="2400" b="0" i="0" smtClean="0">
                                <a:latin typeface="Cambria Math"/>
                              </a:rPr>
                              <m:t>0</m:t>
                            </m:r>
                          </m:e>
                        </m:d>
                      </m:den>
                    </m:f>
                    <m:r>
                      <a:rPr lang="en-US" sz="2400" b="0" i="1" smtClean="0">
                        <a:latin typeface="Cambria Math"/>
                      </a:rPr>
                      <m:t>=</m:t>
                    </m:r>
                    <m:r>
                      <a:rPr lang="en-US" sz="2400" b="0" i="1" smtClean="0">
                        <a:latin typeface="Cambria Math"/>
                      </a:rPr>
                      <m:t>15</m:t>
                    </m:r>
                    <m:r>
                      <a:rPr lang="en-US" sz="2400" b="0" i="1" smtClean="0">
                        <a:latin typeface="Cambria Math"/>
                      </a:rPr>
                      <m:t>.</m:t>
                    </m:r>
                    <m:r>
                      <a:rPr lang="en-US" sz="2400" b="0" i="1" smtClean="0">
                        <a:latin typeface="Cambria Math"/>
                      </a:rPr>
                      <m:t>30</m:t>
                    </m:r>
                  </m:oMath>
                </a14:m>
                <a:endParaRPr lang="en-US" sz="2400" dirty="0" smtClean="0"/>
              </a:p>
              <a:p>
                <a:pPr algn="l" rtl="0"/>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201" y="228600"/>
                <a:ext cx="7315200" cy="6248400"/>
              </a:xfrm>
              <a:blipFill rotWithShape="1">
                <a:blip r:embed="rId2"/>
                <a:stretch>
                  <a:fillRect l="-1083" t="-7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68037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Fins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533400" y="1828800"/>
            <a:ext cx="7848600" cy="4038599"/>
          </a:xfrm>
          <a:prstGeom prst="rect">
            <a:avLst/>
          </a:prstGeom>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87755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Fins</a:t>
            </a:r>
            <a:endParaRPr lang="ar-IQ" dirty="0"/>
          </a:p>
        </p:txBody>
      </p:sp>
      <p:pic>
        <p:nvPicPr>
          <p:cNvPr id="6" name="عنصر نائب للمحتوى 5"/>
          <p:cNvPicPr>
            <a:picLocks noGrp="1" noChangeAspect="1"/>
          </p:cNvPicPr>
          <p:nvPr>
            <p:ph idx="1"/>
          </p:nvPr>
        </p:nvPicPr>
        <p:blipFill>
          <a:blip r:embed="rId2"/>
          <a:stretch>
            <a:fillRect/>
          </a:stretch>
        </p:blipFill>
        <p:spPr>
          <a:xfrm>
            <a:off x="1096206" y="1676400"/>
            <a:ext cx="7285794" cy="3657600"/>
          </a:xfrm>
          <a:prstGeom prst="rect">
            <a:avLst/>
          </a:prstGeom>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11445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Equation of Fin</a:t>
            </a:r>
            <a:endParaRPr lang="ar-IQ" b="1" dirty="0">
              <a:solidFill>
                <a:srgbClr val="FF000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914401" y="1752600"/>
                <a:ext cx="7620000" cy="4158622"/>
              </a:xfrm>
            </p:spPr>
            <p:txBody>
              <a:bodyPr>
                <a:normAutofit/>
              </a:bodyPr>
              <a:lstStyle/>
              <a:p>
                <a:pPr algn="just" rtl="0"/>
                <a:r>
                  <a:rPr lang="en-US" sz="2400" dirty="0" smtClean="0"/>
                  <a:t>Let us consider an element from a fin at x location with length </a:t>
                </a:r>
                <a:r>
                  <a:rPr lang="en-US" sz="2400" dirty="0" smtClean="0">
                    <a:sym typeface="Symbol" panose="05050102010706020507" pitchFamily="18" charset="2"/>
                  </a:rPr>
                  <a:t></a:t>
                </a:r>
                <a:r>
                  <a:rPr lang="en-US" sz="2400" dirty="0" smtClean="0"/>
                  <a:t>x </a:t>
                </a:r>
                <a:r>
                  <a:rPr lang="en-US" sz="2400" dirty="0"/>
                  <a:t>and sectional area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𝑐</m:t>
                        </m:r>
                      </m:sub>
                    </m:sSub>
                  </m:oMath>
                </a14:m>
                <a:r>
                  <a:rPr lang="en-US" sz="2400" dirty="0" smtClean="0"/>
                  <a:t> </a:t>
                </a:r>
                <a:r>
                  <a:rPr lang="en-US" sz="2400" dirty="0"/>
                  <a:t>and its perimeter of p as shown in </a:t>
                </a:r>
                <a:r>
                  <a:rPr lang="en-US" sz="2400" dirty="0" smtClean="0"/>
                  <a:t>Figure. </a:t>
                </a:r>
                <a:r>
                  <a:rPr lang="en-US" sz="2400" dirty="0"/>
                  <a:t>The equation of energy balance for steady state condition of this element can be expressed as: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914401" y="1752600"/>
                <a:ext cx="7620000" cy="4158622"/>
              </a:xfrm>
              <a:blipFill>
                <a:blip r:embed="rId2"/>
                <a:stretch>
                  <a:fillRect l="-1120" t="-1173" r="-1200"/>
                </a:stretch>
              </a:blipFill>
            </p:spPr>
            <p:txBody>
              <a:bodyPr/>
              <a:lstStyle/>
              <a:p>
                <a:r>
                  <a:rPr lang="ar-IQ">
                    <a:noFill/>
                  </a:rPr>
                  <a:t> </a:t>
                </a:r>
              </a:p>
            </p:txBody>
          </p:sp>
        </mc:Fallback>
      </mc:AlternateContent>
      <p:pic>
        <p:nvPicPr>
          <p:cNvPr id="4" name="صورة 3"/>
          <p:cNvPicPr>
            <a:picLocks noChangeAspect="1"/>
          </p:cNvPicPr>
          <p:nvPr/>
        </p:nvPicPr>
        <p:blipFill>
          <a:blip r:embed="rId3"/>
          <a:stretch>
            <a:fillRect/>
          </a:stretch>
        </p:blipFill>
        <p:spPr>
          <a:xfrm>
            <a:off x="2324101" y="4117924"/>
            <a:ext cx="4800599" cy="1800225"/>
          </a:xfrm>
          <a:prstGeom prst="rect">
            <a:avLst/>
          </a:prstGeom>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09773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81000" y="304800"/>
                <a:ext cx="8229600" cy="57451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Where </a:t>
                </a: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𝑐𝑜𝑛𝑑</m:t>
                        </m:r>
                        <m:r>
                          <a:rPr lang="en-US" b="0" i="1" smtClean="0">
                            <a:latin typeface="Cambria Math" panose="02040503050406030204" pitchFamily="18" charset="0"/>
                          </a:rPr>
                          <m:t>.</m:t>
                        </m:r>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𝑘𝐴</m:t>
                    </m:r>
                    <m:f>
                      <m:fPr>
                        <m:ctrlPr>
                          <a:rPr lang="en-US" b="0" i="1" smtClean="0">
                            <a:latin typeface="Cambria Math"/>
                          </a:rPr>
                        </m:ctrlPr>
                      </m:fPr>
                      <m:num>
                        <m:r>
                          <a:rPr lang="en-US" b="0" i="1" smtClean="0">
                            <a:latin typeface="Cambria Math" panose="02040503050406030204" pitchFamily="18" charset="0"/>
                          </a:rPr>
                          <m:t>𝑑𝑇</m:t>
                        </m:r>
                      </m:num>
                      <m:den>
                        <m:r>
                          <a:rPr lang="en-US" b="0" i="1" smtClean="0">
                            <a:latin typeface="Cambria Math" panose="02040503050406030204" pitchFamily="18" charset="0"/>
                          </a:rPr>
                          <m:t>𝑑𝑥</m:t>
                        </m:r>
                      </m:den>
                    </m:f>
                  </m:oMath>
                </a14:m>
                <a:endParaRPr lang="en-US" dirty="0" smtClean="0"/>
              </a:p>
              <a:p>
                <a:pPr marL="0" indent="0" algn="l" rtl="0">
                  <a:buNone/>
                </a:pPr>
                <a:r>
                  <a:rPr lang="en-US" sz="2800" dirty="0" smtClean="0"/>
                  <a:t>And    </a:t>
                </a:r>
                <a14:m>
                  <m:oMath xmlns:m="http://schemas.openxmlformats.org/officeDocument/2006/math">
                    <m:sSub>
                      <m:sSubPr>
                        <m:ctrlPr>
                          <a:rPr lang="en-US" sz="2800" i="1" smtClean="0">
                            <a:latin typeface="Cambria Math"/>
                          </a:rPr>
                        </m:ctrlPr>
                      </m:sSubPr>
                      <m:e>
                        <m:acc>
                          <m:accPr>
                            <m:chr m:val="̇"/>
                            <m:ctrlPr>
                              <a:rPr lang="en-US" sz="2800" i="1" smtClean="0">
                                <a:latin typeface="Cambria Math"/>
                              </a:rPr>
                            </m:ctrlPr>
                          </m:accPr>
                          <m:e>
                            <m:r>
                              <a:rPr lang="en-US" sz="2800" b="0" i="1" smtClean="0">
                                <a:latin typeface="Cambria Math" panose="02040503050406030204" pitchFamily="18" charset="0"/>
                              </a:rPr>
                              <m:t>𝑄</m:t>
                            </m:r>
                          </m:e>
                        </m:acc>
                      </m:e>
                      <m:sub>
                        <m:r>
                          <a:rPr lang="en-US" sz="2800" b="0" i="1" smtClean="0">
                            <a:latin typeface="Cambria Math" panose="02040503050406030204" pitchFamily="18" charset="0"/>
                          </a:rPr>
                          <m:t>𝑐𝑜𝑛𝑑</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𝑑𝑥</m:t>
                        </m:r>
                      </m:sub>
                    </m:sSub>
                    <m:r>
                      <a:rPr lang="en-US" sz="2800" b="0" i="1" smtClean="0">
                        <a:latin typeface="Cambria Math" panose="02040503050406030204" pitchFamily="18" charset="0"/>
                      </a:rPr>
                      <m:t>=−</m:t>
                    </m:r>
                    <m:r>
                      <a:rPr lang="en-US" sz="2800" b="0" i="1" smtClean="0">
                        <a:latin typeface="Cambria Math" panose="02040503050406030204" pitchFamily="18" charset="0"/>
                      </a:rPr>
                      <m:t>𝑘𝐴</m:t>
                    </m:r>
                    <m:f>
                      <m:fPr>
                        <m:ctrlPr>
                          <a:rPr lang="en-US" sz="2800" b="0" i="1" smtClean="0">
                            <a:latin typeface="Cambria Math"/>
                          </a:rPr>
                        </m:ctrlPr>
                      </m:fPr>
                      <m:num>
                        <m:r>
                          <a:rPr lang="en-US" sz="2800" b="0" i="1" smtClean="0">
                            <a:latin typeface="Cambria Math" panose="02040503050406030204" pitchFamily="18" charset="0"/>
                          </a:rPr>
                          <m:t>𝑑𝑇</m:t>
                        </m:r>
                      </m:num>
                      <m:den>
                        <m:r>
                          <a:rPr lang="en-US" sz="2800" b="0" i="1" smtClean="0">
                            <a:latin typeface="Cambria Math" panose="02040503050406030204" pitchFamily="18" charset="0"/>
                          </a:rPr>
                          <m:t>𝑑𝑥</m:t>
                        </m:r>
                      </m:den>
                    </m:f>
                    <m:r>
                      <a:rPr lang="en-US" sz="2800" b="0" i="1" smtClean="0">
                        <a:latin typeface="Cambria Math" panose="02040503050406030204" pitchFamily="18" charset="0"/>
                      </a:rPr>
                      <m:t>+</m:t>
                    </m:r>
                    <m:f>
                      <m:fPr>
                        <m:ctrlPr>
                          <a:rPr lang="en-US" sz="2800" b="0" i="1" smtClean="0">
                            <a:latin typeface="Cambria Math"/>
                          </a:rPr>
                        </m:ctrlPr>
                      </m:fPr>
                      <m:num>
                        <m:r>
                          <a:rPr lang="en-US" sz="2800" b="0" i="1" smtClean="0">
                            <a:latin typeface="Cambria Math" panose="02040503050406030204" pitchFamily="18" charset="0"/>
                          </a:rPr>
                          <m:t>𝑑</m:t>
                        </m:r>
                      </m:num>
                      <m:den>
                        <m:r>
                          <a:rPr lang="en-US" sz="2800" b="0" i="1" smtClean="0">
                            <a:latin typeface="Cambria Math" panose="02040503050406030204" pitchFamily="18" charset="0"/>
                          </a:rPr>
                          <m:t>𝑑𝑥</m:t>
                        </m:r>
                      </m:den>
                    </m:f>
                    <m:d>
                      <m:dPr>
                        <m:ctrlPr>
                          <a:rPr lang="en-US" sz="2800" b="0" i="1" smtClean="0">
                            <a:latin typeface="Cambria Math"/>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𝑘𝐴</m:t>
                        </m:r>
                        <m:f>
                          <m:fPr>
                            <m:ctrlPr>
                              <a:rPr lang="en-US" sz="2800" b="0" i="1" smtClean="0">
                                <a:latin typeface="Cambria Math"/>
                              </a:rPr>
                            </m:ctrlPr>
                          </m:fPr>
                          <m:num>
                            <m:r>
                              <a:rPr lang="en-US" sz="2800" b="0" i="1" smtClean="0">
                                <a:latin typeface="Cambria Math" panose="02040503050406030204" pitchFamily="18" charset="0"/>
                              </a:rPr>
                              <m:t>𝑑𝑇</m:t>
                            </m:r>
                          </m:num>
                          <m:den>
                            <m:r>
                              <a:rPr lang="en-US" sz="2800" b="0" i="1" smtClean="0">
                                <a:latin typeface="Cambria Math" panose="02040503050406030204" pitchFamily="18" charset="0"/>
                              </a:rPr>
                              <m:t>𝑑𝑥</m:t>
                            </m:r>
                          </m:den>
                        </m:f>
                      </m:e>
                    </m:d>
                    <m:r>
                      <a:rPr lang="en-US" sz="2800" b="0" i="1" smtClean="0">
                        <a:latin typeface="Cambria Math" panose="02040503050406030204" pitchFamily="18" charset="0"/>
                      </a:rPr>
                      <m:t>𝑑𝑥</m:t>
                    </m:r>
                  </m:oMath>
                </a14:m>
                <a:r>
                  <a:rPr lang="en-US" sz="2800" dirty="0" smtClean="0"/>
                  <a:t>  </a:t>
                </a:r>
              </a:p>
              <a:p>
                <a:pPr marL="0" indent="0" algn="l" rtl="0">
                  <a:buNone/>
                </a:pPr>
                <a:endParaRPr lang="en-US" sz="2800" dirty="0" smtClean="0"/>
              </a:p>
              <a:p>
                <a:pPr marL="0" indent="0" algn="l" rtl="0">
                  <a:buNone/>
                </a:pPr>
                <a:r>
                  <a:rPr lang="en-US" sz="2800" dirty="0" smtClean="0"/>
                  <a:t>And   </a:t>
                </a:r>
                <a14:m>
                  <m:oMath xmlns:m="http://schemas.openxmlformats.org/officeDocument/2006/math">
                    <m:sSub>
                      <m:sSubPr>
                        <m:ctrlPr>
                          <a:rPr lang="en-US" sz="2800" i="1" smtClean="0">
                            <a:latin typeface="Cambria Math"/>
                          </a:rPr>
                        </m:ctrlPr>
                      </m:sSubPr>
                      <m:e>
                        <m:acc>
                          <m:accPr>
                            <m:chr m:val="̇"/>
                            <m:ctrlPr>
                              <a:rPr lang="en-US" sz="2800" i="1" smtClean="0">
                                <a:latin typeface="Cambria Math"/>
                              </a:rPr>
                            </m:ctrlPr>
                          </m:accPr>
                          <m:e>
                            <m:r>
                              <a:rPr lang="en-US" sz="2800" b="0" i="1" smtClean="0">
                                <a:latin typeface="Cambria Math" panose="02040503050406030204" pitchFamily="18" charset="0"/>
                              </a:rPr>
                              <m:t>𝑄</m:t>
                            </m:r>
                          </m:e>
                        </m:acc>
                      </m:e>
                      <m:sub>
                        <m:r>
                          <a:rPr lang="en-US" sz="2800" b="0" i="1" smtClean="0">
                            <a:latin typeface="Cambria Math" panose="02040503050406030204" pitchFamily="18" charset="0"/>
                          </a:rPr>
                          <m:t>𝑐𝑜𝑛𝑣</m:t>
                        </m:r>
                      </m:sub>
                    </m:sSub>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𝑃𝑑𝑥</m:t>
                    </m:r>
                    <m:d>
                      <m:dPr>
                        <m:ctrlPr>
                          <a:rPr lang="en-US" sz="2800" b="0" i="1" smtClean="0">
                            <a:latin typeface="Cambria Math"/>
                          </a:rPr>
                        </m:ctrlPr>
                      </m:dPr>
                      <m:e>
                        <m:r>
                          <a:rPr lang="en-US" sz="2800" b="0" i="1" smtClean="0">
                            <a:latin typeface="Cambria Math" panose="02040503050406030204" pitchFamily="18" charset="0"/>
                          </a:rPr>
                          <m:t>𝑇</m:t>
                        </m:r>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m:t>
                            </m:r>
                          </m:sub>
                        </m:sSub>
                      </m:e>
                    </m:d>
                  </m:oMath>
                </a14:m>
                <a:endParaRPr lang="en-US" sz="2800" b="0" dirty="0" smtClean="0"/>
              </a:p>
              <a:p>
                <a:pPr marL="0" indent="0" algn="l" rtl="0">
                  <a:buNone/>
                </a:pPr>
                <a:r>
                  <a:rPr lang="en-US" sz="2800" dirty="0" smtClean="0"/>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𝑘𝐴</m:t>
                    </m:r>
                    <m:f>
                      <m:fPr>
                        <m:ctrlPr>
                          <a:rPr lang="en-US" sz="2800" i="1">
                            <a:latin typeface="Cambria Math"/>
                          </a:rPr>
                        </m:ctrlPr>
                      </m:fPr>
                      <m:num>
                        <m:r>
                          <a:rPr lang="en-US" sz="2800" i="1">
                            <a:latin typeface="Cambria Math" panose="02040503050406030204" pitchFamily="18" charset="0"/>
                          </a:rPr>
                          <m:t>𝑑𝑇</m:t>
                        </m:r>
                      </m:num>
                      <m:den>
                        <m:r>
                          <a:rPr lang="en-US" sz="2800" i="1">
                            <a:latin typeface="Cambria Math" panose="02040503050406030204" pitchFamily="18" charset="0"/>
                          </a:rPr>
                          <m:t>𝑑𝑥</m:t>
                        </m:r>
                      </m:den>
                    </m:f>
                    <m:r>
                      <a:rPr lang="en-US" sz="2800" b="0" i="0" smtClean="0">
                        <a:latin typeface="Cambria Math" panose="02040503050406030204" pitchFamily="18" charset="0"/>
                      </a:rPr>
                      <m:t>−</m:t>
                    </m:r>
                    <m:d>
                      <m:dPr>
                        <m:begChr m:val="["/>
                        <m:endChr m:val="]"/>
                        <m:ctrlPr>
                          <a:rPr lang="en-US" sz="2800" b="0" i="1" smtClean="0">
                            <a:latin typeface="Cambria Math"/>
                          </a:rPr>
                        </m:ctrlPr>
                      </m:dPr>
                      <m:e>
                        <m:r>
                          <a:rPr lang="en-US" sz="2800" i="1">
                            <a:latin typeface="Cambria Math" panose="02040503050406030204" pitchFamily="18" charset="0"/>
                          </a:rPr>
                          <m:t>−</m:t>
                        </m:r>
                        <m:r>
                          <a:rPr lang="en-US" sz="2800" i="1">
                            <a:latin typeface="Cambria Math" panose="02040503050406030204" pitchFamily="18" charset="0"/>
                          </a:rPr>
                          <m:t>𝑘𝐴</m:t>
                        </m:r>
                        <m:f>
                          <m:fPr>
                            <m:ctrlPr>
                              <a:rPr lang="en-US" sz="2800" i="1">
                                <a:latin typeface="Cambria Math"/>
                              </a:rPr>
                            </m:ctrlPr>
                          </m:fPr>
                          <m:num>
                            <m:r>
                              <a:rPr lang="en-US" sz="2800" i="1">
                                <a:latin typeface="Cambria Math" panose="02040503050406030204" pitchFamily="18" charset="0"/>
                              </a:rPr>
                              <m:t>𝑑𝑇</m:t>
                            </m:r>
                          </m:num>
                          <m:den>
                            <m:r>
                              <a:rPr lang="en-US" sz="2800" i="1">
                                <a:latin typeface="Cambria Math" panose="02040503050406030204" pitchFamily="18" charset="0"/>
                              </a:rPr>
                              <m:t>𝑑𝑥</m:t>
                            </m:r>
                          </m:den>
                        </m:f>
                        <m:r>
                          <a:rPr lang="en-US" sz="2800" b="0" i="1" smtClean="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𝑑</m:t>
                            </m:r>
                          </m:num>
                          <m:den>
                            <m:r>
                              <a:rPr lang="en-US" sz="2800" i="1">
                                <a:latin typeface="Cambria Math" panose="02040503050406030204" pitchFamily="18" charset="0"/>
                              </a:rPr>
                              <m:t>𝑑𝑥</m:t>
                            </m:r>
                          </m:den>
                        </m:f>
                        <m:d>
                          <m:dPr>
                            <m:ctrlPr>
                              <a:rPr lang="en-US" sz="2800" i="1">
                                <a:latin typeface="Cambria Math"/>
                              </a:rPr>
                            </m:ctrlPr>
                          </m:dPr>
                          <m:e>
                            <m:r>
                              <a:rPr lang="en-US" sz="2800" i="1">
                                <a:latin typeface="Cambria Math" panose="02040503050406030204" pitchFamily="18" charset="0"/>
                              </a:rPr>
                              <m:t>−</m:t>
                            </m:r>
                            <m:r>
                              <a:rPr lang="en-US" sz="2800" i="1">
                                <a:latin typeface="Cambria Math" panose="02040503050406030204" pitchFamily="18" charset="0"/>
                              </a:rPr>
                              <m:t>𝑘𝐴</m:t>
                            </m:r>
                            <m:f>
                              <m:fPr>
                                <m:ctrlPr>
                                  <a:rPr lang="en-US" sz="2800" i="1">
                                    <a:latin typeface="Cambria Math"/>
                                  </a:rPr>
                                </m:ctrlPr>
                              </m:fPr>
                              <m:num>
                                <m:r>
                                  <a:rPr lang="en-US" sz="2800" i="1">
                                    <a:latin typeface="Cambria Math" panose="02040503050406030204" pitchFamily="18" charset="0"/>
                                  </a:rPr>
                                  <m:t>𝑑𝑇</m:t>
                                </m:r>
                              </m:num>
                              <m:den>
                                <m:r>
                                  <a:rPr lang="en-US" sz="2800" i="1">
                                    <a:latin typeface="Cambria Math" panose="02040503050406030204" pitchFamily="18" charset="0"/>
                                  </a:rPr>
                                  <m:t>𝑑𝑥</m:t>
                                </m:r>
                              </m:den>
                            </m:f>
                          </m:e>
                        </m:d>
                        <m:r>
                          <a:rPr lang="en-US" sz="2800" i="1">
                            <a:latin typeface="Cambria Math" panose="02040503050406030204" pitchFamily="18" charset="0"/>
                          </a:rPr>
                          <m:t>𝑑𝑥</m:t>
                        </m:r>
                      </m:e>
                    </m:d>
                    <m:r>
                      <a:rPr lang="en-US" sz="2800" b="0" i="1" smtClean="0">
                        <a:latin typeface="Cambria Math" panose="02040503050406030204" pitchFamily="18" charset="0"/>
                      </a:rPr>
                      <m:t>=</m:t>
                    </m:r>
                    <m:r>
                      <a:rPr lang="en-US" sz="2800" i="1">
                        <a:latin typeface="Cambria Math" panose="02040503050406030204" pitchFamily="18" charset="0"/>
                      </a:rPr>
                      <m:t>h</m:t>
                    </m:r>
                    <m:r>
                      <a:rPr lang="en-US" sz="2800" i="1">
                        <a:latin typeface="Cambria Math" panose="02040503050406030204" pitchFamily="18" charset="0"/>
                      </a:rPr>
                      <m:t>𝑃𝑑𝑥</m:t>
                    </m:r>
                    <m:d>
                      <m:dPr>
                        <m:ctrlPr>
                          <a:rPr lang="en-US" sz="2800" i="1">
                            <a:latin typeface="Cambria Math"/>
                          </a:rPr>
                        </m:ctrlPr>
                      </m:dPr>
                      <m:e>
                        <m:r>
                          <a:rPr lang="en-US" sz="2800" i="1">
                            <a:latin typeface="Cambria Math" panose="02040503050406030204" pitchFamily="18" charset="0"/>
                          </a:rPr>
                          <m:t>𝑇</m:t>
                        </m:r>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𝑇</m:t>
                            </m:r>
                          </m:e>
                          <m:sub>
                            <m:r>
                              <a:rPr lang="en-US" sz="2800" i="1">
                                <a:latin typeface="Cambria Math" panose="02040503050406030204" pitchFamily="18" charset="0"/>
                                <a:ea typeface="Cambria Math" panose="02040503050406030204" pitchFamily="18" charset="0"/>
                              </a:rPr>
                              <m:t>∞</m:t>
                            </m:r>
                          </m:sub>
                        </m:sSub>
                      </m:e>
                    </m:d>
                  </m:oMath>
                </a14:m>
                <a:r>
                  <a:rPr lang="en-US" dirty="0" smtClean="0"/>
                  <a:t>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81000" y="304800"/>
                <a:ext cx="8229600" cy="5745163"/>
              </a:xfrm>
              <a:blipFill>
                <a:blip r:embed="rId2"/>
                <a:stretch>
                  <a:fillRect l="-1556" b="-1911"/>
                </a:stretch>
              </a:blipFill>
            </p:spPr>
            <p:txBody>
              <a:bodyPr/>
              <a:lstStyle/>
              <a:p>
                <a:r>
                  <a:rPr lang="ar-IQ">
                    <a:noFill/>
                  </a:rPr>
                  <a:t> </a:t>
                </a:r>
              </a:p>
            </p:txBody>
          </p:sp>
        </mc:Fallback>
      </mc:AlternateContent>
      <p:pic>
        <p:nvPicPr>
          <p:cNvPr id="5" name="صورة 4"/>
          <p:cNvPicPr>
            <a:picLocks noChangeAspect="1"/>
          </p:cNvPicPr>
          <p:nvPr/>
        </p:nvPicPr>
        <p:blipFill>
          <a:blip r:embed="rId3"/>
          <a:stretch>
            <a:fillRect/>
          </a:stretch>
        </p:blipFill>
        <p:spPr>
          <a:xfrm>
            <a:off x="381000" y="304800"/>
            <a:ext cx="8077200" cy="1752600"/>
          </a:xfrm>
          <a:prstGeom prst="rect">
            <a:avLst/>
          </a:prstGeom>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65006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lstStyle/>
              <a:p>
                <a:pPr algn="l" rtl="0"/>
                <a14:m>
                  <m:oMath xmlns:m="http://schemas.openxmlformats.org/officeDocument/2006/math">
                    <m:r>
                      <a:rPr lang="en-US" sz="2400" b="0" i="1" smtClean="0">
                        <a:latin typeface="Cambria Math" panose="02040503050406030204" pitchFamily="18" charset="0"/>
                      </a:rPr>
                      <m:t>𝑘𝐴</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𝑇</m:t>
                        </m:r>
                      </m:num>
                      <m:den>
                        <m:r>
                          <a:rPr lang="en-US" sz="2400" b="0" i="1" smtClean="0">
                            <a:latin typeface="Cambria Math" panose="02040503050406030204" pitchFamily="18" charset="0"/>
                          </a:rPr>
                          <m:t>𝑑</m:t>
                        </m:r>
                        <m:sSup>
                          <m:sSupPr>
                            <m:ctrlPr>
                              <a:rPr lang="en-US" sz="2400" b="0" i="1" smtClean="0">
                                <a:latin typeface="Cambria Math"/>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𝑑𝑥</m:t>
                    </m:r>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𝑝𝑑𝑥</m:t>
                    </m:r>
                    <m:d>
                      <m:dPr>
                        <m:ctrlPr>
                          <a:rPr lang="en-US" sz="2400" b="0" i="1" smtClean="0">
                            <a:latin typeface="Cambria Math"/>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e>
                    </m:d>
                  </m:oMath>
                </a14:m>
                <a:endParaRPr lang="en-US" sz="2400" dirty="0" smtClean="0"/>
              </a:p>
              <a:p>
                <a:pPr algn="l" rtl="0"/>
                <a:endParaRPr lang="en-US" sz="2400" dirty="0" smtClean="0"/>
              </a:p>
              <a:p>
                <a:pPr algn="l" rtl="0"/>
                <a:r>
                  <a:rPr lang="en-US" sz="2400" dirty="0" smtClean="0"/>
                  <a:t>By dividing this equation by </a:t>
                </a:r>
                <a:r>
                  <a:rPr lang="en-US" sz="2400" dirty="0" err="1" smtClean="0"/>
                  <a:t>kAdx</a:t>
                </a:r>
                <a:r>
                  <a:rPr lang="en-US" sz="2400" dirty="0" smtClean="0"/>
                  <a:t>, we get</a:t>
                </a:r>
                <a:endParaRPr lang="ar-IQ" sz="2400" dirty="0" smtClean="0"/>
              </a:p>
              <a:p>
                <a:endParaRPr lang="en-US" sz="2400" dirty="0" smtClean="0"/>
              </a:p>
              <a:p>
                <a:pPr algn="l" rtl="0"/>
                <a14:m>
                  <m:oMath xmlns:m="http://schemas.openxmlformats.org/officeDocument/2006/math">
                    <m:f>
                      <m:fPr>
                        <m:ctrlPr>
                          <a:rPr lang="en-US" sz="2400" i="1" smtClean="0">
                            <a:latin typeface="Cambria Math"/>
                          </a:rPr>
                        </m:ctrlPr>
                      </m:fPr>
                      <m:num>
                        <m:sSup>
                          <m:sSupPr>
                            <m:ctrlPr>
                              <a:rPr lang="en-US" sz="2400" i="1" smtClean="0">
                                <a:latin typeface="Cambria Math"/>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𝑇</m:t>
                        </m:r>
                      </m:num>
                      <m:den>
                        <m:r>
                          <a:rPr lang="en-US" sz="2400" b="0" i="1" smtClean="0">
                            <a:latin typeface="Cambria Math" panose="02040503050406030204" pitchFamily="18" charset="0"/>
                          </a:rPr>
                          <m:t>𝑑</m:t>
                        </m:r>
                        <m:sSup>
                          <m:sSupPr>
                            <m:ctrlPr>
                              <a:rPr lang="en-US" sz="2400" b="0" i="1" smtClean="0">
                                <a:latin typeface="Cambria Math"/>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h</m:t>
                        </m:r>
                        <m:r>
                          <a:rPr lang="en-US" sz="2400" b="0" i="1" smtClean="0">
                            <a:latin typeface="Cambria Math" panose="02040503050406030204" pitchFamily="18" charset="0"/>
                          </a:rPr>
                          <m:t>𝑝</m:t>
                        </m:r>
                      </m:num>
                      <m:den>
                        <m:r>
                          <a:rPr lang="en-US" sz="2400" b="0" i="1" smtClean="0">
                            <a:latin typeface="Cambria Math" panose="02040503050406030204" pitchFamily="18" charset="0"/>
                          </a:rPr>
                          <m:t>𝑘𝐴</m:t>
                        </m:r>
                      </m:den>
                    </m:f>
                    <m:d>
                      <m:dPr>
                        <m:ctrlPr>
                          <a:rPr lang="en-US" sz="2400" b="0" i="1" smtClean="0">
                            <a:latin typeface="Cambria Math"/>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e>
                    </m:d>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 </m:t>
                    </m:r>
                  </m:oMath>
                </a14:m>
                <a:endParaRPr lang="en-US" sz="2400" b="0" dirty="0" smtClean="0"/>
              </a:p>
              <a:p>
                <a:pPr algn="l" rtl="0"/>
                <a:r>
                  <a:rPr lang="en-US" sz="2400" dirty="0" smtClean="0"/>
                  <a:t>By assuming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𝑒𝑛</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ea typeface="Cambria Math" panose="02040503050406030204" pitchFamily="18" charset="0"/>
                          </a:rPr>
                          <m:t>𝑑𝑥</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𝑑𝑇</m:t>
                        </m:r>
                      </m:num>
                      <m:den>
                        <m:r>
                          <a:rPr lang="en-US" sz="2400" b="0" i="1" smtClean="0">
                            <a:latin typeface="Cambria Math" panose="02040503050406030204" pitchFamily="18" charset="0"/>
                            <a:ea typeface="Cambria Math" panose="02040503050406030204" pitchFamily="18" charset="0"/>
                          </a:rPr>
                          <m:t>𝑑𝑥</m:t>
                        </m:r>
                      </m:den>
                    </m:f>
                  </m:oMath>
                </a14:m>
                <a:r>
                  <a:rPr lang="en-US" sz="2400" dirty="0" smtClean="0"/>
                  <a:t> and </a:t>
                </a:r>
              </a:p>
              <a:p>
                <a:pPr algn="l" rtl="0"/>
                <a14:m>
                  <m:oMath xmlns:m="http://schemas.openxmlformats.org/officeDocument/2006/math">
                    <m:f>
                      <m:fPr>
                        <m:ctrlPr>
                          <a:rPr lang="en-US" sz="2400" i="1" smtClean="0">
                            <a:latin typeface="Cambria Math"/>
                          </a:rPr>
                        </m:ctrlPr>
                      </m:fPr>
                      <m:num>
                        <m:sSup>
                          <m:sSupPr>
                            <m:ctrlPr>
                              <a:rPr lang="en-US" sz="2400" i="1" smtClean="0">
                                <a:latin typeface="Cambria Math"/>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r>
                          <a:rPr lang="en-US" sz="240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rPr>
                          <m:t>𝑑</m:t>
                        </m:r>
                        <m:sSup>
                          <m:sSupPr>
                            <m:ctrlPr>
                              <a:rPr lang="en-US" sz="2400" b="0" i="1" smtClean="0">
                                <a:latin typeface="Cambria Math"/>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𝑇</m:t>
                        </m:r>
                      </m:num>
                      <m:den>
                        <m:r>
                          <a:rPr lang="en-US" sz="2400" b="0" i="1" smtClean="0">
                            <a:latin typeface="Cambria Math" panose="02040503050406030204" pitchFamily="18" charset="0"/>
                          </a:rPr>
                          <m:t>𝑑</m:t>
                        </m:r>
                        <m:sSup>
                          <m:sSupPr>
                            <m:ctrlPr>
                              <a:rPr lang="en-US" sz="2400" b="0" i="1" smtClean="0">
                                <a:latin typeface="Cambria Math"/>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 </m:t>
                    </m:r>
                  </m:oMath>
                </a14:m>
                <a:r>
                  <a:rPr lang="en-US" sz="2400" dirty="0" smtClean="0"/>
                  <a:t> And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h</m:t>
                        </m:r>
                        <m:r>
                          <a:rPr lang="en-US" sz="2400" b="0" i="1" smtClean="0">
                            <a:latin typeface="Cambria Math" panose="02040503050406030204" pitchFamily="18" charset="0"/>
                          </a:rPr>
                          <m:t>𝑃</m:t>
                        </m:r>
                      </m:num>
                      <m:den>
                        <m:r>
                          <a:rPr lang="en-US" sz="2400" b="0" i="1" smtClean="0">
                            <a:latin typeface="Cambria Math" panose="02040503050406030204" pitchFamily="18" charset="0"/>
                          </a:rPr>
                          <m:t>𝑘𝐴</m:t>
                        </m:r>
                      </m:den>
                    </m:f>
                    <m:r>
                      <a:rPr lang="en-US" sz="2400" b="0" i="1" smtClean="0">
                        <a:latin typeface="Cambria Math" panose="02040503050406030204" pitchFamily="18" charset="0"/>
                      </a:rPr>
                      <m:t>=</m:t>
                    </m:r>
                    <m:sSup>
                      <m:sSupPr>
                        <m:ctrlPr>
                          <a:rPr lang="en-US" sz="2400" b="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endParaRPr lang="en-US" sz="2400" dirty="0" smtClean="0"/>
              </a:p>
              <a:p>
                <a:pPr algn="l" rtl="0"/>
                <a14:m>
                  <m:oMath xmlns:m="http://schemas.openxmlformats.org/officeDocument/2006/math">
                    <m:f>
                      <m:fPr>
                        <m:ctrlPr>
                          <a:rPr lang="en-US" sz="2400" i="1">
                            <a:latin typeface="Cambria Math"/>
                          </a:rPr>
                        </m:ctrlPr>
                      </m:fPr>
                      <m:num>
                        <m:sSup>
                          <m:sSupPr>
                            <m:ctrlPr>
                              <a:rPr lang="en-US" sz="2400" i="1">
                                <a:latin typeface="Cambria Math"/>
                              </a:rPr>
                            </m:ctrlPr>
                          </m:sSupPr>
                          <m:e>
                            <m:r>
                              <a:rPr lang="en-US" sz="2400" i="1">
                                <a:latin typeface="Cambria Math" panose="02040503050406030204" pitchFamily="18" charset="0"/>
                              </a:rPr>
                              <m:t>𝑑</m:t>
                            </m:r>
                          </m:e>
                          <m:sup>
                            <m:r>
                              <a:rPr lang="en-US" sz="2400" i="1">
                                <a:latin typeface="Cambria Math" panose="02040503050406030204" pitchFamily="18" charset="0"/>
                              </a:rPr>
                              <m:t>2</m:t>
                            </m:r>
                          </m:sup>
                        </m:sSup>
                        <m:r>
                          <a:rPr lang="en-US" sz="2400" i="1" smtClean="0">
                            <a:latin typeface="Cambria Math" panose="02040503050406030204" pitchFamily="18" charset="0"/>
                            <a:ea typeface="Cambria Math" panose="02040503050406030204" pitchFamily="18" charset="0"/>
                          </a:rPr>
                          <m:t>𝜃</m:t>
                        </m:r>
                      </m:num>
                      <m:den>
                        <m:r>
                          <a:rPr lang="en-US" sz="2400" i="1">
                            <a:latin typeface="Cambria Math" panose="02040503050406030204" pitchFamily="18" charset="0"/>
                          </a:rPr>
                          <m:t>𝑑</m:t>
                        </m:r>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den>
                    </m:f>
                    <m:r>
                      <a:rPr lang="en-US" sz="2400" i="1">
                        <a:latin typeface="Cambria Math" panose="02040503050406030204" pitchFamily="18" charset="0"/>
                      </a:rPr>
                      <m:t>−</m:t>
                    </m:r>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r>
                      <a:rPr lang="en-US" sz="2400" i="1" smtClean="0">
                        <a:latin typeface="Cambria Math" panose="02040503050406030204" pitchFamily="18" charset="0"/>
                        <a:ea typeface="Cambria Math" panose="02040503050406030204" pitchFamily="18" charset="0"/>
                      </a:rPr>
                      <m:t>𝜃</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 </m:t>
                    </m:r>
                  </m:oMath>
                </a14:m>
                <a:endParaRPr lang="en-US" sz="2400" dirty="0" smtClean="0"/>
              </a:p>
              <a:p>
                <a:pPr algn="l" rtl="0"/>
                <a:r>
                  <a:rPr lang="en-US" sz="2400" dirty="0" smtClean="0"/>
                  <a:t>The solution of this equation is </a:t>
                </a:r>
              </a:p>
              <a:p>
                <a:pPr marL="0" indent="0">
                  <a:buNone/>
                </a:pPr>
                <a:endParaRPr lang="en-US" sz="2400" dirty="0" smtClean="0"/>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037"/>
                </a:stretch>
              </a:blipFill>
            </p:spPr>
            <p:txBody>
              <a:bodyPr/>
              <a:lstStyle/>
              <a:p>
                <a:r>
                  <a:rPr lang="ar-IQ">
                    <a:noFill/>
                  </a:rPr>
                  <a:t> </a:t>
                </a:r>
              </a:p>
            </p:txBody>
          </p:sp>
        </mc:Fallback>
      </mc:AlternateContent>
      <p:sp>
        <p:nvSpPr>
          <p:cNvPr id="2" name="عنصر نائب لرقم الشريحة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18679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normAutofit/>
              </a:bodyPr>
              <a:lstStyle/>
              <a:p>
                <a:pPr algn="l" rtl="0"/>
                <a14:m>
                  <m:oMath xmlns:m="http://schemas.openxmlformats.org/officeDocument/2006/math">
                    <m:r>
                      <a:rPr lang="ar-IQ"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1</m:t>
                        </m:r>
                      </m:sub>
                    </m:sSub>
                    <m:sSup>
                      <m:sSupPr>
                        <m:ctrlPr>
                          <a:rPr lang="en-US" sz="2400" b="0" i="1" smtClean="0">
                            <a:latin typeface="Cambria Math"/>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𝑚𝑥</m:t>
                        </m:r>
                      </m:sup>
                    </m:sSup>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2</m:t>
                        </m:r>
                      </m:sub>
                    </m:sSub>
                    <m:sSup>
                      <m:sSupPr>
                        <m:ctrlPr>
                          <a:rPr lang="en-US" sz="2400" b="0" i="1" smtClean="0">
                            <a:latin typeface="Cambria Math"/>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𝑚𝑥</m:t>
                        </m:r>
                      </m:sup>
                    </m:sSup>
                  </m:oMath>
                </a14:m>
                <a:r>
                  <a:rPr lang="en-US" sz="2400" dirty="0" smtClean="0"/>
                  <a:t>                   (A)</a:t>
                </a:r>
              </a:p>
              <a:p>
                <a:pPr algn="l" rtl="0"/>
                <a:endParaRPr lang="en-US" sz="2400" dirty="0" smtClean="0"/>
              </a:p>
              <a:p>
                <a:pPr algn="just" rtl="0"/>
                <a:r>
                  <a:rPr lang="en-US" sz="2400" dirty="0"/>
                  <a:t>Where C1 and C2 are integration constants of arbitrarily whose values are to be determined by the applying of the boundary conditions</a:t>
                </a:r>
                <a:r>
                  <a:rPr lang="en-US" sz="2400" dirty="0" smtClean="0"/>
                  <a:t>.</a:t>
                </a:r>
              </a:p>
              <a:p>
                <a:pPr algn="just" rtl="0"/>
                <a:r>
                  <a:rPr lang="en-US" sz="2400" dirty="0" smtClean="0"/>
                  <a:t> </a:t>
                </a:r>
                <a:r>
                  <a:rPr lang="en-US" sz="2400" dirty="0"/>
                  <a:t>These boundary conditions are at the base and at the tip of the fin. </a:t>
                </a:r>
                <a:endParaRPr lang="en-US" sz="2400" dirty="0" smtClean="0"/>
              </a:p>
              <a:p>
                <a:pPr algn="just" rtl="0"/>
                <a:r>
                  <a:rPr lang="en-US" sz="2400" dirty="0" smtClean="0"/>
                  <a:t>The </a:t>
                </a:r>
                <a:r>
                  <a:rPr lang="en-US" sz="2400" dirty="0"/>
                  <a:t>only two conditions are to be needed to determine C1 and C2 which are uniquely. </a:t>
                </a:r>
              </a:p>
              <a:p>
                <a:pPr algn="l" rtl="0"/>
                <a:r>
                  <a:rPr lang="en-US" sz="2400" dirty="0" smtClean="0"/>
                  <a:t>B.C.1 is that temperature at the base of fin is known at its value is </a:t>
                </a:r>
                <a14:m>
                  <m:oMath xmlns:m="http://schemas.openxmlformats.org/officeDocument/2006/math">
                    <m:r>
                      <a:rPr lang="en-US" sz="2400" b="0" i="1" smtClean="0">
                        <a:latin typeface="Cambria Math" panose="02040503050406030204" pitchFamily="18" charset="0"/>
                      </a:rPr>
                      <m:t>𝑎𝑡</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  </m:t>
                    </m:r>
                    <m:r>
                      <a:rPr lang="en-US" sz="2400" b="0" i="1" smtClean="0">
                        <a:latin typeface="Cambria Math" panose="02040503050406030204" pitchFamily="18" charset="0"/>
                      </a:rPr>
                      <m:t>𝑇</m:t>
                    </m:r>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oMath>
                </a14:m>
                <a:endParaRPr lang="en-US" sz="2400" dirty="0" smtClean="0"/>
              </a:p>
              <a:p>
                <a:pPr algn="l" rtl="0"/>
                <a:r>
                  <a:rPr lang="en-US" sz="2400" dirty="0" smtClean="0"/>
                  <a:t>Then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𝑜</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𝑜</m:t>
                        </m:r>
                      </m:sub>
                    </m:sSub>
                  </m:oMath>
                </a14:m>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037" t="-838" r="-1111"/>
                </a:stretch>
              </a:blipFill>
            </p:spPr>
            <p:txBody>
              <a:bodyPr/>
              <a:lstStyle/>
              <a:p>
                <a:r>
                  <a:rPr lang="ar-IQ">
                    <a:noFill/>
                  </a:rPr>
                  <a:t> </a:t>
                </a:r>
              </a:p>
            </p:txBody>
          </p:sp>
        </mc:Fallback>
      </mc:AlternateContent>
      <p:sp>
        <p:nvSpPr>
          <p:cNvPr id="2" name="عنصر نائب لرقم الشريحة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69401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normAutofit/>
              </a:bodyPr>
              <a:lstStyle/>
              <a:p>
                <a:pPr algn="l" rtl="0"/>
                <a:r>
                  <a:rPr lang="en-US" sz="2400" dirty="0" smtClean="0"/>
                  <a:t>By substituting in eq.(A)  x=0 and </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θ</m:t>
                    </m:r>
                    <m:r>
                      <a:rPr lang="en-US" sz="2400" b="0" i="0" smtClean="0">
                        <a:latin typeface="Cambria Math" panose="02040503050406030204" pitchFamily="18" charset="0"/>
                      </a:rPr>
                      <m:t>=</m:t>
                    </m:r>
                    <m:sSub>
                      <m:sSubPr>
                        <m:ctrlPr>
                          <a:rPr lang="en-US" sz="2400" i="1" smtClean="0">
                            <a:latin typeface="Cambria Math"/>
                          </a:rPr>
                        </m:ctrlPr>
                      </m:sSubPr>
                      <m:e>
                        <m:r>
                          <a:rPr lang="en-US"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oMath>
                </a14:m>
                <a:endParaRPr lang="en-US" sz="2400" dirty="0" smtClean="0"/>
              </a:p>
              <a:p>
                <a:pPr algn="l" rtl="0"/>
                <a:r>
                  <a:rPr lang="en-US" sz="2400" dirty="0" smtClean="0"/>
                  <a:t>            </a:t>
                </a:r>
                <a14:m>
                  <m:oMath xmlns:m="http://schemas.openxmlformats.org/officeDocument/2006/math">
                    <m:sSub>
                      <m:sSubPr>
                        <m:ctrlPr>
                          <a:rPr lang="ar-IQ" sz="2400" i="1" smtClean="0">
                            <a:latin typeface="Cambria Math"/>
                          </a:rPr>
                        </m:ctrlPr>
                      </m:sSubPr>
                      <m:e>
                        <m:r>
                          <a:rPr lang="ar-IQ" sz="240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r>
                      <a:rPr lang="ar-IQ" sz="2400" b="0" i="1" smtClean="0">
                        <a:latin typeface="Cambria Math" panose="02040503050406030204" pitchFamily="18" charset="0"/>
                      </a:rPr>
                      <m:t>=</m:t>
                    </m:r>
                    <m:sSub>
                      <m:sSubPr>
                        <m:ctrlPr>
                          <a:rPr lang="ar-IQ" sz="2400" b="0" i="1" smtClean="0">
                            <a:latin typeface="Cambria Math"/>
                          </a:rPr>
                        </m:ctrlPr>
                      </m:sSubPr>
                      <m:e>
                        <m:r>
                          <a:rPr lang="en-US" sz="2400" b="0" i="1" smtClean="0">
                            <a:latin typeface="Cambria Math" panose="02040503050406030204" pitchFamily="18" charset="0"/>
                          </a:rPr>
                          <m:t>𝐶</m:t>
                        </m:r>
                      </m:e>
                      <m:sub>
                        <m:r>
                          <a:rPr lang="ar-IQ" sz="2400" b="0" i="1" smtClean="0">
                            <a:latin typeface="Cambria Math" panose="02040503050406030204" pitchFamily="18" charset="0"/>
                          </a:rPr>
                          <m:t>1</m:t>
                        </m:r>
                      </m:sub>
                    </m:sSub>
                    <m:r>
                      <a:rPr lang="ar-IQ" sz="2400" b="0" i="1" smtClean="0">
                        <a:latin typeface="Cambria Math" panose="02040503050406030204" pitchFamily="18" charset="0"/>
                      </a:rPr>
                      <m:t>+</m:t>
                    </m:r>
                    <m:sSub>
                      <m:sSubPr>
                        <m:ctrlPr>
                          <a:rPr lang="ar-IQ" sz="2400" b="0" i="1" smtClean="0">
                            <a:latin typeface="Cambria Math"/>
                          </a:rPr>
                        </m:ctrlPr>
                      </m:sSubPr>
                      <m:e>
                        <m:r>
                          <a:rPr lang="en-US" sz="2400" b="0" i="1" smtClean="0">
                            <a:latin typeface="Cambria Math" panose="02040503050406030204" pitchFamily="18" charset="0"/>
                          </a:rPr>
                          <m:t>𝐶</m:t>
                        </m:r>
                      </m:e>
                      <m:sub>
                        <m:r>
                          <a:rPr lang="ar-IQ" sz="2400" b="0" i="1" smtClean="0">
                            <a:latin typeface="Cambria Math" panose="02040503050406030204" pitchFamily="18" charset="0"/>
                          </a:rPr>
                          <m:t>2</m:t>
                        </m:r>
                      </m:sub>
                    </m:sSub>
                  </m:oMath>
                </a14:m>
                <a:r>
                  <a:rPr lang="en-US" sz="2400" b="0" dirty="0" smtClean="0"/>
                  <a:t>                                   (1)  </a:t>
                </a:r>
                <a:endParaRPr lang="ar-IQ" sz="2400" b="0" dirty="0" smtClean="0"/>
              </a:p>
              <a:p>
                <a:pPr algn="l" rtl="0"/>
                <a:r>
                  <a:rPr lang="en-US" sz="2400" dirty="0" smtClean="0"/>
                  <a:t>The second boundary depending on the free end of the fin. There are three cases for this end.</a:t>
                </a:r>
              </a:p>
              <a:p>
                <a:pPr algn="l" rtl="0"/>
                <a:r>
                  <a:rPr lang="en-US" sz="2400" dirty="0" smtClean="0"/>
                  <a:t>Case 1. the fin is very long that at x=</a:t>
                </a:r>
                <a:r>
                  <a:rPr lang="en-US" sz="2400" dirty="0" smtClean="0">
                    <a:sym typeface="Symbol" panose="05050102010706020507" pitchFamily="18" charset="2"/>
                  </a:rPr>
                  <a:t>  </a:t>
                </a:r>
                <a14:m>
                  <m:oMath xmlns:m="http://schemas.openxmlformats.org/officeDocument/2006/math">
                    <m:r>
                      <a:rPr lang="en-US" sz="2400" b="0" i="1" smtClean="0">
                        <a:latin typeface="Cambria Math" panose="02040503050406030204" pitchFamily="18" charset="0"/>
                        <a:sym typeface="Symbol" panose="05050102010706020507" pitchFamily="18" charset="2"/>
                      </a:rPr>
                      <m:t>𝑇</m:t>
                    </m:r>
                    <m:r>
                      <a:rPr lang="en-US" sz="2400" b="0" i="1" smtClean="0">
                        <a:latin typeface="Cambria Math" panose="02040503050406030204" pitchFamily="18" charset="0"/>
                        <a:sym typeface="Symbol" panose="05050102010706020507" pitchFamily="18" charset="2"/>
                      </a:rPr>
                      <m:t>=</m:t>
                    </m:r>
                    <m:sSub>
                      <m:sSubPr>
                        <m:ctrlPr>
                          <a:rPr lang="en-US" sz="2400" b="0" i="1" smtClean="0">
                            <a:latin typeface="Cambria Math"/>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𝑇</m:t>
                        </m:r>
                      </m:e>
                      <m:sub>
                        <m:r>
                          <a:rPr lang="en-US" sz="2400" b="0" i="1" smtClean="0">
                            <a:latin typeface="Cambria Math" panose="02040503050406030204" pitchFamily="18" charset="0"/>
                            <a:ea typeface="Cambria Math" panose="02040503050406030204" pitchFamily="18" charset="0"/>
                            <a:sym typeface="Symbol" panose="05050102010706020507" pitchFamily="18" charset="2"/>
                          </a:rPr>
                          <m:t>∞</m:t>
                        </m:r>
                      </m:sub>
                    </m:sSub>
                  </m:oMath>
                </a14:m>
                <a:endParaRPr lang="en-US" sz="2400" dirty="0" smtClean="0"/>
              </a:p>
              <a:p>
                <a:pPr algn="l" rtl="0"/>
                <a:r>
                  <a:rPr lang="en-US" sz="2400" dirty="0" smtClean="0"/>
                  <a:t>It means that at x=</a:t>
                </a:r>
                <a:r>
                  <a:rPr lang="en-US" sz="2400" dirty="0" smtClean="0">
                    <a:sym typeface="Symbol" panose="05050102010706020507" pitchFamily="18" charset="2"/>
                  </a:rPr>
                  <a:t>   </a:t>
                </a:r>
                <a14:m>
                  <m:oMath xmlns:m="http://schemas.openxmlformats.org/officeDocument/2006/math">
                    <m:r>
                      <a:rPr lang="en-US" sz="2400" i="1" smtClean="0">
                        <a:latin typeface="Cambria Math" panose="02040503050406030204" pitchFamily="18" charset="0"/>
                        <a:ea typeface="Cambria Math" panose="02040503050406030204" pitchFamily="18" charset="0"/>
                        <a:sym typeface="Symbol" panose="05050102010706020507" pitchFamily="18" charset="2"/>
                      </a:rPr>
                      <m:t>𝜃</m:t>
                    </m:r>
                    <m:r>
                      <a:rPr lang="en-US" sz="2400" b="0"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sz="2400" b="0" i="1" smtClean="0">
                            <a:latin typeface="Cambria Math"/>
                            <a:ea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ea typeface="Cambria Math" panose="02040503050406030204" pitchFamily="18" charset="0"/>
                            <a:sym typeface="Symbol" panose="05050102010706020507" pitchFamily="18" charset="2"/>
                          </a:rPr>
                          <m:t>𝑇</m:t>
                        </m:r>
                      </m:e>
                      <m:sub>
                        <m:r>
                          <a:rPr lang="en-US" sz="2400" b="0" i="1" smtClean="0">
                            <a:latin typeface="Cambria Math" panose="02040503050406030204" pitchFamily="18" charset="0"/>
                            <a:ea typeface="Cambria Math" panose="02040503050406030204" pitchFamily="18" charset="0"/>
                            <a:sym typeface="Symbol" panose="05050102010706020507" pitchFamily="18" charset="2"/>
                          </a:rPr>
                          <m:t>∞</m:t>
                        </m:r>
                      </m:sub>
                    </m:sSub>
                    <m:r>
                      <a:rPr lang="en-US" sz="2400" b="0"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sz="2400" b="0" i="1" smtClean="0">
                            <a:latin typeface="Cambria Math"/>
                            <a:ea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ea typeface="Cambria Math" panose="02040503050406030204" pitchFamily="18" charset="0"/>
                            <a:sym typeface="Symbol" panose="05050102010706020507" pitchFamily="18" charset="2"/>
                          </a:rPr>
                          <m:t>𝑇</m:t>
                        </m:r>
                      </m:e>
                      <m:sub>
                        <m:r>
                          <a:rPr lang="en-US" sz="2400" b="0" i="1" smtClean="0">
                            <a:latin typeface="Cambria Math" panose="02040503050406030204" pitchFamily="18" charset="0"/>
                            <a:ea typeface="Cambria Math" panose="02040503050406030204" pitchFamily="18" charset="0"/>
                            <a:sym typeface="Symbol" panose="05050102010706020507" pitchFamily="18" charset="2"/>
                          </a:rPr>
                          <m:t>∞</m:t>
                        </m:r>
                      </m:sub>
                    </m:sSub>
                    <m:r>
                      <a:rPr lang="en-US" sz="2400" b="0" i="1" smtClean="0">
                        <a:latin typeface="Cambria Math" panose="02040503050406030204" pitchFamily="18" charset="0"/>
                        <a:ea typeface="Cambria Math" panose="02040503050406030204" pitchFamily="18" charset="0"/>
                        <a:sym typeface="Symbol" panose="05050102010706020507" pitchFamily="18" charset="2"/>
                      </a:rPr>
                      <m:t>=</m:t>
                    </m:r>
                    <m:r>
                      <a:rPr lang="en-US" sz="2400" b="0" i="1" smtClean="0">
                        <a:latin typeface="Cambria Math" panose="02040503050406030204" pitchFamily="18" charset="0"/>
                        <a:ea typeface="Cambria Math" panose="02040503050406030204" pitchFamily="18" charset="0"/>
                        <a:sym typeface="Symbol" panose="05050102010706020507" pitchFamily="18" charset="2"/>
                      </a:rPr>
                      <m:t>0</m:t>
                    </m:r>
                  </m:oMath>
                </a14:m>
                <a:endParaRPr lang="en-US" sz="2400" dirty="0" smtClean="0"/>
              </a:p>
              <a:p>
                <a:pPr algn="l" rtl="0"/>
                <a:r>
                  <a:rPr lang="en-US" sz="2400" dirty="0" smtClean="0"/>
                  <a:t>Then     </a:t>
                </a:r>
                <a14:m>
                  <m:oMath xmlns:m="http://schemas.openxmlformats.org/officeDocument/2006/math">
                    <m:r>
                      <a:rPr lang="ar-IQ" sz="2400" i="1">
                        <a:latin typeface="Cambria Math" panose="02040503050406030204" pitchFamily="18" charset="0"/>
                        <a:ea typeface="Cambria Math" panose="02040503050406030204" pitchFamily="18" charset="0"/>
                      </a:rPr>
                      <m:t>𝜃</m:t>
                    </m:r>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1</m:t>
                        </m:r>
                      </m:sub>
                    </m:sSub>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r>
                          <a:rPr lang="en-US" sz="2400" i="1" smtClean="0">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2</m:t>
                        </m:r>
                      </m:sub>
                    </m:sSub>
                    <m:sSup>
                      <m:sSupPr>
                        <m:ctrlPr>
                          <a:rPr lang="en-US" sz="2400" i="1" smtClean="0">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𝑚</m:t>
                        </m:r>
                        <m:r>
                          <a:rPr lang="en-US" sz="240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oMath>
                </a14:m>
                <a:r>
                  <a:rPr lang="en-US" sz="2400" dirty="0" smtClean="0"/>
                  <a:t>         (2)</a:t>
                </a:r>
              </a:p>
              <a:p>
                <a:pPr algn="l" rtl="0"/>
                <a:r>
                  <a:rPr lang="en-US" sz="2400" dirty="0" smtClean="0"/>
                  <a:t>From this equation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oMath>
                </a14:m>
                <a:r>
                  <a:rPr lang="en-US" sz="2400" dirty="0" smtClean="0"/>
                  <a:t>then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0</m:t>
                    </m:r>
                  </m:oMath>
                </a14:m>
                <a:endParaRPr lang="en-US" sz="2400" dirty="0" smtClean="0"/>
              </a:p>
              <a:p>
                <a:pPr algn="l" rtl="0"/>
                <a:r>
                  <a:rPr lang="en-US" sz="2400" dirty="0" smtClean="0"/>
                  <a:t>By substituting this in eq.(1) we get </a:t>
                </a:r>
              </a:p>
              <a:p>
                <a:pPr algn="l" rtl="0"/>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rPr>
                          <m:t>𝑜</m:t>
                        </m:r>
                      </m:sub>
                    </m:sSub>
                  </m:oMath>
                </a14:m>
                <a:r>
                  <a:rPr lang="en-US" sz="2400" dirty="0" smtClean="0"/>
                  <a:t>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037" t="-838"/>
                </a:stretch>
              </a:blipFill>
            </p:spPr>
            <p:txBody>
              <a:bodyPr/>
              <a:lstStyle/>
              <a:p>
                <a:r>
                  <a:rPr lang="ar-IQ">
                    <a:noFill/>
                  </a:rPr>
                  <a:t> </a:t>
                </a:r>
              </a:p>
            </p:txBody>
          </p:sp>
        </mc:Fallback>
      </mc:AlternateContent>
      <p:sp>
        <p:nvSpPr>
          <p:cNvPr id="2" name="عنصر نائب لرقم الشريحة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175265532"/>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618</TotalTime>
  <Words>2880</Words>
  <Application>Microsoft Office PowerPoint</Application>
  <PresentationFormat>On-screen Show (4:3)</PresentationFormat>
  <Paragraphs>260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ربطة</vt:lpstr>
      <vt:lpstr>Heat Transfer by Extended Surfaces (Fins)</vt:lpstr>
      <vt:lpstr>Heat transfer from Extended Surfaces</vt:lpstr>
      <vt:lpstr>Fins</vt:lpstr>
      <vt:lpstr>Fins</vt:lpstr>
      <vt:lpstr>Equation of Fin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Transfer by Extended Surfaces (Fins)</dc:title>
  <dc:creator>User</dc:creator>
  <cp:lastModifiedBy>khms</cp:lastModifiedBy>
  <cp:revision>72</cp:revision>
  <dcterms:created xsi:type="dcterms:W3CDTF">2006-08-16T00:00:00Z</dcterms:created>
  <dcterms:modified xsi:type="dcterms:W3CDTF">2023-12-19T12:33:40Z</dcterms:modified>
</cp:coreProperties>
</file>