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4"/>
  </p:notesMasterIdLst>
  <p:sldIdLst>
    <p:sldId id="283" r:id="rId2"/>
    <p:sldId id="284" r:id="rId3"/>
    <p:sldId id="285" r:id="rId4"/>
    <p:sldId id="286" r:id="rId5"/>
    <p:sldId id="288" r:id="rId6"/>
    <p:sldId id="287" r:id="rId7"/>
    <p:sldId id="289" r:id="rId8"/>
    <p:sldId id="290" r:id="rId9"/>
    <p:sldId id="291" r:id="rId10"/>
    <p:sldId id="292" r:id="rId11"/>
    <p:sldId id="293" r:id="rId12"/>
    <p:sldId id="294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575;&#1604;&#1605;&#1589;&#1606;&#1601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ورقة1!$A$2:$A$6</c:f>
              <c:numCache>
                <c:formatCode>General</c:formatCode>
                <c:ptCount val="5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</c:numCache>
            </c:numRef>
          </c:xVal>
          <c:yVal>
            <c:numRef>
              <c:f>ورقة1!$B$2:$B$6</c:f>
              <c:numCache>
                <c:formatCode>General</c:formatCode>
                <c:ptCount val="5"/>
                <c:pt idx="0">
                  <c:v>300</c:v>
                </c:pt>
                <c:pt idx="1">
                  <c:v>190.62</c:v>
                </c:pt>
                <c:pt idx="2">
                  <c:v>125</c:v>
                </c:pt>
                <c:pt idx="3">
                  <c:v>81.25</c:v>
                </c:pt>
                <c:pt idx="4">
                  <c:v>50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6A1-4191-9485-F73058EE7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578560"/>
        <c:axId val="202588928"/>
      </c:scatterChart>
      <c:valAx>
        <c:axId val="202578560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88928"/>
        <c:crosses val="autoZero"/>
        <c:crossBetween val="midCat"/>
      </c:valAx>
      <c:valAx>
        <c:axId val="20258892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78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47B498-E20F-46DD-8DC2-A41871E88A25}" type="datetimeFigureOut">
              <a:rPr lang="ar-IQ" smtClean="0"/>
              <a:t>07/06/1445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89D0BD-37BC-4379-A93E-BAF4556716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09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22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1064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64612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8592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91028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0853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6284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5153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0030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05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585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09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8205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2091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010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046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7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Conduction In cylindrical wall with heat generation</a:t>
            </a:r>
            <a:endParaRPr lang="ar-IQ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57400"/>
                <a:ext cx="7582585" cy="4343400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sz="2400" dirty="0" smtClean="0"/>
                  <a:t>The differential equation of temperature distribution through cylindrical wall with heat generation is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IQ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IQ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ar-IQ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ctrlPr>
                            <a:rPr lang="ar-IQ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𝑟𝑘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dirty="0" smtClean="0"/>
              </a:p>
              <a:p>
                <a:pPr marL="0" indent="0" algn="just" rtl="0">
                  <a:buNone/>
                </a:pPr>
                <a:r>
                  <a:rPr lang="en-US" sz="2400" dirty="0" smtClean="0"/>
                  <a:t>For k=constant. Equation becomes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400" b="0" dirty="0" smtClean="0"/>
              </a:p>
              <a:p>
                <a:pPr marL="0" indent="0" algn="just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57400"/>
                <a:ext cx="7582585" cy="4343400"/>
              </a:xfrm>
              <a:blipFill rotWithShape="1">
                <a:blip r:embed="rId2"/>
                <a:stretch>
                  <a:fillRect l="-1287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58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By subtracting eq.(2) from eq.(1) we get </a:t>
                </a:r>
                <a:endParaRPr lang="ar-IQ" sz="2400" dirty="0" smtClean="0"/>
              </a:p>
              <a:p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</a:t>
                </a:r>
              </a:p>
              <a:p>
                <a:pPr algn="l" rtl="0"/>
                <a:r>
                  <a:rPr lang="en-US" sz="2400" dirty="0" smtClean="0"/>
                  <a:t>From this we get that 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ar-IQ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400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ar-IQ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ar-IQ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ar-IQ" sz="2400" dirty="0" smtClean="0"/>
                  <a:t> </a:t>
                </a:r>
              </a:p>
              <a:p>
                <a:pPr algn="l" rtl="0"/>
                <a:r>
                  <a:rPr lang="en-US" sz="2400" dirty="0" smtClean="0"/>
                  <a:t>By substituting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in eq.(1) we get: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 l="-1037" t="-83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pPr algn="l" rtl="0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i="1" dirty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ar-IQ" sz="24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After we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/>
                  <a:t>substitute them in equation of T.D.E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𝑙𝑛𝑟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ar-IQ" sz="24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𝑙𝑛𝑟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ar-IQ" sz="24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3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0837"/>
                <a:ext cx="8229600" cy="5821363"/>
              </a:xfrm>
            </p:spPr>
            <p:txBody>
              <a:bodyPr>
                <a:normAutofit/>
              </a:bodyPr>
              <a:lstStyle/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i="1" dirty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final form of  T.D.E</a:t>
                </a:r>
              </a:p>
              <a:p>
                <a:pPr algn="l" rtl="0"/>
                <a:r>
                  <a:rPr lang="en-US" sz="2400" dirty="0" smtClean="0"/>
                  <a:t>To find the location and magnitude of maximum temperature: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acc>
                                  <m:accPr>
                                    <m:chr m:val="̈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̈"/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By substituting in T.D.E we can find the max. temp.</a:t>
                </a:r>
              </a:p>
              <a:p>
                <a:pPr algn="l" rtl="0"/>
                <a:endParaRPr lang="en-US" sz="24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0837"/>
                <a:ext cx="8229600" cy="5821363"/>
              </a:xfrm>
              <a:blipFill>
                <a:blip r:embed="rId2"/>
                <a:stretch>
                  <a:fillRect l="-1037" b="-41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0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/>
              <a:lstStyle/>
              <a:p>
                <a:pPr algn="just" rtl="0"/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just" rtl="0"/>
                <a:endParaRPr lang="en-US" b="1" dirty="0">
                  <a:solidFill>
                    <a:srgbClr val="FF0000"/>
                  </a:solidFill>
                </a:endParaRPr>
              </a:p>
              <a:p>
                <a:pPr algn="just" rtl="0"/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just" rtl="0"/>
                <a:r>
                  <a:rPr lang="en-US" sz="2400" b="1" u="sng" dirty="0" smtClean="0">
                    <a:solidFill>
                      <a:srgbClr val="FF0000"/>
                    </a:solidFill>
                  </a:rPr>
                  <a:t>Example:</a:t>
                </a:r>
                <a:r>
                  <a:rPr lang="en-US" dirty="0"/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Cylindrical pipe of inner radius 20cm and outer radius 50cm. The temperature of inner surface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of outer surface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 Thermal conductivity of the pipe material is 10W/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The heat generation in the pipe wall is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4x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 Find the equation of temperature distribution through the wall of the pipe and find the temperature at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the mid-point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of the wall. The location and magnitude of the maximum temperature and also the heat flux at inner and outer surface.</a:t>
                </a:r>
                <a:endParaRPr lang="ar-IQ" sz="2400" dirty="0">
                  <a:solidFill>
                    <a:srgbClr val="0070C0"/>
                  </a:solidFill>
                </a:endParaRPr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963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3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6248400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sz="2400" b="1" dirty="0" smtClean="0"/>
                  <a:t>Solution:</a:t>
                </a:r>
                <a:r>
                  <a:rPr lang="en-US" sz="2400" dirty="0" smtClean="0"/>
                  <a:t> Hollow pipe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      </m:t>
                    </m:r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/>
                  <a:t> 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2400" b="0" i="1" dirty="0" smtClean="0">
                        <a:latin typeface="Cambria Math"/>
                      </a:rPr>
                      <m:t>  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algn="l" rtl="0"/>
                <a:r>
                  <a:rPr lang="en-US" sz="2400" dirty="0" smtClean="0"/>
                  <a:t>the thermal conductivity k=10W/m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pPr algn="l" rtl="0"/>
                <a:r>
                  <a:rPr lang="en-US" sz="2400" dirty="0" smtClean="0"/>
                  <a:t>The heat generation is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smtClean="0"/>
                  <a:t>  </a:t>
                </a:r>
              </a:p>
              <a:p>
                <a:pPr algn="l" rtl="0"/>
                <a:r>
                  <a:rPr lang="en-US" sz="2400" dirty="0" smtClean="0"/>
                  <a:t>B.C.1 At   r=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b="0" i="1" dirty="0" smtClean="0"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r>
                  <a:rPr lang="en-US" sz="2400" dirty="0" smtClean="0"/>
                  <a:t>B.C.2 at   r=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5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b="0" dirty="0" smtClean="0"/>
              </a:p>
              <a:p>
                <a:pPr algn="l" rtl="0"/>
                <a:r>
                  <a:rPr lang="en-US" sz="2400" b="1" dirty="0" smtClean="0"/>
                  <a:t>Assumption:</a:t>
                </a:r>
                <a:r>
                  <a:rPr lang="en-US" sz="2400" dirty="0" smtClean="0"/>
                  <a:t> The thermal conductivity is constant and heat generation is also constant</a:t>
                </a:r>
              </a:p>
              <a:p>
                <a:pPr algn="l" rtl="0"/>
                <a:r>
                  <a:rPr lang="en-US" sz="2400" b="1" dirty="0" smtClean="0"/>
                  <a:t>Analysis:</a:t>
                </a:r>
                <a:r>
                  <a:rPr lang="en-US" sz="2400" dirty="0" smtClean="0"/>
                  <a:t> the differential equation for temperature in a cylindrical wall with heat generation is </a:t>
                </a:r>
              </a:p>
              <a:p>
                <a:pPr algn="l" rtl="0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By double integration for this equation and substituting the boundary condition:</a:t>
                </a:r>
              </a:p>
              <a:p>
                <a:pPr algn="l" rtl="0"/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6248400"/>
              </a:xfrm>
              <a:blipFill rotWithShape="1">
                <a:blip r:embed="rId2"/>
                <a:stretch>
                  <a:fillRect l="-963" t="-780" r="-2074" b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6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</m:d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algn="l" rtl="0"/>
                <a:r>
                  <a:rPr lang="en-US" sz="2400" b="0" dirty="0" smtClean="0"/>
                  <a:t>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1000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185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To find the temperature at mid-point of the wall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963" t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4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 fontScale="92500"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1000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185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1000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185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To find the location of maximum temperature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acc>
                                  <m:accPr>
                                    <m:chr m:val="̈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̈"/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d>
                              </m:e>
                            </m:d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3045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ar-IQ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1000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3045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185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3045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66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عنصر نائب للمحتوى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sz="2400" dirty="0" smtClean="0"/>
                  <a:t>To </a:t>
                </a:r>
                <a:r>
                  <a:rPr lang="en-US" sz="2400" dirty="0"/>
                  <a:t>find the heat flux at the inner surface and outer surface, we use: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2400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̈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̈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عنصر نائب للمحتوى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31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 fontScale="85000" lnSpcReduction="10000"/>
              </a:bodyPr>
              <a:lstStyle/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10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</m:e>
                        </m:d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1281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37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̈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10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</m:e>
                        </m:d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8943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73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46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Heat Conduction in Spherical Body </a:t>
            </a:r>
            <a:endParaRPr lang="ar-IQ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381001" y="2133600"/>
                <a:ext cx="8153400" cy="3777622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Hollow Spherical body without heat generation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           If k=constant then</a:t>
                </a:r>
              </a:p>
              <a:p>
                <a:pPr algn="l" rtl="0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The Boundary conditions are </a:t>
                </a:r>
              </a:p>
              <a:p>
                <a:pPr algn="l" rtl="0"/>
                <a:r>
                  <a:rPr lang="en-US" sz="2400" dirty="0" smtClean="0"/>
                  <a:t>B.C.1    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B.C.2   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  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1" y="2133600"/>
                <a:ext cx="8153400" cy="3777622"/>
              </a:xfrm>
              <a:blipFill>
                <a:blip r:embed="rId2"/>
                <a:stretch>
                  <a:fillRect l="-1047" t="-129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810000"/>
            <a:ext cx="20288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2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pPr algn="just" rtl="0"/>
                <a:r>
                  <a:rPr lang="en-US" sz="2400" b="1" dirty="0" smtClean="0">
                    <a:solidFill>
                      <a:srgbClr val="00B050"/>
                    </a:solidFill>
                  </a:rPr>
                  <a:t>Solid cylindrical pipe </a:t>
                </a:r>
                <a:r>
                  <a:rPr lang="en-US" sz="2400" dirty="0" smtClean="0"/>
                  <a:t>of radius R  with heat</a:t>
                </a:r>
              </a:p>
              <a:p>
                <a:pPr algn="just" rtl="0"/>
                <a:r>
                  <a:rPr lang="en-US" sz="2400" dirty="0"/>
                  <a:t> </a:t>
                </a:r>
                <a:r>
                  <a:rPr lang="en-US" sz="2400" dirty="0" smtClean="0"/>
                  <a:t>     generation per unit volume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 and constant thermal conductivity 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Boundary conditions are  </a:t>
                </a:r>
              </a:p>
              <a:p>
                <a:pPr algn="l" rtl="0"/>
                <a:r>
                  <a:rPr lang="en-US" sz="2400" dirty="0" smtClean="0"/>
                  <a:t>B.C.1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    at       r=0       </a:t>
                </a:r>
              </a:p>
              <a:p>
                <a:pPr algn="l" rtl="0"/>
                <a:r>
                  <a:rPr lang="en-US" sz="2400" dirty="0" smtClean="0"/>
                  <a:t>B.C.2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     at      r=R  </a:t>
                </a:r>
              </a:p>
              <a:p>
                <a:pPr algn="l" rtl="0"/>
                <a:r>
                  <a:rPr lang="en-US" sz="2400" dirty="0" smtClean="0"/>
                  <a:t>The integrating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By applying B.C.1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Then the equation becomes 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963" t="-83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743200"/>
            <a:ext cx="2362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sz="2400" dirty="0" smtClean="0"/>
                  <a:t>The differential equation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algn="l" rtl="0"/>
                <a:r>
                  <a:rPr lang="en-US" sz="2400" dirty="0" smtClean="0"/>
                  <a:t>It can be integrated first integration</a:t>
                </a:r>
              </a:p>
              <a:p>
                <a:pPr algn="l" rtl="0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or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By second integrating in becomes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or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 T.D.E</a:t>
                </a:r>
              </a:p>
              <a:p>
                <a:pPr algn="l" rtl="0"/>
                <a:r>
                  <a:rPr lang="en-US" sz="2400" dirty="0" smtClean="0"/>
                  <a:t>By substituting the boundary conditions </a:t>
                </a:r>
              </a:p>
              <a:p>
                <a:pPr marL="0" indent="0" algn="l" rtl="0">
                  <a:buNone/>
                </a:pPr>
                <a:r>
                  <a:rPr lang="en-US" sz="2400" dirty="0" smtClean="0"/>
                  <a:t>From B.C.1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    (1)</a:t>
                </a:r>
              </a:p>
              <a:p>
                <a:pPr marL="0" indent="0" algn="l" rtl="0">
                  <a:buNone/>
                </a:pPr>
                <a:r>
                  <a:rPr lang="en-US" sz="2400" dirty="0" smtClean="0"/>
                  <a:t> from B.C.2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    (2)</a:t>
                </a:r>
              </a:p>
              <a:p>
                <a:pPr marL="0" indent="0" algn="l" rtl="0">
                  <a:buNone/>
                </a:pPr>
                <a:r>
                  <a:rPr lang="en-US" sz="2400" dirty="0" smtClean="0"/>
                  <a:t>By substituting eq.(2) from eq.(1)                   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23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511228" y="228600"/>
                <a:ext cx="8229600" cy="58213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IQ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4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ar-IQ" sz="2400" dirty="0" smtClean="0"/>
                  <a:t> </a:t>
                </a:r>
                <a:r>
                  <a:rPr lang="en-US" sz="2400" dirty="0" smtClean="0"/>
                  <a:t>   by substituting this in eq.(1) we get   </a:t>
                </a:r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   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IQ" sz="24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ar-IQ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IQ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ar-IQ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IQ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ar-IQ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IQ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ar-IQ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ar-IQ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ar-IQ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IQ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ar-IQ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ar-IQ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By substituting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&amp; 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smtClean="0"/>
                  <a:t>in T.D.E we get </a:t>
                </a:r>
              </a:p>
              <a:p>
                <a:pPr marL="0" indent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228" y="228600"/>
                <a:ext cx="8229600" cy="5821363"/>
              </a:xfrm>
              <a:blipFill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93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/>
              <a:lstStyle/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          or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 smtClean="0"/>
                  <a:t>               or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 smtClean="0"/>
                  <a:t>                       T.D.E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59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24840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endParaRPr lang="ar-IQ" b="1" dirty="0" smtClean="0">
                  <a:solidFill>
                    <a:srgbClr val="7030A0"/>
                  </a:solidFill>
                </a:endParaRPr>
              </a:p>
              <a:p>
                <a:pPr algn="just"/>
                <a:endParaRPr lang="ar-IQ" b="1" dirty="0">
                  <a:solidFill>
                    <a:srgbClr val="7030A0"/>
                  </a:solidFill>
                </a:endParaRPr>
              </a:p>
              <a:p>
                <a:pPr algn="just"/>
                <a:endParaRPr lang="ar-IQ" b="1" dirty="0" smtClean="0">
                  <a:solidFill>
                    <a:srgbClr val="7030A0"/>
                  </a:solidFill>
                </a:endParaRPr>
              </a:p>
              <a:p>
                <a:pPr algn="just" rtl="0"/>
                <a:r>
                  <a:rPr lang="en-US" sz="2400" b="1" dirty="0" smtClean="0">
                    <a:solidFill>
                      <a:srgbClr val="7030A0"/>
                    </a:solidFill>
                  </a:rPr>
                  <a:t>Example: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hollow spherical wall of inside radius 0.3m and outside radius is 0.7m. Thermal conductivity of its material is 12W/m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The temperature of inner surface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𝟑𝟎𝟎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and temperature of outer surface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 Find the T.D. E. and find the temperature magnitude at ¼ , ½ and ¾ of the thickness of the shell. Determine also the heat transfer form the spherical shell. </a:t>
                </a:r>
              </a:p>
              <a:p>
                <a:pPr algn="just" rtl="0"/>
                <a:r>
                  <a:rPr lang="en-US" sz="2400" b="1" dirty="0" smtClean="0"/>
                  <a:t>Solution: </a:t>
                </a:r>
                <a:r>
                  <a:rPr lang="en-US" sz="2400" dirty="0" smtClean="0"/>
                  <a:t>spherical shell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  and k=12W/m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 smtClean="0"/>
              </a:p>
              <a:p>
                <a:pPr algn="just" rtl="0"/>
                <a:r>
                  <a:rPr lang="en-US" sz="2400" b="1" dirty="0" smtClean="0"/>
                  <a:t>Assumption:</a:t>
                </a:r>
                <a:r>
                  <a:rPr lang="en-US" sz="2400" dirty="0" smtClean="0"/>
                  <a:t> one-dimensional heat conduction with constant thermal conductivity.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248400"/>
              </a:xfrm>
              <a:blipFill rotWithShape="1">
                <a:blip r:embed="rId2"/>
                <a:stretch>
                  <a:fillRect l="-963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42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229600" cy="59737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b="1" dirty="0" smtClean="0"/>
                  <a:t>Analysis: </a:t>
                </a:r>
                <a:r>
                  <a:rPr lang="en-US" sz="2400" dirty="0" smtClean="0"/>
                  <a:t>the differential equation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algn="l" rtl="0"/>
                <a:r>
                  <a:rPr lang="en-US" sz="2400" dirty="0" smtClean="0"/>
                  <a:t>The solution of this equation 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 smtClean="0"/>
                  <a:t> 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</m:e>
                        </m: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300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250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90476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At ¼ of the shell r=0.4m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190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dirty="0" smtClean="0"/>
              </a:p>
              <a:p>
                <a:pPr algn="l" rtl="0"/>
                <a:r>
                  <a:rPr lang="en-US" sz="2400" dirty="0" smtClean="0"/>
                  <a:t>At ½ of the shell r=0.5m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dirty="0" smtClean="0"/>
              </a:p>
              <a:p>
                <a:pPr algn="l" rtl="0"/>
                <a:r>
                  <a:rPr lang="en-US" sz="2400" dirty="0" smtClean="0"/>
                  <a:t>At ¾ of the shell r=0.6m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229600" cy="5973763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6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pPr algn="l" rtl="0"/>
                <a:r>
                  <a:rPr lang="en-US" sz="2400" dirty="0" smtClean="0"/>
                  <a:t>To find the heat transfer from the spherical shell </a:t>
                </a:r>
              </a:p>
              <a:p>
                <a:pPr algn="l" rtl="0"/>
                <a:r>
                  <a:rPr lang="en-US" sz="2400" dirty="0"/>
                  <a:t> </a:t>
                </a:r>
                <a:r>
                  <a:rPr lang="en-US" sz="2400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19792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 smtClean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>
                <a:blip r:embed="rId2"/>
                <a:stretch>
                  <a:fillRect l="-1037" t="-84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مخطط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213899"/>
              </p:ext>
            </p:extLst>
          </p:nvPr>
        </p:nvGraphicFramePr>
        <p:xfrm>
          <a:off x="1295400" y="2286000"/>
          <a:ext cx="3886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47540"/>
              </p:ext>
            </p:extLst>
          </p:nvPr>
        </p:nvGraphicFramePr>
        <p:xfrm>
          <a:off x="6553200" y="2590800"/>
          <a:ext cx="2133600" cy="152019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1081299245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71585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endParaRPr lang="ar-IQ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lang="ar-IQ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196238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>
                          <a:effectLst/>
                        </a:rPr>
                        <a:t>0.3</a:t>
                      </a:r>
                      <a:endParaRPr lang="ar-IQ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 dirty="0">
                          <a:effectLst/>
                        </a:rPr>
                        <a:t>300</a:t>
                      </a:r>
                      <a:endParaRPr lang="ar-IQ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7357543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>
                          <a:effectLst/>
                        </a:rPr>
                        <a:t>0.4</a:t>
                      </a:r>
                      <a:endParaRPr lang="ar-IQ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 dirty="0">
                          <a:effectLst/>
                        </a:rPr>
                        <a:t>190.62</a:t>
                      </a:r>
                      <a:endParaRPr lang="ar-IQ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075154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>
                          <a:effectLst/>
                        </a:rPr>
                        <a:t>0.5</a:t>
                      </a:r>
                      <a:endParaRPr lang="ar-IQ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 dirty="0">
                          <a:effectLst/>
                        </a:rPr>
                        <a:t>125</a:t>
                      </a:r>
                      <a:endParaRPr lang="ar-IQ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372903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>
                          <a:effectLst/>
                        </a:rPr>
                        <a:t>0.6</a:t>
                      </a:r>
                      <a:endParaRPr lang="ar-IQ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 dirty="0">
                          <a:effectLst/>
                        </a:rPr>
                        <a:t>81.25</a:t>
                      </a:r>
                      <a:endParaRPr lang="ar-IQ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5190472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>
                          <a:effectLst/>
                        </a:rPr>
                        <a:t>0.7</a:t>
                      </a:r>
                      <a:endParaRPr lang="ar-IQ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 dirty="0">
                          <a:effectLst/>
                        </a:rPr>
                        <a:t>50</a:t>
                      </a:r>
                      <a:endParaRPr lang="ar-IQ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00140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107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Heat conduction in solid Sphere with heat generation</a:t>
            </a:r>
            <a:endParaRPr lang="ar-IQ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90601" y="2133600"/>
                <a:ext cx="7543800" cy="4267200"/>
              </a:xfrm>
            </p:spPr>
            <p:txBody>
              <a:bodyPr>
                <a:noAutofit/>
              </a:bodyPr>
              <a:lstStyle/>
              <a:p>
                <a:pPr algn="just" rtl="0"/>
                <a:r>
                  <a:rPr lang="en-US" sz="2400" dirty="0" smtClean="0"/>
                  <a:t>Solid sphere with outer radius R and constant thermal conductivity k. The heat generation in the sphere is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. To find the temperature distribution through the solid sphere. The Boundary conditions are </a:t>
                </a:r>
              </a:p>
              <a:p>
                <a:pPr algn="just" rtl="0"/>
                <a:r>
                  <a:rPr lang="en-US" sz="2400" dirty="0" smtClean="0"/>
                  <a:t>At r=0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r>
                  <a:rPr lang="en-US" sz="2400" dirty="0" smtClean="0"/>
                  <a:t>  at r=R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. </a:t>
                </a:r>
              </a:p>
              <a:p>
                <a:pPr algn="just" rtl="0"/>
                <a:r>
                  <a:rPr lang="en-US" sz="2400" dirty="0" smtClean="0"/>
                  <a:t>The differential equation of temperature distribution is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1" y="2133600"/>
                <a:ext cx="7543800" cy="4267200"/>
              </a:xfrm>
              <a:blipFill>
                <a:blip r:embed="rId2"/>
                <a:stretch>
                  <a:fillRect l="-1132" t="-1143" r="-121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6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IQ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ar-IQ" sz="24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       By integrating this equation we get that:</a:t>
                </a:r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ar-IQ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From B.C.1 where  r=0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 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 smtClean="0"/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ar-IQ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By integrating this equation we get that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From B.C.2 where r=R   T=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6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/>
              <a:lstStyle/>
              <a:p>
                <a:pPr algn="l" rtl="0"/>
                <a:r>
                  <a:rPr lang="en-US" sz="24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      T.D.E</a:t>
                </a:r>
              </a:p>
              <a:p>
                <a:pPr algn="l" rtl="0"/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                    (1)</a:t>
                </a:r>
              </a:p>
              <a:p>
                <a:pPr algn="l" rtl="0"/>
                <a:r>
                  <a:rPr lang="en-US" sz="2400" dirty="0" smtClean="0"/>
                  <a:t>The temperature at the center of the sphere is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400" dirty="0" smtClean="0"/>
                  <a:t>          (2)</a:t>
                </a:r>
              </a:p>
              <a:p>
                <a:pPr algn="l" rtl="0"/>
                <a:r>
                  <a:rPr lang="en-US" sz="2400" dirty="0" smtClean="0"/>
                  <a:t>By dividing eq.(1) by eq.(2) we get: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IQ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den>
                    </m:f>
                    <m:r>
                      <a:rPr lang="ar-IQ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400" b="1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  <m:d>
                          <m:d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num>
                                      <m:den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</m:den>
                    </m:f>
                    <m:r>
                      <a:rPr lang="ar-IQ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num>
                                  <m:den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ar-IQ" sz="2400" b="1" dirty="0" smtClean="0"/>
              </a:p>
              <a:p>
                <a:pPr marL="0" indent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76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/>
              <a:lstStyle/>
              <a:p>
                <a:pPr algn="l" rtl="0"/>
                <a:r>
                  <a:rPr lang="en-US" sz="2400" dirty="0" smtClean="0"/>
                  <a:t>To find the heat flux at the outer surface of the sphere, we do that: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acc>
                                  <m:accPr>
                                    <m:chr m:val="̈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𝑔𝑟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𝑔𝑅</m:t>
                            </m:r>
                          </m:e>
                        </m:ac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acc>
                      <m:accPr>
                        <m:chr m:val="̈"/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 l="-1037" t="-83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3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algn="l" rtl="0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i="1" dirty="0">
                  <a:latin typeface="Cambria Math" panose="02040503050406030204" pitchFamily="18" charset="0"/>
                </a:endParaRPr>
              </a:p>
              <a:p>
                <a:pPr algn="l" rtl="0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IQ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ar-IQ" sz="2400" b="0" dirty="0" smtClean="0"/>
              </a:p>
              <a:p>
                <a:pPr algn="l" rtl="0"/>
                <a:r>
                  <a:rPr lang="en-US" sz="2400" dirty="0" smtClean="0"/>
                  <a:t>By the second integration we get that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   T.D.E       </a:t>
                </a:r>
              </a:p>
              <a:p>
                <a:pPr algn="l" rtl="0"/>
                <a:r>
                  <a:rPr lang="en-US" sz="2400" dirty="0" smtClean="0"/>
                  <a:t>     from B.C.2  r=R  T=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ar-IQ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  <m:sSup>
                          <m:sSupPr>
                            <m:ctrlPr>
                              <a:rPr lang="ar-IQ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ar-IQ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d>
                      <m:d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en-US" sz="2400" b="1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71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67639" y="512463"/>
            <a:ext cx="6589199" cy="128089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Heat Conduction in a Hollow sphere with heat generation</a:t>
            </a:r>
            <a:endParaRPr lang="ar-IQ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133600"/>
                <a:ext cx="7924801" cy="434340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Hollow sphere with inner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and outer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, thermal conductivity of its material is k and the heat generation is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400" dirty="0" smtClean="0"/>
                  <a:t>. It is to find the temperature distribution equation. </a:t>
                </a:r>
              </a:p>
              <a:p>
                <a:pPr algn="l" rtl="0"/>
                <a:r>
                  <a:rPr lang="en-US" sz="2400" dirty="0" smtClean="0"/>
                  <a:t>The differential equation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ar-IQ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ar-IQ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The Boundary conditions are:</a:t>
                </a:r>
              </a:p>
              <a:p>
                <a:pPr algn="l" rtl="0"/>
                <a:r>
                  <a:rPr lang="en-US" sz="2400" dirty="0" smtClean="0"/>
                  <a:t>B.C.1  at r=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 B.C.2  r=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By integrating the equation we get:  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133600"/>
                <a:ext cx="7924801" cy="4343400"/>
              </a:xfrm>
              <a:blipFill>
                <a:blip r:embed="rId2"/>
                <a:stretch>
                  <a:fillRect l="-1154" t="-1122" r="-123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05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      and by second integration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dirty="0" smtClean="0"/>
                  <a:t>             T.D.E.</a:t>
                </a:r>
              </a:p>
              <a:p>
                <a:pPr algn="l" rtl="0"/>
                <a:r>
                  <a:rPr lang="en-US" sz="2400" dirty="0" smtClean="0"/>
                  <a:t>By applying the boundary conditions </a:t>
                </a:r>
              </a:p>
              <a:p>
                <a:pPr algn="l" rtl="0"/>
                <a:r>
                  <a:rPr lang="en-US" sz="2400" dirty="0" smtClean="0"/>
                  <a:t>B.C.1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  (1)</a:t>
                </a:r>
              </a:p>
              <a:p>
                <a:pPr algn="l" rtl="0"/>
                <a:r>
                  <a:rPr lang="en-US" sz="2400" dirty="0" smtClean="0"/>
                  <a:t>B.C.2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  (2)</a:t>
                </a:r>
              </a:p>
              <a:p>
                <a:pPr algn="l" rtl="0"/>
                <a:r>
                  <a:rPr lang="en-US" sz="2400" dirty="0" smtClean="0"/>
                  <a:t>By subtracting eq.(2) from eq.(1) we get: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28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6172200"/>
              </a:xfrm>
            </p:spPr>
            <p:txBody>
              <a:bodyPr>
                <a:normAutofit fontScale="85000" lnSpcReduction="20000"/>
              </a:bodyPr>
              <a:lstStyle/>
              <a:p>
                <a:pPr algn="l" rtl="0"/>
                <a:r>
                  <a:rPr lang="en-US" sz="2400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400" b="0" dirty="0" smtClean="0"/>
              </a:p>
              <a:p>
                <a:pPr algn="l" rtl="0"/>
                <a:endParaRPr lang="en-US" sz="2400" b="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ar-IQ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ar-IQ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ar-IQ" sz="2400" dirty="0" smtClean="0"/>
              </a:p>
              <a:p>
                <a:pPr algn="l" rtl="0"/>
                <a:r>
                  <a:rPr lang="en-US" sz="2400" dirty="0" smtClean="0"/>
                  <a:t>By substituting in eq.(1) we get: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ar-IQ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</m:d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ar-IQ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</m:d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ar-IQ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</m:d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ar-IQ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</m:d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IQ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ar-IQ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ar-IQ" sz="2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  <m:d>
                          <m:d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b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d>
                        <m:r>
                          <a:rPr lang="ar-IQ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6172200"/>
              </a:xfrm>
              <a:blipFill rotWithShape="1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5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/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       (1)</a:t>
                </a:r>
              </a:p>
              <a:p>
                <a:pPr algn="l" rtl="0"/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It is T.D.E in cylindrical wall with heat source</a:t>
                </a:r>
              </a:p>
              <a:p>
                <a:pPr algn="l" rtl="0"/>
                <a:r>
                  <a:rPr lang="en-US" sz="2400" dirty="0" smtClean="0"/>
                  <a:t>At the center of cylinder where r=0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400" dirty="0" smtClean="0"/>
                  <a:t>                   (2) </a:t>
                </a:r>
              </a:p>
              <a:p>
                <a:pPr algn="l" rtl="0"/>
                <a:r>
                  <a:rPr lang="en-US" sz="2400" dirty="0" smtClean="0"/>
                  <a:t>By dividing eq.(1) by eq.(2) we get 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IQ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ar-IQ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ar-IQ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ar-IQ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ar-IQ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ar-IQ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den>
                    </m:f>
                    <m:r>
                      <a:rPr lang="ar-IQ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IQ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ar-IQ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ar-IQ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IQ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ar-IQ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ar-IQ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ar-IQ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  it is also T.D.E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1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sz="2800" dirty="0" smtClean="0"/>
                  <a:t>To calculate heat transfer from the surface of the cylinder per length.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IQ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ar-IQ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IQ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̈"/>
                                    <m:ctrlPr>
                                      <a:rPr lang="ar-IQ" sz="28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ar-IQ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𝐿𝑅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̈"/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0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algn="just" rtl="0"/>
                <a:endParaRPr lang="en-US" b="1" u="sng" dirty="0" smtClean="0">
                  <a:solidFill>
                    <a:srgbClr val="00B050"/>
                  </a:solidFill>
                </a:endParaRPr>
              </a:p>
              <a:p>
                <a:pPr algn="just" rtl="0"/>
                <a:endParaRPr lang="en-US" b="1" u="sng" dirty="0">
                  <a:solidFill>
                    <a:srgbClr val="00B050"/>
                  </a:solidFill>
                </a:endParaRPr>
              </a:p>
              <a:p>
                <a:pPr algn="just" rtl="0"/>
                <a:endParaRPr lang="en-US" b="1" u="sng" dirty="0" smtClean="0">
                  <a:solidFill>
                    <a:srgbClr val="00B050"/>
                  </a:solidFill>
                </a:endParaRPr>
              </a:p>
              <a:p>
                <a:pPr algn="just" rtl="0"/>
                <a:r>
                  <a:rPr lang="en-US" sz="2400" b="1" u="sng" dirty="0" smtClean="0">
                    <a:solidFill>
                      <a:srgbClr val="FF0000"/>
                    </a:solidFill>
                  </a:rPr>
                  <a:t>Example: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Solid pipe of diameter 20cm and its outer surface temperature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 The thermal conductivity of its material is 20W/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. The heat generation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. Find the temperature at the center, and  heat transfer from the cylinder outside surface. </a:t>
                </a:r>
              </a:p>
              <a:p>
                <a:pPr algn="just" rtl="0"/>
                <a:r>
                  <a:rPr lang="en-US" sz="2400" b="1" dirty="0" smtClean="0"/>
                  <a:t>Solution:</a:t>
                </a:r>
                <a:r>
                  <a:rPr lang="en-US" sz="2400" dirty="0" smtClean="0"/>
                  <a:t> Solid pipe with heat cylinder. </a:t>
                </a:r>
              </a:p>
              <a:p>
                <a:pPr algn="just" rtl="0"/>
                <a:r>
                  <a:rPr lang="en-US" sz="2400" dirty="0" smtClean="0"/>
                  <a:t>D=20cm, R=10cm=0.1m, the heat generation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algn="just" rtl="0"/>
                <a:r>
                  <a:rPr lang="en-US" sz="2400" b="1" dirty="0" smtClean="0"/>
                  <a:t>Properties:</a:t>
                </a:r>
                <a:r>
                  <a:rPr lang="en-US" sz="2400" dirty="0" smtClean="0"/>
                  <a:t> Constant thermal conductivity k=20W/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smtClean="0"/>
                  <a:t>     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963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3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229600" cy="5897563"/>
              </a:xfrm>
            </p:spPr>
            <p:txBody>
              <a:bodyPr/>
              <a:lstStyle/>
              <a:p>
                <a:pPr algn="l" rtl="0"/>
                <a:r>
                  <a:rPr lang="en-US" sz="2400" b="1" dirty="0" smtClean="0"/>
                  <a:t>Assumption:</a:t>
                </a:r>
                <a:r>
                  <a:rPr lang="en-US" sz="2400" dirty="0" smtClean="0"/>
                  <a:t> Steady state heat conduction</a:t>
                </a:r>
              </a:p>
              <a:p>
                <a:pPr algn="l" rtl="0"/>
                <a:endParaRPr lang="en-US" sz="2400" dirty="0" smtClean="0"/>
              </a:p>
              <a:p>
                <a:pPr algn="l" rtl="0"/>
                <a:r>
                  <a:rPr lang="en-US" sz="2400" b="1" dirty="0" smtClean="0"/>
                  <a:t>Analysis:</a:t>
                </a:r>
                <a:r>
                  <a:rPr lang="en-US" sz="2400" dirty="0" smtClean="0"/>
                  <a:t> the temperature at the center of the cylinder.  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e>
                        </m:d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algn="l" rtl="0"/>
                <a:r>
                  <a:rPr lang="en-US" sz="2400" dirty="0" smtClean="0"/>
                  <a:t>The heat transfer from the surface 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̈"/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229600" cy="5897563"/>
              </a:xfrm>
              <a:blipFill rotWithShape="1">
                <a:blip r:embed="rId2"/>
                <a:stretch>
                  <a:fillRect l="-963" t="-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3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Heat generation in hollow cylinder</a:t>
            </a:r>
            <a:endParaRPr lang="ar-IQ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762001" y="2133600"/>
                <a:ext cx="7772400" cy="449580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 rtl="0"/>
                <a:r>
                  <a:rPr lang="en-US" sz="3100" dirty="0" smtClean="0"/>
                  <a:t>A hollow cylinder of inner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100" dirty="0" smtClean="0"/>
                  <a:t>and outer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100" dirty="0" smtClean="0"/>
                  <a:t>. The temperature at inner surface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100" dirty="0" smtClean="0"/>
                  <a:t> and at outer surface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3100" dirty="0" smtClean="0"/>
                  <a:t>Thermal conductivity of the pipe material is k, and the heat generation per volume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31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3100" dirty="0" smtClean="0"/>
                  <a:t>.</a:t>
                </a:r>
              </a:p>
              <a:p>
                <a:pPr algn="just" rtl="0"/>
                <a:r>
                  <a:rPr lang="en-US" sz="3100" dirty="0"/>
                  <a:t>The differential equation is </a:t>
                </a:r>
              </a:p>
              <a:p>
                <a:pPr algn="just" rtl="0"/>
                <a14:m>
                  <m:oMath xmlns:m="http://schemas.openxmlformats.org/officeDocument/2006/math">
                    <m:f>
                      <m:fPr>
                        <m:ctrlPr>
                          <a:rPr lang="ar-IQ" sz="3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ar-IQ" sz="31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𝑟</m:t>
                        </m:r>
                        <m:f>
                          <m:fPr>
                            <m:ctrlPr>
                              <a:rPr lang="en-US" sz="31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ar-IQ" sz="31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sz="31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ar-IQ" sz="31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3100" dirty="0" smtClean="0"/>
              </a:p>
              <a:p>
                <a:pPr algn="just" rtl="0"/>
                <a:r>
                  <a:rPr lang="en-US" sz="3100" dirty="0"/>
                  <a:t>The boundary conditions </a:t>
                </a:r>
                <a:r>
                  <a:rPr lang="en-US" sz="3100" dirty="0" smtClean="0"/>
                  <a:t>are</a:t>
                </a:r>
              </a:p>
              <a:p>
                <a:pPr algn="just" rtl="0"/>
                <a:r>
                  <a:rPr lang="en-US" sz="3100" dirty="0"/>
                  <a:t>At   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100" dirty="0"/>
                  <a:t>        </a:t>
                </a:r>
                <a14:m>
                  <m:oMath xmlns:m="http://schemas.openxmlformats.org/officeDocument/2006/math">
                    <m:r>
                      <a:rPr lang="en-US" sz="31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100" dirty="0" smtClean="0"/>
              </a:p>
              <a:p>
                <a:pPr algn="just" rtl="0"/>
                <a:r>
                  <a:rPr lang="en-US" sz="3100" dirty="0"/>
                  <a:t>at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100" dirty="0"/>
                  <a:t>    </a:t>
                </a:r>
                <a14:m>
                  <m:oMath xmlns:m="http://schemas.openxmlformats.org/officeDocument/2006/math">
                    <m:r>
                      <a:rPr lang="en-US" sz="31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3100" dirty="0" smtClean="0"/>
              </a:p>
              <a:p>
                <a:pPr algn="just"/>
                <a:endParaRPr lang="en-US" sz="3100" dirty="0"/>
              </a:p>
              <a:p>
                <a:pPr marL="0" indent="0" algn="just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1" y="2133600"/>
                <a:ext cx="7772400" cy="4495800"/>
              </a:xfrm>
              <a:blipFill rotWithShape="1">
                <a:blip r:embed="rId2"/>
                <a:stretch>
                  <a:fillRect l="-863" t="-2304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4038600"/>
            <a:ext cx="22574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By integrating differential equation first integrating</a:t>
                </a:r>
              </a:p>
              <a:p>
                <a:pPr algn="l" rtl="0"/>
                <a:endParaRPr lang="en-US" sz="2400" dirty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</m:t>
                    </m:r>
                    <m:f>
                      <m:fPr>
                        <m:ctrlPr>
                          <a:rPr lang="ar-IQ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By second integrating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𝒍𝒏𝒓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   (T.D.E)</a:t>
                </a:r>
              </a:p>
              <a:p>
                <a:pPr algn="l" rtl="0"/>
                <a:r>
                  <a:rPr lang="en-US" sz="2400" dirty="0"/>
                  <a:t>From B.C 1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        (1</a:t>
                </a:r>
                <a:r>
                  <a:rPr lang="en-US" sz="2400" dirty="0" smtClean="0"/>
                  <a:t>)</a:t>
                </a:r>
              </a:p>
              <a:p>
                <a:pPr algn="l" rtl="0"/>
                <a:r>
                  <a:rPr lang="en-US" sz="2400" dirty="0"/>
                  <a:t>And B.C 2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         (2)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 l="-1037" t="-83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75189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2019</TotalTime>
  <Words>5143</Words>
  <Application>Microsoft Office PowerPoint</Application>
  <PresentationFormat>On-screen Show (4:3)</PresentationFormat>
  <Paragraphs>270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ربطة</vt:lpstr>
      <vt:lpstr>Conduction In cylindrical wall with heat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Heat generation in hollow cylinder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Heat Conduction in Spherical Body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Heat conduction in solid Sphere with heat generation</vt:lpstr>
      <vt:lpstr>PowerPoint Presentation</vt:lpstr>
      <vt:lpstr>PowerPoint Presentation</vt:lpstr>
      <vt:lpstr>PowerPoint Presentation</vt:lpstr>
      <vt:lpstr>Heat Conduction in a Hollow sphere with heat generation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Conduction Equation</dc:title>
  <dc:creator>User</dc:creator>
  <cp:lastModifiedBy>khms</cp:lastModifiedBy>
  <cp:revision>199</cp:revision>
  <dcterms:created xsi:type="dcterms:W3CDTF">2006-08-16T00:00:00Z</dcterms:created>
  <dcterms:modified xsi:type="dcterms:W3CDTF">2023-12-19T12:08:55Z</dcterms:modified>
</cp:coreProperties>
</file>