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0B3"/>
    <a:srgbClr val="00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B019AC5-2AB9-47FA-850D-26D01B0B380C}" type="datetimeFigureOut">
              <a:rPr lang="ar-IQ" smtClean="0"/>
              <a:t>07/06/1445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CD8E8F8-D0C0-4026-AB15-96DAE436DB63}" type="slidenum">
              <a:rPr lang="ar-IQ" smtClean="0"/>
              <a:t>‹#›</a:t>
            </a:fld>
            <a:endParaRPr lang="ar-IQ"/>
          </a:p>
        </p:txBody>
      </p:sp>
    </p:spTree>
    <p:extLst>
      <p:ext uri="{BB962C8B-B14F-4D97-AF65-F5344CB8AC3E}">
        <p14:creationId xmlns:p14="http://schemas.microsoft.com/office/powerpoint/2010/main" val="105970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BCD8E8F8-D0C0-4026-AB15-96DAE436DB63}" type="slidenum">
              <a:rPr lang="ar-IQ" smtClean="0"/>
              <a:t>6</a:t>
            </a:fld>
            <a:endParaRPr lang="ar-IQ"/>
          </a:p>
        </p:txBody>
      </p:sp>
    </p:spTree>
    <p:extLst>
      <p:ext uri="{BB962C8B-B14F-4D97-AF65-F5344CB8AC3E}">
        <p14:creationId xmlns:p14="http://schemas.microsoft.com/office/powerpoint/2010/main" val="426721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839200" cy="1470025"/>
          </a:xfrm>
        </p:spPr>
        <p:txBody>
          <a:bodyPr>
            <a:normAutofit fontScale="90000"/>
          </a:bodyPr>
          <a:lstStyle/>
          <a:p>
            <a:r>
              <a:rPr lang="en-US" sz="2400" b="1" dirty="0"/>
              <a:t>Department of Anesthesia Techniques</a:t>
            </a:r>
            <a:br>
              <a:rPr lang="en-US" sz="2400" b="1" dirty="0"/>
            </a:br>
            <a:r>
              <a:rPr lang="en-US" sz="2400" b="1" dirty="0"/>
              <a:t>Title of the lecture:- Fungi</a:t>
            </a:r>
            <a:br>
              <a:rPr lang="en-US" sz="2400" b="1" dirty="0"/>
            </a:br>
            <a:r>
              <a:rPr lang="en-US" sz="2400" b="1" dirty="0"/>
              <a:t> </a:t>
            </a:r>
            <a:r>
              <a:rPr lang="en-US" sz="2400" b="1" dirty="0">
                <a:solidFill>
                  <a:srgbClr val="FF0000"/>
                </a:solidFill>
                <a:latin typeface="Times New Roman" pitchFamily="18" charset="0"/>
                <a:cs typeface="Times New Roman" pitchFamily="18" charset="0"/>
              </a:rPr>
              <a:t>Prof. Dr. Younis A. </a:t>
            </a:r>
            <a:r>
              <a:rPr lang="en-US" sz="2400" b="1" dirty="0" err="1">
                <a:solidFill>
                  <a:srgbClr val="FF0000"/>
                </a:solidFill>
                <a:latin typeface="Times New Roman" pitchFamily="18" charset="0"/>
                <a:cs typeface="Times New Roman" pitchFamily="18" charset="0"/>
              </a:rPr>
              <a:t>Alkhafaji</a:t>
            </a:r>
            <a:br>
              <a:rPr lang="en-US" sz="2400" b="1" dirty="0"/>
            </a:br>
            <a:r>
              <a:rPr lang="en-US" sz="2400" b="1" dirty="0"/>
              <a:t> Younis.Abdulridha@uomus.edu.iq </a:t>
            </a:r>
            <a:br>
              <a:rPr lang="en-US" sz="2400" b="1" dirty="0"/>
            </a:br>
            <a:endParaRPr lang="en-US" sz="2400" b="1" dirty="0"/>
          </a:p>
        </p:txBody>
      </p:sp>
      <p:sp>
        <p:nvSpPr>
          <p:cNvPr id="3" name="Subtitle 2"/>
          <p:cNvSpPr>
            <a:spLocks noGrp="1"/>
          </p:cNvSpPr>
          <p:nvPr>
            <p:ph type="subTitle" idx="1"/>
          </p:nvPr>
        </p:nvSpPr>
        <p:spPr>
          <a:xfrm>
            <a:off x="76200" y="1752600"/>
            <a:ext cx="8991600" cy="4953000"/>
          </a:xfrm>
        </p:spPr>
        <p:txBody>
          <a:bodyPr>
            <a:normAutofit/>
          </a:bodyPr>
          <a:lstStyle/>
          <a:p>
            <a:pPr algn="just"/>
            <a:r>
              <a:rPr lang="en-US" sz="2400" b="1" dirty="0" err="1">
                <a:solidFill>
                  <a:srgbClr val="FF0000"/>
                </a:solidFill>
              </a:rPr>
              <a:t>Lec</a:t>
            </a:r>
            <a:r>
              <a:rPr lang="en-US" sz="2400" b="1" dirty="0">
                <a:solidFill>
                  <a:srgbClr val="FF0000"/>
                </a:solidFill>
              </a:rPr>
              <a:t> -11 Fungi</a:t>
            </a:r>
          </a:p>
          <a:p>
            <a:pPr algn="just"/>
            <a:r>
              <a:rPr lang="en-US" sz="2400" b="1" dirty="0">
                <a:solidFill>
                  <a:srgbClr val="7030A0"/>
                </a:solidFill>
              </a:rPr>
              <a:t>Fungus</a:t>
            </a:r>
            <a:r>
              <a:rPr lang="en-US" sz="2400" b="1" dirty="0">
                <a:solidFill>
                  <a:schemeClr val="tx1"/>
                </a:solidFill>
              </a:rPr>
              <a:t>: is a member of a large group of eukaryotic organisms, filamentous, heterotrophs with cell walls made of chitin that includes microorganisms such as yeasts (unicellular) and molds (multicellular), as well as mushrooms. These organisms are classified as a kingdom </a:t>
            </a:r>
            <a:r>
              <a:rPr lang="en-US" sz="2400" b="1" dirty="0">
                <a:solidFill>
                  <a:srgbClr val="C00000"/>
                </a:solidFill>
              </a:rPr>
              <a:t>Fungi.</a:t>
            </a:r>
          </a:p>
          <a:p>
            <a:pPr algn="just"/>
            <a:r>
              <a:rPr lang="en-US" sz="2400" b="1" dirty="0">
                <a:solidFill>
                  <a:schemeClr val="tx1"/>
                </a:solidFill>
              </a:rPr>
              <a:t>Why Study Fungi?  </a:t>
            </a:r>
          </a:p>
          <a:p>
            <a:pPr algn="just"/>
            <a:r>
              <a:rPr lang="hy-AM" sz="2400" b="1" dirty="0">
                <a:solidFill>
                  <a:srgbClr val="C00000"/>
                </a:solidFill>
              </a:rPr>
              <a:t>֍</a:t>
            </a:r>
            <a:r>
              <a:rPr lang="en-US" sz="2400" b="1" dirty="0">
                <a:solidFill>
                  <a:srgbClr val="C00000"/>
                </a:solidFill>
              </a:rPr>
              <a:t> </a:t>
            </a:r>
            <a:r>
              <a:rPr lang="en-US" sz="2400" b="1" dirty="0">
                <a:solidFill>
                  <a:schemeClr val="tx1"/>
                </a:solidFill>
              </a:rPr>
              <a:t>Are microorganisms can cause human disease directly or by</a:t>
            </a:r>
          </a:p>
          <a:p>
            <a:pPr algn="just"/>
            <a:r>
              <a:rPr lang="en-US" sz="2400" b="1" dirty="0">
                <a:solidFill>
                  <a:schemeClr val="tx1"/>
                </a:solidFill>
              </a:rPr>
              <a:t>      toxins.</a:t>
            </a:r>
          </a:p>
          <a:p>
            <a:pPr algn="just"/>
            <a:r>
              <a:rPr lang="hy-AM" sz="2400" b="1" dirty="0">
                <a:solidFill>
                  <a:srgbClr val="C00000"/>
                </a:solidFill>
              </a:rPr>
              <a:t>֍</a:t>
            </a:r>
            <a:r>
              <a:rPr lang="en-US" sz="2400" b="1" dirty="0">
                <a:solidFill>
                  <a:srgbClr val="C00000"/>
                </a:solidFill>
              </a:rPr>
              <a:t> </a:t>
            </a:r>
            <a:r>
              <a:rPr lang="en-US" sz="2400" b="1" dirty="0">
                <a:solidFill>
                  <a:schemeClr val="tx1"/>
                </a:solidFill>
              </a:rPr>
              <a:t>Can affect plants we eat.</a:t>
            </a:r>
          </a:p>
          <a:p>
            <a:pPr algn="just"/>
            <a:endParaRPr lang="ar-IQ" sz="2400" b="1" dirty="0"/>
          </a:p>
        </p:txBody>
      </p:sp>
      <p:pic>
        <p:nvPicPr>
          <p:cNvPr id="4" name="Picture 3">
            <a:extLst>
              <a:ext uri="{FF2B5EF4-FFF2-40B4-BE49-F238E27FC236}">
                <a16:creationId xmlns:a16="http://schemas.microsoft.com/office/drawing/2014/main" id="{9810BDFF-6153-BE0E-AB16-B5A23110BF00}"/>
              </a:ext>
            </a:extLst>
          </p:cNvPr>
          <p:cNvPicPr>
            <a:picLocks noChangeAspect="1"/>
          </p:cNvPicPr>
          <p:nvPr/>
        </p:nvPicPr>
        <p:blipFill>
          <a:blip r:embed="rId2"/>
          <a:stretch>
            <a:fillRect/>
          </a:stretch>
        </p:blipFill>
        <p:spPr>
          <a:xfrm>
            <a:off x="304800" y="203200"/>
            <a:ext cx="1292464" cy="1304657"/>
          </a:xfrm>
          <a:prstGeom prst="rect">
            <a:avLst/>
          </a:prstGeom>
        </p:spPr>
      </p:pic>
      <p:pic>
        <p:nvPicPr>
          <p:cNvPr id="5" name="Picture 4">
            <a:extLst>
              <a:ext uri="{FF2B5EF4-FFF2-40B4-BE49-F238E27FC236}">
                <a16:creationId xmlns:a16="http://schemas.microsoft.com/office/drawing/2014/main" id="{22B0965D-209F-72F3-BFB5-80070918F84C}"/>
              </a:ext>
            </a:extLst>
          </p:cNvPr>
          <p:cNvPicPr>
            <a:picLocks noChangeAspect="1"/>
          </p:cNvPicPr>
          <p:nvPr/>
        </p:nvPicPr>
        <p:blipFill>
          <a:blip r:embed="rId3"/>
          <a:stretch>
            <a:fillRect/>
          </a:stretch>
        </p:blipFill>
        <p:spPr>
          <a:xfrm>
            <a:off x="7497046" y="106623"/>
            <a:ext cx="1444877" cy="1426588"/>
          </a:xfrm>
          <a:prstGeom prst="rect">
            <a:avLst/>
          </a:prstGeom>
        </p:spPr>
      </p:pic>
    </p:spTree>
    <p:extLst>
      <p:ext uri="{BB962C8B-B14F-4D97-AF65-F5344CB8AC3E}">
        <p14:creationId xmlns:p14="http://schemas.microsoft.com/office/powerpoint/2010/main" val="159006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524000"/>
          </a:xfrm>
        </p:spPr>
        <p:txBody>
          <a:bodyPr>
            <a:normAutofit fontScale="90000"/>
          </a:bodyPr>
          <a:lstStyle/>
          <a:p>
            <a:r>
              <a:rPr lang="en-US" sz="2400" b="1" dirty="0"/>
              <a:t>Department of Anesthesia Techniques</a:t>
            </a:r>
            <a:br>
              <a:rPr lang="en-US" sz="2400" b="1" dirty="0"/>
            </a:br>
            <a:r>
              <a:rPr lang="en-US" sz="2400" b="1" dirty="0"/>
              <a:t>Title of the lecture:- Fungi</a:t>
            </a:r>
            <a:br>
              <a:rPr lang="en-US" sz="2400" b="1" dirty="0"/>
            </a:br>
            <a:r>
              <a:rPr lang="en-US" sz="2400" b="1" dirty="0"/>
              <a:t>Younis.Abdulridha@uomus.edu.iq </a:t>
            </a:r>
            <a:br>
              <a:rPr lang="en-US" sz="2400" b="1" dirty="0"/>
            </a:br>
            <a:endParaRPr lang="ar-IQ" sz="2400" b="1" dirty="0"/>
          </a:p>
        </p:txBody>
      </p:sp>
      <p:sp>
        <p:nvSpPr>
          <p:cNvPr id="3" name="Content Placeholder 2"/>
          <p:cNvSpPr>
            <a:spLocks noGrp="1"/>
          </p:cNvSpPr>
          <p:nvPr>
            <p:ph idx="1"/>
          </p:nvPr>
        </p:nvSpPr>
        <p:spPr>
          <a:xfrm>
            <a:off x="152400" y="1676400"/>
            <a:ext cx="8839200" cy="5029200"/>
          </a:xfrm>
        </p:spPr>
        <p:txBody>
          <a:bodyPr>
            <a:normAutofit/>
          </a:bodyPr>
          <a:lstStyle/>
          <a:p>
            <a:pPr marL="0" indent="0">
              <a:buNone/>
            </a:pPr>
            <a:r>
              <a:rPr lang="en-US" sz="2400" b="1" dirty="0"/>
              <a:t>2- Molds</a:t>
            </a:r>
          </a:p>
          <a:p>
            <a:pPr marL="0" indent="0">
              <a:buNone/>
            </a:pPr>
            <a:r>
              <a:rPr lang="en-US" sz="2400" b="1" dirty="0"/>
              <a:t>The molds form large multicellular aggregates of long branching </a:t>
            </a:r>
          </a:p>
          <a:p>
            <a:pPr marL="0" indent="0">
              <a:buNone/>
            </a:pPr>
            <a:r>
              <a:rPr lang="en-US" sz="2400" b="1" dirty="0"/>
              <a:t>filaments, called hyphae. There are vegetative hyphae and reproductive hyphae. Spores are borne on the reproductive hyphae. Spore size, shape and structure are used in the classification and identification of fungi</a:t>
            </a:r>
          </a:p>
          <a:p>
            <a:pPr marL="0" indent="0">
              <a:buNone/>
            </a:pPr>
            <a:r>
              <a:rPr lang="en-US" sz="2400" b="1" dirty="0"/>
              <a:t>                                          </a:t>
            </a:r>
            <a:endParaRPr lang="ar-IQ" sz="24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452" y="3733800"/>
            <a:ext cx="535534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B22A240A-C622-0E34-E5DF-6AA034D70EBA}"/>
              </a:ext>
            </a:extLst>
          </p:cNvPr>
          <p:cNvPicPr>
            <a:picLocks noChangeAspect="1"/>
          </p:cNvPicPr>
          <p:nvPr/>
        </p:nvPicPr>
        <p:blipFill>
          <a:blip r:embed="rId3"/>
          <a:stretch>
            <a:fillRect/>
          </a:stretch>
        </p:blipFill>
        <p:spPr>
          <a:xfrm>
            <a:off x="7497046" y="106623"/>
            <a:ext cx="1444877" cy="1426588"/>
          </a:xfrm>
          <a:prstGeom prst="rect">
            <a:avLst/>
          </a:prstGeom>
        </p:spPr>
      </p:pic>
      <p:pic>
        <p:nvPicPr>
          <p:cNvPr id="5" name="Picture 4">
            <a:extLst>
              <a:ext uri="{FF2B5EF4-FFF2-40B4-BE49-F238E27FC236}">
                <a16:creationId xmlns:a16="http://schemas.microsoft.com/office/drawing/2014/main" id="{6CBE6DB3-A9AF-7DA9-B737-2F0378191F13}"/>
              </a:ext>
            </a:extLst>
          </p:cNvPr>
          <p:cNvPicPr>
            <a:picLocks noChangeAspect="1"/>
          </p:cNvPicPr>
          <p:nvPr/>
        </p:nvPicPr>
        <p:blipFill>
          <a:blip r:embed="rId4"/>
          <a:stretch>
            <a:fillRect/>
          </a:stretch>
        </p:blipFill>
        <p:spPr>
          <a:xfrm>
            <a:off x="202077" y="116632"/>
            <a:ext cx="1292464" cy="1304657"/>
          </a:xfrm>
          <a:prstGeom prst="rect">
            <a:avLst/>
          </a:prstGeom>
        </p:spPr>
      </p:pic>
    </p:spTree>
    <p:extLst>
      <p:ext uri="{BB962C8B-B14F-4D97-AF65-F5344CB8AC3E}">
        <p14:creationId xmlns:p14="http://schemas.microsoft.com/office/powerpoint/2010/main" val="381045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52400"/>
            <a:ext cx="8846457" cy="1487714"/>
          </a:xfrm>
        </p:spPr>
        <p:txBody>
          <a:bodyPr>
            <a:normAutofit fontScale="90000"/>
          </a:bodyPr>
          <a:lstStyle/>
          <a:p>
            <a:r>
              <a:rPr lang="en-US" sz="2400" b="1" dirty="0"/>
              <a:t>Department of Anesthesia Techniques</a:t>
            </a:r>
            <a:br>
              <a:rPr lang="en-US" sz="2400" b="1" dirty="0"/>
            </a:br>
            <a:r>
              <a:rPr lang="en-US" sz="2400" b="1" dirty="0"/>
              <a:t>Title of the lecture:- Fungi</a:t>
            </a:r>
            <a:br>
              <a:rPr lang="en-US" sz="2400" b="1" dirty="0"/>
            </a:br>
            <a:r>
              <a:rPr lang="en-US" sz="2400" b="1" dirty="0"/>
              <a:t>Younis.Abdulridha@uomus.edu.iq </a:t>
            </a:r>
            <a:br>
              <a:rPr lang="en-US" sz="2400" b="1" dirty="0"/>
            </a:br>
            <a:endParaRPr lang="ar-IQ" sz="2400" b="1" dirty="0"/>
          </a:p>
        </p:txBody>
      </p:sp>
      <p:sp>
        <p:nvSpPr>
          <p:cNvPr id="3" name="Content Placeholder 2"/>
          <p:cNvSpPr>
            <a:spLocks noGrp="1"/>
          </p:cNvSpPr>
          <p:nvPr>
            <p:ph idx="1"/>
          </p:nvPr>
        </p:nvSpPr>
        <p:spPr>
          <a:xfrm>
            <a:off x="152400" y="1676400"/>
            <a:ext cx="8839200" cy="5029200"/>
          </a:xfrm>
        </p:spPr>
        <p:txBody>
          <a:bodyPr>
            <a:normAutofit/>
          </a:bodyPr>
          <a:lstStyle/>
          <a:p>
            <a:pPr marL="0" indent="0">
              <a:buNone/>
            </a:pPr>
            <a:r>
              <a:rPr lang="en-US" sz="2400" b="1" dirty="0">
                <a:solidFill>
                  <a:srgbClr val="7030A0"/>
                </a:solidFill>
              </a:rPr>
              <a:t>3- Yeast like fungi </a:t>
            </a:r>
          </a:p>
          <a:p>
            <a:pPr marL="0" indent="0">
              <a:buNone/>
            </a:pPr>
            <a:r>
              <a:rPr lang="en-US" sz="2400" b="1" dirty="0"/>
              <a:t>Grow partly as yeasts and partly as elongated cells resembling hyphae which are called pseudo hyphae . e.g. Candida </a:t>
            </a:r>
            <a:r>
              <a:rPr lang="en-US" sz="2400" b="1" dirty="0" err="1"/>
              <a:t>albicans</a:t>
            </a:r>
            <a:r>
              <a:rPr lang="en-US" sz="2400" b="1" dirty="0"/>
              <a:t> </a:t>
            </a:r>
          </a:p>
          <a:p>
            <a:pPr marL="0" indent="0">
              <a:buNone/>
            </a:pPr>
            <a:r>
              <a:rPr lang="en-US" sz="2400" b="1" dirty="0">
                <a:solidFill>
                  <a:srgbClr val="7030A0"/>
                </a:solidFill>
              </a:rPr>
              <a:t>4- Dimorphic fungi </a:t>
            </a:r>
          </a:p>
          <a:p>
            <a:pPr marL="0" indent="0">
              <a:buNone/>
            </a:pPr>
            <a:r>
              <a:rPr lang="en-US" sz="2400" b="1" dirty="0"/>
              <a:t>Most fungi causing systemic infections are dimorphic: </a:t>
            </a:r>
          </a:p>
          <a:p>
            <a:pPr marL="0" indent="0">
              <a:buNone/>
            </a:pPr>
            <a:r>
              <a:rPr lang="en-US" sz="2400" b="1" dirty="0">
                <a:solidFill>
                  <a:srgbClr val="0D40B3"/>
                </a:solidFill>
              </a:rPr>
              <a:t> </a:t>
            </a:r>
            <a:r>
              <a:rPr lang="hy-AM" sz="2400" b="1" dirty="0">
                <a:solidFill>
                  <a:srgbClr val="0D40B3"/>
                </a:solidFill>
              </a:rPr>
              <a:t>֎</a:t>
            </a:r>
            <a:r>
              <a:rPr lang="en-US" sz="2400" b="1" dirty="0"/>
              <a:t>Dimorphism in pathogenic fungi typically depends on temperature: </a:t>
            </a:r>
          </a:p>
          <a:p>
            <a:pPr marL="0" indent="0">
              <a:buNone/>
            </a:pPr>
            <a:r>
              <a:rPr lang="en-US" sz="2400" b="1" dirty="0">
                <a:solidFill>
                  <a:srgbClr val="0D40B3"/>
                </a:solidFill>
              </a:rPr>
              <a:t> </a:t>
            </a:r>
            <a:r>
              <a:rPr lang="hy-AM" sz="2400" b="1" dirty="0">
                <a:solidFill>
                  <a:srgbClr val="0D40B3"/>
                </a:solidFill>
              </a:rPr>
              <a:t>֎</a:t>
            </a:r>
            <a:r>
              <a:rPr lang="en-US" sz="2400" b="1" dirty="0"/>
              <a:t>At 37ᴼC: Yeast form. </a:t>
            </a:r>
          </a:p>
          <a:p>
            <a:pPr marL="0" indent="0">
              <a:buNone/>
            </a:pPr>
            <a:r>
              <a:rPr lang="en-US" sz="2400" b="1" dirty="0">
                <a:solidFill>
                  <a:srgbClr val="0D40B3"/>
                </a:solidFill>
              </a:rPr>
              <a:t> </a:t>
            </a:r>
            <a:r>
              <a:rPr lang="hy-AM" sz="2400" b="1" dirty="0">
                <a:solidFill>
                  <a:srgbClr val="0D40B3"/>
                </a:solidFill>
              </a:rPr>
              <a:t>֎</a:t>
            </a:r>
            <a:r>
              <a:rPr lang="en-US" sz="2400" b="1" dirty="0"/>
              <a:t>At 25ᴼC: Mold form.</a:t>
            </a:r>
          </a:p>
          <a:p>
            <a:pPr marL="0" indent="0">
              <a:buNone/>
            </a:pPr>
            <a:r>
              <a:rPr lang="en-US" sz="2400" b="1" dirty="0"/>
              <a:t>Dimorphism in nonpathogenic fungi may depend on other factors: Carbon dioxide concentration. </a:t>
            </a:r>
          </a:p>
          <a:p>
            <a:pPr marL="0" indent="0">
              <a:buNone/>
            </a:pPr>
            <a:endParaRPr lang="ar-IQ" sz="2400" b="1" dirty="0"/>
          </a:p>
        </p:txBody>
      </p:sp>
      <p:pic>
        <p:nvPicPr>
          <p:cNvPr id="4" name="Picture 3">
            <a:extLst>
              <a:ext uri="{FF2B5EF4-FFF2-40B4-BE49-F238E27FC236}">
                <a16:creationId xmlns:a16="http://schemas.microsoft.com/office/drawing/2014/main" id="{BAEA2FBC-8697-4FFA-96A3-0189DAD9544D}"/>
              </a:ext>
            </a:extLst>
          </p:cNvPr>
          <p:cNvPicPr>
            <a:picLocks noChangeAspect="1"/>
          </p:cNvPicPr>
          <p:nvPr/>
        </p:nvPicPr>
        <p:blipFill>
          <a:blip r:embed="rId2"/>
          <a:stretch>
            <a:fillRect/>
          </a:stretch>
        </p:blipFill>
        <p:spPr>
          <a:xfrm>
            <a:off x="7497046" y="106623"/>
            <a:ext cx="1444877" cy="1426588"/>
          </a:xfrm>
          <a:prstGeom prst="rect">
            <a:avLst/>
          </a:prstGeom>
        </p:spPr>
      </p:pic>
      <p:pic>
        <p:nvPicPr>
          <p:cNvPr id="5" name="Picture 4">
            <a:extLst>
              <a:ext uri="{FF2B5EF4-FFF2-40B4-BE49-F238E27FC236}">
                <a16:creationId xmlns:a16="http://schemas.microsoft.com/office/drawing/2014/main" id="{F965D4DD-585A-EA74-911C-84A71EF65D47}"/>
              </a:ext>
            </a:extLst>
          </p:cNvPr>
          <p:cNvPicPr>
            <a:picLocks noChangeAspect="1"/>
          </p:cNvPicPr>
          <p:nvPr/>
        </p:nvPicPr>
        <p:blipFill>
          <a:blip r:embed="rId3"/>
          <a:stretch>
            <a:fillRect/>
          </a:stretch>
        </p:blipFill>
        <p:spPr>
          <a:xfrm>
            <a:off x="202077" y="116632"/>
            <a:ext cx="1292464" cy="1304657"/>
          </a:xfrm>
          <a:prstGeom prst="rect">
            <a:avLst/>
          </a:prstGeom>
        </p:spPr>
      </p:pic>
    </p:spTree>
    <p:extLst>
      <p:ext uri="{BB962C8B-B14F-4D97-AF65-F5344CB8AC3E}">
        <p14:creationId xmlns:p14="http://schemas.microsoft.com/office/powerpoint/2010/main" val="356390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752600"/>
          </a:xfrm>
        </p:spPr>
        <p:txBody>
          <a:bodyPr>
            <a:normAutofit/>
          </a:bodyPr>
          <a:lstStyle/>
          <a:p>
            <a:r>
              <a:rPr lang="en-US" sz="2400" b="1" dirty="0"/>
              <a:t>Department of Anesthesia Techniques</a:t>
            </a:r>
            <a:br>
              <a:rPr lang="en-US" sz="2400" b="1" dirty="0"/>
            </a:br>
            <a:r>
              <a:rPr lang="en-US" sz="2400" b="1" dirty="0"/>
              <a:t>Title of the lecture:- Fungi</a:t>
            </a:r>
            <a:br>
              <a:rPr lang="en-US" sz="2400" b="1" dirty="0"/>
            </a:br>
            <a:r>
              <a:rPr lang="en-US" sz="2400" b="1" dirty="0"/>
              <a:t>Younis.Abdulridha@uomus.edu.iq </a:t>
            </a:r>
            <a:br>
              <a:rPr lang="en-US" sz="2400" b="1" dirty="0"/>
            </a:br>
            <a:endParaRPr lang="ar-IQ" sz="2400" b="1"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913159"/>
            <a:ext cx="6248400" cy="477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FBCEA90-D44E-D394-EA03-D38B59CA5FB9}"/>
              </a:ext>
            </a:extLst>
          </p:cNvPr>
          <p:cNvPicPr>
            <a:picLocks noChangeAspect="1"/>
          </p:cNvPicPr>
          <p:nvPr/>
        </p:nvPicPr>
        <p:blipFill>
          <a:blip r:embed="rId3"/>
          <a:stretch>
            <a:fillRect/>
          </a:stretch>
        </p:blipFill>
        <p:spPr>
          <a:xfrm>
            <a:off x="7497046" y="106623"/>
            <a:ext cx="1444877" cy="1426588"/>
          </a:xfrm>
          <a:prstGeom prst="rect">
            <a:avLst/>
          </a:prstGeom>
        </p:spPr>
      </p:pic>
      <p:pic>
        <p:nvPicPr>
          <p:cNvPr id="4" name="Picture 3">
            <a:extLst>
              <a:ext uri="{FF2B5EF4-FFF2-40B4-BE49-F238E27FC236}">
                <a16:creationId xmlns:a16="http://schemas.microsoft.com/office/drawing/2014/main" id="{6DDA8413-B438-BEEF-C747-8229E23F98D2}"/>
              </a:ext>
            </a:extLst>
          </p:cNvPr>
          <p:cNvPicPr>
            <a:picLocks noChangeAspect="1"/>
          </p:cNvPicPr>
          <p:nvPr/>
        </p:nvPicPr>
        <p:blipFill>
          <a:blip r:embed="rId4"/>
          <a:stretch>
            <a:fillRect/>
          </a:stretch>
        </p:blipFill>
        <p:spPr>
          <a:xfrm>
            <a:off x="202077" y="116632"/>
            <a:ext cx="1292464" cy="1304657"/>
          </a:xfrm>
          <a:prstGeom prst="rect">
            <a:avLst/>
          </a:prstGeom>
        </p:spPr>
      </p:pic>
    </p:spTree>
    <p:extLst>
      <p:ext uri="{BB962C8B-B14F-4D97-AF65-F5344CB8AC3E}">
        <p14:creationId xmlns:p14="http://schemas.microsoft.com/office/powerpoint/2010/main" val="364713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371600"/>
          </a:xfrm>
        </p:spPr>
        <p:txBody>
          <a:bodyPr>
            <a:normAutofit fontScale="90000"/>
          </a:bodyPr>
          <a:lstStyle/>
          <a:p>
            <a:r>
              <a:rPr lang="en-US" sz="2400" b="1" dirty="0"/>
              <a:t>Department of Anesthesia Techniques</a:t>
            </a:r>
            <a:br>
              <a:rPr lang="en-US" sz="2400" b="1" dirty="0"/>
            </a:br>
            <a:r>
              <a:rPr lang="en-US" sz="2400" b="1" dirty="0"/>
              <a:t>Title of the lecture:- Fungi</a:t>
            </a:r>
            <a:br>
              <a:rPr lang="en-US" sz="2400" b="1" dirty="0"/>
            </a:br>
            <a:r>
              <a:rPr lang="en-US" sz="2400" b="1" dirty="0"/>
              <a:t>Younis.Abdulridha@uomus.edu.iq </a:t>
            </a:r>
            <a:br>
              <a:rPr lang="en-US" sz="2400" b="1" dirty="0"/>
            </a:br>
            <a:endParaRPr lang="ar-IQ" sz="2400" b="1" dirty="0"/>
          </a:p>
        </p:txBody>
      </p:sp>
      <p:sp>
        <p:nvSpPr>
          <p:cNvPr id="3" name="Content Placeholder 2"/>
          <p:cNvSpPr>
            <a:spLocks noGrp="1"/>
          </p:cNvSpPr>
          <p:nvPr>
            <p:ph idx="1"/>
          </p:nvPr>
        </p:nvSpPr>
        <p:spPr>
          <a:xfrm>
            <a:off x="152400" y="1600200"/>
            <a:ext cx="8839200" cy="5105400"/>
          </a:xfrm>
        </p:spPr>
        <p:txBody>
          <a:bodyPr>
            <a:normAutofit fontScale="85000" lnSpcReduction="20000"/>
          </a:bodyPr>
          <a:lstStyle/>
          <a:p>
            <a:pPr marL="0" indent="0" algn="just">
              <a:buNone/>
            </a:pPr>
            <a:r>
              <a:rPr lang="en-US" sz="2400" b="1" dirty="0">
                <a:solidFill>
                  <a:srgbClr val="C00000"/>
                </a:solidFill>
              </a:rPr>
              <a:t>Modes of nutrition </a:t>
            </a:r>
          </a:p>
          <a:p>
            <a:pPr marL="0" indent="0" algn="just">
              <a:buNone/>
            </a:pPr>
            <a:r>
              <a:rPr lang="en-US" sz="2400" b="1" dirty="0"/>
              <a:t>All fungi are </a:t>
            </a:r>
            <a:r>
              <a:rPr lang="en-US" sz="2400" b="1" dirty="0">
                <a:solidFill>
                  <a:schemeClr val="accent2">
                    <a:lumMod val="75000"/>
                  </a:schemeClr>
                </a:solidFill>
              </a:rPr>
              <a:t>heterotrophs</a:t>
            </a:r>
            <a:r>
              <a:rPr lang="en-US" sz="2400" b="1" dirty="0"/>
              <a:t>; are not able to ingest their food like animals do, nor can they manufacture their own food the way plants do. Instead, </a:t>
            </a:r>
            <a:r>
              <a:rPr lang="en-US" sz="2400" b="1" dirty="0">
                <a:solidFill>
                  <a:srgbClr val="009900"/>
                </a:solidFill>
              </a:rPr>
              <a:t>fungi feed by absorption of nutrients from the environment around them. </a:t>
            </a:r>
            <a:r>
              <a:rPr lang="en-US" sz="2400" b="1" dirty="0"/>
              <a:t>They accomplish this by growing through and within the substrate on which they are feeding. </a:t>
            </a:r>
            <a:r>
              <a:rPr lang="en-US" sz="2400" b="1" dirty="0">
                <a:solidFill>
                  <a:srgbClr val="0070C0"/>
                </a:solidFill>
              </a:rPr>
              <a:t>Most fungi are saprophytes, feeding on dead or decaying material.</a:t>
            </a:r>
          </a:p>
          <a:p>
            <a:pPr marL="0" indent="0">
              <a:buNone/>
            </a:pPr>
            <a:r>
              <a:rPr lang="hy-AM" sz="2400" b="1" dirty="0">
                <a:solidFill>
                  <a:srgbClr val="C00000"/>
                </a:solidFill>
              </a:rPr>
              <a:t>֍</a:t>
            </a:r>
            <a:r>
              <a:rPr lang="en-US" sz="2400" b="1" dirty="0">
                <a:solidFill>
                  <a:srgbClr val="C00000"/>
                </a:solidFill>
              </a:rPr>
              <a:t> </a:t>
            </a:r>
            <a:r>
              <a:rPr lang="en-US" sz="2400" b="1" dirty="0"/>
              <a:t>Fungi=absorptive heterotrophs </a:t>
            </a:r>
          </a:p>
          <a:p>
            <a:pPr marL="0" indent="0">
              <a:buNone/>
            </a:pPr>
            <a:r>
              <a:rPr lang="hy-AM" sz="2400" b="1" dirty="0">
                <a:solidFill>
                  <a:srgbClr val="C00000"/>
                </a:solidFill>
              </a:rPr>
              <a:t>֍</a:t>
            </a:r>
            <a:r>
              <a:rPr lang="en-US" sz="2400" b="1" dirty="0">
                <a:solidFill>
                  <a:srgbClr val="C00000"/>
                </a:solidFill>
              </a:rPr>
              <a:t> </a:t>
            </a:r>
            <a:r>
              <a:rPr lang="en-US" sz="2400" b="1" dirty="0"/>
              <a:t>Heterotroph (chemo-</a:t>
            </a:r>
            <a:r>
              <a:rPr lang="en-US" sz="2400" b="1" dirty="0" err="1"/>
              <a:t>organotrophs</a:t>
            </a:r>
            <a:r>
              <a:rPr lang="en-US" sz="2400" b="1" dirty="0"/>
              <a:t>): an organism incapable of synthesizing carbohydrates from inorganic sources; requires preformed organic carbon source for growth</a:t>
            </a:r>
            <a:r>
              <a:rPr lang="en-US" sz="2400" dirty="0"/>
              <a:t>. </a:t>
            </a:r>
          </a:p>
          <a:p>
            <a:pPr marL="0" indent="0">
              <a:buNone/>
            </a:pPr>
            <a:r>
              <a:rPr lang="en-US" sz="2400" b="1" dirty="0"/>
              <a:t>The body of a fungus (</a:t>
            </a:r>
            <a:r>
              <a:rPr lang="en-US" sz="2400" b="1" dirty="0" err="1"/>
              <a:t>thallus</a:t>
            </a:r>
            <a:r>
              <a:rPr lang="en-US" sz="2400" b="1" dirty="0"/>
              <a:t> ) consists largely of filamentous chains of cells called hyphae , some hyphae have septa (</a:t>
            </a:r>
            <a:r>
              <a:rPr lang="en-US" sz="2400" b="1" dirty="0" err="1"/>
              <a:t>septate</a:t>
            </a:r>
            <a:r>
              <a:rPr lang="en-US" sz="2400" b="1" dirty="0"/>
              <a:t>), some don’t (</a:t>
            </a:r>
            <a:r>
              <a:rPr lang="en-US" sz="2400" b="1" dirty="0" err="1"/>
              <a:t>aseptate</a:t>
            </a:r>
            <a:r>
              <a:rPr lang="en-US" sz="2400" b="1" dirty="0"/>
              <a:t> ). </a:t>
            </a:r>
          </a:p>
          <a:p>
            <a:pPr marL="0" indent="0">
              <a:buNone/>
            </a:pPr>
            <a:r>
              <a:rPr lang="en-US" sz="2400" b="1" dirty="0"/>
              <a:t> </a:t>
            </a:r>
          </a:p>
          <a:p>
            <a:pPr marL="0" indent="0">
              <a:buNone/>
            </a:pPr>
            <a:r>
              <a:rPr lang="en-US" sz="2400" b="1" dirty="0">
                <a:solidFill>
                  <a:srgbClr val="FF0066"/>
                </a:solidFill>
              </a:rPr>
              <a:t>The hyphae secrete digestive enzymes which break down the substrate, making it easier for the fungus to absorb the nutrients which the substrate contains. </a:t>
            </a:r>
          </a:p>
          <a:p>
            <a:pPr marL="0" indent="0">
              <a:buNone/>
            </a:pPr>
            <a:r>
              <a:rPr lang="en-US" sz="2400" b="1" dirty="0"/>
              <a:t>Therefore, the natural habitat of almost all fungi  is  soil  or  water containing   decaying   organic   matter. </a:t>
            </a:r>
            <a:r>
              <a:rPr lang="ar-AE" sz="2400" b="1" dirty="0"/>
              <a:t>تحتوي مواد عضوية متفسخة</a:t>
            </a:r>
            <a:endParaRPr lang="ar-IQ" sz="2400" b="1" dirty="0"/>
          </a:p>
        </p:txBody>
      </p:sp>
      <p:pic>
        <p:nvPicPr>
          <p:cNvPr id="4" name="Picture 3">
            <a:extLst>
              <a:ext uri="{FF2B5EF4-FFF2-40B4-BE49-F238E27FC236}">
                <a16:creationId xmlns:a16="http://schemas.microsoft.com/office/drawing/2014/main" id="{A4539097-F9F3-BDA5-0974-8936DBD541F5}"/>
              </a:ext>
            </a:extLst>
          </p:cNvPr>
          <p:cNvPicPr>
            <a:picLocks noChangeAspect="1"/>
          </p:cNvPicPr>
          <p:nvPr/>
        </p:nvPicPr>
        <p:blipFill>
          <a:blip r:embed="rId2"/>
          <a:stretch>
            <a:fillRect/>
          </a:stretch>
        </p:blipFill>
        <p:spPr>
          <a:xfrm>
            <a:off x="7497046" y="106623"/>
            <a:ext cx="1444877" cy="1426588"/>
          </a:xfrm>
          <a:prstGeom prst="rect">
            <a:avLst/>
          </a:prstGeom>
        </p:spPr>
      </p:pic>
      <p:pic>
        <p:nvPicPr>
          <p:cNvPr id="5" name="Picture 4">
            <a:extLst>
              <a:ext uri="{FF2B5EF4-FFF2-40B4-BE49-F238E27FC236}">
                <a16:creationId xmlns:a16="http://schemas.microsoft.com/office/drawing/2014/main" id="{0E479C21-4B91-4FAF-E213-C660E9C731CD}"/>
              </a:ext>
            </a:extLst>
          </p:cNvPr>
          <p:cNvPicPr>
            <a:picLocks noChangeAspect="1"/>
          </p:cNvPicPr>
          <p:nvPr/>
        </p:nvPicPr>
        <p:blipFill>
          <a:blip r:embed="rId3"/>
          <a:stretch>
            <a:fillRect/>
          </a:stretch>
        </p:blipFill>
        <p:spPr>
          <a:xfrm>
            <a:off x="202077" y="116632"/>
            <a:ext cx="1292464" cy="1304657"/>
          </a:xfrm>
          <a:prstGeom prst="rect">
            <a:avLst/>
          </a:prstGeom>
        </p:spPr>
      </p:pic>
    </p:spTree>
    <p:extLst>
      <p:ext uri="{BB962C8B-B14F-4D97-AF65-F5344CB8AC3E}">
        <p14:creationId xmlns:p14="http://schemas.microsoft.com/office/powerpoint/2010/main" val="275459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rmAutofit fontScale="90000"/>
          </a:bodyPr>
          <a:lstStyle/>
          <a:p>
            <a:r>
              <a:rPr lang="en-US" sz="2400" b="1" dirty="0"/>
              <a:t>Department of Anesthesia Techniques</a:t>
            </a:r>
            <a:br>
              <a:rPr lang="en-US" sz="2400" b="1" dirty="0"/>
            </a:br>
            <a:r>
              <a:rPr lang="en-US" sz="2400" b="1" dirty="0"/>
              <a:t>Title of the lecture:- Fungi</a:t>
            </a:r>
            <a:br>
              <a:rPr lang="en-US" sz="2400" b="1" dirty="0"/>
            </a:br>
            <a:r>
              <a:rPr lang="en-US" sz="2400" b="1" dirty="0"/>
              <a:t>Younis.Abdulridha@uomus.edu.iq </a:t>
            </a:r>
            <a:br>
              <a:rPr lang="en-US" sz="2400" b="1" dirty="0"/>
            </a:br>
            <a:endParaRPr lang="ar-IQ" sz="2400" b="1" dirty="0"/>
          </a:p>
        </p:txBody>
      </p:sp>
      <p:sp>
        <p:nvSpPr>
          <p:cNvPr id="3" name="Content Placeholder 2"/>
          <p:cNvSpPr>
            <a:spLocks noGrp="1"/>
          </p:cNvSpPr>
          <p:nvPr>
            <p:ph idx="1"/>
          </p:nvPr>
        </p:nvSpPr>
        <p:spPr>
          <a:xfrm>
            <a:off x="152400" y="1524000"/>
            <a:ext cx="8839200" cy="5181600"/>
          </a:xfrm>
        </p:spPr>
        <p:txBody>
          <a:bodyPr>
            <a:normAutofit fontScale="85000" lnSpcReduction="20000"/>
          </a:bodyPr>
          <a:lstStyle/>
          <a:p>
            <a:pPr marL="0" indent="0">
              <a:buNone/>
            </a:pPr>
            <a:r>
              <a:rPr lang="en-US" sz="2400" b="1" dirty="0">
                <a:solidFill>
                  <a:srgbClr val="C00000"/>
                </a:solidFill>
              </a:rPr>
              <a:t>General Properties of Fungi:</a:t>
            </a:r>
          </a:p>
          <a:p>
            <a:pPr marL="0" indent="0">
              <a:buNone/>
            </a:pPr>
            <a:r>
              <a:rPr lang="en-US" sz="2400" b="1" dirty="0"/>
              <a:t>1- Fungus is a member of eukaryotic organisms which includes yeasts and Molds.</a:t>
            </a:r>
            <a:r>
              <a:rPr lang="ar-IQ" sz="2000" dirty="0"/>
              <a:t> الخمائر والعفن</a:t>
            </a:r>
            <a:endParaRPr lang="en-US" sz="2400" b="1" dirty="0"/>
          </a:p>
          <a:p>
            <a:pPr marL="0" indent="0">
              <a:buNone/>
            </a:pPr>
            <a:r>
              <a:rPr lang="en-US" sz="2400" b="1" dirty="0"/>
              <a:t>2- Fungi feed by absorption of nutrients from environment. Hyphae secrets digestive enzymes which breaks down the substrate </a:t>
            </a:r>
            <a:r>
              <a:rPr lang="ar-IQ" sz="2000" dirty="0"/>
              <a:t>الركيزة </a:t>
            </a:r>
            <a:r>
              <a:rPr lang="en-US" sz="2400" b="1" dirty="0"/>
              <a:t>and makes it easier for fungus to absorb the nutrients</a:t>
            </a:r>
          </a:p>
          <a:p>
            <a:pPr marL="0" indent="0">
              <a:buNone/>
            </a:pPr>
            <a:r>
              <a:rPr lang="en-US" sz="2400" b="1" dirty="0"/>
              <a:t>3- </a:t>
            </a:r>
            <a:r>
              <a:rPr lang="en-US" sz="2400" b="1" dirty="0">
                <a:solidFill>
                  <a:srgbClr val="C00000"/>
                </a:solidFill>
              </a:rPr>
              <a:t>Fungi vary widely in size &amp; shape from unicellular microscopic organism to multicellular organism.</a:t>
            </a:r>
          </a:p>
          <a:p>
            <a:pPr marL="0" indent="0">
              <a:buNone/>
            </a:pPr>
            <a:r>
              <a:rPr lang="en-US" sz="2400" b="1" dirty="0"/>
              <a:t>4- </a:t>
            </a:r>
            <a:r>
              <a:rPr lang="en-US" sz="2400" b="1" dirty="0">
                <a:solidFill>
                  <a:srgbClr val="FF0066"/>
                </a:solidFill>
              </a:rPr>
              <a:t>Spore size, shape &amp; structure are used in the classification &amp; identification</a:t>
            </a:r>
          </a:p>
          <a:p>
            <a:pPr marL="0" indent="0">
              <a:buNone/>
            </a:pPr>
            <a:r>
              <a:rPr lang="en-US" sz="2400" b="1" dirty="0">
                <a:solidFill>
                  <a:srgbClr val="FF0066"/>
                </a:solidFill>
              </a:rPr>
              <a:t>of fungi.</a:t>
            </a:r>
          </a:p>
          <a:p>
            <a:pPr marL="0" indent="0">
              <a:buNone/>
            </a:pPr>
            <a:r>
              <a:rPr lang="en-US" sz="2400" b="1" dirty="0"/>
              <a:t>5- </a:t>
            </a:r>
            <a:r>
              <a:rPr lang="en-US" sz="2400" b="1" dirty="0" err="1">
                <a:solidFill>
                  <a:srgbClr val="0070C0"/>
                </a:solidFill>
              </a:rPr>
              <a:t>Hypae</a:t>
            </a:r>
            <a:r>
              <a:rPr lang="en-US" sz="2400" b="1" dirty="0">
                <a:solidFill>
                  <a:srgbClr val="0070C0"/>
                </a:solidFill>
              </a:rPr>
              <a:t> and other structures form </a:t>
            </a:r>
            <a:r>
              <a:rPr lang="en-US" sz="2400" b="1" dirty="0">
                <a:solidFill>
                  <a:schemeClr val="accent2">
                    <a:lumMod val="75000"/>
                  </a:schemeClr>
                </a:solidFill>
              </a:rPr>
              <a:t>mycelium</a:t>
            </a:r>
            <a:r>
              <a:rPr lang="en-US" sz="2400" b="1" dirty="0">
                <a:solidFill>
                  <a:srgbClr val="0070C0"/>
                </a:solidFill>
              </a:rPr>
              <a:t>.</a:t>
            </a:r>
          </a:p>
          <a:p>
            <a:pPr marL="0" indent="0">
              <a:buNone/>
            </a:pPr>
            <a:r>
              <a:rPr lang="en-US" sz="2400" b="1" dirty="0"/>
              <a:t>6- </a:t>
            </a:r>
            <a:r>
              <a:rPr lang="en-US" sz="2400" b="1" dirty="0">
                <a:solidFill>
                  <a:srgbClr val="C00000"/>
                </a:solidFill>
              </a:rPr>
              <a:t>Fungi reproduces sexually and asexually.</a:t>
            </a:r>
          </a:p>
          <a:p>
            <a:pPr marL="0" indent="0">
              <a:buNone/>
            </a:pPr>
            <a:r>
              <a:rPr lang="en-US" sz="2400" b="1" dirty="0"/>
              <a:t>7- Fungi are classified based upon </a:t>
            </a:r>
            <a:r>
              <a:rPr lang="en-US" sz="2400" b="1" dirty="0" err="1"/>
              <a:t>hypae</a:t>
            </a:r>
            <a:r>
              <a:rPr lang="en-US" sz="2400" b="1" dirty="0"/>
              <a:t>, spore and reproduction.</a:t>
            </a:r>
          </a:p>
          <a:p>
            <a:pPr marL="0" indent="0">
              <a:buNone/>
            </a:pPr>
            <a:r>
              <a:rPr lang="en-US" sz="2400" b="1" dirty="0"/>
              <a:t>8- </a:t>
            </a:r>
            <a:r>
              <a:rPr lang="en-US" sz="2400" b="1" dirty="0">
                <a:solidFill>
                  <a:srgbClr val="00B0F0"/>
                </a:solidFill>
              </a:rPr>
              <a:t>Fungal infections are localized skin infections and systemic infections.</a:t>
            </a:r>
          </a:p>
          <a:p>
            <a:pPr marL="0" indent="0">
              <a:buNone/>
            </a:pPr>
            <a:r>
              <a:rPr lang="en-US" sz="2400" b="1" dirty="0"/>
              <a:t>9- Mycoses are diseases caused by fungi.</a:t>
            </a:r>
          </a:p>
          <a:p>
            <a:pPr marL="0" indent="0">
              <a:buNone/>
            </a:pPr>
            <a:r>
              <a:rPr lang="en-US" sz="2400" b="1" dirty="0"/>
              <a:t>10- </a:t>
            </a:r>
            <a:r>
              <a:rPr lang="en-US" sz="2400" b="1" dirty="0">
                <a:solidFill>
                  <a:srgbClr val="7030A0"/>
                </a:solidFill>
              </a:rPr>
              <a:t>Many are ecologically important saprophytes (consume dead and decaying matter). </a:t>
            </a:r>
          </a:p>
          <a:p>
            <a:pPr marL="0" indent="0">
              <a:buNone/>
            </a:pPr>
            <a:endParaRPr lang="ar-IQ" sz="2400" dirty="0"/>
          </a:p>
        </p:txBody>
      </p:sp>
      <p:pic>
        <p:nvPicPr>
          <p:cNvPr id="4" name="Picture 3">
            <a:extLst>
              <a:ext uri="{FF2B5EF4-FFF2-40B4-BE49-F238E27FC236}">
                <a16:creationId xmlns:a16="http://schemas.microsoft.com/office/drawing/2014/main" id="{ECEBE422-16DF-A0C4-83B2-E2E74AB8BF82}"/>
              </a:ext>
            </a:extLst>
          </p:cNvPr>
          <p:cNvPicPr>
            <a:picLocks noChangeAspect="1"/>
          </p:cNvPicPr>
          <p:nvPr/>
        </p:nvPicPr>
        <p:blipFill>
          <a:blip r:embed="rId2"/>
          <a:stretch>
            <a:fillRect/>
          </a:stretch>
        </p:blipFill>
        <p:spPr>
          <a:xfrm>
            <a:off x="7497046" y="106623"/>
            <a:ext cx="1444877" cy="1426588"/>
          </a:xfrm>
          <a:prstGeom prst="rect">
            <a:avLst/>
          </a:prstGeom>
        </p:spPr>
      </p:pic>
      <p:pic>
        <p:nvPicPr>
          <p:cNvPr id="5" name="Picture 4">
            <a:extLst>
              <a:ext uri="{FF2B5EF4-FFF2-40B4-BE49-F238E27FC236}">
                <a16:creationId xmlns:a16="http://schemas.microsoft.com/office/drawing/2014/main" id="{F2E8D29E-7EE6-697D-B9DA-1067C349BAC8}"/>
              </a:ext>
            </a:extLst>
          </p:cNvPr>
          <p:cNvPicPr>
            <a:picLocks noChangeAspect="1"/>
          </p:cNvPicPr>
          <p:nvPr/>
        </p:nvPicPr>
        <p:blipFill>
          <a:blip r:embed="rId3"/>
          <a:stretch>
            <a:fillRect/>
          </a:stretch>
        </p:blipFill>
        <p:spPr>
          <a:xfrm>
            <a:off x="202077" y="116632"/>
            <a:ext cx="1292464" cy="1304657"/>
          </a:xfrm>
          <a:prstGeom prst="rect">
            <a:avLst/>
          </a:prstGeom>
        </p:spPr>
      </p:pic>
    </p:spTree>
    <p:extLst>
      <p:ext uri="{BB962C8B-B14F-4D97-AF65-F5344CB8AC3E}">
        <p14:creationId xmlns:p14="http://schemas.microsoft.com/office/powerpoint/2010/main" val="126151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371600"/>
          </a:xfrm>
        </p:spPr>
        <p:txBody>
          <a:bodyPr>
            <a:normAutofit fontScale="90000"/>
          </a:bodyPr>
          <a:lstStyle/>
          <a:p>
            <a:r>
              <a:rPr lang="en-US" sz="2400" b="1" dirty="0"/>
              <a:t>Department of Anesthesia Techniques</a:t>
            </a:r>
            <a:br>
              <a:rPr lang="en-US" sz="2400" b="1" dirty="0"/>
            </a:br>
            <a:r>
              <a:rPr lang="en-US" sz="2400" b="1" dirty="0"/>
              <a:t>Title of the lecture:- Fungi</a:t>
            </a:r>
            <a:br>
              <a:rPr lang="en-US" sz="2400" b="1" dirty="0"/>
            </a:br>
            <a:r>
              <a:rPr lang="en-US" sz="2400" b="1" dirty="0"/>
              <a:t>Younis.Abdulridha@uomus.edu.iq </a:t>
            </a:r>
            <a:br>
              <a:rPr lang="en-US" sz="2400" b="1" dirty="0"/>
            </a:br>
            <a:endParaRPr lang="ar-IQ" sz="2400" b="1" dirty="0"/>
          </a:p>
        </p:txBody>
      </p:sp>
      <p:sp>
        <p:nvSpPr>
          <p:cNvPr id="3" name="Content Placeholder 2"/>
          <p:cNvSpPr>
            <a:spLocks noGrp="1"/>
          </p:cNvSpPr>
          <p:nvPr>
            <p:ph idx="1"/>
          </p:nvPr>
        </p:nvSpPr>
        <p:spPr>
          <a:xfrm>
            <a:off x="152400" y="1600200"/>
            <a:ext cx="8839200" cy="5105400"/>
          </a:xfrm>
        </p:spPr>
        <p:txBody>
          <a:bodyPr>
            <a:normAutofit/>
          </a:bodyPr>
          <a:lstStyle/>
          <a:p>
            <a:pPr marL="0" indent="0">
              <a:buNone/>
            </a:pPr>
            <a:r>
              <a:rPr lang="en-US" sz="2400" b="1" dirty="0">
                <a:solidFill>
                  <a:srgbClr val="FF0000"/>
                </a:solidFill>
              </a:rPr>
              <a:t>Basic Structures </a:t>
            </a:r>
          </a:p>
          <a:p>
            <a:pPr marL="0" indent="0">
              <a:buNone/>
            </a:pPr>
            <a:r>
              <a:rPr lang="en-US" sz="2400" b="1" dirty="0"/>
              <a:t> </a:t>
            </a:r>
            <a:r>
              <a:rPr lang="en-US" sz="2400" b="1" dirty="0">
                <a:solidFill>
                  <a:srgbClr val="FF0066"/>
                </a:solidFill>
              </a:rPr>
              <a:t>Hypha</a:t>
            </a:r>
            <a:r>
              <a:rPr lang="en-US" sz="2400" b="1" dirty="0"/>
              <a:t>: fundamental tube-like structural units of fungi </a:t>
            </a:r>
          </a:p>
          <a:p>
            <a:pPr marL="0" indent="0">
              <a:buNone/>
            </a:pPr>
            <a:r>
              <a:rPr lang="en-US" sz="2400" b="1" dirty="0"/>
              <a:t>a-   </a:t>
            </a:r>
            <a:r>
              <a:rPr lang="en-US" sz="2400" b="1" dirty="0" err="1">
                <a:solidFill>
                  <a:srgbClr val="FF0066"/>
                </a:solidFill>
              </a:rPr>
              <a:t>Septate</a:t>
            </a:r>
            <a:r>
              <a:rPr lang="en-US" sz="2400" b="1" dirty="0"/>
              <a:t>: divided by cross walls. </a:t>
            </a:r>
          </a:p>
          <a:p>
            <a:pPr marL="0" indent="0">
              <a:buNone/>
            </a:pPr>
            <a:r>
              <a:rPr lang="en-US" sz="2400" b="1" dirty="0"/>
              <a:t>b-  </a:t>
            </a:r>
            <a:r>
              <a:rPr lang="en-US" sz="2400" b="1" dirty="0" err="1">
                <a:solidFill>
                  <a:srgbClr val="FF0066"/>
                </a:solidFill>
              </a:rPr>
              <a:t>Aseptate</a:t>
            </a:r>
            <a:r>
              <a:rPr lang="en-US" sz="2400" b="1" dirty="0"/>
              <a:t>: lacking cross walls.</a:t>
            </a:r>
          </a:p>
          <a:p>
            <a:pPr marL="0" indent="0">
              <a:buNone/>
            </a:pPr>
            <a:r>
              <a:rPr lang="en-US" sz="2400" b="1" dirty="0"/>
              <a:t>Mycelium : a mass of hyphae forming the </a:t>
            </a:r>
            <a:r>
              <a:rPr lang="en-US" sz="2400" b="1" dirty="0" err="1"/>
              <a:t>vegative</a:t>
            </a:r>
            <a:r>
              <a:rPr lang="en-US" sz="2400" b="1" dirty="0"/>
              <a:t> portion of the Fungus </a:t>
            </a:r>
          </a:p>
          <a:p>
            <a:pPr marL="0" indent="0">
              <a:buNone/>
            </a:pPr>
            <a:r>
              <a:rPr lang="en-US" sz="2400" b="1" dirty="0">
                <a:solidFill>
                  <a:srgbClr val="0070C0"/>
                </a:solidFill>
              </a:rPr>
              <a:t>a-</a:t>
            </a:r>
            <a:r>
              <a:rPr lang="en-US" sz="2400" b="1" dirty="0"/>
              <a:t>  Aerial - growing or existing in the air  </a:t>
            </a:r>
          </a:p>
          <a:p>
            <a:pPr marL="0" indent="0">
              <a:buNone/>
            </a:pPr>
            <a:r>
              <a:rPr lang="en-US" sz="2400" b="1" dirty="0">
                <a:solidFill>
                  <a:srgbClr val="0070C0"/>
                </a:solidFill>
              </a:rPr>
              <a:t>b-</a:t>
            </a:r>
            <a:r>
              <a:rPr lang="en-US" sz="2400" b="1" dirty="0"/>
              <a:t>  Vegetative - absorbs nutrients </a:t>
            </a:r>
          </a:p>
          <a:p>
            <a:pPr marL="0" indent="0">
              <a:buNone/>
            </a:pPr>
            <a:r>
              <a:rPr lang="en-US" sz="2400" b="1" dirty="0">
                <a:solidFill>
                  <a:srgbClr val="0070C0"/>
                </a:solidFill>
              </a:rPr>
              <a:t>c-</a:t>
            </a:r>
            <a:r>
              <a:rPr lang="en-US" sz="2400" b="1" dirty="0"/>
              <a:t>  Fertile  - bears conidia or spores for reproduction.</a:t>
            </a:r>
          </a:p>
          <a:p>
            <a:pPr marL="0" indent="0">
              <a:buNone/>
            </a:pPr>
            <a:r>
              <a:rPr lang="en-US" sz="2400" b="1" dirty="0">
                <a:solidFill>
                  <a:srgbClr val="C00000"/>
                </a:solidFill>
              </a:rPr>
              <a:t>Spores </a:t>
            </a:r>
          </a:p>
          <a:p>
            <a:pPr marL="0" indent="0">
              <a:buNone/>
            </a:pPr>
            <a:r>
              <a:rPr lang="en-US" sz="2400" b="1" dirty="0"/>
              <a:t>Sporulation &amp; Spores - Fusion of nuclear material. </a:t>
            </a:r>
          </a:p>
          <a:p>
            <a:pPr marL="0" indent="0">
              <a:buNone/>
            </a:pPr>
            <a:endParaRPr lang="ar-IQ" sz="2400" b="1" dirty="0"/>
          </a:p>
        </p:txBody>
      </p:sp>
      <p:pic>
        <p:nvPicPr>
          <p:cNvPr id="4" name="Picture 3">
            <a:extLst>
              <a:ext uri="{FF2B5EF4-FFF2-40B4-BE49-F238E27FC236}">
                <a16:creationId xmlns:a16="http://schemas.microsoft.com/office/drawing/2014/main" id="{8695126A-B582-FBCF-58E4-935FC7046407}"/>
              </a:ext>
            </a:extLst>
          </p:cNvPr>
          <p:cNvPicPr>
            <a:picLocks noChangeAspect="1"/>
          </p:cNvPicPr>
          <p:nvPr/>
        </p:nvPicPr>
        <p:blipFill>
          <a:blip r:embed="rId2"/>
          <a:stretch>
            <a:fillRect/>
          </a:stretch>
        </p:blipFill>
        <p:spPr>
          <a:xfrm>
            <a:off x="7497046" y="106623"/>
            <a:ext cx="1444877" cy="1426588"/>
          </a:xfrm>
          <a:prstGeom prst="rect">
            <a:avLst/>
          </a:prstGeom>
        </p:spPr>
      </p:pic>
      <p:pic>
        <p:nvPicPr>
          <p:cNvPr id="5" name="Picture 4">
            <a:extLst>
              <a:ext uri="{FF2B5EF4-FFF2-40B4-BE49-F238E27FC236}">
                <a16:creationId xmlns:a16="http://schemas.microsoft.com/office/drawing/2014/main" id="{BE9A74B8-5ECF-6123-E52E-7729ECF0F213}"/>
              </a:ext>
            </a:extLst>
          </p:cNvPr>
          <p:cNvPicPr>
            <a:picLocks noChangeAspect="1"/>
          </p:cNvPicPr>
          <p:nvPr/>
        </p:nvPicPr>
        <p:blipFill>
          <a:blip r:embed="rId3"/>
          <a:stretch>
            <a:fillRect/>
          </a:stretch>
        </p:blipFill>
        <p:spPr>
          <a:xfrm>
            <a:off x="202077" y="116632"/>
            <a:ext cx="1292464" cy="1304657"/>
          </a:xfrm>
          <a:prstGeom prst="rect">
            <a:avLst/>
          </a:prstGeom>
        </p:spPr>
      </p:pic>
    </p:spTree>
    <p:extLst>
      <p:ext uri="{BB962C8B-B14F-4D97-AF65-F5344CB8AC3E}">
        <p14:creationId xmlns:p14="http://schemas.microsoft.com/office/powerpoint/2010/main" val="366336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752600"/>
          </a:xfrm>
        </p:spPr>
        <p:txBody>
          <a:bodyPr>
            <a:normAutofit/>
          </a:bodyPr>
          <a:lstStyle/>
          <a:p>
            <a:r>
              <a:rPr lang="en-US" sz="2400" b="1" dirty="0"/>
              <a:t>Department of Anesthesia Techniques</a:t>
            </a:r>
            <a:br>
              <a:rPr lang="en-US" sz="2400" b="1" dirty="0"/>
            </a:br>
            <a:r>
              <a:rPr lang="en-US" sz="2400" b="1" dirty="0"/>
              <a:t>Title of the lecture:- Fungi</a:t>
            </a:r>
            <a:br>
              <a:rPr lang="en-US" sz="2400" b="1" dirty="0"/>
            </a:br>
            <a:r>
              <a:rPr lang="en-US" sz="2400" b="1" dirty="0"/>
              <a:t>Younis.Abdulridha@uomus.edu.iq </a:t>
            </a:r>
            <a:br>
              <a:rPr lang="en-US" sz="2400" b="1" dirty="0"/>
            </a:br>
            <a:endParaRPr lang="ar-IQ" sz="2400" b="1"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95" t="5609" r="4265" b="6774"/>
          <a:stretch/>
        </p:blipFill>
        <p:spPr bwMode="auto">
          <a:xfrm>
            <a:off x="381000" y="1860890"/>
            <a:ext cx="8382000" cy="478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7A15F77-D6C0-CF9D-A7C7-0E4C645E9BE8}"/>
              </a:ext>
            </a:extLst>
          </p:cNvPr>
          <p:cNvPicPr>
            <a:picLocks noChangeAspect="1"/>
          </p:cNvPicPr>
          <p:nvPr/>
        </p:nvPicPr>
        <p:blipFill>
          <a:blip r:embed="rId3"/>
          <a:stretch>
            <a:fillRect/>
          </a:stretch>
        </p:blipFill>
        <p:spPr>
          <a:xfrm>
            <a:off x="7497046" y="106623"/>
            <a:ext cx="1444877" cy="1426588"/>
          </a:xfrm>
          <a:prstGeom prst="rect">
            <a:avLst/>
          </a:prstGeom>
        </p:spPr>
      </p:pic>
      <p:pic>
        <p:nvPicPr>
          <p:cNvPr id="4" name="Picture 3">
            <a:extLst>
              <a:ext uri="{FF2B5EF4-FFF2-40B4-BE49-F238E27FC236}">
                <a16:creationId xmlns:a16="http://schemas.microsoft.com/office/drawing/2014/main" id="{73025BFE-2337-1CF1-F8A0-8E63BDB1AECA}"/>
              </a:ext>
            </a:extLst>
          </p:cNvPr>
          <p:cNvPicPr>
            <a:picLocks noChangeAspect="1"/>
          </p:cNvPicPr>
          <p:nvPr/>
        </p:nvPicPr>
        <p:blipFill>
          <a:blip r:embed="rId4"/>
          <a:stretch>
            <a:fillRect/>
          </a:stretch>
        </p:blipFill>
        <p:spPr>
          <a:xfrm>
            <a:off x="202077" y="116632"/>
            <a:ext cx="1292464" cy="1304657"/>
          </a:xfrm>
          <a:prstGeom prst="rect">
            <a:avLst/>
          </a:prstGeom>
        </p:spPr>
      </p:pic>
    </p:spTree>
    <p:extLst>
      <p:ext uri="{BB962C8B-B14F-4D97-AF65-F5344CB8AC3E}">
        <p14:creationId xmlns:p14="http://schemas.microsoft.com/office/powerpoint/2010/main" val="267000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371600"/>
          </a:xfrm>
        </p:spPr>
        <p:txBody>
          <a:bodyPr>
            <a:normAutofit fontScale="90000"/>
          </a:bodyPr>
          <a:lstStyle/>
          <a:p>
            <a:r>
              <a:rPr lang="en-US" sz="2400" b="1" dirty="0"/>
              <a:t>Department of Anesthesia Techniques</a:t>
            </a:r>
            <a:br>
              <a:rPr lang="en-US" sz="2400" b="1" dirty="0"/>
            </a:br>
            <a:r>
              <a:rPr lang="en-US" sz="2400" b="1" dirty="0"/>
              <a:t>Title of the lecture:- Fungi</a:t>
            </a:r>
            <a:br>
              <a:rPr lang="en-US" sz="2400" b="1" dirty="0"/>
            </a:br>
            <a:r>
              <a:rPr lang="en-US" sz="2400" b="1" dirty="0"/>
              <a:t>Younis.Abdulridha@uomus.edu.iq </a:t>
            </a:r>
            <a:br>
              <a:rPr lang="en-US" sz="2400" b="1" dirty="0"/>
            </a:br>
            <a:endParaRPr lang="ar-IQ" sz="2400" b="1" dirty="0"/>
          </a:p>
        </p:txBody>
      </p:sp>
      <p:sp>
        <p:nvSpPr>
          <p:cNvPr id="3" name="Content Placeholder 2"/>
          <p:cNvSpPr>
            <a:spLocks noGrp="1"/>
          </p:cNvSpPr>
          <p:nvPr>
            <p:ph idx="1"/>
          </p:nvPr>
        </p:nvSpPr>
        <p:spPr>
          <a:xfrm>
            <a:off x="152400" y="1600200"/>
            <a:ext cx="8839200" cy="5105400"/>
          </a:xfrm>
        </p:spPr>
        <p:txBody>
          <a:bodyPr>
            <a:normAutofit lnSpcReduction="10000"/>
          </a:bodyPr>
          <a:lstStyle/>
          <a:p>
            <a:pPr marL="0" indent="0">
              <a:buNone/>
            </a:pPr>
            <a:r>
              <a:rPr lang="en-US" sz="2400" b="1" dirty="0"/>
              <a:t>Fungi Reproduction</a:t>
            </a:r>
          </a:p>
          <a:p>
            <a:pPr marL="0" indent="0">
              <a:buNone/>
            </a:pPr>
            <a:r>
              <a:rPr lang="en-US" sz="2400" b="1" dirty="0"/>
              <a:t>1-  Sexual Reproduction</a:t>
            </a:r>
          </a:p>
          <a:p>
            <a:pPr marL="0" indent="0">
              <a:buNone/>
            </a:pPr>
            <a:r>
              <a:rPr lang="en-US" sz="2400" b="1" dirty="0"/>
              <a:t>2-  asexual Reproduction</a:t>
            </a:r>
          </a:p>
          <a:p>
            <a:pPr marL="0" indent="0">
              <a:buNone/>
            </a:pPr>
            <a:r>
              <a:rPr lang="en-US" sz="2400" b="1" dirty="0"/>
              <a:t>It occurs by the following methods. </a:t>
            </a:r>
          </a:p>
          <a:p>
            <a:pPr marL="0" indent="0">
              <a:buNone/>
            </a:pPr>
            <a:r>
              <a:rPr lang="en-US" sz="2400" b="1" dirty="0"/>
              <a:t>1-  Fragmentation In this process, the mycelium breaks into two or more similar fragments. Each fragment grows into a new mycelium. </a:t>
            </a:r>
          </a:p>
          <a:p>
            <a:pPr marL="0" indent="0">
              <a:buNone/>
            </a:pPr>
            <a:r>
              <a:rPr lang="en-US" sz="2400" b="1" dirty="0"/>
              <a:t>2-  Budding The parent cell produces one or more projections called buds, which later develop necessary structures and detach to grow into new individuals. Budding is common in unicellular forms like yeast.</a:t>
            </a:r>
          </a:p>
          <a:p>
            <a:pPr marL="0" indent="0">
              <a:buNone/>
            </a:pPr>
            <a:r>
              <a:rPr lang="en-US" sz="2400" b="1" dirty="0"/>
              <a:t>3-   Fission In this process, the parent cell splits into two equal halves, each of which develop into a new individual. Fission is also common in yeast.</a:t>
            </a:r>
            <a:endParaRPr lang="ar-IQ" sz="2400" b="1" dirty="0"/>
          </a:p>
        </p:txBody>
      </p:sp>
      <p:pic>
        <p:nvPicPr>
          <p:cNvPr id="4" name="Picture 3">
            <a:extLst>
              <a:ext uri="{FF2B5EF4-FFF2-40B4-BE49-F238E27FC236}">
                <a16:creationId xmlns:a16="http://schemas.microsoft.com/office/drawing/2014/main" id="{CFF5A64D-65C6-8216-505F-26C05DA1D86D}"/>
              </a:ext>
            </a:extLst>
          </p:cNvPr>
          <p:cNvPicPr>
            <a:picLocks noChangeAspect="1"/>
          </p:cNvPicPr>
          <p:nvPr/>
        </p:nvPicPr>
        <p:blipFill>
          <a:blip r:embed="rId3"/>
          <a:stretch>
            <a:fillRect/>
          </a:stretch>
        </p:blipFill>
        <p:spPr>
          <a:xfrm>
            <a:off x="7497046" y="106623"/>
            <a:ext cx="1444877" cy="1426588"/>
          </a:xfrm>
          <a:prstGeom prst="rect">
            <a:avLst/>
          </a:prstGeom>
        </p:spPr>
      </p:pic>
      <p:pic>
        <p:nvPicPr>
          <p:cNvPr id="5" name="Picture 4">
            <a:extLst>
              <a:ext uri="{FF2B5EF4-FFF2-40B4-BE49-F238E27FC236}">
                <a16:creationId xmlns:a16="http://schemas.microsoft.com/office/drawing/2014/main" id="{A7617B1C-4C26-D68E-576E-15F9EB997709}"/>
              </a:ext>
            </a:extLst>
          </p:cNvPr>
          <p:cNvPicPr>
            <a:picLocks noChangeAspect="1"/>
          </p:cNvPicPr>
          <p:nvPr/>
        </p:nvPicPr>
        <p:blipFill>
          <a:blip r:embed="rId4"/>
          <a:stretch>
            <a:fillRect/>
          </a:stretch>
        </p:blipFill>
        <p:spPr>
          <a:xfrm>
            <a:off x="202077" y="116632"/>
            <a:ext cx="1292464" cy="1304657"/>
          </a:xfrm>
          <a:prstGeom prst="rect">
            <a:avLst/>
          </a:prstGeom>
        </p:spPr>
      </p:pic>
    </p:spTree>
    <p:extLst>
      <p:ext uri="{BB962C8B-B14F-4D97-AF65-F5344CB8AC3E}">
        <p14:creationId xmlns:p14="http://schemas.microsoft.com/office/powerpoint/2010/main" val="1590639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447800"/>
          </a:xfrm>
        </p:spPr>
        <p:txBody>
          <a:bodyPr>
            <a:normAutofit fontScale="90000"/>
          </a:bodyPr>
          <a:lstStyle/>
          <a:p>
            <a:r>
              <a:rPr lang="en-US" sz="2400" b="1" dirty="0"/>
              <a:t>Department of Anesthesia Techniques</a:t>
            </a:r>
            <a:br>
              <a:rPr lang="en-US" sz="2400" b="1" dirty="0"/>
            </a:br>
            <a:r>
              <a:rPr lang="en-US" sz="2400" b="1" dirty="0"/>
              <a:t>Title of the lecture:- Fungi</a:t>
            </a:r>
            <a:br>
              <a:rPr lang="en-US" sz="2400" b="1" dirty="0"/>
            </a:br>
            <a:r>
              <a:rPr lang="en-US" sz="2400" b="1" dirty="0"/>
              <a:t>Younis.Abdulridha@uomus.edu.iq </a:t>
            </a:r>
            <a:br>
              <a:rPr lang="en-US" sz="2400" b="1" dirty="0"/>
            </a:br>
            <a:endParaRPr lang="ar-IQ" sz="2400" b="1" dirty="0"/>
          </a:p>
        </p:txBody>
      </p:sp>
      <p:sp>
        <p:nvSpPr>
          <p:cNvPr id="3" name="Content Placeholder 2"/>
          <p:cNvSpPr>
            <a:spLocks noGrp="1"/>
          </p:cNvSpPr>
          <p:nvPr>
            <p:ph idx="1"/>
          </p:nvPr>
        </p:nvSpPr>
        <p:spPr>
          <a:xfrm>
            <a:off x="152400" y="1600200"/>
            <a:ext cx="8839200" cy="5105400"/>
          </a:xfrm>
        </p:spPr>
        <p:txBody>
          <a:bodyPr>
            <a:normAutofit fontScale="92500" lnSpcReduction="10000"/>
          </a:bodyPr>
          <a:lstStyle/>
          <a:p>
            <a:pPr marL="0" indent="0">
              <a:buNone/>
            </a:pPr>
            <a:r>
              <a:rPr lang="en-US" sz="2400" b="1" dirty="0"/>
              <a:t>SPORES</a:t>
            </a:r>
          </a:p>
          <a:p>
            <a:pPr marL="0" indent="0">
              <a:buNone/>
            </a:pPr>
            <a:r>
              <a:rPr lang="en-US" sz="2400" b="1" dirty="0"/>
              <a:t> </a:t>
            </a:r>
            <a:r>
              <a:rPr lang="en-US" sz="2400" b="1" dirty="0">
                <a:solidFill>
                  <a:srgbClr val="009900"/>
                </a:solidFill>
              </a:rPr>
              <a:t>• Asexual spores</a:t>
            </a:r>
          </a:p>
          <a:p>
            <a:pPr marL="0" indent="0">
              <a:buNone/>
            </a:pPr>
            <a:r>
              <a:rPr lang="en-US" sz="2400" b="1" dirty="0"/>
              <a:t>          –	</a:t>
            </a:r>
            <a:r>
              <a:rPr lang="en-US" sz="2400" b="1" dirty="0" err="1"/>
              <a:t>Arthrospore</a:t>
            </a:r>
            <a:endParaRPr lang="en-US" sz="2400" b="1" dirty="0"/>
          </a:p>
          <a:p>
            <a:pPr marL="0" indent="0">
              <a:buNone/>
            </a:pPr>
            <a:r>
              <a:rPr lang="en-US" sz="2400" b="1" dirty="0"/>
              <a:t>          –	</a:t>
            </a:r>
            <a:r>
              <a:rPr lang="en-US" sz="2400" b="1" dirty="0" err="1"/>
              <a:t>Blastospore</a:t>
            </a:r>
            <a:endParaRPr lang="en-US" sz="2400" b="1" dirty="0"/>
          </a:p>
          <a:p>
            <a:pPr marL="0" indent="0">
              <a:buNone/>
            </a:pPr>
            <a:r>
              <a:rPr lang="en-US" sz="2400" b="1" dirty="0"/>
              <a:t>          –	</a:t>
            </a:r>
            <a:r>
              <a:rPr lang="en-US" sz="2400" b="1" dirty="0" err="1"/>
              <a:t>Chlamydospore</a:t>
            </a:r>
            <a:endParaRPr lang="en-US" sz="2400" b="1" dirty="0"/>
          </a:p>
          <a:p>
            <a:pPr marL="0" indent="0">
              <a:buNone/>
            </a:pPr>
            <a:r>
              <a:rPr lang="en-US" sz="2400" b="1" dirty="0"/>
              <a:t>          –	</a:t>
            </a:r>
            <a:r>
              <a:rPr lang="en-US" sz="2400" b="1" dirty="0">
                <a:solidFill>
                  <a:srgbClr val="FF0066"/>
                </a:solidFill>
              </a:rPr>
              <a:t>Conidia</a:t>
            </a:r>
          </a:p>
          <a:p>
            <a:pPr marL="0" indent="0">
              <a:buNone/>
            </a:pPr>
            <a:r>
              <a:rPr lang="en-US" sz="2400" b="1" dirty="0"/>
              <a:t>                </a:t>
            </a:r>
            <a:r>
              <a:rPr lang="en-US" sz="2400" b="1" dirty="0">
                <a:solidFill>
                  <a:srgbClr val="0D40B3"/>
                </a:solidFill>
              </a:rPr>
              <a:t>• </a:t>
            </a:r>
            <a:r>
              <a:rPr lang="en-US" sz="2400" b="1" dirty="0" err="1">
                <a:solidFill>
                  <a:srgbClr val="0D40B3"/>
                </a:solidFill>
              </a:rPr>
              <a:t>Microconidia</a:t>
            </a:r>
            <a:endParaRPr lang="en-US" sz="2400" b="1" dirty="0">
              <a:solidFill>
                <a:srgbClr val="0D40B3"/>
              </a:solidFill>
            </a:endParaRPr>
          </a:p>
          <a:p>
            <a:pPr marL="0" indent="0">
              <a:buNone/>
            </a:pPr>
            <a:r>
              <a:rPr lang="en-US" sz="2400" b="1" dirty="0"/>
              <a:t>                </a:t>
            </a:r>
            <a:r>
              <a:rPr lang="en-US" sz="2400" b="1" dirty="0">
                <a:solidFill>
                  <a:srgbClr val="0D40B3"/>
                </a:solidFill>
              </a:rPr>
              <a:t>• </a:t>
            </a:r>
            <a:r>
              <a:rPr lang="en-US" sz="2400" b="1" dirty="0" err="1">
                <a:solidFill>
                  <a:srgbClr val="0D40B3"/>
                </a:solidFill>
              </a:rPr>
              <a:t>Macroconidia</a:t>
            </a:r>
            <a:endParaRPr lang="en-US" sz="2400" b="1" dirty="0">
              <a:solidFill>
                <a:srgbClr val="0D40B3"/>
              </a:solidFill>
            </a:endParaRPr>
          </a:p>
          <a:p>
            <a:pPr marL="0" indent="0">
              <a:buNone/>
            </a:pPr>
            <a:r>
              <a:rPr lang="en-US" sz="2400" b="1" dirty="0">
                <a:solidFill>
                  <a:srgbClr val="009900"/>
                </a:solidFill>
              </a:rPr>
              <a:t>•Sexual spores</a:t>
            </a:r>
          </a:p>
          <a:p>
            <a:pPr marL="0" indent="0">
              <a:buNone/>
            </a:pPr>
            <a:r>
              <a:rPr lang="en-US" sz="2400" b="1" dirty="0"/>
              <a:t>-sexual reproduction is NOT common in fungi.</a:t>
            </a:r>
          </a:p>
          <a:p>
            <a:pPr marL="0" indent="0">
              <a:buNone/>
            </a:pPr>
            <a:r>
              <a:rPr lang="en-US" sz="2400" b="1" dirty="0"/>
              <a:t>  –  </a:t>
            </a:r>
            <a:r>
              <a:rPr lang="en-US" sz="2400" b="1" dirty="0" err="1"/>
              <a:t>Ascospore</a:t>
            </a:r>
            <a:r>
              <a:rPr lang="en-US" sz="2400" b="1" dirty="0"/>
              <a:t> </a:t>
            </a:r>
          </a:p>
          <a:p>
            <a:pPr marL="0" indent="0">
              <a:buNone/>
            </a:pPr>
            <a:r>
              <a:rPr lang="en-US" sz="2400" b="1" dirty="0"/>
              <a:t>  –  </a:t>
            </a:r>
            <a:r>
              <a:rPr lang="en-US" sz="2400" b="1" dirty="0" err="1"/>
              <a:t>Basidiospore</a:t>
            </a:r>
            <a:r>
              <a:rPr lang="en-US" sz="2400" b="1" dirty="0"/>
              <a:t> </a:t>
            </a:r>
          </a:p>
          <a:p>
            <a:pPr marL="0" indent="0">
              <a:buNone/>
            </a:pPr>
            <a:r>
              <a:rPr lang="en-US" sz="2400" b="1" dirty="0"/>
              <a:t>  –  </a:t>
            </a:r>
            <a:r>
              <a:rPr lang="en-US" sz="2400" b="1" dirty="0" err="1"/>
              <a:t>Zygospore</a:t>
            </a:r>
            <a:r>
              <a:rPr lang="en-US" sz="2400" b="1" dirty="0"/>
              <a:t>  </a:t>
            </a:r>
          </a:p>
          <a:p>
            <a:pPr marL="0" indent="0">
              <a:buNone/>
            </a:pPr>
            <a:endParaRPr lang="en-US" sz="2400" dirty="0"/>
          </a:p>
          <a:p>
            <a:pPr marL="0" indent="0">
              <a:buNone/>
            </a:pPr>
            <a:endParaRPr lang="ar-IQ" sz="2400" dirty="0"/>
          </a:p>
        </p:txBody>
      </p:sp>
      <p:pic>
        <p:nvPicPr>
          <p:cNvPr id="4" name="Picture 3">
            <a:extLst>
              <a:ext uri="{FF2B5EF4-FFF2-40B4-BE49-F238E27FC236}">
                <a16:creationId xmlns:a16="http://schemas.microsoft.com/office/drawing/2014/main" id="{DFB98986-CC44-464C-861B-D51C55D9C942}"/>
              </a:ext>
            </a:extLst>
          </p:cNvPr>
          <p:cNvPicPr>
            <a:picLocks noChangeAspect="1"/>
          </p:cNvPicPr>
          <p:nvPr/>
        </p:nvPicPr>
        <p:blipFill>
          <a:blip r:embed="rId2"/>
          <a:stretch>
            <a:fillRect/>
          </a:stretch>
        </p:blipFill>
        <p:spPr>
          <a:xfrm>
            <a:off x="7497046" y="106623"/>
            <a:ext cx="1444877" cy="1426588"/>
          </a:xfrm>
          <a:prstGeom prst="rect">
            <a:avLst/>
          </a:prstGeom>
        </p:spPr>
      </p:pic>
      <p:pic>
        <p:nvPicPr>
          <p:cNvPr id="5" name="Picture 4">
            <a:extLst>
              <a:ext uri="{FF2B5EF4-FFF2-40B4-BE49-F238E27FC236}">
                <a16:creationId xmlns:a16="http://schemas.microsoft.com/office/drawing/2014/main" id="{7EB3DD87-A834-5DC7-6873-B325C141503E}"/>
              </a:ext>
            </a:extLst>
          </p:cNvPr>
          <p:cNvPicPr>
            <a:picLocks noChangeAspect="1"/>
          </p:cNvPicPr>
          <p:nvPr/>
        </p:nvPicPr>
        <p:blipFill>
          <a:blip r:embed="rId3"/>
          <a:stretch>
            <a:fillRect/>
          </a:stretch>
        </p:blipFill>
        <p:spPr>
          <a:xfrm>
            <a:off x="202077" y="116632"/>
            <a:ext cx="1292464" cy="1304657"/>
          </a:xfrm>
          <a:prstGeom prst="rect">
            <a:avLst/>
          </a:prstGeom>
        </p:spPr>
      </p:pic>
    </p:spTree>
    <p:extLst>
      <p:ext uri="{BB962C8B-B14F-4D97-AF65-F5344CB8AC3E}">
        <p14:creationId xmlns:p14="http://schemas.microsoft.com/office/powerpoint/2010/main" val="653535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0"/>
            <a:ext cx="8534400" cy="7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86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371600"/>
          </a:xfrm>
        </p:spPr>
        <p:txBody>
          <a:bodyPr>
            <a:normAutofit fontScale="90000"/>
          </a:bodyPr>
          <a:lstStyle/>
          <a:p>
            <a:r>
              <a:rPr lang="en-US" sz="2400" b="1" dirty="0"/>
              <a:t>Department of Anesthesia Techniques</a:t>
            </a:r>
            <a:br>
              <a:rPr lang="en-US" sz="2400" b="1" dirty="0"/>
            </a:br>
            <a:r>
              <a:rPr lang="en-US" sz="2400" b="1" dirty="0"/>
              <a:t>Title of the lecture:- Fungi</a:t>
            </a:r>
            <a:br>
              <a:rPr lang="en-US" sz="2400" b="1" dirty="0"/>
            </a:br>
            <a:r>
              <a:rPr lang="en-US" sz="2400" b="1" dirty="0"/>
              <a:t>Younis.Abdulridha@uomus.edu.iq </a:t>
            </a:r>
            <a:br>
              <a:rPr lang="en-US" sz="2400" b="1"/>
            </a:br>
            <a:endParaRPr lang="ar-IQ" sz="2400" b="1" dirty="0"/>
          </a:p>
        </p:txBody>
      </p:sp>
      <p:sp>
        <p:nvSpPr>
          <p:cNvPr id="3" name="Content Placeholder 2"/>
          <p:cNvSpPr>
            <a:spLocks noGrp="1"/>
          </p:cNvSpPr>
          <p:nvPr>
            <p:ph idx="1"/>
          </p:nvPr>
        </p:nvSpPr>
        <p:spPr>
          <a:xfrm>
            <a:off x="152400" y="1600200"/>
            <a:ext cx="8839200" cy="5105399"/>
          </a:xfrm>
        </p:spPr>
        <p:txBody>
          <a:bodyPr>
            <a:normAutofit fontScale="92500" lnSpcReduction="10000"/>
          </a:bodyPr>
          <a:lstStyle/>
          <a:p>
            <a:pPr marL="0" indent="0">
              <a:buNone/>
            </a:pPr>
            <a:r>
              <a:rPr lang="en-US" sz="2400" b="1" dirty="0"/>
              <a:t>Fungi form two key mutualistic symbiotic associations:</a:t>
            </a:r>
          </a:p>
          <a:p>
            <a:pPr marL="0" indent="0">
              <a:buNone/>
            </a:pPr>
            <a:r>
              <a:rPr lang="en-US" sz="2400" b="1" dirty="0"/>
              <a:t>1- Lichens: A lichen is a mutualistic symbiotic association between a fungus and a photosynthetic algae or </a:t>
            </a:r>
            <a:r>
              <a:rPr lang="en-US" sz="2400" b="1" dirty="0" err="1"/>
              <a:t>cyanobacterium</a:t>
            </a:r>
            <a:r>
              <a:rPr lang="en-US" sz="2400" b="1" dirty="0"/>
              <a:t>.</a:t>
            </a:r>
          </a:p>
          <a:p>
            <a:pPr marL="0" indent="0">
              <a:buNone/>
            </a:pPr>
            <a:r>
              <a:rPr lang="en-US" sz="2400" b="1" dirty="0"/>
              <a:t>2-Mycorrhizae: </a:t>
            </a:r>
            <a:r>
              <a:rPr lang="en-US" sz="2400" b="1" dirty="0" err="1"/>
              <a:t>Mycorrhizae</a:t>
            </a:r>
            <a:r>
              <a:rPr lang="en-US" sz="2400" b="1" dirty="0"/>
              <a:t> are mutualistic symbiotic associations between fungi and the roots of plants.</a:t>
            </a:r>
          </a:p>
          <a:p>
            <a:pPr marL="0" indent="0">
              <a:buNone/>
            </a:pPr>
            <a:r>
              <a:rPr lang="en-US" sz="2400" b="1" dirty="0">
                <a:solidFill>
                  <a:srgbClr val="FF0000"/>
                </a:solidFill>
              </a:rPr>
              <a:t>Classification of fungi</a:t>
            </a:r>
          </a:p>
          <a:p>
            <a:pPr marL="0" indent="0">
              <a:buNone/>
            </a:pPr>
            <a:r>
              <a:rPr lang="en-US" sz="2400" b="1" dirty="0"/>
              <a:t>- Depending on Morphology </a:t>
            </a:r>
          </a:p>
          <a:p>
            <a:pPr marL="0" indent="0">
              <a:buNone/>
            </a:pPr>
            <a:r>
              <a:rPr lang="en-US" sz="2400" b="1" dirty="0">
                <a:solidFill>
                  <a:srgbClr val="7030A0"/>
                </a:solidFill>
              </a:rPr>
              <a:t>1- Yeasts </a:t>
            </a:r>
          </a:p>
          <a:p>
            <a:pPr marL="0" indent="0">
              <a:buNone/>
            </a:pPr>
            <a:r>
              <a:rPr lang="en-US" sz="2400" b="1" dirty="0"/>
              <a:t>- Unicellular fungi, </a:t>
            </a:r>
            <a:r>
              <a:rPr lang="en-US" sz="2400" b="1" dirty="0" err="1"/>
              <a:t>nonfilamentous</a:t>
            </a:r>
            <a:r>
              <a:rPr lang="en-US" sz="2400" b="1" dirty="0"/>
              <a:t>, typically oval or spherical cells. Reproduce by mitosis: </a:t>
            </a:r>
          </a:p>
          <a:p>
            <a:pPr marL="0" indent="0">
              <a:buNone/>
            </a:pPr>
            <a:r>
              <a:rPr lang="en-US" sz="2400" b="1" dirty="0"/>
              <a:t>- Yeasts are facultative anaerobes, which allows them to grow in a variety of environments. When oxygen is available, they carry out aerobic respiration, when oxygen is not available, they ferment carbohydrates to produce ethanol and carbon dioxide.</a:t>
            </a:r>
          </a:p>
          <a:p>
            <a:pPr marL="0" indent="0">
              <a:buNone/>
            </a:pPr>
            <a:endParaRPr lang="en-US" sz="2400" dirty="0"/>
          </a:p>
          <a:p>
            <a:pPr marL="0" indent="0">
              <a:buNone/>
            </a:pPr>
            <a:endParaRPr lang="ar-IQ" sz="2400" dirty="0"/>
          </a:p>
        </p:txBody>
      </p:sp>
      <p:pic>
        <p:nvPicPr>
          <p:cNvPr id="4" name="Picture 3">
            <a:extLst>
              <a:ext uri="{FF2B5EF4-FFF2-40B4-BE49-F238E27FC236}">
                <a16:creationId xmlns:a16="http://schemas.microsoft.com/office/drawing/2014/main" id="{84ABB9ED-1D32-A967-FFC7-F08DEA248218}"/>
              </a:ext>
            </a:extLst>
          </p:cNvPr>
          <p:cNvPicPr>
            <a:picLocks noChangeAspect="1"/>
          </p:cNvPicPr>
          <p:nvPr/>
        </p:nvPicPr>
        <p:blipFill>
          <a:blip r:embed="rId2"/>
          <a:stretch>
            <a:fillRect/>
          </a:stretch>
        </p:blipFill>
        <p:spPr>
          <a:xfrm>
            <a:off x="7497046" y="106623"/>
            <a:ext cx="1444877" cy="1426588"/>
          </a:xfrm>
          <a:prstGeom prst="rect">
            <a:avLst/>
          </a:prstGeom>
        </p:spPr>
      </p:pic>
      <p:pic>
        <p:nvPicPr>
          <p:cNvPr id="5" name="Picture 4">
            <a:extLst>
              <a:ext uri="{FF2B5EF4-FFF2-40B4-BE49-F238E27FC236}">
                <a16:creationId xmlns:a16="http://schemas.microsoft.com/office/drawing/2014/main" id="{93DB2AC0-D521-DE5E-9E52-624982BA9215}"/>
              </a:ext>
            </a:extLst>
          </p:cNvPr>
          <p:cNvPicPr>
            <a:picLocks noChangeAspect="1"/>
          </p:cNvPicPr>
          <p:nvPr/>
        </p:nvPicPr>
        <p:blipFill>
          <a:blip r:embed="rId3"/>
          <a:stretch>
            <a:fillRect/>
          </a:stretch>
        </p:blipFill>
        <p:spPr>
          <a:xfrm>
            <a:off x="202077" y="116632"/>
            <a:ext cx="1292464" cy="1304657"/>
          </a:xfrm>
          <a:prstGeom prst="rect">
            <a:avLst/>
          </a:prstGeom>
        </p:spPr>
      </p:pic>
    </p:spTree>
    <p:extLst>
      <p:ext uri="{BB962C8B-B14F-4D97-AF65-F5344CB8AC3E}">
        <p14:creationId xmlns:p14="http://schemas.microsoft.com/office/powerpoint/2010/main" val="3967787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1120</Words>
  <Application>Microsoft Office PowerPoint</Application>
  <PresentationFormat>On-screen Show (4:3)</PresentationFormat>
  <Paragraphs>88</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Department of Anesthesia Techniques Title of the lecture:- Fungi  Prof. Dr. Younis A. Alkhafaji  Younis.Abdulridha@uomus.edu.iq  </vt:lpstr>
      <vt:lpstr>Department of Anesthesia Techniques Title of the lecture:- Fungi Younis.Abdulridha@uomus.edu.iq  </vt:lpstr>
      <vt:lpstr>Department of Anesthesia Techniques Title of the lecture:- Fungi Younis.Abdulridha@uomus.edu.iq  </vt:lpstr>
      <vt:lpstr>Department of Anesthesia Techniques Title of the lecture:- Fungi Younis.Abdulridha@uomus.edu.iq  </vt:lpstr>
      <vt:lpstr>Department of Anesthesia Techniques Title of the lecture:- Fungi Younis.Abdulridha@uomus.edu.iq  </vt:lpstr>
      <vt:lpstr>Department of Anesthesia Techniques Title of the lecture:- Fungi Younis.Abdulridha@uomus.edu.iq  </vt:lpstr>
      <vt:lpstr>Department of Anesthesia Techniques Title of the lecture:- Fungi Younis.Abdulridha@uomus.edu.iq  </vt:lpstr>
      <vt:lpstr>PowerPoint Presentation</vt:lpstr>
      <vt:lpstr>Department of Anesthesia Techniques Title of the lecture:- Fungi Younis.Abdulridha@uomus.edu.iq  </vt:lpstr>
      <vt:lpstr>Department of Anesthesia Techniques Title of the lecture:- Fungi Younis.Abdulridha@uomus.edu.iq  </vt:lpstr>
      <vt:lpstr>Department of Anesthesia Techniques Title of the lecture:- Fungi Younis.Abdulridha@uomus.edu.iq  </vt:lpstr>
      <vt:lpstr>Department of Anesthesia Techniques Title of the lecture:- Fungi Younis.Abdulridha@uomus.edu.iq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Anesthesia Techniques Title of the lecture:- Fungi Younis.Abdulridha@uomus.edu.iq  Ataa_khalil@uomus.edu.iq</dc:title>
  <dc:creator>younis</dc:creator>
  <cp:lastModifiedBy>younis</cp:lastModifiedBy>
  <cp:revision>24</cp:revision>
  <dcterms:created xsi:type="dcterms:W3CDTF">2006-08-16T00:00:00Z</dcterms:created>
  <dcterms:modified xsi:type="dcterms:W3CDTF">2023-12-19T18:44:44Z</dcterms:modified>
</cp:coreProperties>
</file>