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980F50-BF95-492A-B914-D8DB0B1677AD}" type="datetimeFigureOut">
              <a:rPr lang="ar-IQ" smtClean="0"/>
              <a:t>07/06/1445</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291B53-3BC5-4C37-9E62-B8916F09E73D}" type="slidenum">
              <a:rPr lang="ar-IQ" smtClean="0"/>
              <a:t>‹#›</a:t>
            </a:fld>
            <a:endParaRPr lang="ar-IQ"/>
          </a:p>
        </p:txBody>
      </p:sp>
    </p:spTree>
    <p:extLst>
      <p:ext uri="{BB962C8B-B14F-4D97-AF65-F5344CB8AC3E}">
        <p14:creationId xmlns:p14="http://schemas.microsoft.com/office/powerpoint/2010/main" val="98470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9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0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216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62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0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700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25B88B-0C3F-410D-BC6E-7D3464857226}" type="datetime1">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158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825B88B-0C3F-410D-BC6E-7D3464857226}" type="datetime1">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3771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5B88B-0C3F-410D-BC6E-7D3464857226}" type="datetime1">
              <a:rPr lang="en-US" smtClean="0"/>
              <a:t>12/19/2023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655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8519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5304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825B88B-0C3F-410D-BC6E-7D3464857226}" type="datetime1">
              <a:rPr lang="en-US" smtClean="0"/>
              <a:t>12/19/2023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Sphere</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1966913"/>
            <a:ext cx="7152640" cy="37814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1736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Conduction in Multi Sphere</a:t>
            </a:r>
            <a:endParaRPr lang="ar-IQ"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203325" y="2286000"/>
            <a:ext cx="6781800" cy="3276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1717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 </a:t>
            </a:r>
            <a:endParaRPr lang="ar-IQ" b="1"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Autofit/>
              </a:bodyPr>
              <a:lstStyle/>
              <a:p>
                <a:pPr algn="just" rtl="0"/>
                <a:r>
                  <a:rPr lang="en-US" sz="2200" b="1" u="sng" dirty="0" smtClean="0">
                    <a:solidFill>
                      <a:srgbClr val="FF0000"/>
                    </a:solidFill>
                  </a:rPr>
                  <a:t>Example 11</a:t>
                </a:r>
                <a:r>
                  <a:rPr lang="en-US" sz="2200" dirty="0" smtClean="0"/>
                  <a:t>. A </a:t>
                </a:r>
                <a:r>
                  <a:rPr lang="en-US" sz="2200" dirty="0"/>
                  <a:t>sphere carrying steam at </a:t>
                </a:r>
                <a:r>
                  <a:rPr lang="en-US" sz="2200" dirty="0" smtClean="0"/>
                  <a:t>(</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240</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smtClean="0"/>
                  <a:t>)has </a:t>
                </a:r>
                <a:r>
                  <a:rPr lang="en-US" sz="2200" dirty="0"/>
                  <a:t>an internal diameter of (2m). </a:t>
                </a:r>
                <a:r>
                  <a:rPr lang="en-US" sz="2200" dirty="0" smtClean="0"/>
                  <a:t>The spherical </a:t>
                </a:r>
                <a:r>
                  <a:rPr lang="en-US" sz="2200" dirty="0"/>
                  <a:t>shell thickness is (0.075m). The thermal conductivity of the sphere material </a:t>
                </a:r>
                <a:r>
                  <a:rPr lang="en-US" sz="2200" dirty="0" smtClean="0"/>
                  <a:t>is (50W/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oMath>
                </a14:m>
                <a:r>
                  <a:rPr lang="en-US" sz="2200" dirty="0" smtClean="0"/>
                  <a:t>C</a:t>
                </a:r>
                <a:r>
                  <a:rPr lang="en-US" sz="2200" dirty="0"/>
                  <a:t>). The convective heat transfer coefficient on the inside is (</a:t>
                </a:r>
                <a:r>
                  <a:rPr lang="en-US" sz="2200" dirty="0" smtClean="0"/>
                  <a:t>1.1W/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e>
                      <m:sup>
                        <m:r>
                          <a:rPr lang="en-US" sz="2200" b="0" i="1" smtClean="0">
                            <a:latin typeface="Cambria Math" panose="02040503050406030204" pitchFamily="18" charset="0"/>
                          </a:rPr>
                          <m:t>2</m:t>
                        </m:r>
                      </m:sup>
                    </m:sSup>
                    <m:sSup>
                      <m:sSupPr>
                        <m:ctrlPr>
                          <a:rPr lang="en-US" sz="2200" i="1" smtClean="0">
                            <a:latin typeface="Cambria Math"/>
                          </a:rPr>
                        </m:ctrlPr>
                      </m:sSupPr>
                      <m:e>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a:t>
                </a:r>
                <a:r>
                  <a:rPr lang="en-US" sz="2200" dirty="0" smtClean="0"/>
                  <a:t>The sphere </a:t>
                </a:r>
                <a:r>
                  <a:rPr lang="en-US" sz="2200" dirty="0"/>
                  <a:t>is covered by two insulation layers, one of (5cm)thickness of thermal </a:t>
                </a:r>
                <a:r>
                  <a:rPr lang="en-US" sz="2200" dirty="0" smtClean="0"/>
                  <a:t>conductivity of </a:t>
                </a:r>
                <a:r>
                  <a:rPr lang="en-US" sz="2200" dirty="0"/>
                  <a:t>(</a:t>
                </a:r>
                <a:r>
                  <a:rPr lang="en-US" sz="2200" dirty="0" smtClean="0"/>
                  <a:t>0.15W/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and the another (5cm) thickness and thermal conductivity </a:t>
                </a:r>
                <a:r>
                  <a:rPr lang="en-US" sz="2200" dirty="0" smtClean="0"/>
                  <a:t>of (0.475W/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The outside is exposed to air of temperature </a:t>
                </a:r>
                <a:r>
                  <a:rPr lang="en-US" sz="2200" dirty="0" smtClean="0"/>
                  <a:t>(</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40</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with heat </a:t>
                </a:r>
                <a:r>
                  <a:rPr lang="en-US" sz="2200" dirty="0" smtClean="0"/>
                  <a:t>transfer coefficient </a:t>
                </a:r>
                <a:r>
                  <a:rPr lang="en-US" sz="2200" dirty="0"/>
                  <a:t>of (</a:t>
                </a:r>
                <a:r>
                  <a:rPr lang="en-US" sz="2200" dirty="0" smtClean="0"/>
                  <a:t>18W/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e>
                      <m:sup>
                        <m:r>
                          <a:rPr lang="en-US" sz="2200" b="0" i="1" smtClean="0">
                            <a:latin typeface="Cambria Math" panose="02040503050406030204" pitchFamily="18" charset="0"/>
                          </a:rPr>
                          <m:t>2</m:t>
                        </m:r>
                      </m:sup>
                    </m:sSup>
                    <m:sSup>
                      <m:sSupPr>
                        <m:ctrlPr>
                          <a:rPr lang="en-US" sz="2200" i="1" smtClean="0">
                            <a:latin typeface="Cambria Math"/>
                          </a:rPr>
                        </m:ctrlPr>
                      </m:sSupPr>
                      <m:e>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Determine (a)The overall heat transfer coefficient based </a:t>
                </a:r>
                <a:r>
                  <a:rPr lang="en-US" sz="2200" dirty="0" smtClean="0"/>
                  <a:t>on the </a:t>
                </a:r>
                <a:r>
                  <a:rPr lang="en-US" sz="2200" dirty="0"/>
                  <a:t>outer and inner area, (b) Heat transfer rate from the spherical wall, (c) </a:t>
                </a:r>
                <a:r>
                  <a:rPr lang="en-US" sz="2200" dirty="0" smtClean="0"/>
                  <a:t>also determine </a:t>
                </a:r>
                <a:r>
                  <a:rPr lang="en-US" sz="2200" dirty="0"/>
                  <a:t>the temperature of the interface between the shell and insulation and </a:t>
                </a:r>
                <a:r>
                  <a:rPr lang="en-US" sz="2200" dirty="0" smtClean="0"/>
                  <a:t>between the </a:t>
                </a:r>
                <a:r>
                  <a:rPr lang="en-US" sz="2200" dirty="0"/>
                  <a:t>two insulation layers.</a:t>
                </a:r>
                <a:endParaRPr lang="ar-IQ" sz="22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050" t="-1818" r="-2262" b="-287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60152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150937" y="1976438"/>
            <a:ext cx="6886575" cy="376237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1502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066800" y="1846263"/>
            <a:ext cx="6629400" cy="4325937"/>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3977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822961" y="2057400"/>
            <a:ext cx="7233602" cy="3810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15896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822960" y="1846263"/>
            <a:ext cx="7164264" cy="4249737"/>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322358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Critical Thickness of Insulation</a:t>
            </a:r>
            <a:endParaRPr lang="ar-IQ" b="1" i="1"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صورة 5"/>
          <p:cNvPicPr>
            <a:picLocks noChangeAspect="1"/>
          </p:cNvPicPr>
          <p:nvPr/>
        </p:nvPicPr>
        <p:blipFill>
          <a:blip r:embed="rId2"/>
          <a:stretch>
            <a:fillRect/>
          </a:stretch>
        </p:blipFill>
        <p:spPr>
          <a:xfrm>
            <a:off x="1219200" y="1880370"/>
            <a:ext cx="6981825" cy="3867150"/>
          </a:xfrm>
          <a:prstGeom prst="rect">
            <a:avLst/>
          </a:prstGeom>
        </p:spPr>
      </p:pic>
    </p:spTree>
    <p:extLst>
      <p:ext uri="{BB962C8B-B14F-4D97-AF65-F5344CB8AC3E}">
        <p14:creationId xmlns:p14="http://schemas.microsoft.com/office/powerpoint/2010/main" val="3928684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Critical thickness of insulation</a:t>
            </a:r>
            <a:endParaRPr lang="ar-IQ" b="1" i="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066800" y="1846263"/>
            <a:ext cx="6612077" cy="40227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79092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2960" y="301843"/>
            <a:ext cx="7543800" cy="1450757"/>
          </a:xfrm>
        </p:spPr>
        <p:txBody>
          <a:bodyPr/>
          <a:lstStyle/>
          <a:p>
            <a:r>
              <a:rPr lang="en-US" b="1" i="1" dirty="0" smtClean="0">
                <a:solidFill>
                  <a:srgbClr val="FF0000"/>
                </a:solidFill>
              </a:rPr>
              <a:t>Critical Thickness of Insulation</a:t>
            </a:r>
            <a:endParaRPr lang="ar-IQ" b="1" i="1" dirty="0">
              <a:solidFill>
                <a:srgbClr val="FF0000"/>
              </a:solidFill>
            </a:endParaRPr>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صورة 4"/>
          <p:cNvPicPr>
            <a:picLocks noChangeAspect="1"/>
          </p:cNvPicPr>
          <p:nvPr/>
        </p:nvPicPr>
        <p:blipFill>
          <a:blip r:embed="rId2"/>
          <a:stretch>
            <a:fillRect/>
          </a:stretch>
        </p:blipFill>
        <p:spPr>
          <a:xfrm>
            <a:off x="990601" y="1738312"/>
            <a:ext cx="6881812" cy="3900488"/>
          </a:xfrm>
          <a:prstGeom prst="rect">
            <a:avLst/>
          </a:prstGeom>
        </p:spPr>
      </p:pic>
    </p:spTree>
    <p:extLst>
      <p:ext uri="{BB962C8B-B14F-4D97-AF65-F5344CB8AC3E}">
        <p14:creationId xmlns:p14="http://schemas.microsoft.com/office/powerpoint/2010/main" val="824174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Critical thickness of insulation</a:t>
            </a:r>
            <a:endParaRPr lang="ar-IQ" b="1" i="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2057400"/>
            <a:ext cx="7330440" cy="3429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9257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Conduction in Sphere</a:t>
            </a:r>
            <a:endParaRPr lang="ar-IQ" dirty="0">
              <a:solidFill>
                <a:srgbClr val="FF0000"/>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a:p>
        </p:txBody>
      </p:sp>
      <p:sp>
        <p:nvSpPr>
          <p:cNvPr id="6" name="عنصر نائب للمحتوى 5"/>
          <p:cNvSpPr>
            <a:spLocks noGrp="1"/>
          </p:cNvSpPr>
          <p:nvPr>
            <p:ph idx="1"/>
          </p:nvPr>
        </p:nvSpPr>
        <p:spPr>
          <a:xfrm>
            <a:off x="822959" y="1828800"/>
            <a:ext cx="7543801" cy="4023360"/>
          </a:xfrm>
        </p:spPr>
        <p:txBody>
          <a:bodyPr/>
          <a:lstStyle/>
          <a:p>
            <a:endParaRPr lang="ar-IQ" dirty="0"/>
          </a:p>
        </p:txBody>
      </p:sp>
      <p:pic>
        <p:nvPicPr>
          <p:cNvPr id="7" name="صورة 6"/>
          <p:cNvPicPr>
            <a:picLocks noChangeAspect="1"/>
          </p:cNvPicPr>
          <p:nvPr/>
        </p:nvPicPr>
        <p:blipFill>
          <a:blip r:embed="rId2"/>
          <a:stretch>
            <a:fillRect/>
          </a:stretch>
        </p:blipFill>
        <p:spPr>
          <a:xfrm>
            <a:off x="1371600" y="1845734"/>
            <a:ext cx="6553200" cy="4402666"/>
          </a:xfrm>
          <a:prstGeom prst="rect">
            <a:avLst/>
          </a:prstGeom>
        </p:spPr>
      </p:pic>
    </p:spTree>
    <p:extLst>
      <p:ext uri="{BB962C8B-B14F-4D97-AF65-F5344CB8AC3E}">
        <p14:creationId xmlns:p14="http://schemas.microsoft.com/office/powerpoint/2010/main" val="957728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50"/>
                </a:solidFill>
              </a:rPr>
              <a:t>Examples</a:t>
            </a:r>
            <a:endParaRPr lang="ar-IQ"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dirty="0" smtClean="0"/>
                  <a:t>Example 12. </a:t>
                </a:r>
                <a:r>
                  <a:rPr lang="en-US" sz="2800" dirty="0"/>
                  <a:t>Copper pipe carrying refrigerant at (-25oC)of (0.01m)radius is exposed to convection at (</a:t>
                </a:r>
                <a:r>
                  <a:rPr lang="en-US" sz="2800" dirty="0" smtClean="0"/>
                  <a:t>30W/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and air temperature of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25</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An insulation of thermal conductivity (</a:t>
                </a:r>
                <a:r>
                  <a:rPr lang="en-US" sz="2800" dirty="0" smtClean="0"/>
                  <a:t>0.6W/m</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Find the critical radius of the insulation. Find also the heat transfer rate at different thickness of the insulation from (0.0cm) to (2.0cm) by (0.2cm) step. Draw the result of the relation between heat transfer and the insulation radius. </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616" t="-2576" r="-282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0080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914399" y="2057400"/>
            <a:ext cx="7494963" cy="3733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1632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371600" y="1905000"/>
            <a:ext cx="5895975" cy="2286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صورة 5"/>
          <p:cNvPicPr>
            <a:picLocks noChangeAspect="1"/>
          </p:cNvPicPr>
          <p:nvPr/>
        </p:nvPicPr>
        <p:blipFill>
          <a:blip r:embed="rId3"/>
          <a:stretch>
            <a:fillRect/>
          </a:stretch>
        </p:blipFill>
        <p:spPr>
          <a:xfrm>
            <a:off x="2362200" y="4204855"/>
            <a:ext cx="3700463" cy="2114550"/>
          </a:xfrm>
          <a:prstGeom prst="rect">
            <a:avLst/>
          </a:prstGeom>
        </p:spPr>
      </p:pic>
    </p:spTree>
    <p:extLst>
      <p:ext uri="{BB962C8B-B14F-4D97-AF65-F5344CB8AC3E}">
        <p14:creationId xmlns:p14="http://schemas.microsoft.com/office/powerpoint/2010/main" val="223273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Spheres</a:t>
            </a:r>
            <a:endParaRPr lang="ar-IQ" b="1" dirty="0">
              <a:solidFill>
                <a:srgbClr val="FF0000"/>
              </a:solidFill>
            </a:endParaRPr>
          </a:p>
        </p:txBody>
      </p:sp>
      <p:pic>
        <p:nvPicPr>
          <p:cNvPr id="7" name="عنصر نائب للمحتوى 6"/>
          <p:cNvPicPr>
            <a:picLocks noGrp="1" noChangeAspect="1"/>
          </p:cNvPicPr>
          <p:nvPr>
            <p:ph idx="1"/>
          </p:nvPr>
        </p:nvPicPr>
        <p:blipFill>
          <a:blip r:embed="rId2"/>
          <a:stretch>
            <a:fillRect/>
          </a:stretch>
        </p:blipFill>
        <p:spPr>
          <a:xfrm>
            <a:off x="1155700" y="1914525"/>
            <a:ext cx="6877050" cy="38862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288115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Spheres</a:t>
            </a:r>
            <a:endParaRPr lang="ar-IQ" dirty="0"/>
          </a:p>
        </p:txBody>
      </p:sp>
      <p:pic>
        <p:nvPicPr>
          <p:cNvPr id="5" name="عنصر نائب للمحتوى 4"/>
          <p:cNvPicPr>
            <a:picLocks noGrp="1" noChangeAspect="1"/>
          </p:cNvPicPr>
          <p:nvPr>
            <p:ph idx="1"/>
          </p:nvPr>
        </p:nvPicPr>
        <p:blipFill>
          <a:blip r:embed="rId2"/>
          <a:stretch>
            <a:fillRect/>
          </a:stretch>
        </p:blipFill>
        <p:spPr>
          <a:xfrm>
            <a:off x="822960" y="2209800"/>
            <a:ext cx="6976427" cy="35814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95975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Conduction in Spheres</a:t>
            </a:r>
            <a:endParaRPr lang="ar-IQ" b="1" i="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295400" y="1846263"/>
            <a:ext cx="6165343" cy="40227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42282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33026" y="1884656"/>
                <a:ext cx="7851617" cy="3161752"/>
              </a:xfrm>
            </p:spPr>
            <p:txBody>
              <a:bodyPr>
                <a:normAutofit/>
              </a:bodyPr>
              <a:lstStyle/>
              <a:p>
                <a:pPr algn="just" rtl="0"/>
                <a:r>
                  <a:rPr lang="en-US" sz="2400" b="1" u="sng" dirty="0" smtClean="0">
                    <a:solidFill>
                      <a:srgbClr val="FF0000"/>
                    </a:solidFill>
                  </a:rPr>
                  <a:t>Example 10</a:t>
                </a:r>
                <a:r>
                  <a:rPr lang="en-US" sz="2400" dirty="0" smtClean="0"/>
                  <a:t>. A </a:t>
                </a:r>
                <a:r>
                  <a:rPr lang="en-US" sz="2400" dirty="0"/>
                  <a:t>spherical tank is of a internal and external diameter (4m) and (</a:t>
                </a:r>
                <a:r>
                  <a:rPr lang="en-US" sz="2400" dirty="0" smtClean="0"/>
                  <a:t>4.04m)respectively. The </a:t>
                </a:r>
                <a:r>
                  <a:rPr lang="en-US" sz="2400" dirty="0"/>
                  <a:t>tank material is stainless steel of thermal conductivity (</a:t>
                </a:r>
                <a:r>
                  <a:rPr lang="en-US" sz="2400" dirty="0" smtClean="0"/>
                  <a:t>16W/m</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a:t>
                </a:r>
                <a:r>
                  <a:rPr lang="en-US" sz="2400" dirty="0"/>
                  <a:t>. The </a:t>
                </a:r>
                <a:r>
                  <a:rPr lang="en-US" sz="2400" dirty="0" smtClean="0"/>
                  <a:t>tank contains </a:t>
                </a:r>
                <a:r>
                  <a:rPr lang="en-US" sz="2400" dirty="0"/>
                  <a:t>iced water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located in a room of temperature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23</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a:t>
                </a:r>
                <a:r>
                  <a:rPr lang="en-US" sz="2400" dirty="0" smtClean="0"/>
                  <a:t>heat transfer </a:t>
                </a:r>
                <a:r>
                  <a:rPr lang="en-US" sz="2400" dirty="0"/>
                  <a:t>coefficient in and out the sphere are (</a:t>
                </a:r>
                <a:r>
                  <a:rPr lang="en-US" sz="2400" dirty="0" smtClean="0"/>
                  <a:t>90W/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)respectively. </a:t>
                </a:r>
                <a:r>
                  <a:rPr lang="en-US" sz="2400" dirty="0"/>
                  <a:t>Determine the heat transfer rate to the iced water in the tank and the ice mass that </a:t>
                </a:r>
                <a:r>
                  <a:rPr lang="en-US" sz="2400" dirty="0" smtClean="0"/>
                  <a:t>melts at (</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latent heat for ice water melting is (333.7kJ/kg)</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33026" y="1884656"/>
                <a:ext cx="7851617" cy="3161752"/>
              </a:xfrm>
              <a:blipFill>
                <a:blip r:embed="rId2"/>
                <a:stretch>
                  <a:fillRect l="-1165" t="-2697" r="-2407" b="-96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84114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00B050"/>
                </a:solidFill>
              </a:rPr>
              <a:t>Examples</a:t>
            </a:r>
            <a:endParaRPr lang="ar-IQ" b="1" i="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822960" y="1981200"/>
            <a:ext cx="7787639" cy="4038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47604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103312" y="2819401"/>
            <a:ext cx="6981825" cy="1538288"/>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06878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Conduction in Multi Sphere</a:t>
            </a:r>
            <a:endParaRPr lang="ar-IQ" dirty="0">
              <a:solidFill>
                <a:srgbClr val="FF0000"/>
              </a:solidFill>
            </a:endParaRPr>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صورة 4"/>
          <p:cNvPicPr>
            <a:picLocks noChangeAspect="1"/>
          </p:cNvPicPr>
          <p:nvPr/>
        </p:nvPicPr>
        <p:blipFill>
          <a:blip r:embed="rId2"/>
          <a:stretch>
            <a:fillRect/>
          </a:stretch>
        </p:blipFill>
        <p:spPr>
          <a:xfrm>
            <a:off x="1218246" y="1845734"/>
            <a:ext cx="6753225" cy="3735705"/>
          </a:xfrm>
          <a:prstGeom prst="rect">
            <a:avLst/>
          </a:prstGeom>
        </p:spPr>
      </p:pic>
    </p:spTree>
    <p:extLst>
      <p:ext uri="{BB962C8B-B14F-4D97-AF65-F5344CB8AC3E}">
        <p14:creationId xmlns:p14="http://schemas.microsoft.com/office/powerpoint/2010/main" val="350664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588</TotalTime>
  <Words>499</Words>
  <Application>Microsoft Office PowerPoint</Application>
  <PresentationFormat>On-screen Show (4:3)</PresentationFormat>
  <Paragraphs>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أثر رجعي</vt:lpstr>
      <vt:lpstr>Conduction in Sphere</vt:lpstr>
      <vt:lpstr>Conduction in Sphere</vt:lpstr>
      <vt:lpstr>Conduction in Spheres</vt:lpstr>
      <vt:lpstr>Conduction in Spheres</vt:lpstr>
      <vt:lpstr>Conduction in Spheres</vt:lpstr>
      <vt:lpstr>Examples</vt:lpstr>
      <vt:lpstr>Examples</vt:lpstr>
      <vt:lpstr>Examples</vt:lpstr>
      <vt:lpstr>Conduction in Multi Sphere</vt:lpstr>
      <vt:lpstr>Conduction in Multi Sphere</vt:lpstr>
      <vt:lpstr>Examples </vt:lpstr>
      <vt:lpstr>Examples</vt:lpstr>
      <vt:lpstr>Examples</vt:lpstr>
      <vt:lpstr>Examples</vt:lpstr>
      <vt:lpstr>Examples</vt:lpstr>
      <vt:lpstr>Critical Thickness of Insulation</vt:lpstr>
      <vt:lpstr>Critical thickness of insulation</vt:lpstr>
      <vt:lpstr>Critical Thickness of Insulation</vt:lpstr>
      <vt:lpstr>Critical thickness of insulation</vt:lpstr>
      <vt:lpstr>Examples</vt:lpstr>
      <vt:lpstr>Example</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conduction through wall</dc:title>
  <dc:creator>User</dc:creator>
  <cp:lastModifiedBy>khms</cp:lastModifiedBy>
  <cp:revision>66</cp:revision>
  <dcterms:created xsi:type="dcterms:W3CDTF">2006-08-16T00:00:00Z</dcterms:created>
  <dcterms:modified xsi:type="dcterms:W3CDTF">2023-12-19T11:24:01Z</dcterms:modified>
</cp:coreProperties>
</file>