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270"/>
    <a:srgbClr val="004376"/>
    <a:srgbClr val="007434"/>
    <a:srgbClr val="005024"/>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8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3E8C3-F601-4B78-932C-34E61F02DC43}" type="datetimeFigureOut">
              <a:rPr lang="en-US" smtClean="0"/>
              <a:t>12/2/2023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D6347-856F-44D1-AA6F-501E7E783A61}" type="slidenum">
              <a:rPr lang="en-US" smtClean="0"/>
              <a:t>‹#›</a:t>
            </a:fld>
            <a:endParaRPr lang="en-US"/>
          </a:p>
        </p:txBody>
      </p:sp>
    </p:spTree>
    <p:extLst>
      <p:ext uri="{BB962C8B-B14F-4D97-AF65-F5344CB8AC3E}">
        <p14:creationId xmlns:p14="http://schemas.microsoft.com/office/powerpoint/2010/main" val="35477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B4D6347-856F-44D1-AA6F-501E7E783A61}" type="slidenum">
              <a:rPr lang="en-US" smtClean="0"/>
              <a:t>6</a:t>
            </a:fld>
            <a:endParaRPr lang="en-US"/>
          </a:p>
        </p:txBody>
      </p:sp>
    </p:spTree>
    <p:extLst>
      <p:ext uri="{BB962C8B-B14F-4D97-AF65-F5344CB8AC3E}">
        <p14:creationId xmlns:p14="http://schemas.microsoft.com/office/powerpoint/2010/main" val="13258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20/05/1445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20/05/1445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20/05/1445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20/05/1445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20/05/1445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7" Type="http://schemas.openxmlformats.org/officeDocument/2006/relationships/hyperlink" Target="https://en.wikipedia.org/wiki/10%5e12" TargetMode="External"/><Relationship Id="rId2" Type="http://schemas.openxmlformats.org/officeDocument/2006/relationships/hyperlink" Target="https://en.wikipedia.org/wiki/Unicellular" TargetMode="External"/><Relationship Id="rId1" Type="http://schemas.openxmlformats.org/officeDocument/2006/relationships/slideLayout" Target="../slideLayouts/slideLayout2.xml"/><Relationship Id="rId6" Type="http://schemas.openxmlformats.org/officeDocument/2006/relationships/hyperlink" Target="https://en.wikipedia.org/wiki/Animal" TargetMode="External"/><Relationship Id="rId5" Type="http://schemas.openxmlformats.org/officeDocument/2006/relationships/hyperlink" Target="https://en.wikipedia.org/wiki/Plant" TargetMode="External"/><Relationship Id="rId4" Type="http://schemas.openxmlformats.org/officeDocument/2006/relationships/hyperlink" Target="https://en.wikipedia.org/wiki/Multicellula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ell_theo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37196"/>
            <a:ext cx="8784976" cy="3175780"/>
          </a:xfrm>
        </p:spPr>
        <p:txBody>
          <a:bodyPr>
            <a:normAutofit fontScale="90000"/>
          </a:bodyPr>
          <a:lstStyle/>
          <a:p>
            <a:pPr algn="l" rtl="0"/>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Department </a:t>
            </a:r>
            <a:r>
              <a:rPr lang="en-US" sz="2800" b="1" dirty="0">
                <a:latin typeface="Times New Roman" pitchFamily="18" charset="0"/>
                <a:cs typeface="Times New Roman" pitchFamily="18" charset="0"/>
              </a:rPr>
              <a:t>of Anesthesia </a:t>
            </a:r>
            <a:r>
              <a:rPr lang="en-US" sz="2800" b="1" dirty="0" smtClean="0">
                <a:latin typeface="Times New Roman" pitchFamily="18" charset="0"/>
                <a:cs typeface="Times New Roman" pitchFamily="18" charset="0"/>
              </a:rPr>
              <a:t>Techniques</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                              </a:t>
            </a:r>
            <a:r>
              <a:rPr lang="en-US" sz="2800" b="1" dirty="0" smtClean="0">
                <a:solidFill>
                  <a:srgbClr val="FF0000"/>
                </a:solidFill>
              </a:rPr>
              <a:t> </a:t>
            </a:r>
            <a:r>
              <a:rPr lang="en-US" sz="2800" b="1" dirty="0">
                <a:solidFill>
                  <a:srgbClr val="FF0000"/>
                </a:solidFill>
                <a:latin typeface="Times New Roman" pitchFamily="18" charset="0"/>
                <a:cs typeface="Times New Roman" pitchFamily="18" charset="0"/>
              </a:rPr>
              <a:t>Prof . Dr. </a:t>
            </a:r>
            <a:r>
              <a:rPr lang="en-US" sz="2800" b="1" dirty="0" err="1">
                <a:solidFill>
                  <a:srgbClr val="FF0000"/>
                </a:solidFill>
                <a:latin typeface="Times New Roman" pitchFamily="18" charset="0"/>
                <a:cs typeface="Times New Roman" pitchFamily="18" charset="0"/>
              </a:rPr>
              <a:t>Younis</a:t>
            </a:r>
            <a:r>
              <a:rPr lang="en-US" sz="2800" b="1" dirty="0">
                <a:solidFill>
                  <a:srgbClr val="FF0000"/>
                </a:solidFill>
                <a:latin typeface="Times New Roman" pitchFamily="18" charset="0"/>
                <a:cs typeface="Times New Roman" pitchFamily="18" charset="0"/>
              </a:rPr>
              <a:t> A. </a:t>
            </a:r>
            <a:r>
              <a:rPr lang="en-US" sz="2800" b="1" dirty="0" err="1">
                <a:solidFill>
                  <a:srgbClr val="FF0000"/>
                </a:solidFill>
                <a:latin typeface="Times New Roman" pitchFamily="18" charset="0"/>
                <a:cs typeface="Times New Roman" pitchFamily="18" charset="0"/>
              </a:rPr>
              <a:t>Alkhafaji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rPr>
              <a:t>                    </a:t>
            </a:r>
            <a:r>
              <a:rPr lang="ar-IQ" sz="2800" b="1" dirty="0" smtClean="0">
                <a:solidFill>
                  <a:srgbClr val="FF0000"/>
                </a:solidFill>
              </a:rPr>
              <a:t/>
            </a:r>
            <a:br>
              <a:rPr lang="ar-IQ" sz="2800" b="1" dirty="0" smtClean="0">
                <a:solidFill>
                  <a:srgbClr val="FF0000"/>
                </a:solidFill>
              </a:rPr>
            </a:br>
            <a:r>
              <a:rPr lang="en-US" sz="2800" b="1" dirty="0" smtClean="0">
                <a:solidFill>
                  <a:srgbClr val="FF0000"/>
                </a:solidFill>
              </a:rPr>
              <a:t>                            </a:t>
            </a:r>
            <a:r>
              <a:rPr lang="en-US" sz="2800" b="1" dirty="0" smtClean="0">
                <a:solidFill>
                  <a:srgbClr val="FF0000"/>
                </a:solidFill>
              </a:rPr>
              <a:t>        </a:t>
            </a:r>
            <a:r>
              <a:rPr lang="en-US" sz="2800" b="1" dirty="0" smtClean="0">
                <a:solidFill>
                  <a:srgbClr val="FF0000"/>
                </a:solidFill>
                <a:latin typeface="Times New Roman" pitchFamily="18" charset="0"/>
                <a:cs typeface="Times New Roman" pitchFamily="18" charset="0"/>
              </a:rPr>
              <a:t>Biology      </a:t>
            </a:r>
            <a:r>
              <a:rPr lang="en-US" sz="2800" b="1" dirty="0" smtClean="0">
                <a:solidFill>
                  <a:srgbClr val="FF0000"/>
                </a:solidFill>
                <a:latin typeface="Times New Roman" pitchFamily="18" charset="0"/>
                <a:cs typeface="Times New Roman" pitchFamily="18" charset="0"/>
              </a:rPr>
              <a:t>Lecture – 1 -          </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latin typeface="Times New Roman" pitchFamily="18" charset="0"/>
                <a:cs typeface="Times New Roman" pitchFamily="18" charset="0"/>
              </a:rPr>
              <a:t>Biology </a:t>
            </a:r>
            <a:r>
              <a:rPr lang="en-US" sz="2400" b="1" dirty="0" smtClean="0">
                <a:latin typeface="Times New Roman" pitchFamily="18" charset="0"/>
                <a:cs typeface="Times New Roman" pitchFamily="18" charset="0"/>
              </a:rPr>
              <a:t>is</a:t>
            </a:r>
            <a:r>
              <a:rPr lang="en-US" sz="2400" b="1" dirty="0">
                <a:latin typeface="Times New Roman" pitchFamily="18" charset="0"/>
                <a:cs typeface="Times New Roman" pitchFamily="18" charset="0"/>
              </a:rPr>
              <a:t> a science that deals with the study of life and living organisms, including their structure, function, growth, evolution, origin, distribution and taxonomy.</a:t>
            </a:r>
            <a:r>
              <a:rPr lang="en-US" sz="2400" b="1" dirty="0"/>
              <a:t/>
            </a:r>
            <a:br>
              <a:rPr lang="en-US" sz="2400" b="1" dirty="0"/>
            </a:br>
            <a:r>
              <a:rPr lang="en-US" sz="2400" b="1" dirty="0">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The </a:t>
            </a:r>
            <a:r>
              <a:rPr lang="en-US" sz="2400" b="1" dirty="0">
                <a:solidFill>
                  <a:srgbClr val="0070C0"/>
                </a:solidFill>
                <a:latin typeface="Times New Roman" pitchFamily="18" charset="0"/>
                <a:cs typeface="Times New Roman" pitchFamily="18" charset="0"/>
              </a:rPr>
              <a:t>word biology</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The science of life</a:t>
            </a:r>
            <a:r>
              <a:rPr lang="en-US" sz="2400" b="1" dirty="0">
                <a:latin typeface="Times New Roman" pitchFamily="18" charset="0"/>
                <a:cs typeface="Times New Roman" pitchFamily="18" charset="0"/>
              </a:rPr>
              <a:t>", from the Greek </a:t>
            </a:r>
            <a:r>
              <a:rPr lang="en-US" sz="2400" b="1" dirty="0">
                <a:solidFill>
                  <a:srgbClr val="FF0000"/>
                </a:solidFill>
                <a:latin typeface="Times New Roman" pitchFamily="18" charset="0"/>
                <a:cs typeface="Times New Roman" pitchFamily="18" charset="0"/>
              </a:rPr>
              <a:t>Bios</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life</a:t>
            </a:r>
            <a:r>
              <a:rPr lang="en-US" sz="2400" b="1" dirty="0">
                <a:latin typeface="Times New Roman" pitchFamily="18" charset="0"/>
                <a:cs typeface="Times New Roman" pitchFamily="18" charset="0"/>
              </a:rPr>
              <a:t> and </a:t>
            </a:r>
            <a:r>
              <a:rPr lang="en-US" sz="2400" b="1" dirty="0">
                <a:solidFill>
                  <a:srgbClr val="00B050"/>
                </a:solidFill>
                <a:latin typeface="Times New Roman" pitchFamily="18" charset="0"/>
                <a:cs typeface="Times New Roman" pitchFamily="18" charset="0"/>
              </a:rPr>
              <a:t>logos </a:t>
            </a:r>
            <a:r>
              <a:rPr lang="en-US" sz="2400" b="1" dirty="0">
                <a:latin typeface="Times New Roman" pitchFamily="18" charset="0"/>
                <a:cs typeface="Times New Roman" pitchFamily="18" charset="0"/>
              </a:rPr>
              <a:t>means </a:t>
            </a:r>
            <a:r>
              <a:rPr lang="en-US" sz="2400" b="1" dirty="0">
                <a:solidFill>
                  <a:srgbClr val="00B050"/>
                </a:solidFill>
                <a:latin typeface="Times New Roman" pitchFamily="18" charset="0"/>
                <a:cs typeface="Times New Roman" pitchFamily="18" charset="0"/>
              </a:rPr>
              <a:t>science</a:t>
            </a:r>
            <a:r>
              <a:rPr lang="en-US" sz="2400" b="1" dirty="0">
                <a:latin typeface="Times New Roman" pitchFamily="18" charset="0"/>
                <a:cs typeface="Times New Roman" pitchFamily="18" charset="0"/>
              </a:rPr>
              <a:t>. Therefore, Biology is the science of Living Things. That is why Biology is sometimes, known as Life </a:t>
            </a:r>
            <a:r>
              <a:rPr lang="en-US" sz="2400" b="1" dirty="0" smtClean="0">
                <a:latin typeface="Times New Roman" pitchFamily="18" charset="0"/>
                <a:cs typeface="Times New Roman" pitchFamily="18" charset="0"/>
              </a:rPr>
              <a:t>Science.</a:t>
            </a:r>
            <a:endParaRPr lang="en-US" sz="2800" b="1" dirty="0">
              <a:solidFill>
                <a:srgbClr val="7030A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79512" y="3284984"/>
            <a:ext cx="8856984" cy="3573016"/>
          </a:xfrm>
        </p:spPr>
        <p:txBody>
          <a:bodyPr>
            <a:normAutofit fontScale="92500"/>
          </a:bodyPr>
          <a:lstStyle/>
          <a:p>
            <a:pPr algn="l" rtl="0"/>
            <a:r>
              <a:rPr lang="en-US" sz="2800" b="1" dirty="0">
                <a:solidFill>
                  <a:srgbClr val="0070C0"/>
                </a:solidFill>
                <a:latin typeface="Times New Roman" pitchFamily="18" charset="0"/>
                <a:cs typeface="Times New Roman" pitchFamily="18" charset="0"/>
              </a:rPr>
              <a:t>The cell</a:t>
            </a:r>
            <a:r>
              <a:rPr lang="en-US" sz="2800" b="1" dirty="0">
                <a:solidFill>
                  <a:schemeClr val="tx1"/>
                </a:solidFill>
                <a:latin typeface="Times New Roman" pitchFamily="18" charset="0"/>
                <a:cs typeface="Times New Roman" pitchFamily="18" charset="0"/>
              </a:rPr>
              <a:t> is the basic structural, functional, and biological unit of all known living organisms</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p>
            <a:pPr algn="l" rtl="0"/>
            <a:r>
              <a:rPr lang="en-US" sz="2800" b="1" dirty="0">
                <a:solidFill>
                  <a:schemeClr val="tx1"/>
                </a:solidFill>
                <a:latin typeface="Times New Roman" pitchFamily="18" charset="0"/>
                <a:cs typeface="Times New Roman" pitchFamily="18" charset="0"/>
              </a:rPr>
              <a:t>A cell is the smallest unit of life that can replicate independently, and cells are often called the "building blocks of life". The study of cells is called </a:t>
            </a:r>
            <a:r>
              <a:rPr lang="en-US" sz="2800" b="1" u="sng" dirty="0">
                <a:solidFill>
                  <a:srgbClr val="7030A0"/>
                </a:solidFill>
                <a:latin typeface="Times New Roman" pitchFamily="18" charset="0"/>
                <a:cs typeface="Times New Roman" pitchFamily="18" charset="0"/>
              </a:rPr>
              <a:t>cell biology</a:t>
            </a:r>
            <a:r>
              <a:rPr lang="en-US" sz="2800" b="1" dirty="0">
                <a:solidFill>
                  <a:schemeClr val="tx1"/>
                </a:solidFill>
                <a:latin typeface="Times New Roman" pitchFamily="18" charset="0"/>
                <a:cs typeface="Times New Roman" pitchFamily="18" charset="0"/>
              </a:rPr>
              <a:t> or </a:t>
            </a:r>
            <a:r>
              <a:rPr lang="en-US" sz="2800" b="1" u="sng" dirty="0">
                <a:solidFill>
                  <a:srgbClr val="7030A0"/>
                </a:solidFill>
                <a:latin typeface="Times New Roman" pitchFamily="18" charset="0"/>
                <a:cs typeface="Times New Roman" pitchFamily="18" charset="0"/>
              </a:rPr>
              <a:t>cytology</a:t>
            </a:r>
            <a:r>
              <a:rPr lang="en-US" sz="2800" b="1" u="sng" dirty="0">
                <a:solidFill>
                  <a:srgbClr val="7030A0"/>
                </a:solidFill>
              </a:rPr>
              <a:t>.</a:t>
            </a:r>
            <a:endParaRPr lang="en-US" sz="2800" dirty="0">
              <a:solidFill>
                <a:srgbClr val="7030A0"/>
              </a:solidFill>
            </a:endParaRPr>
          </a:p>
          <a:p>
            <a:pPr algn="l" rtl="0"/>
            <a:r>
              <a:rPr lang="en-US" sz="2600" b="1" dirty="0" smtClean="0">
                <a:solidFill>
                  <a:srgbClr val="004376"/>
                </a:solidFill>
                <a:latin typeface="Times New Roman" pitchFamily="18" charset="0"/>
                <a:ea typeface="+mj-ea"/>
                <a:cs typeface="Times New Roman" pitchFamily="18" charset="0"/>
              </a:rPr>
              <a:t>Cell </a:t>
            </a:r>
            <a:r>
              <a:rPr lang="en-US" sz="2600" b="1" dirty="0">
                <a:solidFill>
                  <a:srgbClr val="004376"/>
                </a:solidFill>
                <a:latin typeface="Times New Roman" pitchFamily="18" charset="0"/>
                <a:ea typeface="+mj-ea"/>
                <a:cs typeface="Times New Roman" pitchFamily="18" charset="0"/>
              </a:rPr>
              <a:t>biology or </a:t>
            </a:r>
            <a:r>
              <a:rPr lang="en-US" sz="2600" b="1" dirty="0" smtClean="0">
                <a:solidFill>
                  <a:srgbClr val="004376"/>
                </a:solidFill>
                <a:latin typeface="Times New Roman" pitchFamily="18" charset="0"/>
                <a:ea typeface="+mj-ea"/>
                <a:cs typeface="Times New Roman" pitchFamily="18" charset="0"/>
              </a:rPr>
              <a:t>Cytology </a:t>
            </a:r>
            <a:r>
              <a:rPr lang="en-US" sz="2800" b="1" dirty="0" smtClean="0">
                <a:solidFill>
                  <a:schemeClr val="tx1"/>
                </a:solidFill>
                <a:latin typeface="Times New Roman" pitchFamily="18" charset="0"/>
                <a:cs typeface="Times New Roman" pitchFamily="18" charset="0"/>
              </a:rPr>
              <a:t>is </a:t>
            </a:r>
            <a:r>
              <a:rPr lang="en-US" sz="2800" b="1" dirty="0">
                <a:solidFill>
                  <a:schemeClr val="tx1"/>
                </a:solidFill>
                <a:latin typeface="Times New Roman" pitchFamily="18" charset="0"/>
                <a:cs typeface="Times New Roman" pitchFamily="18" charset="0"/>
              </a:rPr>
              <a:t>a branch of biology that studies the different structures and functions of the cell and focuses mainly on the idea of the cell as the basic unit of life. </a:t>
            </a:r>
          </a:p>
        </p:txBody>
      </p:sp>
      <p:pic>
        <p:nvPicPr>
          <p:cNvPr id="5" name="Picture 2" descr="C:\Users\younis\Desktop\شعار الكلية.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37" t="7834" r="13090"/>
          <a:stretch/>
        </p:blipFill>
        <p:spPr bwMode="auto">
          <a:xfrm>
            <a:off x="252277" y="37196"/>
            <a:ext cx="1289918" cy="13035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unis\Desktop\شعار الجامعة.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29" t="10526" r="28372" b="34670"/>
          <a:stretch/>
        </p:blipFill>
        <p:spPr bwMode="auto">
          <a:xfrm>
            <a:off x="7694958" y="48152"/>
            <a:ext cx="1440161" cy="142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1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a:bodyPr>
          <a:lstStyle/>
          <a:p>
            <a:pPr marL="0" indent="0" algn="l" rtl="0">
              <a:buNone/>
            </a:pPr>
            <a:endParaRPr lang="en-US" sz="24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88" t="26916" r="31864" b="14819"/>
          <a:stretch/>
        </p:blipFill>
        <p:spPr bwMode="auto">
          <a:xfrm>
            <a:off x="251520" y="246550"/>
            <a:ext cx="8424936" cy="627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074242"/>
          </a:xfrm>
        </p:spPr>
        <p:txBody>
          <a:bodyPr>
            <a:normAutofit fontScale="90000"/>
          </a:bodyPr>
          <a:lstStyle/>
          <a:p>
            <a:pPr algn="l" rtl="0"/>
            <a:r>
              <a:rPr lang="en-US" sz="2700" b="1" dirty="0">
                <a:solidFill>
                  <a:schemeClr val="accent2">
                    <a:lumMod val="75000"/>
                  </a:schemeClr>
                </a:solidFill>
                <a:latin typeface="Times New Roman" pitchFamily="18" charset="0"/>
                <a:cs typeface="Times New Roman" pitchFamily="18" charset="0"/>
              </a:rPr>
              <a:t>Cell biology explains </a:t>
            </a:r>
            <a:r>
              <a:rPr lang="en-US" sz="2700" b="1" dirty="0">
                <a:latin typeface="Times New Roman" pitchFamily="18" charset="0"/>
                <a:cs typeface="Times New Roman" pitchFamily="18" charset="0"/>
              </a:rPr>
              <a:t>the structure, organization of the organelles they contain, their physiological properties, metabolic processes, Signaling pathways, life cycle, and interactions with their environment.</a:t>
            </a: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Organisms can be classified as </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3" name="عنصر نائب للمحتوى 2"/>
          <p:cNvSpPr>
            <a:spLocks noGrp="1"/>
          </p:cNvSpPr>
          <p:nvPr>
            <p:ph idx="1"/>
          </p:nvPr>
        </p:nvSpPr>
        <p:spPr>
          <a:xfrm>
            <a:off x="179512" y="2060848"/>
            <a:ext cx="8784976" cy="4608512"/>
          </a:xfrm>
        </p:spPr>
        <p:txBody>
          <a:bodyPr>
            <a:normAutofit/>
          </a:bodyPr>
          <a:lstStyle/>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2" tooltip="Unicellular"/>
              </a:rPr>
              <a:t>unicellular</a:t>
            </a:r>
            <a:r>
              <a:rPr lang="en-US" sz="2400" dirty="0">
                <a:latin typeface="Times New Roman"/>
                <a:cs typeface="Times New Roman"/>
              </a:rPr>
              <a:t> </a:t>
            </a:r>
            <a:r>
              <a:rPr lang="en-US" sz="2400" b="1" dirty="0">
                <a:latin typeface="Times New Roman"/>
                <a:cs typeface="Times New Roman"/>
              </a:rPr>
              <a:t>(consisting of a single cell; including </a:t>
            </a:r>
            <a:r>
              <a:rPr lang="en-US" sz="2400" b="1" u="sng" dirty="0">
                <a:solidFill>
                  <a:srgbClr val="0000FF"/>
                </a:solidFill>
                <a:latin typeface="Times New Roman"/>
                <a:cs typeface="Times New Roman"/>
                <a:hlinkClick r:id="rId3" tooltip="Bacteria"/>
              </a:rPr>
              <a:t>bacteria</a:t>
            </a:r>
            <a:r>
              <a:rPr lang="en-US" sz="2400" b="1" dirty="0">
                <a:latin typeface="Times New Roman"/>
                <a:cs typeface="Times New Roman"/>
              </a:rPr>
              <a:t>) </a:t>
            </a:r>
            <a:endParaRPr lang="en-US" sz="2400" b="1" dirty="0"/>
          </a:p>
          <a:p>
            <a:pPr marL="1184910" marR="0" algn="l">
              <a:lnSpc>
                <a:spcPct val="150000"/>
              </a:lnSpc>
              <a:spcBef>
                <a:spcPts val="0"/>
              </a:spcBef>
              <a:spcAft>
                <a:spcPts val="0"/>
              </a:spcAft>
            </a:pPr>
            <a:r>
              <a:rPr lang="en-US" sz="2400" b="1" dirty="0">
                <a:solidFill>
                  <a:srgbClr val="FF0000"/>
                </a:solidFill>
                <a:latin typeface="Times New Roman"/>
                <a:ea typeface="Times New Roman"/>
                <a:cs typeface="Times New Roman"/>
              </a:rPr>
              <a:t>and</a:t>
            </a:r>
            <a:r>
              <a:rPr lang="en-US" sz="2400" dirty="0">
                <a:solidFill>
                  <a:srgbClr val="FF0000"/>
                </a:solidFill>
                <a:latin typeface="Times New Roman"/>
                <a:ea typeface="Times New Roman"/>
                <a:cs typeface="Times New Roman"/>
              </a:rPr>
              <a:t> </a:t>
            </a:r>
            <a:r>
              <a:rPr lang="en-US" sz="2400" dirty="0" smtClean="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Archaea</a:t>
            </a:r>
            <a:r>
              <a:rPr lang="en-US" sz="2400" b="1" dirty="0">
                <a:solidFill>
                  <a:srgbClr val="FF0000"/>
                </a:solidFill>
                <a:latin typeface="Times New Roman"/>
                <a:ea typeface="Times New Roman"/>
                <a:cs typeface="Times New Roman"/>
              </a:rPr>
              <a:t> </a:t>
            </a:r>
            <a:endParaRPr lang="en-US" sz="1800" b="1" dirty="0">
              <a:solidFill>
                <a:srgbClr val="FF0000"/>
              </a:solidFill>
              <a:latin typeface="Times New Roman"/>
              <a:ea typeface="Times New Roman"/>
            </a:endParaRPr>
          </a:p>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4" tooltip="Multicellular"/>
              </a:rPr>
              <a:t>multicellular</a:t>
            </a:r>
            <a:r>
              <a:rPr lang="en-US" sz="2400" b="1" dirty="0">
                <a:latin typeface="Times New Roman"/>
                <a:cs typeface="Times New Roman"/>
              </a:rPr>
              <a:t> (including </a:t>
            </a:r>
            <a:r>
              <a:rPr lang="en-US" sz="2400" b="1" u="sng" dirty="0">
                <a:solidFill>
                  <a:srgbClr val="0000FF"/>
                </a:solidFill>
                <a:latin typeface="Times New Roman"/>
                <a:cs typeface="Times New Roman"/>
                <a:hlinkClick r:id="rId5" tooltip="Plant"/>
              </a:rPr>
              <a:t>plants</a:t>
            </a:r>
            <a:r>
              <a:rPr lang="en-US" sz="2400" b="1" dirty="0">
                <a:latin typeface="Times New Roman"/>
                <a:cs typeface="Times New Roman"/>
              </a:rPr>
              <a:t> and </a:t>
            </a:r>
            <a:r>
              <a:rPr lang="en-US" sz="2400" b="1" u="sng" dirty="0">
                <a:solidFill>
                  <a:srgbClr val="0000FF"/>
                </a:solidFill>
                <a:latin typeface="Times New Roman"/>
                <a:cs typeface="Times New Roman"/>
                <a:hlinkClick r:id="rId6" tooltip="Animal"/>
              </a:rPr>
              <a:t>animals</a:t>
            </a:r>
            <a:r>
              <a:rPr lang="en-US" sz="2400" b="1" dirty="0">
                <a:latin typeface="Times New Roman"/>
                <a:cs typeface="Times New Roman"/>
              </a:rPr>
              <a:t>). While the number </a:t>
            </a:r>
            <a:r>
              <a:rPr lang="en-US" sz="2400" b="1" dirty="0" smtClean="0">
                <a:latin typeface="Times New Roman"/>
                <a:cs typeface="Times New Roman"/>
              </a:rPr>
              <a:t>of cells </a:t>
            </a:r>
            <a:r>
              <a:rPr lang="en-US" sz="2400" b="1" dirty="0">
                <a:latin typeface="Times New Roman"/>
                <a:cs typeface="Times New Roman"/>
              </a:rPr>
              <a:t>in plants and animals varies from species to species, humans </a:t>
            </a:r>
            <a:r>
              <a:rPr lang="en-US" sz="2400" b="1" dirty="0" smtClean="0">
                <a:latin typeface="Times New Roman"/>
                <a:cs typeface="Times New Roman"/>
              </a:rPr>
              <a:t>contain </a:t>
            </a:r>
            <a:r>
              <a:rPr lang="en-US" sz="2400" b="1" dirty="0">
                <a:latin typeface="Times New Roman"/>
                <a:cs typeface="Times New Roman"/>
              </a:rPr>
              <a:t>more than 10 </a:t>
            </a:r>
            <a:r>
              <a:rPr lang="en-US" sz="2400" b="1" u="sng" dirty="0">
                <a:solidFill>
                  <a:srgbClr val="0000FF"/>
                </a:solidFill>
                <a:latin typeface="Times New Roman"/>
                <a:cs typeface="Times New Roman"/>
                <a:hlinkClick r:id="rId7" tooltip="10^12"/>
              </a:rPr>
              <a:t>trillion</a:t>
            </a:r>
            <a:r>
              <a:rPr lang="en-US" sz="2400" b="1" dirty="0">
                <a:latin typeface="Times New Roman"/>
                <a:cs typeface="Times New Roman"/>
              </a:rPr>
              <a:t> (10</a:t>
            </a:r>
            <a:r>
              <a:rPr lang="en-US" sz="2400" b="1" baseline="30000" dirty="0">
                <a:latin typeface="Times New Roman"/>
                <a:cs typeface="Times New Roman"/>
              </a:rPr>
              <a:t>12</a:t>
            </a:r>
            <a:r>
              <a:rPr lang="en-US" sz="2400" b="1" dirty="0">
                <a:latin typeface="Times New Roman"/>
                <a:cs typeface="Times New Roman"/>
              </a:rPr>
              <a:t>) cells</a:t>
            </a:r>
            <a:r>
              <a:rPr lang="en-US" sz="2400" b="1" dirty="0" smtClean="0">
                <a:latin typeface="Times New Roman"/>
                <a:cs typeface="Times New Roman"/>
              </a:rPr>
              <a:t>.</a:t>
            </a:r>
          </a:p>
          <a:p>
            <a:pPr marL="0" lvl="0" indent="0" algn="l" rtl="0">
              <a:lnSpc>
                <a:spcPct val="150000"/>
              </a:lnSpc>
              <a:spcBef>
                <a:spcPts val="0"/>
              </a:spcBef>
              <a:spcAft>
                <a:spcPts val="800"/>
              </a:spcAft>
              <a:buNone/>
            </a:pPr>
            <a:endParaRPr lang="en-US" sz="2400" b="1" dirty="0">
              <a:effectLst/>
            </a:endParaRPr>
          </a:p>
        </p:txBody>
      </p:sp>
    </p:spTree>
    <p:extLst>
      <p:ext uri="{BB962C8B-B14F-4D97-AF65-F5344CB8AC3E}">
        <p14:creationId xmlns:p14="http://schemas.microsoft.com/office/powerpoint/2010/main" val="85208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1512168"/>
          </a:xfrm>
        </p:spPr>
        <p:txBody>
          <a:bodyPr>
            <a:normAutofit fontScale="90000"/>
          </a:bodyPr>
          <a:lstStyle/>
          <a:p>
            <a:pPr algn="l" rtl="0"/>
            <a:r>
              <a:rPr lang="en-US" sz="2800" b="1" u="sng" dirty="0">
                <a:latin typeface="Times New Roman" pitchFamily="18" charset="0"/>
                <a:cs typeface="Times New Roman" pitchFamily="18" charset="0"/>
                <a:hlinkClick r:id="rId2" tooltip="Cell theory"/>
              </a:rPr>
              <a:t>Cell </a:t>
            </a:r>
            <a:r>
              <a:rPr lang="en-US" sz="2800" b="1" u="sng" dirty="0" smtClean="0">
                <a:latin typeface="Times New Roman" pitchFamily="18" charset="0"/>
                <a:cs typeface="Times New Roman" pitchFamily="18" charset="0"/>
                <a:hlinkClick r:id="rId2" tooltip="Cell theory"/>
              </a:rPr>
              <a:t>theory</a:t>
            </a:r>
            <a:r>
              <a:rPr lang="en-US" sz="2800" b="1" dirty="0" smtClean="0">
                <a:latin typeface="Times New Roman" pitchFamily="18" charset="0"/>
                <a:cs typeface="Times New Roman" pitchFamily="18" charset="0"/>
              </a:rPr>
              <a:t>  </a:t>
            </a:r>
            <a:r>
              <a:rPr lang="ar-IQ" sz="2800" b="1" dirty="0" smtClean="0">
                <a:latin typeface="Times New Roman" pitchFamily="18" charset="0"/>
                <a:cs typeface="Times New Roman" pitchFamily="18" charset="0"/>
              </a:rPr>
              <a:t>النظرية الخلوية</a:t>
            </a:r>
            <a:r>
              <a:rPr lang="en-US" sz="2800" b="1" u="sng" dirty="0" smtClean="0">
                <a:latin typeface="Times New Roman" pitchFamily="18" charset="0"/>
                <a:cs typeface="Times New Roman" pitchFamily="18" charset="0"/>
              </a:rPr>
              <a:t/>
            </a:r>
            <a:br>
              <a:rPr lang="en-US" sz="2800" b="1" u="sng" dirty="0" smtClean="0">
                <a:latin typeface="Times New Roman" pitchFamily="18" charset="0"/>
                <a:cs typeface="Times New Roman" pitchFamily="18" charset="0"/>
              </a:rPr>
            </a:br>
            <a:r>
              <a:rPr lang="en-US" sz="2800" b="1" dirty="0">
                <a:solidFill>
                  <a:schemeClr val="accent2"/>
                </a:solidFill>
                <a:latin typeface="Times New Roman" pitchFamily="18" charset="0"/>
                <a:cs typeface="Times New Roman" pitchFamily="18" charset="0"/>
              </a:rPr>
              <a:t>Robert Hooke in (1665) </a:t>
            </a:r>
            <a:r>
              <a:rPr lang="en-US" sz="2800" b="1" dirty="0">
                <a:latin typeface="Times New Roman" pitchFamily="18" charset="0"/>
                <a:cs typeface="Times New Roman" pitchFamily="18" charset="0"/>
              </a:rPr>
              <a:t>who described the </a:t>
            </a:r>
            <a:r>
              <a:rPr lang="en-US" sz="2800" b="1" dirty="0" err="1">
                <a:latin typeface="Times New Roman" pitchFamily="18" charset="0"/>
                <a:cs typeface="Times New Roman" pitchFamily="18" charset="0"/>
              </a:rPr>
              <a:t>cella</a:t>
            </a:r>
            <a:r>
              <a:rPr lang="en-US" sz="2800" b="1" dirty="0">
                <a:latin typeface="Times New Roman" pitchFamily="18" charset="0"/>
                <a:cs typeface="Times New Roman" pitchFamily="18" charset="0"/>
              </a:rPr>
              <a:t> (open spaces) of plant tissues discovered the cell.</a:t>
            </a:r>
            <a:r>
              <a:rPr lang="en-US" sz="2800" dirty="0"/>
              <a:t/>
            </a:r>
            <a:br>
              <a:rPr lang="en-US" sz="2800" dirty="0"/>
            </a:br>
            <a:endParaRPr lang="en-US" sz="2800" dirty="0"/>
          </a:p>
        </p:txBody>
      </p:sp>
      <p:sp>
        <p:nvSpPr>
          <p:cNvPr id="3" name="عنصر نائب للمحتوى 2"/>
          <p:cNvSpPr>
            <a:spLocks noGrp="1"/>
          </p:cNvSpPr>
          <p:nvPr>
            <p:ph idx="1"/>
          </p:nvPr>
        </p:nvSpPr>
        <p:spPr>
          <a:xfrm>
            <a:off x="107504" y="1412776"/>
            <a:ext cx="8928992" cy="5256584"/>
          </a:xfrm>
        </p:spPr>
        <p:txBody>
          <a:bodyPr>
            <a:normAutofit/>
          </a:bodyPr>
          <a:lstStyle/>
          <a:p>
            <a:pPr marL="0" indent="0" algn="l" rtl="0">
              <a:buNone/>
            </a:pPr>
            <a:r>
              <a:rPr lang="en-US" sz="2400" b="1" dirty="0">
                <a:latin typeface="Times New Roman" pitchFamily="18" charset="0"/>
                <a:cs typeface="Times New Roman" pitchFamily="18" charset="0"/>
              </a:rPr>
              <a:t>The cell theory is a widely accepted explanation of the relationship between cells and living things. The cell theory states</a:t>
            </a:r>
            <a:r>
              <a:rPr lang="en-US" sz="2400" b="1" dirty="0" smtClean="0">
                <a:latin typeface="Times New Roman" pitchFamily="18" charset="0"/>
                <a:cs typeface="Times New Roman" pitchFamily="18" charset="0"/>
              </a:rPr>
              <a:t>:</a:t>
            </a:r>
          </a:p>
          <a:p>
            <a:pPr marL="0" indent="0" algn="l" rtl="0">
              <a:buNone/>
            </a:pPr>
            <a:r>
              <a:rPr lang="en-US" sz="2400" b="1" dirty="0" smtClean="0">
                <a:solidFill>
                  <a:srgbClr val="FF0000"/>
                </a:solidFill>
                <a:latin typeface="Times New Roman" pitchFamily="18" charset="0"/>
                <a:cs typeface="Times New Roman" pitchFamily="18" charset="0"/>
              </a:rPr>
              <a:t>1. All </a:t>
            </a:r>
            <a:r>
              <a:rPr lang="en-US" sz="2400" b="1" dirty="0">
                <a:solidFill>
                  <a:srgbClr val="FF0000"/>
                </a:solidFill>
                <a:latin typeface="Times New Roman" pitchFamily="18" charset="0"/>
                <a:cs typeface="Times New Roman" pitchFamily="18" charset="0"/>
              </a:rPr>
              <a:t>organisms are composed of cells.</a:t>
            </a:r>
          </a:p>
          <a:p>
            <a:pPr marL="0" indent="0" algn="l" rtl="0">
              <a:buNone/>
            </a:pPr>
            <a:r>
              <a:rPr lang="en-US" sz="2400" b="1" dirty="0" smtClean="0">
                <a:solidFill>
                  <a:srgbClr val="FF0000"/>
                </a:solidFill>
                <a:latin typeface="Times New Roman" pitchFamily="18" charset="0"/>
                <a:cs typeface="Times New Roman" pitchFamily="18" charset="0"/>
              </a:rPr>
              <a:t>2. Cell </a:t>
            </a:r>
            <a:r>
              <a:rPr lang="en-US" sz="2400" b="1" dirty="0">
                <a:solidFill>
                  <a:srgbClr val="FF0000"/>
                </a:solidFill>
                <a:latin typeface="Times New Roman" pitchFamily="18" charset="0"/>
                <a:cs typeface="Times New Roman" pitchFamily="18" charset="0"/>
              </a:rPr>
              <a:t>is the structural and functional unit of life.</a:t>
            </a:r>
          </a:p>
          <a:p>
            <a:pPr marL="0" indent="0" algn="l" rtl="0">
              <a:buNone/>
            </a:pPr>
            <a:r>
              <a:rPr lang="en-US" sz="2400" b="1" dirty="0" smtClean="0">
                <a:solidFill>
                  <a:srgbClr val="FF0000"/>
                </a:solidFill>
                <a:latin typeface="Times New Roman" pitchFamily="18" charset="0"/>
                <a:cs typeface="Times New Roman" pitchFamily="18" charset="0"/>
              </a:rPr>
              <a:t>3. Cells </a:t>
            </a:r>
            <a:r>
              <a:rPr lang="en-US" sz="2400" b="1" dirty="0">
                <a:solidFill>
                  <a:srgbClr val="FF0000"/>
                </a:solidFill>
                <a:latin typeface="Times New Roman" pitchFamily="18" charset="0"/>
                <a:cs typeface="Times New Roman" pitchFamily="18" charset="0"/>
              </a:rPr>
              <a:t>arise from pre-existing cells.</a:t>
            </a:r>
          </a:p>
          <a:p>
            <a:pPr marL="0" indent="0" algn="l" rtl="0">
              <a:buNone/>
            </a:pPr>
            <a:r>
              <a:rPr lang="en-US" sz="2400" b="1" dirty="0">
                <a:latin typeface="Times New Roman" pitchFamily="18" charset="0"/>
                <a:cs typeface="Times New Roman" pitchFamily="18" charset="0"/>
              </a:rPr>
              <a:t>The cells vary considerably, in shape and size. Nerve cells of animals have long extensions. They can be several feet in length. Muscle cells are elongated in shape. Egg of the </a:t>
            </a:r>
            <a:r>
              <a:rPr lang="en-US" sz="2400" b="1" dirty="0">
                <a:solidFill>
                  <a:schemeClr val="accent2"/>
                </a:solidFill>
                <a:latin typeface="Times New Roman" pitchFamily="18" charset="0"/>
                <a:cs typeface="Times New Roman" pitchFamily="18" charset="0"/>
              </a:rPr>
              <a:t>ostrich</a:t>
            </a:r>
            <a:r>
              <a:rPr lang="en-US" sz="2400" b="1" dirty="0">
                <a:latin typeface="Times New Roman" pitchFamily="18" charset="0"/>
                <a:cs typeface="Times New Roman" pitchFamily="18" charset="0"/>
              </a:rPr>
              <a:t> </a:t>
            </a:r>
            <a:r>
              <a:rPr lang="en-US" sz="2400" b="1" dirty="0">
                <a:solidFill>
                  <a:schemeClr val="accent2">
                    <a:lumMod val="75000"/>
                  </a:schemeClr>
                </a:solidFill>
                <a:latin typeface="Times New Roman" pitchFamily="18" charset="0"/>
                <a:cs typeface="Times New Roman" pitchFamily="18" charset="0"/>
              </a:rPr>
              <a:t>is the largest cell (75 mm).</a:t>
            </a:r>
            <a:r>
              <a:rPr lang="en-US" sz="2400" b="1"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Some plant cells have thick walls. </a:t>
            </a:r>
            <a:r>
              <a:rPr lang="en-US" sz="2400" b="1" dirty="0">
                <a:latin typeface="Times New Roman" pitchFamily="18" charset="0"/>
                <a:cs typeface="Times New Roman" pitchFamily="18" charset="0"/>
              </a:rPr>
              <a:t>There is also </a:t>
            </a:r>
            <a:r>
              <a:rPr lang="en-US" sz="2400" b="1" dirty="0">
                <a:solidFill>
                  <a:srgbClr val="7030A0"/>
                </a:solidFill>
                <a:latin typeface="Times New Roman" pitchFamily="18" charset="0"/>
                <a:cs typeface="Times New Roman" pitchFamily="18" charset="0"/>
              </a:rPr>
              <a:t>wide variation in the number of cells in different organisms.</a:t>
            </a:r>
          </a:p>
        </p:txBody>
      </p:sp>
    </p:spTree>
    <p:extLst>
      <p:ext uri="{BB962C8B-B14F-4D97-AF65-F5344CB8AC3E}">
        <p14:creationId xmlns:p14="http://schemas.microsoft.com/office/powerpoint/2010/main" val="20757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20080"/>
          </a:xfrm>
        </p:spPr>
        <p:txBody>
          <a:bodyPr>
            <a:normAutofit/>
          </a:bodyPr>
          <a:lstStyle/>
          <a:p>
            <a:pPr algn="l" rtl="0"/>
            <a:r>
              <a:rPr lang="en-US" sz="2800" b="1" dirty="0">
                <a:solidFill>
                  <a:srgbClr val="C00000"/>
                </a:solidFill>
                <a:latin typeface="Times New Roman" pitchFamily="18" charset="0"/>
                <a:cs typeface="Times New Roman" pitchFamily="18" charset="0"/>
              </a:rPr>
              <a:t>Cell types</a:t>
            </a:r>
          </a:p>
        </p:txBody>
      </p:sp>
      <p:sp>
        <p:nvSpPr>
          <p:cNvPr id="3" name="عنصر نائب للمحتوى 2"/>
          <p:cNvSpPr>
            <a:spLocks noGrp="1"/>
          </p:cNvSpPr>
          <p:nvPr>
            <p:ph idx="1"/>
          </p:nvPr>
        </p:nvSpPr>
        <p:spPr>
          <a:xfrm>
            <a:off x="107504" y="764704"/>
            <a:ext cx="8856984" cy="5904656"/>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There are two distinctive types of </a:t>
            </a:r>
            <a:r>
              <a:rPr lang="en-US" sz="2400" b="1" dirty="0" smtClean="0">
                <a:solidFill>
                  <a:srgbClr val="7030A0"/>
                </a:solidFill>
                <a:latin typeface="Times New Roman" pitchFamily="18" charset="0"/>
                <a:cs typeface="Times New Roman" pitchFamily="18" charset="0"/>
              </a:rPr>
              <a:t>cells</a:t>
            </a:r>
          </a:p>
          <a:p>
            <a:pPr marL="0" lvl="0" indent="0" algn="l" rtl="0">
              <a:buNone/>
            </a:pPr>
            <a:r>
              <a:rPr lang="en-US" sz="2400" b="1" dirty="0" smtClean="0">
                <a:solidFill>
                  <a:srgbClr val="7030A0"/>
                </a:solidFill>
                <a:latin typeface="Times New Roman" pitchFamily="18" charset="0"/>
                <a:cs typeface="Times New Roman" pitchFamily="18" charset="0"/>
              </a:rPr>
              <a:t>1- Prokaryotic </a:t>
            </a:r>
            <a:r>
              <a:rPr lang="en-US" sz="2400" b="1" dirty="0">
                <a:solidFill>
                  <a:srgbClr val="7030A0"/>
                </a:solidFill>
                <a:latin typeface="Times New Roman" pitchFamily="18" charset="0"/>
                <a:cs typeface="Times New Roman" pitchFamily="18" charset="0"/>
              </a:rPr>
              <a:t>cells</a:t>
            </a:r>
            <a:r>
              <a:rPr lang="en-US" sz="2400" dirty="0">
                <a:solidFill>
                  <a:srgbClr val="7030A0"/>
                </a:solidFill>
                <a:latin typeface="Times New Roman" pitchFamily="18" charset="0"/>
                <a:cs typeface="Times New Roman" pitchFamily="18" charset="0"/>
              </a:rPr>
              <a:t>: </a:t>
            </a:r>
            <a:r>
              <a:rPr lang="en-US" sz="2400" b="1" dirty="0">
                <a:latin typeface="Times New Roman" pitchFamily="18" charset="0"/>
                <a:cs typeface="Times New Roman" pitchFamily="18" charset="0"/>
              </a:rPr>
              <a:t>Prokaryotes lack a nucleus (though they do have circular DNA) and other membrane-bound organelles (though they do contain ribosomes). </a:t>
            </a:r>
          </a:p>
          <a:p>
            <a:pPr marL="0" indent="0" algn="l" rtl="0">
              <a:buNone/>
            </a:pPr>
            <a:r>
              <a:rPr lang="en-US" sz="2400" b="1" dirty="0" smtClean="0">
                <a:solidFill>
                  <a:srgbClr val="0070C0"/>
                </a:solidFill>
                <a:latin typeface="Times New Roman" pitchFamily="18" charset="0"/>
                <a:cs typeface="Times New Roman" pitchFamily="18" charset="0"/>
              </a:rPr>
              <a:t>Bacteria </a:t>
            </a:r>
            <a:r>
              <a:rPr lang="en-US" sz="2400" b="1" dirty="0">
                <a:solidFill>
                  <a:srgbClr val="0070C0"/>
                </a:solidFill>
                <a:latin typeface="Times New Roman" pitchFamily="18" charset="0"/>
                <a:cs typeface="Times New Roman" pitchFamily="18" charset="0"/>
              </a:rPr>
              <a:t>and </a:t>
            </a:r>
            <a:r>
              <a:rPr lang="en-US" sz="2400" b="1" dirty="0" err="1">
                <a:solidFill>
                  <a:srgbClr val="0070C0"/>
                </a:solidFill>
                <a:latin typeface="Times New Roman" pitchFamily="18" charset="0"/>
                <a:cs typeface="Times New Roman" pitchFamily="18" charset="0"/>
              </a:rPr>
              <a:t>Archaea</a:t>
            </a:r>
            <a:r>
              <a:rPr lang="en-US" sz="2400" b="1" dirty="0">
                <a:solidFill>
                  <a:srgbClr val="0070C0"/>
                </a:solidFill>
                <a:latin typeface="Times New Roman" pitchFamily="18" charset="0"/>
                <a:cs typeface="Times New Roman" pitchFamily="18" charset="0"/>
              </a:rPr>
              <a:t> are two domains of prokaryotes. </a:t>
            </a:r>
            <a:endParaRPr lang="en-US" sz="2400" b="1" dirty="0" smtClean="0">
              <a:solidFill>
                <a:srgbClr val="0070C0"/>
              </a:solidFill>
              <a:latin typeface="Times New Roman" pitchFamily="18" charset="0"/>
              <a:cs typeface="Times New Roman" pitchFamily="18" charset="0"/>
            </a:endParaRPr>
          </a:p>
          <a:p>
            <a:pPr marL="0" indent="0" algn="l" rtl="0">
              <a:buNone/>
            </a:pPr>
            <a:r>
              <a:rPr lang="en-US" sz="2400" b="1" dirty="0">
                <a:solidFill>
                  <a:srgbClr val="7030A0"/>
                </a:solidFill>
                <a:latin typeface="Times New Roman" pitchFamily="18" charset="0"/>
                <a:cs typeface="Times New Roman" pitchFamily="18" charset="0"/>
              </a:rPr>
              <a:t>2- </a:t>
            </a:r>
            <a:r>
              <a:rPr lang="en-US" sz="2400" b="1" dirty="0" smtClean="0">
                <a:solidFill>
                  <a:srgbClr val="4F2270"/>
                </a:solidFill>
                <a:latin typeface="Times New Roman" pitchFamily="18" charset="0"/>
                <a:cs typeface="Times New Roman" pitchFamily="18" charset="0"/>
              </a:rPr>
              <a:t>Eukaryotic </a:t>
            </a:r>
            <a:r>
              <a:rPr lang="en-US" sz="2400" b="1" dirty="0">
                <a:solidFill>
                  <a:srgbClr val="4F2270"/>
                </a:solidFill>
                <a:latin typeface="Times New Roman" pitchFamily="18" charset="0"/>
                <a:cs typeface="Times New Roman" pitchFamily="18" charset="0"/>
              </a:rPr>
              <a:t>cells: </a:t>
            </a:r>
            <a:r>
              <a:rPr lang="en-US" sz="2400" b="1" dirty="0">
                <a:latin typeface="Times New Roman" pitchFamily="18" charset="0"/>
                <a:cs typeface="Times New Roman" pitchFamily="18" charset="0"/>
              </a:rPr>
              <a:t>Eukaryotes, have distinct nuclei bound by a nuclear membrane and membrane-bound organelles (mitochondria, chloroplasts, lysosomes, rough and smooth endoplasmic reticulum, vacuoles). In addition, they possess organized chromosomes which store genetic material. </a:t>
            </a:r>
            <a:endParaRPr lang="en-US" sz="2400" b="1" dirty="0" smtClean="0">
              <a:latin typeface="Times New Roman" pitchFamily="18" charset="0"/>
              <a:cs typeface="Times New Roman" pitchFamily="18" charset="0"/>
            </a:endParaRPr>
          </a:p>
          <a:p>
            <a:pPr marL="0" indent="0" algn="l" rtl="0">
              <a:buNone/>
            </a:pPr>
            <a:r>
              <a:rPr lang="en-US" sz="2400" b="1" dirty="0" err="1">
                <a:latin typeface="Times New Roman" pitchFamily="18" charset="0"/>
                <a:cs typeface="Times New Roman" pitchFamily="18" charset="0"/>
              </a:rPr>
              <a:t>Protists</a:t>
            </a:r>
            <a:r>
              <a:rPr lang="en-US" sz="2400" b="1" dirty="0">
                <a:latin typeface="Times New Roman" pitchFamily="18" charset="0"/>
                <a:cs typeface="Times New Roman" pitchFamily="18" charset="0"/>
              </a:rPr>
              <a:t>, fungi, animals, and plants all consist of eukaryotic cells. </a:t>
            </a:r>
          </a:p>
          <a:p>
            <a:pPr marL="0" indent="0" algn="l" rtl="0">
              <a:buNone/>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Protist</a:t>
            </a:r>
            <a:r>
              <a:rPr lang="en-US" sz="2400" b="1" dirty="0">
                <a:latin typeface="Times New Roman" pitchFamily="18" charset="0"/>
                <a:cs typeface="Times New Roman" pitchFamily="18" charset="0"/>
              </a:rPr>
              <a:t>” is an informal term referring to a group of mostly unicellular eukaryotes) .</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2954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88640"/>
            <a:ext cx="8928992" cy="6552728"/>
          </a:xfrm>
        </p:spPr>
        <p:txBody>
          <a:bodyPr>
            <a:normAutofit/>
          </a:bodyPr>
          <a:lstStyle/>
          <a:p>
            <a:pPr marL="0" indent="0" algn="l" rtl="0">
              <a:buNone/>
            </a:pPr>
            <a:r>
              <a:rPr lang="en-US" sz="2400" b="1" dirty="0" smtClean="0">
                <a:solidFill>
                  <a:srgbClr val="7030A0"/>
                </a:solidFill>
                <a:latin typeface="Times New Roman" pitchFamily="18" charset="0"/>
                <a:cs typeface="Times New Roman" pitchFamily="18" charset="0"/>
              </a:rPr>
              <a:t>Table </a:t>
            </a:r>
            <a:r>
              <a:rPr lang="en-US" sz="2400" b="1" dirty="0">
                <a:solidFill>
                  <a:srgbClr val="7030A0"/>
                </a:solidFill>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000" b="1" dirty="0">
                <a:latin typeface="Times New Roman" pitchFamily="18" charset="0"/>
                <a:cs typeface="Times New Roman" pitchFamily="18" charset="0"/>
              </a:rPr>
              <a:t>Comparison of features of prokaryotic and eukaryotic </a:t>
            </a:r>
            <a:r>
              <a:rPr lang="en-US" sz="2000" b="1" dirty="0" smtClean="0">
                <a:latin typeface="Times New Roman" pitchFamily="18" charset="0"/>
                <a:cs typeface="Times New Roman" pitchFamily="18" charset="0"/>
              </a:rPr>
              <a:t>cells</a:t>
            </a:r>
          </a:p>
          <a:p>
            <a:pPr marL="0" indent="0" algn="l" rtl="0">
              <a:buNone/>
            </a:pPr>
            <a:endParaRPr lang="en-US" sz="2000" b="1" dirty="0">
              <a:latin typeface="Times New Roman" pitchFamily="18" charset="0"/>
              <a:cs typeface="Times New Roman" pitchFamily="18"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4096655505"/>
              </p:ext>
            </p:extLst>
          </p:nvPr>
        </p:nvGraphicFramePr>
        <p:xfrm>
          <a:off x="179512" y="620688"/>
          <a:ext cx="8784975" cy="6272010"/>
        </p:xfrm>
        <a:graphic>
          <a:graphicData uri="http://schemas.openxmlformats.org/drawingml/2006/table">
            <a:tbl>
              <a:tblPr firstRow="1" bandRow="1">
                <a:tableStyleId>{5C22544A-7EE6-4342-B048-85BDC9FD1C3A}</a:tableStyleId>
              </a:tblPr>
              <a:tblGrid>
                <a:gridCol w="2928325"/>
                <a:gridCol w="2544283"/>
                <a:gridCol w="3312367"/>
              </a:tblGrid>
              <a:tr h="408045">
                <a:tc>
                  <a:txBody>
                    <a:bodyPr/>
                    <a:lstStyle/>
                    <a:p>
                      <a:endParaRPr lang="en-US" b="1" dirty="0">
                        <a:latin typeface="Times New Roman" pitchFamily="18" charset="0"/>
                        <a:cs typeface="Times New Roman" pitchFamily="18" charset="0"/>
                      </a:endParaRPr>
                    </a:p>
                  </a:txBody>
                  <a:tcP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Prokaryotes</a:t>
                      </a:r>
                    </a:p>
                  </a:txBody>
                  <a:tcPr marL="60960" marR="60960" marT="30480" marB="30480" anchor="ct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Eukaryotes</a:t>
                      </a:r>
                    </a:p>
                  </a:txBody>
                  <a:tcPr marL="60960" marR="60960" marT="30480" marB="30480" anchor="ctr"/>
                </a:tc>
              </a:tr>
              <a:tr h="600067">
                <a:tc>
                  <a:txBody>
                    <a:bodyPr/>
                    <a:lstStyle/>
                    <a:p>
                      <a:pPr algn="l" rtl="0"/>
                      <a:r>
                        <a:rPr lang="en-US" b="1" dirty="0" smtClean="0">
                          <a:latin typeface="Times New Roman" pitchFamily="18" charset="0"/>
                          <a:cs typeface="Times New Roman" pitchFamily="18" charset="0"/>
                        </a:rPr>
                        <a:t>Typical organisms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bacteria, </a:t>
                      </a:r>
                      <a:r>
                        <a:rPr lang="en-US" b="1" dirty="0" err="1" smtClean="0">
                          <a:latin typeface="Times New Roman" pitchFamily="18" charset="0"/>
                          <a:cs typeface="Times New Roman" pitchFamily="18" charset="0"/>
                        </a:rPr>
                        <a:t>archaea</a:t>
                      </a:r>
                      <a:endParaRPr lang="en-US" b="1" dirty="0" smtClean="0">
                        <a:latin typeface="Times New Roman" pitchFamily="18" charset="0"/>
                        <a:cs typeface="Times New Roman" pitchFamily="18" charset="0"/>
                      </a:endParaRPr>
                    </a:p>
                    <a:p>
                      <a:pPr algn="l" rtl="0"/>
                      <a:endParaRPr lang="en-US" b="1" dirty="0" smtClean="0">
                        <a:latin typeface="Times New Roman" pitchFamily="18" charset="0"/>
                        <a:cs typeface="Times New Roman" pitchFamily="18" charset="0"/>
                      </a:endParaRPr>
                    </a:p>
                  </a:txBody>
                  <a:tcPr/>
                </a:tc>
                <a:tc>
                  <a:txBody>
                    <a:bodyPr/>
                    <a:lstStyle/>
                    <a:p>
                      <a:pPr algn="l" rtl="0"/>
                      <a:r>
                        <a:rPr lang="en-US" b="1" dirty="0" err="1" smtClean="0">
                          <a:latin typeface="Times New Roman" pitchFamily="18" charset="0"/>
                          <a:cs typeface="Times New Roman" pitchFamily="18" charset="0"/>
                        </a:rPr>
                        <a:t>protists</a:t>
                      </a:r>
                      <a:r>
                        <a:rPr lang="en-US" b="1" dirty="0" smtClean="0">
                          <a:latin typeface="Times New Roman" pitchFamily="18" charset="0"/>
                          <a:cs typeface="Times New Roman" pitchFamily="18" charset="0"/>
                        </a:rPr>
                        <a:t>, fungi, plants, animals</a:t>
                      </a:r>
                    </a:p>
                  </a:txBody>
                  <a:tcPr/>
                </a:tc>
              </a:tr>
              <a:tr h="408045">
                <a:tc>
                  <a:txBody>
                    <a:bodyPr/>
                    <a:lstStyle/>
                    <a:p>
                      <a:pPr algn="l" rtl="0"/>
                      <a:r>
                        <a:rPr lang="en-US" b="1" dirty="0" smtClean="0">
                          <a:latin typeface="Times New Roman" pitchFamily="18" charset="0"/>
                          <a:cs typeface="Times New Roman" pitchFamily="18" charset="0"/>
                        </a:rPr>
                        <a:t>Typical size</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 1–5 µm</a:t>
                      </a:r>
                    </a:p>
                  </a:txBody>
                  <a:tcPr/>
                </a:tc>
                <a:tc>
                  <a:txBody>
                    <a:bodyPr/>
                    <a:lstStyle/>
                    <a:p>
                      <a:pPr algn="l" rtl="0"/>
                      <a:r>
                        <a:rPr lang="en-US" b="1" dirty="0" smtClean="0">
                          <a:latin typeface="Times New Roman" pitchFamily="18" charset="0"/>
                          <a:cs typeface="Times New Roman" pitchFamily="18" charset="0"/>
                        </a:rPr>
                        <a:t>~ 10–100 µm</a:t>
                      </a:r>
                    </a:p>
                  </a:txBody>
                  <a:tcPr/>
                </a:tc>
              </a:tr>
              <a:tr h="408045">
                <a:tc>
                  <a:txBody>
                    <a:bodyPr/>
                    <a:lstStyle/>
                    <a:p>
                      <a:pPr algn="l" rtl="0"/>
                      <a:r>
                        <a:rPr lang="en-US" b="1" dirty="0" smtClean="0">
                          <a:latin typeface="Times New Roman" pitchFamily="18" charset="0"/>
                          <a:cs typeface="Times New Roman" pitchFamily="18" charset="0"/>
                        </a:rPr>
                        <a:t>Type of nucleus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nucleoid region; no true nucleus</a:t>
                      </a:r>
                    </a:p>
                  </a:txBody>
                  <a:tcPr/>
                </a:tc>
                <a:tc>
                  <a:txBody>
                    <a:bodyPr/>
                    <a:lstStyle/>
                    <a:p>
                      <a:pPr algn="l" rtl="0"/>
                      <a:r>
                        <a:rPr lang="en-US" b="1" dirty="0" smtClean="0">
                          <a:latin typeface="Times New Roman" pitchFamily="18" charset="0"/>
                          <a:cs typeface="Times New Roman" pitchFamily="18" charset="0"/>
                        </a:rPr>
                        <a:t>true nucleus with double membrane</a:t>
                      </a:r>
                      <a:endParaRPr lang="en-US" b="1" dirty="0">
                        <a:latin typeface="Times New Roman" pitchFamily="18" charset="0"/>
                        <a:cs typeface="Times New Roman" pitchFamily="18" charset="0"/>
                      </a:endParaRPr>
                    </a:p>
                  </a:txBody>
                  <a:tcPr/>
                </a:tc>
              </a:tr>
              <a:tr h="408045">
                <a:tc>
                  <a:txBody>
                    <a:bodyPr/>
                    <a:lstStyle/>
                    <a:p>
                      <a:pPr algn="l" rtl="0"/>
                      <a:r>
                        <a:rPr lang="en-US" b="1" dirty="0" smtClean="0">
                          <a:latin typeface="Times New Roman" pitchFamily="18" charset="0"/>
                          <a:cs typeface="Times New Roman" pitchFamily="18" charset="0"/>
                        </a:rPr>
                        <a:t>DNA</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circular (usually)</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linear molecules (chromosomes) with histone proteins</a:t>
                      </a:r>
                    </a:p>
                  </a:txBody>
                  <a:tcPr/>
                </a:tc>
              </a:tr>
              <a:tr h="408045">
                <a:tc>
                  <a:txBody>
                    <a:bodyPr/>
                    <a:lstStyle/>
                    <a:p>
                      <a:pPr algn="l" rtl="0"/>
                      <a:r>
                        <a:rPr lang="en-US" b="1" dirty="0" smtClean="0">
                          <a:latin typeface="Times New Roman" pitchFamily="18" charset="0"/>
                          <a:cs typeface="Times New Roman" pitchFamily="18" charset="0"/>
                        </a:rPr>
                        <a:t>RNA/protein synthesis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coupled in the cytoplasm</a:t>
                      </a:r>
                    </a:p>
                  </a:txBody>
                  <a:tcPr/>
                </a:tc>
                <a:tc>
                  <a:txBody>
                    <a:bodyPr/>
                    <a:lstStyle/>
                    <a:p>
                      <a:pPr algn="l" rtl="0"/>
                      <a:r>
                        <a:rPr lang="en-US" b="1" dirty="0" smtClean="0">
                          <a:latin typeface="Times New Roman" pitchFamily="18" charset="0"/>
                          <a:cs typeface="Times New Roman" pitchFamily="18" charset="0"/>
                        </a:rPr>
                        <a:t>RNA synthesis in the nucleus</a:t>
                      </a:r>
                    </a:p>
                    <a:p>
                      <a:pPr algn="l" rtl="0"/>
                      <a:r>
                        <a:rPr lang="en-US" b="1" dirty="0" smtClean="0">
                          <a:latin typeface="Times New Roman" pitchFamily="18" charset="0"/>
                          <a:cs typeface="Times New Roman" pitchFamily="18" charset="0"/>
                        </a:rPr>
                        <a:t>protein synthesis in the cytoplasm</a:t>
                      </a:r>
                    </a:p>
                  </a:txBody>
                  <a:tcPr/>
                </a:tc>
              </a:tr>
              <a:tr h="408045">
                <a:tc>
                  <a:txBody>
                    <a:bodyPr/>
                    <a:lstStyle/>
                    <a:p>
                      <a:pPr algn="l" rtl="0"/>
                      <a:r>
                        <a:rPr lang="en-US" b="1" dirty="0" smtClean="0">
                          <a:latin typeface="Times New Roman" pitchFamily="18" charset="0"/>
                          <a:cs typeface="Times New Roman" pitchFamily="18" charset="0"/>
                        </a:rPr>
                        <a:t>Ribosomes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50S and 30S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60S and 40S</a:t>
                      </a:r>
                      <a:endParaRPr lang="en-US" b="1" dirty="0">
                        <a:latin typeface="Times New Roman" pitchFamily="18" charset="0"/>
                        <a:cs typeface="Times New Roman" pitchFamily="18" charset="0"/>
                      </a:endParaRPr>
                    </a:p>
                  </a:txBody>
                  <a:tcPr/>
                </a:tc>
              </a:tr>
              <a:tr h="408045">
                <a:tc>
                  <a:txBody>
                    <a:bodyPr/>
                    <a:lstStyle/>
                    <a:p>
                      <a:pPr algn="l" rtl="0"/>
                      <a:r>
                        <a:rPr lang="en-US" b="1" dirty="0" smtClean="0">
                          <a:latin typeface="Times New Roman" pitchFamily="18" charset="0"/>
                          <a:cs typeface="Times New Roman" pitchFamily="18" charset="0"/>
                        </a:rPr>
                        <a:t>Cytoplasmic structure</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very few structures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highly structured by </a:t>
                      </a:r>
                      <a:r>
                        <a:rPr lang="en-US" b="1" dirty="0" err="1" smtClean="0">
                          <a:latin typeface="Times New Roman" pitchFamily="18" charset="0"/>
                          <a:cs typeface="Times New Roman" pitchFamily="18" charset="0"/>
                        </a:rPr>
                        <a:t>endomembranes</a:t>
                      </a:r>
                      <a:r>
                        <a:rPr lang="en-US" b="1" dirty="0" smtClean="0">
                          <a:latin typeface="Times New Roman" pitchFamily="18" charset="0"/>
                          <a:cs typeface="Times New Roman" pitchFamily="18" charset="0"/>
                        </a:rPr>
                        <a:t> and a cytoskeleton</a:t>
                      </a:r>
                    </a:p>
                  </a:txBody>
                  <a:tcPr/>
                </a:tc>
              </a:tr>
              <a:tr h="408045">
                <a:tc>
                  <a:txBody>
                    <a:bodyPr/>
                    <a:lstStyle/>
                    <a:p>
                      <a:pPr algn="l" rtl="0"/>
                      <a:r>
                        <a:rPr lang="en-US" b="1" dirty="0" smtClean="0">
                          <a:latin typeface="Times New Roman" pitchFamily="18" charset="0"/>
                          <a:cs typeface="Times New Roman" pitchFamily="18" charset="0"/>
                        </a:rPr>
                        <a:t>Cell movement</a:t>
                      </a:r>
                    </a:p>
                    <a:p>
                      <a:pPr algn="l" rtl="0"/>
                      <a:endParaRPr lang="en-US" b="1" dirty="0" smtClean="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flagella made of </a:t>
                      </a:r>
                      <a:r>
                        <a:rPr lang="en-US" b="1" dirty="0" err="1" smtClean="0">
                          <a:latin typeface="Times New Roman" pitchFamily="18" charset="0"/>
                          <a:cs typeface="Times New Roman" pitchFamily="18" charset="0"/>
                        </a:rPr>
                        <a:t>flagellin</a:t>
                      </a:r>
                      <a:endParaRPr lang="en-US" b="1" dirty="0" smtClean="0">
                        <a:latin typeface="Times New Roman" pitchFamily="18" charset="0"/>
                        <a:cs typeface="Times New Roman" pitchFamily="18" charset="0"/>
                      </a:endParaRPr>
                    </a:p>
                    <a:p>
                      <a:pPr algn="l" rtl="0"/>
                      <a:endParaRPr lang="en-US" b="1" dirty="0" smtClean="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Flagella and cilia containing microtubules; </a:t>
                      </a:r>
                      <a:r>
                        <a:rPr lang="en-US" b="1" dirty="0" err="1" smtClean="0">
                          <a:latin typeface="Times New Roman" pitchFamily="18" charset="0"/>
                          <a:cs typeface="Times New Roman" pitchFamily="18" charset="0"/>
                        </a:rPr>
                        <a:t>lamellipodia</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filopodia</a:t>
                      </a:r>
                      <a:r>
                        <a:rPr lang="en-US" b="1" dirty="0" smtClean="0">
                          <a:latin typeface="Times New Roman" pitchFamily="18" charset="0"/>
                          <a:cs typeface="Times New Roman" pitchFamily="18" charset="0"/>
                        </a:rPr>
                        <a:t> containing actin</a:t>
                      </a:r>
                    </a:p>
                  </a:txBody>
                  <a:tcPr/>
                </a:tc>
              </a:tr>
            </a:tbl>
          </a:graphicData>
        </a:graphic>
      </p:graphicFrame>
    </p:spTree>
    <p:extLst>
      <p:ext uri="{BB962C8B-B14F-4D97-AF65-F5344CB8AC3E}">
        <p14:creationId xmlns:p14="http://schemas.microsoft.com/office/powerpoint/2010/main" val="311498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634082"/>
          </a:xfrm>
        </p:spPr>
        <p:txBody>
          <a:bodyPr>
            <a:normAutofit/>
          </a:bodyPr>
          <a:lstStyle/>
          <a:p>
            <a:pPr algn="l" rtl="0"/>
            <a:r>
              <a:rPr lang="en-US" sz="2800" b="1" dirty="0" smtClean="0"/>
              <a:t>Continue</a:t>
            </a:r>
            <a:endParaRPr lang="en-US" sz="2800" b="1"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891439878"/>
              </p:ext>
            </p:extLst>
          </p:nvPr>
        </p:nvGraphicFramePr>
        <p:xfrm>
          <a:off x="107950" y="836613"/>
          <a:ext cx="8928099" cy="4495800"/>
        </p:xfrm>
        <a:graphic>
          <a:graphicData uri="http://schemas.openxmlformats.org/drawingml/2006/table">
            <a:tbl>
              <a:tblPr firstRow="1" bandRow="1">
                <a:tableStyleId>{5C22544A-7EE6-4342-B048-85BDC9FD1C3A}</a:tableStyleId>
              </a:tblPr>
              <a:tblGrid>
                <a:gridCol w="2976033"/>
                <a:gridCol w="2976033"/>
                <a:gridCol w="2976033"/>
              </a:tblGrid>
              <a:tr h="370840">
                <a:tc>
                  <a:txBody>
                    <a:bodyPr/>
                    <a:lstStyle/>
                    <a:p>
                      <a:endParaRPr lang="en-US" b="1" dirty="0">
                        <a:latin typeface="Times New Roman" pitchFamily="18" charset="0"/>
                        <a:cs typeface="Times New Roman" pitchFamily="18" charset="0"/>
                      </a:endParaRPr>
                    </a:p>
                  </a:txBody>
                  <a:tcPr/>
                </a:tc>
                <a:tc>
                  <a:txBody>
                    <a:bodyPr/>
                    <a:lstStyle/>
                    <a:p>
                      <a:pPr algn="ctr" rtl="0"/>
                      <a:r>
                        <a:rPr lang="en-US" b="1" dirty="0" smtClean="0">
                          <a:latin typeface="Times New Roman" pitchFamily="18" charset="0"/>
                          <a:cs typeface="Times New Roman" pitchFamily="18" charset="0"/>
                        </a:rPr>
                        <a:t>Prokaryotes</a:t>
                      </a:r>
                      <a:endParaRPr lang="en-US" b="1" dirty="0">
                        <a:latin typeface="Times New Roman" pitchFamily="18" charset="0"/>
                        <a:cs typeface="Times New Roman" pitchFamily="18" charset="0"/>
                      </a:endParaRPr>
                    </a:p>
                  </a:txBody>
                  <a:tcPr/>
                </a:tc>
                <a:tc>
                  <a:txBody>
                    <a:bodyPr/>
                    <a:lstStyle/>
                    <a:p>
                      <a:pPr algn="ctr" rtl="0"/>
                      <a:r>
                        <a:rPr lang="en-US" b="1" dirty="0" smtClean="0">
                          <a:latin typeface="Times New Roman" pitchFamily="18" charset="0"/>
                          <a:cs typeface="Times New Roman" pitchFamily="18" charset="0"/>
                        </a:rPr>
                        <a:t>Eukaryotes</a:t>
                      </a:r>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Mitochondria</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none</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one to several thousand</a:t>
                      </a:r>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Chloroplasts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none</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in algae and plants</a:t>
                      </a:r>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Organization</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usually single cells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single cells, colonies, higher multicellular organisms with specialized cells</a:t>
                      </a:r>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Cell division</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binary fission (simple division)</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mitosis (fission or budding)</a:t>
                      </a:r>
                    </a:p>
                    <a:p>
                      <a:pPr algn="l" rtl="0"/>
                      <a:r>
                        <a:rPr lang="en-US" b="1" dirty="0" smtClean="0">
                          <a:latin typeface="Times New Roman" pitchFamily="18" charset="0"/>
                          <a:cs typeface="Times New Roman" pitchFamily="18" charset="0"/>
                        </a:rPr>
                        <a:t>meiosis</a:t>
                      </a:r>
                    </a:p>
                    <a:p>
                      <a:pPr algn="l" rtl="0"/>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Chromosomes</a:t>
                      </a:r>
                    </a:p>
                    <a:p>
                      <a:pPr algn="l" rtl="0"/>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single chromosome</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More than one chromosome</a:t>
                      </a:r>
                      <a:endParaRPr lang="en-US" b="1" dirty="0">
                        <a:latin typeface="Times New Roman" pitchFamily="18" charset="0"/>
                        <a:cs typeface="Times New Roman" pitchFamily="18" charset="0"/>
                      </a:endParaRPr>
                    </a:p>
                  </a:txBody>
                  <a:tcPr/>
                </a:tc>
              </a:tr>
              <a:tr h="370840">
                <a:tc>
                  <a:txBody>
                    <a:bodyPr/>
                    <a:lstStyle/>
                    <a:p>
                      <a:pPr algn="l" rtl="0"/>
                      <a:r>
                        <a:rPr lang="en-US" b="1" dirty="0" smtClean="0">
                          <a:latin typeface="Times New Roman" pitchFamily="18" charset="0"/>
                          <a:cs typeface="Times New Roman" pitchFamily="18" charset="0"/>
                        </a:rPr>
                        <a:t>Membranes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Cell membranes</a:t>
                      </a:r>
                      <a:endParaRPr lang="en-US" b="1" dirty="0">
                        <a:latin typeface="Times New Roman" pitchFamily="18" charset="0"/>
                        <a:cs typeface="Times New Roman" pitchFamily="18" charset="0"/>
                      </a:endParaRPr>
                    </a:p>
                  </a:txBody>
                  <a:tcPr/>
                </a:tc>
                <a:tc>
                  <a:txBody>
                    <a:bodyPr/>
                    <a:lstStyle/>
                    <a:p>
                      <a:pPr algn="l" rtl="0"/>
                      <a:r>
                        <a:rPr lang="en-US" b="1" dirty="0" smtClean="0">
                          <a:latin typeface="Times New Roman" pitchFamily="18" charset="0"/>
                          <a:cs typeface="Times New Roman" pitchFamily="18" charset="0"/>
                        </a:rPr>
                        <a:t>Cell membrane and membrane-bound organelles</a:t>
                      </a:r>
                      <a:endParaRPr lang="en-US"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4781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endParaRPr lang="en-US" sz="2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128" t="30948" r="32544" b="10585"/>
          <a:stretch/>
        </p:blipFill>
        <p:spPr bwMode="auto">
          <a:xfrm>
            <a:off x="179512" y="188640"/>
            <a:ext cx="881973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48" y="188640"/>
            <a:ext cx="880430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78220076"/>
              </p:ext>
            </p:extLst>
          </p:nvPr>
        </p:nvGraphicFramePr>
        <p:xfrm>
          <a:off x="179388" y="260647"/>
          <a:ext cx="8785226" cy="4572000"/>
        </p:xfrm>
        <a:graphic>
          <a:graphicData uri="http://schemas.openxmlformats.org/drawingml/2006/table">
            <a:tbl>
              <a:tblPr firstRow="1" bandRow="1">
                <a:tableStyleId>{5C22544A-7EE6-4342-B048-85BDC9FD1C3A}</a:tableStyleId>
              </a:tblPr>
              <a:tblGrid>
                <a:gridCol w="4392613"/>
                <a:gridCol w="4392613"/>
              </a:tblGrid>
              <a:tr h="312440">
                <a:tc>
                  <a:txBody>
                    <a:bodyPr/>
                    <a:lstStyle/>
                    <a:p>
                      <a:pPr algn="ctr" rtl="0"/>
                      <a:r>
                        <a:rPr lang="en-US" sz="2400" b="1" dirty="0" smtClean="0">
                          <a:latin typeface="Times New Roman" pitchFamily="18" charset="0"/>
                          <a:cs typeface="Times New Roman" pitchFamily="18" charset="0"/>
                        </a:rPr>
                        <a:t>Plant cell</a:t>
                      </a:r>
                      <a:endParaRPr lang="en-US" sz="2400" b="1" dirty="0">
                        <a:latin typeface="Times New Roman" pitchFamily="18" charset="0"/>
                        <a:cs typeface="Times New Roman" pitchFamily="18" charset="0"/>
                      </a:endParaRPr>
                    </a:p>
                  </a:txBody>
                  <a:tcPr/>
                </a:tc>
                <a:tc>
                  <a:txBody>
                    <a:bodyPr/>
                    <a:lstStyle/>
                    <a:p>
                      <a:pPr algn="ctr" rtl="0"/>
                      <a:r>
                        <a:rPr lang="en-US" sz="2400" b="1" dirty="0" smtClean="0">
                          <a:latin typeface="Times New Roman" pitchFamily="18" charset="0"/>
                          <a:cs typeface="Times New Roman" pitchFamily="18" charset="0"/>
                        </a:rPr>
                        <a:t>Animal cell</a:t>
                      </a:r>
                      <a:endParaRPr lang="en-US" sz="2400" b="1" dirty="0">
                        <a:latin typeface="Times New Roman" pitchFamily="18" charset="0"/>
                        <a:cs typeface="Times New Roman" pitchFamily="18" charset="0"/>
                      </a:endParaRPr>
                    </a:p>
                  </a:txBody>
                  <a:tcPr/>
                </a:tc>
              </a:tr>
              <a:tr h="370840">
                <a:tc>
                  <a:txBody>
                    <a:bodyPr/>
                    <a:lstStyle/>
                    <a:p>
                      <a:pPr algn="l" rtl="0"/>
                      <a:r>
                        <a:rPr lang="en-US" sz="2400" b="1" dirty="0" smtClean="0">
                          <a:solidFill>
                            <a:srgbClr val="007434"/>
                          </a:solidFill>
                          <a:latin typeface="Times New Roman" pitchFamily="18" charset="0"/>
                          <a:cs typeface="Times New Roman" pitchFamily="18" charset="0"/>
                        </a:rPr>
                        <a:t>Plant cell surrounded by a rigid cell wall</a:t>
                      </a:r>
                      <a:endParaRPr lang="en-US" sz="2400" b="1" dirty="0">
                        <a:solidFill>
                          <a:srgbClr val="007434"/>
                        </a:solidFill>
                        <a:latin typeface="Times New Roman" pitchFamily="18" charset="0"/>
                        <a:cs typeface="Times New Roman" pitchFamily="18" charset="0"/>
                      </a:endParaRPr>
                    </a:p>
                  </a:txBody>
                  <a:tcPr/>
                </a:tc>
                <a:tc>
                  <a:txBody>
                    <a:bodyPr/>
                    <a:lstStyle/>
                    <a:p>
                      <a:pPr algn="l" rtl="0"/>
                      <a:r>
                        <a:rPr lang="en-US" sz="2400" b="1" dirty="0" smtClean="0">
                          <a:solidFill>
                            <a:srgbClr val="CC0099"/>
                          </a:solidFill>
                          <a:latin typeface="Times New Roman" pitchFamily="18" charset="0"/>
                          <a:cs typeface="Times New Roman" pitchFamily="18" charset="0"/>
                        </a:rPr>
                        <a:t>Animal cells do not have a cell wall</a:t>
                      </a:r>
                      <a:endParaRPr lang="en-US" sz="2400" b="1" dirty="0">
                        <a:solidFill>
                          <a:srgbClr val="CC0099"/>
                        </a:solidFill>
                        <a:latin typeface="Times New Roman" pitchFamily="18" charset="0"/>
                        <a:cs typeface="Times New Roman" pitchFamily="18" charset="0"/>
                      </a:endParaRPr>
                    </a:p>
                  </a:txBody>
                  <a:tcPr/>
                </a:tc>
              </a:tr>
              <a:tr h="370840">
                <a:tc>
                  <a:txBody>
                    <a:bodyPr/>
                    <a:lstStyle/>
                    <a:p>
                      <a:pPr algn="l" rtl="0"/>
                      <a:r>
                        <a:rPr lang="en-US" sz="2400" b="1" dirty="0" smtClean="0">
                          <a:solidFill>
                            <a:srgbClr val="007434"/>
                          </a:solidFill>
                          <a:latin typeface="Times New Roman" pitchFamily="18" charset="0"/>
                          <a:cs typeface="Times New Roman" pitchFamily="18" charset="0"/>
                        </a:rPr>
                        <a:t>Larger in size</a:t>
                      </a:r>
                      <a:endParaRPr lang="en-US" sz="2400" b="1" dirty="0">
                        <a:solidFill>
                          <a:srgbClr val="007434"/>
                        </a:solidFill>
                        <a:latin typeface="Times New Roman" pitchFamily="18" charset="0"/>
                        <a:cs typeface="Times New Roman" pitchFamily="18" charset="0"/>
                      </a:endParaRPr>
                    </a:p>
                  </a:txBody>
                  <a:tcPr/>
                </a:tc>
                <a:tc>
                  <a:txBody>
                    <a:bodyPr/>
                    <a:lstStyle/>
                    <a:p>
                      <a:pPr algn="l" rtl="0"/>
                      <a:r>
                        <a:rPr lang="en-US" sz="2400" b="1" dirty="0" smtClean="0">
                          <a:solidFill>
                            <a:srgbClr val="CC0099"/>
                          </a:solidFill>
                          <a:latin typeface="Times New Roman" pitchFamily="18" charset="0"/>
                          <a:cs typeface="Times New Roman" pitchFamily="18" charset="0"/>
                        </a:rPr>
                        <a:t>Smaller in size</a:t>
                      </a:r>
                      <a:endParaRPr lang="en-US" sz="2400" b="1" dirty="0">
                        <a:solidFill>
                          <a:srgbClr val="CC0099"/>
                        </a:solidFill>
                        <a:latin typeface="Times New Roman" pitchFamily="18" charset="0"/>
                        <a:cs typeface="Times New Roman" pitchFamily="18" charset="0"/>
                      </a:endParaRPr>
                    </a:p>
                  </a:txBody>
                  <a:tcPr/>
                </a:tc>
              </a:tr>
              <a:tr h="370840">
                <a:tc>
                  <a:txBody>
                    <a:bodyPr/>
                    <a:lstStyle/>
                    <a:p>
                      <a:pPr algn="l" rtl="0"/>
                      <a:r>
                        <a:rPr lang="en-US" sz="2400" b="1" dirty="0" smtClean="0">
                          <a:solidFill>
                            <a:srgbClr val="007434"/>
                          </a:solidFill>
                          <a:latin typeface="Times New Roman" pitchFamily="18" charset="0"/>
                          <a:cs typeface="Times New Roman" pitchFamily="18" charset="0"/>
                        </a:rPr>
                        <a:t>Plant cells have plastids</a:t>
                      </a:r>
                      <a:endParaRPr lang="en-US" sz="2400" b="1" dirty="0">
                        <a:solidFill>
                          <a:srgbClr val="007434"/>
                        </a:solidFill>
                        <a:latin typeface="Times New Roman" pitchFamily="18" charset="0"/>
                        <a:cs typeface="Times New Roman" pitchFamily="18" charset="0"/>
                      </a:endParaRPr>
                    </a:p>
                  </a:txBody>
                  <a:tcPr/>
                </a:tc>
                <a:tc>
                  <a:txBody>
                    <a:bodyPr/>
                    <a:lstStyle/>
                    <a:p>
                      <a:pPr algn="l" rtl="0"/>
                      <a:r>
                        <a:rPr lang="en-US" sz="2400" b="1" dirty="0" smtClean="0">
                          <a:solidFill>
                            <a:srgbClr val="CC0099"/>
                          </a:solidFill>
                          <a:latin typeface="Times New Roman" pitchFamily="18" charset="0"/>
                          <a:cs typeface="Times New Roman" pitchFamily="18" charset="0"/>
                        </a:rPr>
                        <a:t>Animal cells do not have plastids</a:t>
                      </a:r>
                      <a:endParaRPr lang="en-US" sz="2400" b="1" dirty="0">
                        <a:solidFill>
                          <a:srgbClr val="CC0099"/>
                        </a:solidFill>
                        <a:latin typeface="Times New Roman" pitchFamily="18" charset="0"/>
                        <a:cs typeface="Times New Roman" pitchFamily="18" charset="0"/>
                      </a:endParaRPr>
                    </a:p>
                  </a:txBody>
                  <a:tcPr/>
                </a:tc>
              </a:tr>
              <a:tr h="370840">
                <a:tc>
                  <a:txBody>
                    <a:bodyPr/>
                    <a:lstStyle/>
                    <a:p>
                      <a:pPr algn="l" rtl="0"/>
                      <a:r>
                        <a:rPr lang="en-US" sz="2400" b="1" dirty="0" smtClean="0">
                          <a:solidFill>
                            <a:srgbClr val="007434"/>
                          </a:solidFill>
                          <a:latin typeface="Times New Roman" pitchFamily="18" charset="0"/>
                          <a:cs typeface="Times New Roman" pitchFamily="18" charset="0"/>
                        </a:rPr>
                        <a:t>Presence of a large vacuole is seen in plant cells.</a:t>
                      </a:r>
                      <a:endParaRPr lang="en-US" sz="2400" b="1" dirty="0">
                        <a:solidFill>
                          <a:srgbClr val="007434"/>
                        </a:solidFill>
                        <a:latin typeface="Times New Roman" pitchFamily="18" charset="0"/>
                        <a:cs typeface="Times New Roman" pitchFamily="18" charset="0"/>
                      </a:endParaRPr>
                    </a:p>
                  </a:txBody>
                  <a:tcPr/>
                </a:tc>
                <a:tc>
                  <a:txBody>
                    <a:bodyPr/>
                    <a:lstStyle/>
                    <a:p>
                      <a:pPr algn="l" rtl="0"/>
                      <a:r>
                        <a:rPr lang="en-US" sz="2400" b="1" dirty="0" smtClean="0">
                          <a:solidFill>
                            <a:srgbClr val="CC0099"/>
                          </a:solidFill>
                          <a:latin typeface="Times New Roman" pitchFamily="18" charset="0"/>
                          <a:cs typeface="Times New Roman" pitchFamily="18" charset="0"/>
                        </a:rPr>
                        <a:t>Whereas there are very small vacuoles as compared to plant cells are seen in animal cells.</a:t>
                      </a:r>
                      <a:endParaRPr lang="en-US" sz="2400" b="1" dirty="0">
                        <a:solidFill>
                          <a:srgbClr val="CC0099"/>
                        </a:solidFill>
                        <a:latin typeface="Times New Roman" pitchFamily="18" charset="0"/>
                        <a:cs typeface="Times New Roman" pitchFamily="18" charset="0"/>
                      </a:endParaRPr>
                    </a:p>
                  </a:txBody>
                  <a:tcPr/>
                </a:tc>
              </a:tr>
              <a:tr h="370840">
                <a:tc>
                  <a:txBody>
                    <a:bodyPr/>
                    <a:lstStyle/>
                    <a:p>
                      <a:pPr algn="l" rtl="0"/>
                      <a:r>
                        <a:rPr lang="en-US" sz="2400" b="1" dirty="0" smtClean="0">
                          <a:solidFill>
                            <a:srgbClr val="007434"/>
                          </a:solidFill>
                          <a:latin typeface="Times New Roman" pitchFamily="18" charset="0"/>
                          <a:cs typeface="Times New Roman" pitchFamily="18" charset="0"/>
                        </a:rPr>
                        <a:t>Centrosomes are absent in plant cells</a:t>
                      </a:r>
                      <a:endParaRPr lang="en-US" sz="2400" b="1" dirty="0">
                        <a:solidFill>
                          <a:srgbClr val="007434"/>
                        </a:solidFill>
                        <a:latin typeface="Times New Roman" pitchFamily="18" charset="0"/>
                        <a:cs typeface="Times New Roman" pitchFamily="18" charset="0"/>
                      </a:endParaRPr>
                    </a:p>
                  </a:txBody>
                  <a:tcPr/>
                </a:tc>
                <a:tc>
                  <a:txBody>
                    <a:bodyPr/>
                    <a:lstStyle/>
                    <a:p>
                      <a:pPr algn="l" rtl="0"/>
                      <a:r>
                        <a:rPr lang="en-US" sz="2400" b="1" dirty="0" smtClean="0">
                          <a:solidFill>
                            <a:srgbClr val="CC0099"/>
                          </a:solidFill>
                          <a:latin typeface="Times New Roman" pitchFamily="18" charset="0"/>
                          <a:cs typeface="Times New Roman" pitchFamily="18" charset="0"/>
                        </a:rPr>
                        <a:t>Animal cells have centrosomes.</a:t>
                      </a:r>
                      <a:endParaRPr lang="en-US" sz="2400" b="1" dirty="0">
                        <a:solidFill>
                          <a:srgbClr val="CC0099"/>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20881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612</Words>
  <Application>Microsoft Office PowerPoint</Application>
  <PresentationFormat>On-screen Show (4:3)</PresentationFormat>
  <Paragraphs>84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سمة Office</vt:lpstr>
      <vt:lpstr>                                               Department of Anesthesia Techniques                                Prof . Dr. Younis A. Alkhafaji                                                           Biology      Lecture – 1 -           Biology is a science that deals with the study of life and living organisms, including their structure, function, growth, evolution, origin, distribution and taxonomy.  The word biology means, "The science of life", from the Greek Bios means life and logos means science. Therefore, Biology is the science of Living Things. That is why Biology is sometimes, known as Life Science.</vt:lpstr>
      <vt:lpstr>Cell biology explains the structure, organization of the organelles they contain, their physiological properties, metabolic processes, Signaling pathways, life cycle, and interactions with their environment. Organisms can be classified as  </vt:lpstr>
      <vt:lpstr>Cell theory  النظرية الخلوية Robert Hooke in (1665) who described the cella (open spaces) of plant tissues discovered the cell. </vt:lpstr>
      <vt:lpstr>Cell types</vt:lpstr>
      <vt:lpstr>PowerPoint Presentation</vt:lpstr>
      <vt:lpstr>Continue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Biology  Biology is the science that studies living organisms and how they interact with one another and their environment, including their physical and chemical structure, function, development and evolution. The term biology is derived from the Greek word βίος, bios, "life" and the suffix -λογία, -logia, "study of.</dc:title>
  <dc:creator>AL_faris</dc:creator>
  <cp:lastModifiedBy>younis</cp:lastModifiedBy>
  <cp:revision>34</cp:revision>
  <dcterms:created xsi:type="dcterms:W3CDTF">2022-12-05T16:05:42Z</dcterms:created>
  <dcterms:modified xsi:type="dcterms:W3CDTF">2023-12-02T13:10:12Z</dcterms:modified>
</cp:coreProperties>
</file>