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00CC"/>
    <a:srgbClr val="66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9" d="100"/>
          <a:sy n="79" d="100"/>
        </p:scale>
        <p:origin x="11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799D509-29FA-498E-9416-4DA24ECA90A8}" type="datetimeFigureOut">
              <a:rPr lang="ar-IQ" smtClean="0"/>
              <a:t>07/06/1445</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718D198-D9C6-430F-9FBA-8FA177C8D692}" type="slidenum">
              <a:rPr lang="ar-IQ" smtClean="0"/>
              <a:t>‹#›</a:t>
            </a:fld>
            <a:endParaRPr lang="ar-IQ"/>
          </a:p>
        </p:txBody>
      </p:sp>
    </p:spTree>
    <p:extLst>
      <p:ext uri="{BB962C8B-B14F-4D97-AF65-F5344CB8AC3E}">
        <p14:creationId xmlns:p14="http://schemas.microsoft.com/office/powerpoint/2010/main" val="602566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3718D198-D9C6-430F-9FBA-8FA177C8D692}" type="slidenum">
              <a:rPr lang="ar-IQ" smtClean="0"/>
              <a:t>2</a:t>
            </a:fld>
            <a:endParaRPr lang="ar-IQ"/>
          </a:p>
        </p:txBody>
      </p:sp>
    </p:spTree>
    <p:extLst>
      <p:ext uri="{BB962C8B-B14F-4D97-AF65-F5344CB8AC3E}">
        <p14:creationId xmlns:p14="http://schemas.microsoft.com/office/powerpoint/2010/main" val="61176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07/06/1445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76236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07/06/1445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167111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07/06/1445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13309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884609E0-7230-4C3D-A87D-AEE439DCEE95}" type="datetimeFigureOut">
              <a:rPr lang="ar-IQ" smtClean="0"/>
              <a:t>07/06/1445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29617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884609E0-7230-4C3D-A87D-AEE439DCEE95}" type="datetimeFigureOut">
              <a:rPr lang="ar-IQ" smtClean="0"/>
              <a:t>07/06/1445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63393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884609E0-7230-4C3D-A87D-AEE439DCEE95}" type="datetimeFigureOut">
              <a:rPr lang="ar-IQ" smtClean="0"/>
              <a:t>07/06/1445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205300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884609E0-7230-4C3D-A87D-AEE439DCEE95}" type="datetimeFigureOut">
              <a:rPr lang="ar-IQ" smtClean="0"/>
              <a:t>07/06/1445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76045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884609E0-7230-4C3D-A87D-AEE439DCEE95}" type="datetimeFigureOut">
              <a:rPr lang="ar-IQ" smtClean="0"/>
              <a:t>07/06/1445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227417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84609E0-7230-4C3D-A87D-AEE439DCEE95}" type="datetimeFigureOut">
              <a:rPr lang="ar-IQ" smtClean="0"/>
              <a:t>07/06/1445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225925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84609E0-7230-4C3D-A87D-AEE439DCEE95}" type="datetimeFigureOut">
              <a:rPr lang="ar-IQ" smtClean="0"/>
              <a:t>07/06/1445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60427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884609E0-7230-4C3D-A87D-AEE439DCEE95}" type="datetimeFigureOut">
              <a:rPr lang="ar-IQ" smtClean="0"/>
              <a:t>07/06/1445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CF525D7E-F340-4B59-BC77-A01F43DD5AA2}" type="slidenum">
              <a:rPr lang="ar-IQ" smtClean="0"/>
              <a:t>‹#›</a:t>
            </a:fld>
            <a:endParaRPr lang="ar-IQ"/>
          </a:p>
        </p:txBody>
      </p:sp>
    </p:spTree>
    <p:extLst>
      <p:ext uri="{BB962C8B-B14F-4D97-AF65-F5344CB8AC3E}">
        <p14:creationId xmlns:p14="http://schemas.microsoft.com/office/powerpoint/2010/main" val="353457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84609E0-7230-4C3D-A87D-AEE439DCEE95}" type="datetimeFigureOut">
              <a:rPr lang="ar-IQ" smtClean="0"/>
              <a:t>07/06/1445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525D7E-F340-4B59-BC77-A01F43DD5AA2}" type="slidenum">
              <a:rPr lang="ar-IQ" smtClean="0"/>
              <a:t>‹#›</a:t>
            </a:fld>
            <a:endParaRPr lang="ar-IQ"/>
          </a:p>
        </p:txBody>
      </p:sp>
    </p:spTree>
    <p:extLst>
      <p:ext uri="{BB962C8B-B14F-4D97-AF65-F5344CB8AC3E}">
        <p14:creationId xmlns:p14="http://schemas.microsoft.com/office/powerpoint/2010/main" val="306541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116632"/>
            <a:ext cx="8964488" cy="2376264"/>
          </a:xfrm>
        </p:spPr>
        <p:txBody>
          <a:bodyPr>
            <a:normAutofit fontScale="90000"/>
          </a:bodyPr>
          <a:lstStyle/>
          <a:p>
            <a:pPr marL="457200" rtl="0">
              <a:lnSpc>
                <a:spcPct val="150000"/>
              </a:lnSpc>
              <a:spcAft>
                <a:spcPts val="0"/>
              </a:spcAft>
            </a:pPr>
            <a:r>
              <a:rPr lang="en-US" sz="2400" b="1" dirty="0"/>
              <a:t>Department of Anesthesia Techniques</a:t>
            </a:r>
            <a:r>
              <a:rPr lang="en-US" sz="2400" b="1" dirty="0">
                <a:solidFill>
                  <a:srgbClr val="FF0000"/>
                </a:solidFill>
                <a:latin typeface="Times New Roman"/>
                <a:ea typeface="Calibri"/>
                <a:cs typeface="Times New Roman"/>
              </a:rPr>
              <a:t>           </a:t>
            </a:r>
            <a:br>
              <a:rPr lang="en-US" sz="2400" b="1" dirty="0">
                <a:solidFill>
                  <a:srgbClr val="FF0000"/>
                </a:solidFill>
                <a:latin typeface="Times New Roman"/>
                <a:ea typeface="Calibri"/>
                <a:cs typeface="Times New Roman"/>
              </a:rPr>
            </a:br>
            <a:r>
              <a:rPr lang="en-US" sz="1800" b="1" dirty="0">
                <a:solidFill>
                  <a:srgbClr val="FF0000"/>
                </a:solidFill>
                <a:latin typeface="Times New Roman" pitchFamily="18" charset="0"/>
                <a:cs typeface="Times New Roman" pitchFamily="18" charset="0"/>
              </a:rPr>
              <a:t>Prof. Dr. Younis A. </a:t>
            </a:r>
            <a:r>
              <a:rPr lang="en-US" sz="1800" b="1" dirty="0" err="1">
                <a:solidFill>
                  <a:srgbClr val="FF0000"/>
                </a:solidFill>
                <a:latin typeface="Times New Roman" pitchFamily="18" charset="0"/>
                <a:cs typeface="Times New Roman" pitchFamily="18" charset="0"/>
              </a:rPr>
              <a:t>Alkhafaji</a:t>
            </a:r>
            <a:br>
              <a:rPr lang="en-US" sz="1800" b="1" dirty="0">
                <a:solidFill>
                  <a:srgbClr val="FF0000"/>
                </a:solidFill>
                <a:latin typeface="Times New Roman" pitchFamily="18" charset="0"/>
                <a:cs typeface="Times New Roman" pitchFamily="18" charset="0"/>
              </a:rPr>
            </a:br>
            <a:r>
              <a:rPr lang="en-US" sz="1800" b="1" dirty="0">
                <a:solidFill>
                  <a:srgbClr val="FF0000"/>
                </a:solidFill>
                <a:latin typeface="Times New Roman"/>
                <a:ea typeface="Calibri"/>
                <a:cs typeface="Times New Roman"/>
              </a:rPr>
              <a:t>Lect. 5 : </a:t>
            </a:r>
            <a:r>
              <a:rPr lang="en-US" sz="1800" b="1" dirty="0">
                <a:solidFill>
                  <a:srgbClr val="FF0000"/>
                </a:solidFill>
                <a:effectLst/>
                <a:latin typeface="Times New Roman"/>
                <a:ea typeface="Calibri"/>
                <a:cs typeface="Times New Roman"/>
              </a:rPr>
              <a:t>Histology</a:t>
            </a:r>
            <a:r>
              <a:rPr lang="en-US" sz="1800" b="1" dirty="0">
                <a:solidFill>
                  <a:srgbClr val="FF0000"/>
                </a:solidFill>
                <a:latin typeface="Times New Roman"/>
                <a:ea typeface="Calibri"/>
                <a:cs typeface="Times New Roman"/>
              </a:rPr>
              <a:t>        </a:t>
            </a:r>
            <a:br>
              <a:rPr lang="en-US" sz="2400" b="1" dirty="0">
                <a:solidFill>
                  <a:srgbClr val="FF0000"/>
                </a:solidFill>
                <a:latin typeface="Times New Roman"/>
                <a:ea typeface="Calibri"/>
                <a:cs typeface="Times New Roman"/>
              </a:rPr>
            </a:br>
            <a:r>
              <a:rPr lang="en-US" sz="2400" b="1" dirty="0">
                <a:solidFill>
                  <a:srgbClr val="FF0000"/>
                </a:solidFill>
                <a:latin typeface="Times New Roman"/>
                <a:ea typeface="Calibri"/>
                <a:cs typeface="Times New Roman"/>
              </a:rPr>
              <a:t> </a:t>
            </a:r>
            <a:r>
              <a:rPr lang="en-US" sz="2000" b="1" dirty="0">
                <a:effectLst/>
                <a:latin typeface="Times New Roman"/>
                <a:ea typeface="Calibri"/>
                <a:cs typeface="Times New Roman"/>
              </a:rPr>
              <a:t>Is the study of the tissues of the body and how these tissues are arranged to constitute organs.</a:t>
            </a:r>
            <a:r>
              <a:rPr lang="ar-IQ" sz="2000" dirty="0"/>
              <a:t>.</a:t>
            </a:r>
            <a:endParaRPr lang="en-US" sz="2000" dirty="0">
              <a:effectLst/>
              <a:latin typeface="Times New Roman"/>
              <a:ea typeface="Times New Roman"/>
            </a:endParaRPr>
          </a:p>
        </p:txBody>
      </p:sp>
      <p:sp>
        <p:nvSpPr>
          <p:cNvPr id="3" name="عنوان فرعي 2"/>
          <p:cNvSpPr>
            <a:spLocks noGrp="1"/>
          </p:cNvSpPr>
          <p:nvPr>
            <p:ph type="subTitle" idx="1"/>
          </p:nvPr>
        </p:nvSpPr>
        <p:spPr>
          <a:xfrm>
            <a:off x="179512" y="2852936"/>
            <a:ext cx="8784976" cy="3888432"/>
          </a:xfrm>
        </p:spPr>
        <p:txBody>
          <a:bodyPr>
            <a:normAutofit fontScale="85000" lnSpcReduction="20000"/>
          </a:bodyPr>
          <a:lstStyle/>
          <a:p>
            <a:pPr marL="457200" algn="l" rtl="0">
              <a:lnSpc>
                <a:spcPct val="150000"/>
              </a:lnSpc>
              <a:spcAft>
                <a:spcPts val="0"/>
              </a:spcAft>
            </a:pPr>
            <a:r>
              <a:rPr lang="en-US" sz="2400" b="1" dirty="0">
                <a:solidFill>
                  <a:srgbClr val="0070C0"/>
                </a:solidFill>
                <a:effectLst/>
                <a:latin typeface="Times New Roman"/>
                <a:ea typeface="Calibri"/>
                <a:cs typeface="Times New Roman"/>
              </a:rPr>
              <a:t>Tissues</a:t>
            </a:r>
            <a:r>
              <a:rPr lang="en-US" sz="2400" b="1" dirty="0">
                <a:solidFill>
                  <a:schemeClr val="tx1"/>
                </a:solidFill>
                <a:effectLst/>
                <a:latin typeface="Times New Roman"/>
                <a:ea typeface="Calibri"/>
                <a:cs typeface="Times New Roman"/>
              </a:rPr>
              <a:t> are aggregates or groups of cells organized to perform one or more specific functions </a:t>
            </a:r>
            <a:r>
              <a:rPr lang="en-US" sz="2400" b="1" dirty="0">
                <a:solidFill>
                  <a:srgbClr val="0070C0"/>
                </a:solidFill>
                <a:latin typeface="Times New Roman"/>
                <a:ea typeface="Calibri"/>
                <a:cs typeface="Times New Roman"/>
              </a:rPr>
              <a:t>Tissues </a:t>
            </a:r>
            <a:r>
              <a:rPr lang="en-US" sz="2400" b="1" dirty="0">
                <a:solidFill>
                  <a:schemeClr val="tx1"/>
                </a:solidFill>
                <a:effectLst/>
                <a:latin typeface="Times New Roman"/>
                <a:ea typeface="Calibri"/>
                <a:cs typeface="Times New Roman"/>
              </a:rPr>
              <a:t>are made of two interacting components: cells and </a:t>
            </a:r>
            <a:r>
              <a:rPr lang="en-US" sz="2400" b="1" dirty="0">
                <a:solidFill>
                  <a:srgbClr val="C00000"/>
                </a:solidFill>
                <a:effectLst/>
                <a:latin typeface="Times New Roman"/>
                <a:ea typeface="Calibri"/>
                <a:cs typeface="Times New Roman"/>
              </a:rPr>
              <a:t>extracellular matrix (ECM). </a:t>
            </a:r>
            <a:r>
              <a:rPr lang="en-US" sz="2400" b="1" dirty="0">
                <a:solidFill>
                  <a:schemeClr val="tx1"/>
                </a:solidFill>
                <a:effectLst/>
                <a:latin typeface="Times New Roman"/>
                <a:ea typeface="Calibri"/>
                <a:cs typeface="Times New Roman"/>
              </a:rPr>
              <a:t>The </a:t>
            </a:r>
            <a:r>
              <a:rPr lang="en-US" sz="2400" b="1" dirty="0">
                <a:solidFill>
                  <a:srgbClr val="C00000"/>
                </a:solidFill>
                <a:effectLst/>
                <a:latin typeface="Times New Roman"/>
                <a:ea typeface="Calibri"/>
                <a:cs typeface="Times New Roman"/>
              </a:rPr>
              <a:t>ECM</a:t>
            </a:r>
            <a:r>
              <a:rPr lang="en-US" sz="2400" b="1" dirty="0">
                <a:solidFill>
                  <a:schemeClr val="tx1"/>
                </a:solidFill>
                <a:effectLst/>
                <a:latin typeface="Times New Roman"/>
                <a:ea typeface="Calibri"/>
                <a:cs typeface="Times New Roman"/>
              </a:rPr>
              <a:t> consists of many kinds of molecules, most of which form complex structures, such as </a:t>
            </a:r>
            <a:r>
              <a:rPr lang="en-US" sz="2400" b="1" dirty="0">
                <a:solidFill>
                  <a:srgbClr val="6600CC"/>
                </a:solidFill>
                <a:effectLst/>
                <a:latin typeface="Times New Roman"/>
                <a:ea typeface="Calibri"/>
                <a:cs typeface="Times New Roman"/>
              </a:rPr>
              <a:t>collagen fibrils </a:t>
            </a:r>
            <a:r>
              <a:rPr lang="en-US" sz="2400" b="1" dirty="0">
                <a:solidFill>
                  <a:schemeClr val="tx1"/>
                </a:solidFill>
                <a:effectLst/>
                <a:latin typeface="Times New Roman"/>
                <a:ea typeface="Calibri"/>
                <a:cs typeface="Times New Roman"/>
              </a:rPr>
              <a:t>and </a:t>
            </a:r>
            <a:r>
              <a:rPr lang="en-US" sz="2400" b="1" dirty="0">
                <a:solidFill>
                  <a:srgbClr val="6600CC"/>
                </a:solidFill>
                <a:latin typeface="Times New Roman"/>
                <a:ea typeface="Calibri"/>
                <a:cs typeface="Times New Roman"/>
              </a:rPr>
              <a:t>basement membranes</a:t>
            </a:r>
            <a:endParaRPr lang="ar-IQ" sz="1600" b="1" dirty="0">
              <a:solidFill>
                <a:schemeClr val="tx1"/>
              </a:solidFill>
            </a:endParaRPr>
          </a:p>
          <a:p>
            <a:pPr marL="457200" algn="l" rtl="0">
              <a:lnSpc>
                <a:spcPct val="150000"/>
              </a:lnSpc>
              <a:spcAft>
                <a:spcPts val="0"/>
              </a:spcAft>
            </a:pPr>
            <a:r>
              <a:rPr lang="en-US" sz="2400" b="1" dirty="0">
                <a:solidFill>
                  <a:schemeClr val="accent2">
                    <a:lumMod val="75000"/>
                  </a:schemeClr>
                </a:solidFill>
                <a:latin typeface="Times New Roman"/>
                <a:ea typeface="Calibri"/>
                <a:cs typeface="Times New Roman"/>
              </a:rPr>
              <a:t>The functions of ECM </a:t>
            </a:r>
            <a:r>
              <a:rPr lang="ar-IQ" sz="2400" b="1" dirty="0">
                <a:solidFill>
                  <a:schemeClr val="accent2">
                    <a:lumMod val="75000"/>
                  </a:schemeClr>
                </a:solidFill>
                <a:latin typeface="Times New Roman"/>
                <a:ea typeface="Calibri"/>
                <a:cs typeface="Times New Roman"/>
              </a:rPr>
              <a:t>                                                                                        </a:t>
            </a:r>
            <a:endParaRPr lang="en-US" sz="2400" b="1" dirty="0">
              <a:solidFill>
                <a:schemeClr val="accent2">
                  <a:lumMod val="75000"/>
                </a:schemeClr>
              </a:solidFill>
              <a:latin typeface="Times New Roman"/>
              <a:ea typeface="Calibri"/>
              <a:cs typeface="Times New Roman"/>
            </a:endParaRPr>
          </a:p>
          <a:p>
            <a:pPr marL="342900" lvl="0" indent="-342900" algn="l" rtl="0">
              <a:lnSpc>
                <a:spcPct val="115000"/>
              </a:lnSpc>
              <a:spcAft>
                <a:spcPts val="800"/>
              </a:spcAft>
              <a:buFont typeface="+mj-lt"/>
              <a:buAutoNum type="alphaLcPeriod"/>
            </a:pPr>
            <a:r>
              <a:rPr lang="en-US" sz="2400" b="1" dirty="0">
                <a:solidFill>
                  <a:schemeClr val="tx1"/>
                </a:solidFill>
                <a:latin typeface="Times New Roman"/>
                <a:ea typeface="Calibri"/>
                <a:cs typeface="Times New Roman"/>
              </a:rPr>
              <a:t>Supports for the cells</a:t>
            </a:r>
          </a:p>
          <a:p>
            <a:pPr marL="342900" lvl="0" indent="-342900" algn="l" rtl="0">
              <a:lnSpc>
                <a:spcPct val="115000"/>
              </a:lnSpc>
              <a:spcAft>
                <a:spcPts val="800"/>
              </a:spcAft>
              <a:buFont typeface="+mj-lt"/>
              <a:buAutoNum type="alphaLcPeriod"/>
            </a:pPr>
            <a:r>
              <a:rPr lang="en-US" sz="2400" b="1" dirty="0">
                <a:solidFill>
                  <a:schemeClr val="tx1"/>
                </a:solidFill>
                <a:latin typeface="Times New Roman"/>
                <a:ea typeface="Calibri"/>
                <a:cs typeface="Times New Roman"/>
              </a:rPr>
              <a:t>Transporting nutrients to the cells</a:t>
            </a:r>
          </a:p>
          <a:p>
            <a:pPr marL="342900" lvl="0" indent="-342900" algn="l" rtl="0">
              <a:lnSpc>
                <a:spcPct val="115000"/>
              </a:lnSpc>
              <a:spcAft>
                <a:spcPts val="800"/>
              </a:spcAft>
              <a:buFont typeface="+mj-lt"/>
              <a:buAutoNum type="alphaLcPeriod"/>
            </a:pPr>
            <a:r>
              <a:rPr lang="en-US" sz="2400" b="1" dirty="0">
                <a:solidFill>
                  <a:schemeClr val="tx1"/>
                </a:solidFill>
                <a:latin typeface="Times New Roman"/>
                <a:ea typeface="Calibri"/>
                <a:cs typeface="Times New Roman"/>
              </a:rPr>
              <a:t>Carrying away their wastes and secretory products. </a:t>
            </a:r>
            <a:endParaRPr lang="en-US" sz="2400" dirty="0"/>
          </a:p>
          <a:p>
            <a:pPr algn="l" rtl="0"/>
            <a:endParaRPr lang="en-US" sz="2400" dirty="0"/>
          </a:p>
          <a:p>
            <a:pPr algn="l" rtl="0"/>
            <a:endParaRPr lang="en-US" sz="2400" dirty="0"/>
          </a:p>
          <a:p>
            <a:pPr algn="l" rtl="0"/>
            <a:endParaRPr lang="ar-IQ" sz="2400" dirty="0"/>
          </a:p>
        </p:txBody>
      </p:sp>
      <p:pic>
        <p:nvPicPr>
          <p:cNvPr id="4" name="Picture 3">
            <a:extLst>
              <a:ext uri="{FF2B5EF4-FFF2-40B4-BE49-F238E27FC236}">
                <a16:creationId xmlns:a16="http://schemas.microsoft.com/office/drawing/2014/main" id="{8DD2E1BD-A1C7-32A2-22A6-DF7EB6E2569C}"/>
              </a:ext>
            </a:extLst>
          </p:cNvPr>
          <p:cNvPicPr>
            <a:picLocks noChangeAspect="1"/>
          </p:cNvPicPr>
          <p:nvPr/>
        </p:nvPicPr>
        <p:blipFill>
          <a:blip r:embed="rId2"/>
          <a:stretch>
            <a:fillRect/>
          </a:stretch>
        </p:blipFill>
        <p:spPr>
          <a:xfrm>
            <a:off x="7740352" y="-4316"/>
            <a:ext cx="1224136" cy="1345084"/>
          </a:xfrm>
          <a:prstGeom prst="rect">
            <a:avLst/>
          </a:prstGeom>
        </p:spPr>
      </p:pic>
      <p:pic>
        <p:nvPicPr>
          <p:cNvPr id="5" name="Picture 4">
            <a:extLst>
              <a:ext uri="{FF2B5EF4-FFF2-40B4-BE49-F238E27FC236}">
                <a16:creationId xmlns:a16="http://schemas.microsoft.com/office/drawing/2014/main" id="{D3DE1398-87BB-BEFC-432F-C1979809B95A}"/>
              </a:ext>
            </a:extLst>
          </p:cNvPr>
          <p:cNvPicPr>
            <a:picLocks noChangeAspect="1"/>
          </p:cNvPicPr>
          <p:nvPr/>
        </p:nvPicPr>
        <p:blipFill>
          <a:blip r:embed="rId3"/>
          <a:stretch>
            <a:fillRect/>
          </a:stretch>
        </p:blipFill>
        <p:spPr>
          <a:xfrm>
            <a:off x="165344" y="6772"/>
            <a:ext cx="1292464" cy="1304657"/>
          </a:xfrm>
          <a:prstGeom prst="rect">
            <a:avLst/>
          </a:prstGeom>
        </p:spPr>
      </p:pic>
    </p:spTree>
    <p:extLst>
      <p:ext uri="{BB962C8B-B14F-4D97-AF65-F5344CB8AC3E}">
        <p14:creationId xmlns:p14="http://schemas.microsoft.com/office/powerpoint/2010/main" val="106212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856984" cy="3384376"/>
          </a:xfrm>
        </p:spPr>
        <p:txBody>
          <a:bodyPr>
            <a:normAutofit fontScale="90000"/>
          </a:bodyPr>
          <a:lstStyle/>
          <a:p>
            <a:pPr marL="914400" algn="l" rtl="0">
              <a:lnSpc>
                <a:spcPct val="115000"/>
              </a:lnSpc>
            </a:pPr>
            <a:r>
              <a:rPr lang="en-US" sz="2700" b="1" dirty="0">
                <a:solidFill>
                  <a:srgbClr val="00B050"/>
                </a:solidFill>
                <a:effectLst/>
                <a:latin typeface="Times New Roman"/>
                <a:ea typeface="Calibri"/>
                <a:cs typeface="Times New Roman"/>
              </a:rPr>
              <a:t>A- Exocrine gland:</a:t>
            </a:r>
            <a:r>
              <a:rPr lang="en-US" sz="2700" dirty="0">
                <a:solidFill>
                  <a:srgbClr val="00B050"/>
                </a:solidFill>
                <a:effectLst/>
                <a:latin typeface="Times New Roman"/>
                <a:ea typeface="Calibri"/>
                <a:cs typeface="Times New Roman"/>
              </a:rPr>
              <a:t> </a:t>
            </a:r>
            <a:r>
              <a:rPr lang="en-US" sz="2400" b="1" dirty="0">
                <a:solidFill>
                  <a:srgbClr val="0070C0"/>
                </a:solidFill>
                <a:effectLst/>
                <a:latin typeface="Times New Roman"/>
                <a:ea typeface="Calibri"/>
                <a:cs typeface="Times New Roman"/>
              </a:rPr>
              <a:t>have a secretory portion, which contains the cells, specialized for secretion and ducts, which transport the secretion out of the gland.  </a:t>
            </a:r>
            <a:br>
              <a:rPr lang="en-US" sz="2400" dirty="0">
                <a:effectLst/>
              </a:rPr>
            </a:br>
            <a:r>
              <a:rPr lang="en-US" sz="2400" b="1" dirty="0">
                <a:effectLst/>
                <a:latin typeface="Times New Roman"/>
                <a:ea typeface="Calibri"/>
                <a:cs typeface="Times New Roman"/>
              </a:rPr>
              <a:t>According to the  structure of the ducts </a:t>
            </a:r>
            <a:br>
              <a:rPr lang="en-US" sz="2400" dirty="0">
                <a:effectLst/>
              </a:rPr>
            </a:br>
            <a:r>
              <a:rPr lang="en-US" sz="2400" b="1" dirty="0">
                <a:solidFill>
                  <a:srgbClr val="FF0000"/>
                </a:solidFill>
                <a:effectLst/>
                <a:latin typeface="Times New Roman"/>
                <a:ea typeface="Calibri"/>
                <a:cs typeface="Times New Roman"/>
              </a:rPr>
              <a:t>Simple (</a:t>
            </a:r>
            <a:r>
              <a:rPr lang="en-US" sz="2400" b="1" dirty="0" err="1">
                <a:solidFill>
                  <a:srgbClr val="FF0000"/>
                </a:solidFill>
                <a:effectLst/>
                <a:latin typeface="Times New Roman"/>
                <a:ea typeface="Calibri"/>
                <a:cs typeface="Times New Roman"/>
              </a:rPr>
              <a:t>unbranched</a:t>
            </a:r>
            <a:r>
              <a:rPr lang="en-US" sz="2400" b="1" dirty="0">
                <a:solidFill>
                  <a:srgbClr val="FF0000"/>
                </a:solidFill>
                <a:effectLst/>
                <a:latin typeface="Times New Roman"/>
                <a:ea typeface="Calibri"/>
                <a:cs typeface="Times New Roman"/>
              </a:rPr>
              <a:t>). </a:t>
            </a:r>
            <a:br>
              <a:rPr lang="en-US" sz="2400" b="1" dirty="0">
                <a:solidFill>
                  <a:srgbClr val="FF0000"/>
                </a:solidFill>
                <a:effectLst/>
                <a:ea typeface="Calibri"/>
              </a:rPr>
            </a:br>
            <a:r>
              <a:rPr lang="en-US" sz="2400" b="1" dirty="0">
                <a:solidFill>
                  <a:srgbClr val="FF0000"/>
                </a:solidFill>
                <a:effectLst/>
                <a:latin typeface="Times New Roman"/>
                <a:ea typeface="Calibri"/>
                <a:cs typeface="Times New Roman"/>
              </a:rPr>
              <a:t>Compound (two or more branched).  </a:t>
            </a:r>
            <a:br>
              <a:rPr lang="en-US" sz="2400" dirty="0">
                <a:effectLst/>
                <a:ea typeface="Calibri"/>
              </a:rPr>
            </a:br>
            <a:r>
              <a:rPr lang="en-US" sz="2400" b="1" dirty="0">
                <a:effectLst/>
                <a:latin typeface="Times New Roman"/>
                <a:ea typeface="Calibri"/>
                <a:cs typeface="Times New Roman"/>
              </a:rPr>
              <a:t>According to  the structure of secretory portion  </a:t>
            </a:r>
            <a:br>
              <a:rPr lang="en-US" sz="2400" dirty="0">
                <a:effectLst/>
              </a:rPr>
            </a:br>
            <a:r>
              <a:rPr lang="en-US" sz="2400" b="1" dirty="0">
                <a:solidFill>
                  <a:srgbClr val="FF0000"/>
                </a:solidFill>
                <a:effectLst/>
                <a:latin typeface="Times New Roman"/>
                <a:ea typeface="Calibri"/>
                <a:cs typeface="Times New Roman"/>
              </a:rPr>
              <a:t>Tubular (either short or long and coiled )   </a:t>
            </a:r>
            <a:br>
              <a:rPr lang="en-US" sz="2400" b="1" dirty="0">
                <a:solidFill>
                  <a:srgbClr val="FF0000"/>
                </a:solidFill>
                <a:effectLst/>
                <a:ea typeface="Calibri"/>
              </a:rPr>
            </a:br>
            <a:r>
              <a:rPr lang="en-US" sz="2400" b="1" dirty="0" err="1">
                <a:solidFill>
                  <a:srgbClr val="FF0000"/>
                </a:solidFill>
                <a:effectLst/>
                <a:latin typeface="Times New Roman"/>
                <a:ea typeface="Calibri"/>
                <a:cs typeface="Times New Roman"/>
              </a:rPr>
              <a:t>Acinar</a:t>
            </a:r>
            <a:r>
              <a:rPr lang="en-US" sz="2400" b="1" dirty="0">
                <a:solidFill>
                  <a:srgbClr val="FF0000"/>
                </a:solidFill>
                <a:effectLst/>
                <a:latin typeface="Times New Roman"/>
                <a:ea typeface="Calibri"/>
                <a:cs typeface="Times New Roman"/>
              </a:rPr>
              <a:t> (round or globular). </a:t>
            </a:r>
            <a:endParaRPr lang="ar-IQ" sz="2400" b="1" dirty="0">
              <a:solidFill>
                <a:srgbClr val="FF0000"/>
              </a:solidFill>
            </a:endParaRPr>
          </a:p>
        </p:txBody>
      </p:sp>
      <p:pic>
        <p:nvPicPr>
          <p:cNvPr id="4" name="Picture 1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501008"/>
            <a:ext cx="8712968" cy="3096344"/>
          </a:xfrm>
          <a:prstGeom prst="rect">
            <a:avLst/>
          </a:prstGeom>
          <a:noFill/>
        </p:spPr>
      </p:pic>
    </p:spTree>
    <p:extLst>
      <p:ext uri="{BB962C8B-B14F-4D97-AF65-F5344CB8AC3E}">
        <p14:creationId xmlns:p14="http://schemas.microsoft.com/office/powerpoint/2010/main" val="2256686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1498178"/>
          </a:xfrm>
        </p:spPr>
        <p:txBody>
          <a:bodyPr>
            <a:normAutofit fontScale="90000"/>
          </a:bodyPr>
          <a:lstStyle/>
          <a:p>
            <a:pPr lvl="0" algn="l" rtl="0"/>
            <a:r>
              <a:rPr lang="en-US" sz="2400" b="1" dirty="0">
                <a:effectLst/>
                <a:latin typeface="Times New Roman"/>
                <a:ea typeface="Calibri"/>
                <a:cs typeface="Times New Roman"/>
              </a:rPr>
              <a:t>According to the way the secretory products leave the cell </a:t>
            </a:r>
            <a:br>
              <a:rPr lang="en-US" sz="2400" dirty="0">
                <a:effectLst/>
              </a:rPr>
            </a:br>
            <a:r>
              <a:rPr lang="en-US" sz="2400" b="1" dirty="0">
                <a:solidFill>
                  <a:srgbClr val="009900"/>
                </a:solidFill>
                <a:latin typeface="Times New Roman"/>
                <a:ea typeface="Calibri"/>
                <a:cs typeface="Times New Roman"/>
              </a:rPr>
              <a:t>Apocrine</a:t>
            </a:r>
            <a:r>
              <a:rPr lang="en-US" sz="2400" b="1" dirty="0">
                <a:latin typeface="Times New Roman"/>
                <a:ea typeface="Calibri"/>
                <a:cs typeface="Times New Roman"/>
              </a:rPr>
              <a:t>: </a:t>
            </a:r>
            <a:r>
              <a:rPr lang="en-US" sz="2400" b="1" dirty="0">
                <a:solidFill>
                  <a:srgbClr val="FF0000"/>
                </a:solidFill>
                <a:latin typeface="Times New Roman"/>
                <a:ea typeface="Calibri"/>
                <a:cs typeface="Times New Roman"/>
              </a:rPr>
              <a:t>the secretory products is typically a large lipid droplet and is discharged together with some of the apical cytoplasm.(</a:t>
            </a:r>
            <a:r>
              <a:rPr lang="ar-IQ" sz="2400" b="1" dirty="0" err="1">
                <a:solidFill>
                  <a:srgbClr val="FF0000"/>
                </a:solidFill>
                <a:latin typeface="Times New Roman"/>
                <a:ea typeface="Calibri"/>
              </a:rPr>
              <a:t>السايتوبلازم</a:t>
            </a:r>
            <a:r>
              <a:rPr lang="ar-IQ" sz="2400" b="1" dirty="0">
                <a:solidFill>
                  <a:srgbClr val="FF0000"/>
                </a:solidFill>
                <a:latin typeface="Times New Roman"/>
                <a:ea typeface="Calibri"/>
              </a:rPr>
              <a:t> القمي</a:t>
            </a:r>
            <a:r>
              <a:rPr lang="en-US" sz="2400" b="1" dirty="0">
                <a:solidFill>
                  <a:srgbClr val="FF0000"/>
                </a:solidFill>
                <a:latin typeface="Times New Roman"/>
                <a:ea typeface="Calibri"/>
              </a:rPr>
              <a:t> </a:t>
            </a:r>
            <a:r>
              <a:rPr lang="en-US" sz="2400" b="1" dirty="0">
                <a:solidFill>
                  <a:srgbClr val="FF0000"/>
                </a:solidFill>
                <a:latin typeface="Times New Roman"/>
                <a:ea typeface="Calibri"/>
                <a:cs typeface="Times New Roman"/>
              </a:rPr>
              <a:t> </a:t>
            </a:r>
            <a:r>
              <a:rPr lang="ar-IQ" sz="2400" b="1" dirty="0">
                <a:solidFill>
                  <a:srgbClr val="FF0000"/>
                </a:solidFill>
                <a:latin typeface="Times New Roman"/>
                <a:ea typeface="Calibri"/>
                <a:cs typeface="Times New Roman"/>
              </a:rPr>
              <a:t>(</a:t>
            </a:r>
            <a:r>
              <a:rPr lang="en-US" sz="2400" b="1" dirty="0">
                <a:solidFill>
                  <a:srgbClr val="FF0000"/>
                </a:solidFill>
                <a:latin typeface="Times New Roman"/>
                <a:ea typeface="Calibri"/>
                <a:cs typeface="Times New Roman"/>
              </a:rPr>
              <a:t>   </a:t>
            </a:r>
            <a:br>
              <a:rPr lang="en-US" sz="2400" b="1" dirty="0">
                <a:solidFill>
                  <a:srgbClr val="FF0000"/>
                </a:solidFill>
                <a:latin typeface="Times New Roman"/>
                <a:ea typeface="Calibri"/>
                <a:cs typeface="Times New Roman"/>
              </a:rPr>
            </a:br>
            <a:r>
              <a:rPr lang="en-US" sz="2400" b="1" dirty="0">
                <a:solidFill>
                  <a:srgbClr val="FF0000"/>
                </a:solidFill>
                <a:latin typeface="Times New Roman"/>
                <a:ea typeface="Calibri"/>
                <a:cs typeface="Times New Roman"/>
              </a:rPr>
              <a:t>Example: Mammary glands</a:t>
            </a:r>
            <a:br>
              <a:rPr lang="en-US" sz="2400" dirty="0">
                <a:solidFill>
                  <a:srgbClr val="FF0000"/>
                </a:solidFill>
                <a:effectLst/>
              </a:rPr>
            </a:br>
            <a:endParaRPr lang="ar-IQ" sz="2400" dirty="0">
              <a:solidFill>
                <a:srgbClr val="FF0000"/>
              </a:solidFill>
            </a:endParaRPr>
          </a:p>
        </p:txBody>
      </p:sp>
      <p:pic>
        <p:nvPicPr>
          <p:cNvPr id="4" name="Picture 1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208912" cy="4392488"/>
          </a:xfrm>
          <a:prstGeom prst="rect">
            <a:avLst/>
          </a:prstGeom>
          <a:noFill/>
        </p:spPr>
      </p:pic>
    </p:spTree>
    <p:extLst>
      <p:ext uri="{BB962C8B-B14F-4D97-AF65-F5344CB8AC3E}">
        <p14:creationId xmlns:p14="http://schemas.microsoft.com/office/powerpoint/2010/main" val="75995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98178"/>
          </a:xfrm>
        </p:spPr>
        <p:txBody>
          <a:bodyPr>
            <a:normAutofit fontScale="90000"/>
          </a:bodyPr>
          <a:lstStyle/>
          <a:p>
            <a:pPr marL="457200" algn="l" rtl="0">
              <a:lnSpc>
                <a:spcPct val="115000"/>
              </a:lnSpc>
              <a:spcAft>
                <a:spcPts val="0"/>
              </a:spcAft>
            </a:pPr>
            <a:r>
              <a:rPr lang="en-US" sz="2400" b="1" dirty="0" err="1">
                <a:solidFill>
                  <a:srgbClr val="009900"/>
                </a:solidFill>
                <a:effectLst/>
                <a:latin typeface="Times New Roman"/>
                <a:ea typeface="Calibri"/>
                <a:cs typeface="Times New Roman"/>
              </a:rPr>
              <a:t>Merocrine</a:t>
            </a:r>
            <a:r>
              <a:rPr lang="en-US" sz="2400" b="1" dirty="0">
                <a:solidFill>
                  <a:srgbClr val="009900"/>
                </a:solidFill>
                <a:effectLst/>
                <a:latin typeface="Times New Roman"/>
                <a:ea typeface="Calibri"/>
                <a:cs typeface="Times New Roman"/>
              </a:rPr>
              <a:t> ( </a:t>
            </a:r>
            <a:r>
              <a:rPr lang="en-US" sz="2400" b="1" dirty="0" err="1">
                <a:solidFill>
                  <a:srgbClr val="009900"/>
                </a:solidFill>
                <a:effectLst/>
                <a:latin typeface="Times New Roman"/>
                <a:ea typeface="Calibri"/>
                <a:cs typeface="Times New Roman"/>
              </a:rPr>
              <a:t>Eccrine</a:t>
            </a:r>
            <a:r>
              <a:rPr lang="en-US" sz="2400" b="1" dirty="0">
                <a:solidFill>
                  <a:srgbClr val="009900"/>
                </a:solidFill>
                <a:effectLst/>
                <a:latin typeface="Times New Roman"/>
                <a:ea typeface="Calibri"/>
                <a:cs typeface="Times New Roman"/>
              </a:rPr>
              <a:t>)</a:t>
            </a:r>
            <a:r>
              <a:rPr lang="en-US" sz="2400" dirty="0">
                <a:solidFill>
                  <a:srgbClr val="009900"/>
                </a:solidFill>
                <a:effectLst/>
                <a:latin typeface="Times New Roman"/>
                <a:ea typeface="Calibri"/>
                <a:cs typeface="Times New Roman"/>
              </a:rPr>
              <a:t>:</a:t>
            </a:r>
            <a:r>
              <a:rPr lang="en-US" sz="2400" dirty="0">
                <a:effectLst/>
                <a:latin typeface="Times New Roman"/>
                <a:ea typeface="Calibri"/>
                <a:cs typeface="Times New Roman"/>
              </a:rPr>
              <a:t> </a:t>
            </a:r>
            <a:r>
              <a:rPr lang="en-US" sz="2400" b="1" dirty="0">
                <a:solidFill>
                  <a:srgbClr val="FF0000"/>
                </a:solidFill>
                <a:effectLst/>
                <a:latin typeface="Times New Roman"/>
                <a:ea typeface="Calibri"/>
                <a:cs typeface="Times New Roman"/>
              </a:rPr>
              <a:t>secrete product usually containing proteins by means of exocytosis at the apical end of the secretory cells. </a:t>
            </a:r>
            <a:br>
              <a:rPr lang="en-US" sz="2400" b="1" dirty="0">
                <a:solidFill>
                  <a:srgbClr val="FF0000"/>
                </a:solidFill>
                <a:effectLst/>
                <a:latin typeface="Times New Roman"/>
                <a:ea typeface="Calibri"/>
                <a:cs typeface="Times New Roman"/>
              </a:rPr>
            </a:br>
            <a:r>
              <a:rPr lang="en-US" sz="2400" b="1" dirty="0">
                <a:solidFill>
                  <a:srgbClr val="CC00CC"/>
                </a:solidFill>
                <a:effectLst/>
                <a:latin typeface="Times New Roman"/>
                <a:ea typeface="Calibri"/>
                <a:cs typeface="Times New Roman"/>
              </a:rPr>
              <a:t>Example; (salivary</a:t>
            </a:r>
            <a:r>
              <a:rPr lang="en-US" sz="2400" b="1" spc="-85" dirty="0">
                <a:solidFill>
                  <a:srgbClr val="CC00CC"/>
                </a:solidFill>
                <a:effectLst/>
                <a:latin typeface="Times New Roman"/>
                <a:ea typeface="Calibri"/>
                <a:cs typeface="Times New Roman"/>
              </a:rPr>
              <a:t> </a:t>
            </a:r>
            <a:r>
              <a:rPr lang="en-US" sz="2400" b="1" dirty="0">
                <a:solidFill>
                  <a:srgbClr val="CC00CC"/>
                </a:solidFill>
                <a:effectLst/>
                <a:latin typeface="Times New Roman"/>
                <a:ea typeface="Calibri"/>
                <a:cs typeface="Times New Roman"/>
              </a:rPr>
              <a:t>glands)</a:t>
            </a:r>
            <a:endParaRPr lang="en-US" sz="1800" b="1" dirty="0">
              <a:solidFill>
                <a:srgbClr val="CC00CC"/>
              </a:solidFill>
              <a:effectLst/>
              <a:latin typeface="Times New Roman"/>
              <a:ea typeface="Symbol"/>
              <a:cs typeface="Symbol"/>
            </a:endParaRPr>
          </a:p>
        </p:txBody>
      </p:sp>
      <p:pic>
        <p:nvPicPr>
          <p:cNvPr id="4" name="image15.jpeg"/>
          <p:cNvPicPr>
            <a:picLocks noGrp="1"/>
          </p:cNvPicPr>
          <p:nvPr>
            <p:ph idx="1"/>
          </p:nvPr>
        </p:nvPicPr>
        <p:blipFill>
          <a:blip r:embed="rId2" cstate="print"/>
          <a:stretch>
            <a:fillRect/>
          </a:stretch>
        </p:blipFill>
        <p:spPr>
          <a:xfrm>
            <a:off x="899592" y="1844824"/>
            <a:ext cx="6912768" cy="4752528"/>
          </a:xfrm>
          <a:prstGeom prst="rect">
            <a:avLst/>
          </a:prstGeom>
        </p:spPr>
      </p:pic>
    </p:spTree>
    <p:extLst>
      <p:ext uri="{BB962C8B-B14F-4D97-AF65-F5344CB8AC3E}">
        <p14:creationId xmlns:p14="http://schemas.microsoft.com/office/powerpoint/2010/main" val="2970222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60648"/>
            <a:ext cx="8229600" cy="1143000"/>
          </a:xfrm>
        </p:spPr>
        <p:txBody>
          <a:bodyPr>
            <a:normAutofit fontScale="90000"/>
          </a:bodyPr>
          <a:lstStyle/>
          <a:p>
            <a:pPr algn="l" rtl="0"/>
            <a:r>
              <a:rPr lang="en-US" sz="2400" b="1" dirty="0" err="1">
                <a:solidFill>
                  <a:srgbClr val="009900"/>
                </a:solidFill>
                <a:latin typeface="Times New Roman"/>
                <a:ea typeface="Calibri"/>
                <a:cs typeface="Times New Roman"/>
              </a:rPr>
              <a:t>Holocrine</a:t>
            </a:r>
            <a:r>
              <a:rPr lang="en-US" sz="2400" b="1" dirty="0">
                <a:solidFill>
                  <a:srgbClr val="009900"/>
                </a:solidFill>
              </a:rPr>
              <a:t>: </a:t>
            </a:r>
            <a:r>
              <a:rPr lang="en-US" sz="2400" b="1" dirty="0">
                <a:solidFill>
                  <a:srgbClr val="FF0000"/>
                </a:solidFill>
                <a:latin typeface="Times New Roman"/>
                <a:ea typeface="Calibri"/>
                <a:cs typeface="Times New Roman"/>
              </a:rPr>
              <a:t>the cell filling with secretory product and then the whole cell being disrupted and shed .Example: Sebaceous glands of skin.</a:t>
            </a:r>
            <a:endParaRPr lang="ar-IQ" sz="2400" b="1" dirty="0">
              <a:solidFill>
                <a:srgbClr val="FF0000"/>
              </a:solidFill>
              <a:latin typeface="Times New Roman"/>
              <a:ea typeface="Calibri"/>
              <a:cs typeface="Times New Roman"/>
            </a:endParaRPr>
          </a:p>
        </p:txBody>
      </p:sp>
      <p:pic>
        <p:nvPicPr>
          <p:cNvPr id="4" name="image16.jpeg"/>
          <p:cNvPicPr>
            <a:picLocks noGrp="1"/>
          </p:cNvPicPr>
          <p:nvPr>
            <p:ph idx="1"/>
          </p:nvPr>
        </p:nvPicPr>
        <p:blipFill>
          <a:blip r:embed="rId2" cstate="print"/>
          <a:stretch>
            <a:fillRect/>
          </a:stretch>
        </p:blipFill>
        <p:spPr>
          <a:xfrm>
            <a:off x="467544" y="1484784"/>
            <a:ext cx="8064895" cy="4896543"/>
          </a:xfrm>
          <a:prstGeom prst="rect">
            <a:avLst/>
          </a:prstGeom>
        </p:spPr>
      </p:pic>
    </p:spTree>
    <p:extLst>
      <p:ext uri="{BB962C8B-B14F-4D97-AF65-F5344CB8AC3E}">
        <p14:creationId xmlns:p14="http://schemas.microsoft.com/office/powerpoint/2010/main" val="375465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sz="2200" b="1" dirty="0">
                <a:solidFill>
                  <a:srgbClr val="C00000"/>
                </a:solidFill>
                <a:latin typeface="Times New Roman"/>
                <a:ea typeface="Calibri"/>
                <a:cs typeface="Times New Roman"/>
              </a:rPr>
              <a:t>B. Endocrine Glands</a:t>
            </a:r>
            <a:endParaRPr lang="ar-IQ" sz="2200" b="1" dirty="0">
              <a:solidFill>
                <a:srgbClr val="C00000"/>
              </a:solidFill>
              <a:latin typeface="Times New Roman"/>
              <a:ea typeface="Calibri"/>
              <a:cs typeface="Times New Roman"/>
            </a:endParaRPr>
          </a:p>
        </p:txBody>
      </p:sp>
      <p:sp>
        <p:nvSpPr>
          <p:cNvPr id="3" name="عنصر نائب للمحتوى 2"/>
          <p:cNvSpPr>
            <a:spLocks noGrp="1"/>
          </p:cNvSpPr>
          <p:nvPr>
            <p:ph idx="1"/>
          </p:nvPr>
        </p:nvSpPr>
        <p:spPr>
          <a:xfrm>
            <a:off x="251520" y="1600200"/>
            <a:ext cx="8712968" cy="4525963"/>
          </a:xfrm>
        </p:spPr>
        <p:txBody>
          <a:bodyPr>
            <a:normAutofit/>
          </a:bodyPr>
          <a:lstStyle/>
          <a:p>
            <a:pPr lvl="0" algn="l" rtl="0"/>
            <a:r>
              <a:rPr lang="en-US" sz="2200" b="1" dirty="0">
                <a:solidFill>
                  <a:srgbClr val="FF0000"/>
                </a:solidFill>
                <a:latin typeface="Times New Roman"/>
                <a:ea typeface="Calibri"/>
                <a:cs typeface="Times New Roman"/>
              </a:rPr>
              <a:t>Endocrine glands have not any ducts </a:t>
            </a:r>
          </a:p>
          <a:p>
            <a:pPr lvl="0" algn="l" rtl="0"/>
            <a:r>
              <a:rPr lang="en-US" sz="2200" b="1" dirty="0">
                <a:solidFill>
                  <a:srgbClr val="FF0000"/>
                </a:solidFill>
                <a:latin typeface="Times New Roman"/>
                <a:ea typeface="Calibri"/>
                <a:cs typeface="Times New Roman"/>
              </a:rPr>
              <a:t>Their specific products – hormones are released directly into the bloodstream. </a:t>
            </a:r>
          </a:p>
          <a:p>
            <a:pPr lvl="0" algn="l" rtl="0"/>
            <a:r>
              <a:rPr lang="en-US" sz="2200" b="1" dirty="0">
                <a:solidFill>
                  <a:srgbClr val="FF0000"/>
                </a:solidFill>
                <a:latin typeface="Times New Roman"/>
                <a:ea typeface="Calibri"/>
                <a:cs typeface="Times New Roman"/>
              </a:rPr>
              <a:t>The major endocrine glands include </a:t>
            </a:r>
          </a:p>
          <a:p>
            <a:pPr marL="0" indent="0" algn="l" rtl="0">
              <a:buNone/>
            </a:pPr>
            <a:r>
              <a:rPr lang="en-US" sz="2200" b="1" dirty="0">
                <a:solidFill>
                  <a:srgbClr val="FF0000"/>
                </a:solidFill>
                <a:latin typeface="Times New Roman"/>
                <a:ea typeface="Calibri"/>
                <a:cs typeface="Times New Roman"/>
              </a:rPr>
              <a:t>     Pituitary, Hypothalamus thyroid, Parathyroid, Adrenal,   Pancreas, </a:t>
            </a:r>
          </a:p>
          <a:p>
            <a:pPr marL="0" indent="0" algn="l" rtl="0">
              <a:buNone/>
            </a:pPr>
            <a:r>
              <a:rPr lang="en-US" sz="2200" b="1" dirty="0">
                <a:solidFill>
                  <a:srgbClr val="FF0000"/>
                </a:solidFill>
                <a:latin typeface="Times New Roman"/>
                <a:ea typeface="Calibri"/>
                <a:cs typeface="Times New Roman"/>
              </a:rPr>
              <a:t>     Ovary (females), Testis (males)</a:t>
            </a:r>
          </a:p>
          <a:p>
            <a:pPr marL="0" indent="0" algn="l" rtl="0">
              <a:buNone/>
            </a:pPr>
            <a:endParaRPr lang="ar-IQ" sz="2400" dirty="0"/>
          </a:p>
        </p:txBody>
      </p:sp>
    </p:spTree>
    <p:extLst>
      <p:ext uri="{BB962C8B-B14F-4D97-AF65-F5344CB8AC3E}">
        <p14:creationId xmlns:p14="http://schemas.microsoft.com/office/powerpoint/2010/main" val="26798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2232248"/>
          </a:xfrm>
        </p:spPr>
        <p:txBody>
          <a:bodyPr>
            <a:normAutofit fontScale="90000"/>
          </a:bodyPr>
          <a:lstStyle/>
          <a:p>
            <a:pPr marL="457200" algn="l" rtl="0">
              <a:lnSpc>
                <a:spcPct val="115000"/>
              </a:lnSpc>
              <a:spcAft>
                <a:spcPts val="800"/>
              </a:spcAft>
            </a:pPr>
            <a:r>
              <a:rPr lang="en-US" sz="2400" b="1" dirty="0">
                <a:solidFill>
                  <a:srgbClr val="7030A0"/>
                </a:solidFill>
                <a:effectLst/>
                <a:latin typeface="Times New Roman"/>
                <a:ea typeface="Calibri"/>
                <a:cs typeface="Times New Roman"/>
              </a:rPr>
              <a:t>The human body consists of Four basic types of tissue: </a:t>
            </a:r>
            <a:br>
              <a:rPr lang="en-US" sz="1800" dirty="0">
                <a:effectLst/>
                <a:latin typeface="Times New Roman"/>
                <a:ea typeface="Times New Roman"/>
              </a:rPr>
            </a:br>
            <a:r>
              <a:rPr lang="en-US" sz="2400" b="1" dirty="0">
                <a:effectLst/>
                <a:latin typeface="Times New Roman"/>
                <a:ea typeface="Calibri"/>
                <a:cs typeface="Times New Roman"/>
              </a:rPr>
              <a:t>Epithelial tissue   </a:t>
            </a:r>
            <a:br>
              <a:rPr lang="en-US" sz="2400" b="1" dirty="0">
                <a:effectLst/>
              </a:rPr>
            </a:br>
            <a:r>
              <a:rPr lang="en-US" sz="2400" b="1" dirty="0">
                <a:effectLst/>
                <a:latin typeface="Times New Roman"/>
                <a:ea typeface="Calibri"/>
                <a:cs typeface="Times New Roman"/>
              </a:rPr>
              <a:t>connective tissue </a:t>
            </a:r>
            <a:br>
              <a:rPr lang="en-US" sz="2400" b="1" dirty="0">
                <a:effectLst/>
              </a:rPr>
            </a:br>
            <a:r>
              <a:rPr lang="en-US" sz="2400" b="1" dirty="0">
                <a:effectLst/>
                <a:latin typeface="Times New Roman"/>
                <a:ea typeface="Calibri"/>
                <a:cs typeface="Times New Roman"/>
              </a:rPr>
              <a:t>Muscular tissue </a:t>
            </a:r>
            <a:br>
              <a:rPr lang="en-US" sz="2400" b="1" dirty="0">
                <a:effectLst/>
              </a:rPr>
            </a:br>
            <a:r>
              <a:rPr lang="en-US" sz="2400" b="1" dirty="0">
                <a:effectLst/>
                <a:latin typeface="Times New Roman"/>
                <a:ea typeface="Calibri"/>
                <a:cs typeface="Times New Roman"/>
              </a:rPr>
              <a:t>Nervous tissue</a:t>
            </a:r>
            <a:br>
              <a:rPr lang="en-US" sz="2400" dirty="0">
                <a:effectLst/>
              </a:rPr>
            </a:br>
            <a:endParaRPr lang="ar-IQ" sz="2400" dirty="0"/>
          </a:p>
        </p:txBody>
      </p:sp>
      <p:sp>
        <p:nvSpPr>
          <p:cNvPr id="3" name="عنصر نائب للمحتوى 2"/>
          <p:cNvSpPr>
            <a:spLocks noGrp="1"/>
          </p:cNvSpPr>
          <p:nvPr>
            <p:ph idx="1"/>
          </p:nvPr>
        </p:nvSpPr>
        <p:spPr>
          <a:xfrm>
            <a:off x="179512" y="2060848"/>
            <a:ext cx="8784976" cy="4608512"/>
          </a:xfrm>
        </p:spPr>
        <p:txBody>
          <a:bodyPr>
            <a:normAutofit fontScale="92500" lnSpcReduction="10000"/>
          </a:bodyPr>
          <a:lstStyle/>
          <a:p>
            <a:pPr marL="114300" indent="0" algn="just" rtl="0">
              <a:lnSpc>
                <a:spcPct val="115000"/>
              </a:lnSpc>
              <a:spcAft>
                <a:spcPts val="0"/>
              </a:spcAft>
              <a:buNone/>
            </a:pPr>
            <a:r>
              <a:rPr lang="en-US" sz="2400" b="1" dirty="0">
                <a:solidFill>
                  <a:srgbClr val="7030A0"/>
                </a:solidFill>
                <a:effectLst/>
                <a:latin typeface="Times New Roman"/>
                <a:ea typeface="Calibri"/>
                <a:cs typeface="Times New Roman"/>
              </a:rPr>
              <a:t>Epithelial tissues </a:t>
            </a:r>
            <a:r>
              <a:rPr lang="en-US" sz="2400" b="1" dirty="0">
                <a:effectLst/>
                <a:latin typeface="Times New Roman"/>
                <a:ea typeface="Calibri"/>
                <a:cs typeface="Times New Roman"/>
              </a:rPr>
              <a:t>are thin tissues that covers a body surface or lines a body cavity. They form the external skin, the inner lining of the mouth, digestive tract, secretory glands, the lining of hollow parts of every organ such as the heart, lungs, eyes, ears, the urogenital tract, as well as the ventricular system of the brain and central canals of the spinal cord.</a:t>
            </a:r>
          </a:p>
          <a:p>
            <a:pPr marL="114300" indent="0" algn="l" rtl="0">
              <a:lnSpc>
                <a:spcPct val="115000"/>
              </a:lnSpc>
              <a:spcBef>
                <a:spcPts val="800"/>
              </a:spcBef>
              <a:spcAft>
                <a:spcPts val="0"/>
              </a:spcAft>
              <a:buNone/>
            </a:pPr>
            <a:r>
              <a:rPr lang="en-US" sz="2400" b="1" dirty="0">
                <a:solidFill>
                  <a:srgbClr val="7030A0"/>
                </a:solidFill>
                <a:effectLst/>
                <a:latin typeface="Times New Roman"/>
                <a:ea typeface="Times New Roman"/>
                <a:cs typeface="Times New Roman"/>
              </a:rPr>
              <a:t>Functions of epithelial tissue :</a:t>
            </a:r>
            <a:endParaRPr lang="en-US" sz="1800" b="1" dirty="0">
              <a:solidFill>
                <a:srgbClr val="7030A0"/>
              </a:solidFill>
              <a:effectLst/>
              <a:latin typeface="Times New Roman"/>
              <a:ea typeface="Times New Roman"/>
            </a:endParaRPr>
          </a:p>
          <a:p>
            <a:pPr lvl="0" algn="l" rtl="0">
              <a:lnSpc>
                <a:spcPct val="115000"/>
              </a:lnSpc>
              <a:buSzPts val="1400"/>
              <a:buFont typeface="Times New Roman"/>
              <a:buAutoNum type="arabicPeriod"/>
              <a:tabLst>
                <a:tab pos="803910" algn="l"/>
              </a:tabLst>
            </a:pPr>
            <a:r>
              <a:rPr lang="en-US" sz="2400" b="1" spc="0" dirty="0">
                <a:effectLst/>
                <a:latin typeface="Times New Roman"/>
                <a:ea typeface="Times New Roman"/>
                <a:cs typeface="Times New Roman"/>
              </a:rPr>
              <a:t>covering ,lining and Protection surface (skin) Absorption (all columnar epithelium of intestine) </a:t>
            </a:r>
            <a:r>
              <a:rPr lang="ar-IQ" sz="1600" b="1" dirty="0"/>
              <a:t>ا</a:t>
            </a:r>
            <a:r>
              <a:rPr lang="en-US" sz="2400" b="1" spc="0" dirty="0">
                <a:effectLst/>
                <a:latin typeface="Times New Roman"/>
                <a:ea typeface="Times New Roman"/>
                <a:cs typeface="Times New Roman"/>
              </a:rPr>
              <a:t>Secretion (epithelia of glands) sensation (sensory cells- taste buds</a:t>
            </a:r>
            <a:endParaRPr lang="en-US" sz="1800" b="1" spc="0" dirty="0">
              <a:effectLst/>
              <a:latin typeface="Times New Roman"/>
              <a:ea typeface="Times New Roman"/>
            </a:endParaRPr>
          </a:p>
          <a:p>
            <a:pPr marR="2912110" lvl="0" algn="l" rtl="0">
              <a:lnSpc>
                <a:spcPct val="115000"/>
              </a:lnSpc>
              <a:spcBef>
                <a:spcPts val="10"/>
              </a:spcBef>
              <a:buSzPts val="1400"/>
              <a:buFont typeface="Times New Roman"/>
              <a:buAutoNum type="arabicPeriod"/>
              <a:tabLst>
                <a:tab pos="760095" algn="l"/>
              </a:tabLst>
            </a:pPr>
            <a:r>
              <a:rPr lang="en-US" sz="2400" b="1" spc="0" dirty="0">
                <a:effectLst/>
                <a:latin typeface="Times New Roman"/>
                <a:ea typeface="Times New Roman"/>
                <a:cs typeface="Times New Roman"/>
              </a:rPr>
              <a:t>contractility (often associated with glands such as sweat and mammary glands)</a:t>
            </a:r>
            <a:endParaRPr lang="ar-IQ" sz="2400" dirty="0"/>
          </a:p>
        </p:txBody>
      </p:sp>
    </p:spTree>
    <p:extLst>
      <p:ext uri="{BB962C8B-B14F-4D97-AF65-F5344CB8AC3E}">
        <p14:creationId xmlns:p14="http://schemas.microsoft.com/office/powerpoint/2010/main" val="66123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8856984" cy="994122"/>
          </a:xfrm>
        </p:spPr>
        <p:txBody>
          <a:bodyPr>
            <a:normAutofit fontScale="90000"/>
          </a:bodyPr>
          <a:lstStyle/>
          <a:p>
            <a:pPr algn="l" rtl="0"/>
            <a:br>
              <a:rPr lang="en-US" sz="2400" b="1" dirty="0"/>
            </a:br>
            <a:r>
              <a:rPr lang="en-US" sz="2700" b="1" dirty="0">
                <a:solidFill>
                  <a:srgbClr val="0070C0"/>
                </a:solidFill>
              </a:rPr>
              <a:t>Epithelial tissues consist of two types:-</a:t>
            </a:r>
            <a:br>
              <a:rPr lang="en-US" sz="2700" b="1" dirty="0"/>
            </a:br>
            <a:r>
              <a:rPr lang="en-US" sz="2400" b="1" dirty="0"/>
              <a:t>A- Covering or lining epithelial tissues</a:t>
            </a:r>
            <a:br>
              <a:rPr lang="en-US" sz="2000" dirty="0">
                <a:effectLst/>
              </a:rPr>
            </a:br>
            <a:r>
              <a:rPr lang="en-US" sz="2400" b="1" dirty="0"/>
              <a:t>B-  Glandular epithelial tissues</a:t>
            </a:r>
            <a:br>
              <a:rPr lang="en-US" sz="2400" dirty="0"/>
            </a:br>
            <a:endParaRPr lang="ar-IQ" sz="2400" dirty="0"/>
          </a:p>
        </p:txBody>
      </p:sp>
      <p:sp>
        <p:nvSpPr>
          <p:cNvPr id="3" name="عنصر نائب للمحتوى 2"/>
          <p:cNvSpPr>
            <a:spLocks noGrp="1"/>
          </p:cNvSpPr>
          <p:nvPr>
            <p:ph idx="1"/>
          </p:nvPr>
        </p:nvSpPr>
        <p:spPr>
          <a:xfrm>
            <a:off x="107504" y="1340768"/>
            <a:ext cx="8856984" cy="5328592"/>
          </a:xfrm>
        </p:spPr>
        <p:txBody>
          <a:bodyPr>
            <a:normAutofit/>
          </a:bodyPr>
          <a:lstStyle/>
          <a:p>
            <a:pPr marL="0" indent="0" algn="l" rtl="0">
              <a:buNone/>
            </a:pPr>
            <a:r>
              <a:rPr lang="en-US" sz="2200" b="1" dirty="0">
                <a:latin typeface="Times New Roman"/>
                <a:ea typeface="Calibri"/>
                <a:cs typeface="Times New Roman"/>
              </a:rPr>
              <a:t>Classify Covering epithelial tissues covers the outer layers or lining of the organs, --- </a:t>
            </a:r>
          </a:p>
          <a:p>
            <a:pPr marL="0" lvl="0" indent="0" algn="l" rtl="0">
              <a:buNone/>
            </a:pPr>
            <a:r>
              <a:rPr lang="en-US" sz="2200" b="1" dirty="0">
                <a:latin typeface="Times New Roman"/>
                <a:ea typeface="Calibri"/>
                <a:cs typeface="Times New Roman"/>
              </a:rPr>
              <a:t>according to the number of cells layers classified to:-</a:t>
            </a:r>
          </a:p>
          <a:p>
            <a:pPr lvl="0" algn="l" rtl="0"/>
            <a:r>
              <a:rPr lang="en-US" sz="2200" b="1" dirty="0">
                <a:latin typeface="Times New Roman"/>
                <a:ea typeface="Calibri"/>
                <a:cs typeface="Times New Roman"/>
              </a:rPr>
              <a:t>Simple epithelial tissue </a:t>
            </a:r>
          </a:p>
          <a:p>
            <a:pPr lvl="0" algn="l" rtl="0"/>
            <a:r>
              <a:rPr lang="en-US" sz="2200" b="1" dirty="0">
                <a:latin typeface="Times New Roman"/>
                <a:ea typeface="Calibri"/>
                <a:cs typeface="Times New Roman"/>
              </a:rPr>
              <a:t>Stratified epithelial tissue</a:t>
            </a:r>
          </a:p>
          <a:p>
            <a:pPr marL="0" indent="0" algn="l" rtl="0">
              <a:buNone/>
            </a:pPr>
            <a:r>
              <a:rPr lang="en-US" sz="2200" b="1" dirty="0">
                <a:solidFill>
                  <a:srgbClr val="6600CC"/>
                </a:solidFill>
                <a:latin typeface="Times New Roman"/>
                <a:ea typeface="Calibri"/>
                <a:cs typeface="Times New Roman"/>
              </a:rPr>
              <a:t>**Simple epithelial tissue </a:t>
            </a:r>
            <a:r>
              <a:rPr lang="en-US" sz="2200" b="1" dirty="0">
                <a:latin typeface="Times New Roman"/>
                <a:ea typeface="Calibri"/>
                <a:cs typeface="Times New Roman"/>
              </a:rPr>
              <a:t>:-</a:t>
            </a:r>
            <a:r>
              <a:rPr lang="en-US" sz="2200" b="1" dirty="0">
                <a:solidFill>
                  <a:srgbClr val="6600CC"/>
                </a:solidFill>
                <a:latin typeface="Times New Roman"/>
                <a:ea typeface="Calibri"/>
                <a:cs typeface="Times New Roman"/>
              </a:rPr>
              <a:t>composed of only one layer based on basement membrane</a:t>
            </a:r>
          </a:p>
          <a:p>
            <a:pPr marL="0" indent="0" algn="l" rtl="0">
              <a:buNone/>
            </a:pPr>
            <a:r>
              <a:rPr lang="en-US" sz="2200" b="1" dirty="0">
                <a:solidFill>
                  <a:srgbClr val="FF0066"/>
                </a:solidFill>
                <a:latin typeface="Times New Roman"/>
                <a:ea typeface="Calibri"/>
                <a:cs typeface="Times New Roman"/>
              </a:rPr>
              <a:t>1- Simple cuboidal epithelial tissue:-</a:t>
            </a:r>
          </a:p>
          <a:p>
            <a:pPr marL="0" indent="0" algn="l" rtl="0">
              <a:buNone/>
            </a:pPr>
            <a:r>
              <a:rPr lang="en-US" sz="2200" b="1" dirty="0">
                <a:latin typeface="Times New Roman"/>
                <a:ea typeface="Calibri"/>
                <a:cs typeface="Times New Roman"/>
              </a:rPr>
              <a:t>Location: secretory ducts of small glands, kidney tubules</a:t>
            </a:r>
          </a:p>
          <a:p>
            <a:pPr marL="0" indent="0" algn="l" rtl="0">
              <a:buNone/>
            </a:pPr>
            <a:r>
              <a:rPr lang="en-US" sz="2200" b="1" dirty="0">
                <a:latin typeface="Times New Roman"/>
                <a:ea typeface="Calibri"/>
                <a:cs typeface="Times New Roman"/>
              </a:rPr>
              <a:t>Function: allows secretion and absorption</a:t>
            </a:r>
          </a:p>
          <a:p>
            <a:pPr marL="0" indent="0" algn="l" rtl="0">
              <a:buNone/>
            </a:pPr>
            <a:endParaRPr lang="ar-IQ" sz="2200" b="1" dirty="0">
              <a:latin typeface="Times New Roman"/>
              <a:ea typeface="Calibri"/>
              <a:cs typeface="Times New Roman"/>
            </a:endParaRPr>
          </a:p>
        </p:txBody>
      </p:sp>
      <p:grpSp>
        <p:nvGrpSpPr>
          <p:cNvPr id="5" name="Group 68"/>
          <p:cNvGrpSpPr>
            <a:grpSpLocks/>
          </p:cNvGrpSpPr>
          <p:nvPr/>
        </p:nvGrpSpPr>
        <p:grpSpPr bwMode="auto">
          <a:xfrm>
            <a:off x="5436096" y="4939799"/>
            <a:ext cx="3384376" cy="1783442"/>
            <a:chOff x="2160" y="348"/>
            <a:chExt cx="7498" cy="2457"/>
          </a:xfrm>
        </p:grpSpPr>
        <p:pic>
          <p:nvPicPr>
            <p:cNvPr id="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 y="348"/>
              <a:ext cx="4508" cy="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0" y="497"/>
              <a:ext cx="2968" cy="2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902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8784976" cy="1584176"/>
          </a:xfrm>
        </p:spPr>
        <p:txBody>
          <a:bodyPr>
            <a:normAutofit fontScale="90000"/>
          </a:bodyPr>
          <a:lstStyle/>
          <a:p>
            <a:pPr algn="l" rtl="0"/>
            <a:r>
              <a:rPr lang="en-US" sz="2700" b="1" dirty="0">
                <a:solidFill>
                  <a:srgbClr val="6600CC"/>
                </a:solidFill>
                <a:latin typeface="Times New Roman"/>
                <a:ea typeface="Calibri"/>
                <a:cs typeface="Times New Roman"/>
              </a:rPr>
              <a:t>2- Simple squamous epithelial tissue:- </a:t>
            </a:r>
            <a:br>
              <a:rPr lang="en-US" sz="2200" b="1" dirty="0">
                <a:solidFill>
                  <a:srgbClr val="6600CC"/>
                </a:solidFill>
                <a:latin typeface="Times New Roman"/>
                <a:ea typeface="Calibri"/>
                <a:cs typeface="Times New Roman"/>
              </a:rPr>
            </a:br>
            <a:r>
              <a:rPr lang="en-US" sz="2400" b="1" dirty="0">
                <a:solidFill>
                  <a:srgbClr val="FF0066"/>
                </a:solidFill>
                <a:latin typeface="Times New Roman"/>
                <a:ea typeface="Calibri"/>
                <a:cs typeface="Times New Roman"/>
              </a:rPr>
              <a:t>Location</a:t>
            </a:r>
            <a:r>
              <a:rPr lang="en-US" sz="2400" b="1" dirty="0">
                <a:latin typeface="Times New Roman"/>
                <a:ea typeface="Calibri"/>
                <a:cs typeface="Times New Roman"/>
              </a:rPr>
              <a:t>: blood and lymphatic vessels being called endothelium </a:t>
            </a:r>
            <a:br>
              <a:rPr lang="en-US" sz="2400" dirty="0">
                <a:effectLst/>
              </a:rPr>
            </a:br>
            <a:r>
              <a:rPr lang="en-US" sz="2400" b="1" dirty="0">
                <a:latin typeface="Times New Roman"/>
                <a:ea typeface="Calibri"/>
                <a:cs typeface="Times New Roman"/>
              </a:rPr>
              <a:t>Lining the abdominal and plural cavities called mesothelium.</a:t>
            </a:r>
            <a:br>
              <a:rPr lang="en-US" sz="2400" b="1" dirty="0">
                <a:latin typeface="Times New Roman"/>
                <a:ea typeface="Calibri"/>
                <a:cs typeface="Times New Roman"/>
              </a:rPr>
            </a:br>
            <a:r>
              <a:rPr lang="en-US" sz="2400" b="1" dirty="0">
                <a:solidFill>
                  <a:srgbClr val="FF0066"/>
                </a:solidFill>
                <a:latin typeface="Times New Roman"/>
                <a:ea typeface="Calibri"/>
                <a:cs typeface="Times New Roman"/>
              </a:rPr>
              <a:t>Function</a:t>
            </a:r>
            <a:r>
              <a:rPr lang="en-US" sz="2400" b="1" dirty="0">
                <a:latin typeface="Times New Roman"/>
                <a:ea typeface="Calibri"/>
                <a:cs typeface="Times New Roman"/>
              </a:rPr>
              <a:t>: secrets lubricating substance, allows diffusion and filtration</a:t>
            </a:r>
            <a:br>
              <a:rPr lang="en-US" sz="2400" b="1" dirty="0">
                <a:latin typeface="Times New Roman"/>
                <a:ea typeface="Calibri"/>
                <a:cs typeface="Times New Roman"/>
              </a:rPr>
            </a:br>
            <a:r>
              <a:rPr lang="en-US" sz="2400" b="1" dirty="0">
                <a:latin typeface="Times New Roman"/>
                <a:ea typeface="Calibri"/>
                <a:cs typeface="Times New Roman"/>
              </a:rPr>
              <a:t> </a:t>
            </a:r>
            <a:endParaRPr lang="ar-IQ" sz="2400" b="1" dirty="0">
              <a:latin typeface="Times New Roman"/>
              <a:ea typeface="Calibri"/>
              <a:cs typeface="Times New Roman"/>
            </a:endParaRPr>
          </a:p>
        </p:txBody>
      </p:sp>
      <p:sp>
        <p:nvSpPr>
          <p:cNvPr id="3" name="عنصر نائب للمحتوى 2"/>
          <p:cNvSpPr>
            <a:spLocks noGrp="1"/>
          </p:cNvSpPr>
          <p:nvPr>
            <p:ph idx="1"/>
          </p:nvPr>
        </p:nvSpPr>
        <p:spPr>
          <a:xfrm>
            <a:off x="179512" y="1700808"/>
            <a:ext cx="8784976" cy="5040560"/>
          </a:xfrm>
        </p:spPr>
        <p:txBody>
          <a:bodyPr>
            <a:normAutofit/>
          </a:bodyPr>
          <a:lstStyle/>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marR="90805" lvl="0" indent="0" algn="l" rtl="0">
              <a:lnSpc>
                <a:spcPct val="115000"/>
              </a:lnSpc>
              <a:spcBef>
                <a:spcPts val="445"/>
              </a:spcBef>
              <a:buNone/>
              <a:tabLst>
                <a:tab pos="760095" algn="l"/>
              </a:tabLst>
            </a:pPr>
            <a:r>
              <a:rPr lang="en-US" sz="2400" b="1" dirty="0">
                <a:solidFill>
                  <a:srgbClr val="6600CC"/>
                </a:solidFill>
                <a:effectLst/>
                <a:latin typeface="Times New Roman"/>
                <a:cs typeface="Times New Roman"/>
              </a:rPr>
              <a:t>3- Simple columnar epithelial tissue :- </a:t>
            </a:r>
            <a:endParaRPr lang="en-US" sz="2400" b="1" dirty="0">
              <a:solidFill>
                <a:srgbClr val="6600CC"/>
              </a:solidFill>
            </a:endParaRPr>
          </a:p>
          <a:p>
            <a:pPr marL="0" marR="90805" lvl="0" indent="0" algn="l" rtl="0">
              <a:lnSpc>
                <a:spcPct val="115000"/>
              </a:lnSpc>
              <a:spcBef>
                <a:spcPts val="445"/>
              </a:spcBef>
              <a:buNone/>
              <a:tabLst>
                <a:tab pos="760095" algn="l"/>
              </a:tabLst>
            </a:pPr>
            <a:r>
              <a:rPr lang="en-US" sz="2400" b="1" dirty="0">
                <a:effectLst/>
                <a:latin typeface="Times New Roman"/>
                <a:cs typeface="Times New Roman"/>
              </a:rPr>
              <a:t> </a:t>
            </a:r>
            <a:r>
              <a:rPr lang="en-US" sz="2400" b="1" dirty="0">
                <a:solidFill>
                  <a:srgbClr val="FF0066"/>
                </a:solidFill>
                <a:latin typeface="Times New Roman"/>
                <a:ea typeface="Calibri"/>
                <a:cs typeface="Times New Roman"/>
              </a:rPr>
              <a:t>Location</a:t>
            </a:r>
            <a:r>
              <a:rPr lang="en-US" sz="2200" b="1" dirty="0">
                <a:solidFill>
                  <a:srgbClr val="FF0066"/>
                </a:solidFill>
                <a:latin typeface="Times New Roman"/>
                <a:ea typeface="Calibri"/>
                <a:cs typeface="Times New Roman"/>
              </a:rPr>
              <a:t>:</a:t>
            </a:r>
            <a:r>
              <a:rPr lang="en-US" sz="2400" b="1" dirty="0">
                <a:effectLst/>
                <a:latin typeface="Times New Roman"/>
                <a:cs typeface="Times New Roman"/>
              </a:rPr>
              <a:t> </a:t>
            </a:r>
            <a:r>
              <a:rPr lang="en-US" sz="2400" dirty="0">
                <a:effectLst/>
                <a:latin typeface="Times New Roman"/>
                <a:cs typeface="Times New Roman"/>
              </a:rPr>
              <a:t>bronchi, uterine tubes, uterus  </a:t>
            </a:r>
            <a:r>
              <a:rPr lang="en-US" sz="2400" b="1" dirty="0">
                <a:effectLst/>
                <a:latin typeface="Times New Roman"/>
                <a:cs typeface="Times New Roman"/>
              </a:rPr>
              <a:t>called ciliated    columnar</a:t>
            </a:r>
            <a:r>
              <a:rPr lang="en-US" sz="2400" dirty="0">
                <a:effectLst/>
                <a:latin typeface="Times New Roman"/>
                <a:cs typeface="Times New Roman"/>
              </a:rPr>
              <a:t> ; and cover digestive tract, called non ciliated columnar epithelium </a:t>
            </a:r>
            <a:br>
              <a:rPr lang="en-US" sz="2400" dirty="0">
                <a:effectLst/>
              </a:rPr>
            </a:br>
            <a:r>
              <a:rPr lang="en-US" sz="2400" b="1" dirty="0">
                <a:latin typeface="Times New Roman"/>
                <a:cs typeface="Times New Roman"/>
              </a:rPr>
              <a:t> </a:t>
            </a:r>
            <a:r>
              <a:rPr lang="en-US" sz="2400" b="1" dirty="0">
                <a:solidFill>
                  <a:srgbClr val="FF0066"/>
                </a:solidFill>
                <a:effectLst/>
                <a:latin typeface="Times New Roman"/>
                <a:cs typeface="Times New Roman"/>
              </a:rPr>
              <a:t>Function</a:t>
            </a:r>
            <a:r>
              <a:rPr lang="en-US" sz="2400" b="1" dirty="0">
                <a:effectLst/>
                <a:latin typeface="Times New Roman"/>
                <a:cs typeface="Times New Roman"/>
              </a:rPr>
              <a:t>: </a:t>
            </a:r>
            <a:r>
              <a:rPr lang="en-US" sz="2400" dirty="0">
                <a:effectLst/>
                <a:latin typeface="Times New Roman"/>
                <a:cs typeface="Times New Roman"/>
              </a:rPr>
              <a:t>allows absorption, secretes mucous and enzymes</a:t>
            </a:r>
            <a:endParaRPr lang="en-US" sz="2400" dirty="0">
              <a:effectLst/>
            </a:endParaRPr>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en-US" sz="2400" dirty="0"/>
          </a:p>
          <a:p>
            <a:pPr marL="0" indent="0" algn="l" rtl="0">
              <a:buNone/>
            </a:pPr>
            <a:endParaRPr lang="ar-IQ" sz="2400" dirty="0"/>
          </a:p>
        </p:txBody>
      </p:sp>
      <p:pic>
        <p:nvPicPr>
          <p:cNvPr id="8" name="image3.jpeg"/>
          <p:cNvPicPr/>
          <p:nvPr/>
        </p:nvPicPr>
        <p:blipFill>
          <a:blip r:embed="rId2" cstate="print">
            <a:extLst>
              <a:ext uri="{28A0092B-C50C-407E-A947-70E740481C1C}">
                <a14:useLocalDpi xmlns:a14="http://schemas.microsoft.com/office/drawing/2010/main" val="0"/>
              </a:ext>
            </a:extLst>
          </a:blip>
          <a:stretch>
            <a:fillRect/>
          </a:stretch>
        </p:blipFill>
        <p:spPr>
          <a:xfrm>
            <a:off x="1763688" y="1700808"/>
            <a:ext cx="3744416" cy="1872208"/>
          </a:xfrm>
          <a:prstGeom prst="rect">
            <a:avLst/>
          </a:prstGeom>
        </p:spPr>
      </p:pic>
    </p:spTree>
    <p:extLst>
      <p:ext uri="{BB962C8B-B14F-4D97-AF65-F5344CB8AC3E}">
        <p14:creationId xmlns:p14="http://schemas.microsoft.com/office/powerpoint/2010/main" val="47461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2722314"/>
          </a:xfrm>
        </p:spPr>
        <p:txBody>
          <a:bodyPr>
            <a:normAutofit/>
          </a:bodyPr>
          <a:lstStyle/>
          <a:p>
            <a:pPr algn="l" rtl="0"/>
            <a:endParaRPr lang="ar-IQ" sz="2400" dirty="0"/>
          </a:p>
        </p:txBody>
      </p:sp>
      <p:sp>
        <p:nvSpPr>
          <p:cNvPr id="3" name="عنصر نائب للمحتوى 2"/>
          <p:cNvSpPr>
            <a:spLocks noGrp="1"/>
          </p:cNvSpPr>
          <p:nvPr>
            <p:ph idx="1"/>
          </p:nvPr>
        </p:nvSpPr>
        <p:spPr>
          <a:xfrm>
            <a:off x="107504" y="2924944"/>
            <a:ext cx="8928992" cy="3816424"/>
          </a:xfrm>
        </p:spPr>
        <p:txBody>
          <a:bodyPr>
            <a:normAutofit/>
          </a:bodyPr>
          <a:lstStyle/>
          <a:p>
            <a:pPr marL="0" lvl="0" indent="0" algn="l" rtl="0">
              <a:buNone/>
            </a:pPr>
            <a:r>
              <a:rPr lang="en-US" sz="2400" b="1" dirty="0">
                <a:solidFill>
                  <a:srgbClr val="6600CC"/>
                </a:solidFill>
                <a:latin typeface="Times New Roman"/>
                <a:cs typeface="Times New Roman"/>
              </a:rPr>
              <a:t>4 -</a:t>
            </a:r>
            <a:r>
              <a:rPr lang="en-US" sz="2400" b="1" dirty="0" err="1">
                <a:solidFill>
                  <a:srgbClr val="6600CC"/>
                </a:solidFill>
                <a:latin typeface="Times New Roman"/>
                <a:cs typeface="Times New Roman"/>
              </a:rPr>
              <a:t>Pseudostratified</a:t>
            </a:r>
            <a:r>
              <a:rPr lang="en-US" sz="2400" b="1" dirty="0">
                <a:solidFill>
                  <a:srgbClr val="6600CC"/>
                </a:solidFill>
                <a:latin typeface="Times New Roman"/>
                <a:cs typeface="Times New Roman"/>
              </a:rPr>
              <a:t> columnar epithelial tissue:- </a:t>
            </a:r>
            <a:r>
              <a:rPr lang="en-US" sz="2400" b="1" dirty="0">
                <a:latin typeface="Times New Roman"/>
                <a:cs typeface="Times New Roman"/>
              </a:rPr>
              <a:t>are tissues formed by a single layer of cells that give the appearance of being made from multiple layers, especially when seen in cross section.  Several layers of nuclei suggest several layers of cells but in fact all cells are in contact with underlining extracellular matrix and show several layer of nuclei , composed of four types of cell.</a:t>
            </a:r>
          </a:p>
          <a:p>
            <a:pPr marL="0" indent="0" algn="l" rtl="0">
              <a:buNone/>
            </a:pPr>
            <a:r>
              <a:rPr lang="en-US" sz="2400" b="1" dirty="0">
                <a:solidFill>
                  <a:srgbClr val="FF0066"/>
                </a:solidFill>
                <a:effectLst/>
                <a:latin typeface="Times New Roman"/>
                <a:ea typeface="Times New Roman"/>
              </a:rPr>
              <a:t>Location</a:t>
            </a:r>
            <a:r>
              <a:rPr lang="en-US" sz="2400" b="1" dirty="0">
                <a:effectLst/>
                <a:latin typeface="Times New Roman"/>
                <a:ea typeface="Times New Roman"/>
              </a:rPr>
              <a:t>: </a:t>
            </a:r>
            <a:r>
              <a:rPr lang="en-US" sz="2400" b="1" dirty="0">
                <a:latin typeface="Times New Roman"/>
                <a:cs typeface="Times New Roman"/>
              </a:rPr>
              <a:t>trachea and most of the upper respiratory tract (ciliated cells</a:t>
            </a:r>
          </a:p>
          <a:p>
            <a:pPr marL="0" indent="0" algn="l" rtl="0">
              <a:buNone/>
            </a:pPr>
            <a:r>
              <a:rPr lang="en-US" sz="2400" b="1" dirty="0">
                <a:solidFill>
                  <a:srgbClr val="FF0066"/>
                </a:solidFill>
                <a:effectLst/>
                <a:latin typeface="Times New Roman"/>
                <a:ea typeface="Times New Roman"/>
              </a:rPr>
              <a:t>Function</a:t>
            </a:r>
            <a:r>
              <a:rPr lang="en-US" sz="2400" b="1" dirty="0">
                <a:effectLst/>
                <a:latin typeface="Times New Roman"/>
                <a:ea typeface="Times New Roman"/>
              </a:rPr>
              <a:t>: </a:t>
            </a:r>
            <a:r>
              <a:rPr lang="en-US" sz="2400" b="1" dirty="0">
                <a:latin typeface="Times New Roman"/>
                <a:cs typeface="Times New Roman"/>
              </a:rPr>
              <a:t>secretes mucus which is moved with cilia</a:t>
            </a:r>
          </a:p>
          <a:p>
            <a:pPr marL="0" indent="0" algn="l" rtl="0">
              <a:buNone/>
            </a:pPr>
            <a:endParaRPr lang="ar-IQ" sz="2400" dirty="0"/>
          </a:p>
        </p:txBody>
      </p:sp>
      <p:pic>
        <p:nvPicPr>
          <p:cNvPr id="4" name="image7.jpeg"/>
          <p:cNvPicPr/>
          <p:nvPr/>
        </p:nvPicPr>
        <p:blipFill>
          <a:blip r:embed="rId2" cstate="print">
            <a:extLst>
              <a:ext uri="{28A0092B-C50C-407E-A947-70E740481C1C}">
                <a14:useLocalDpi xmlns:a14="http://schemas.microsoft.com/office/drawing/2010/main" val="0"/>
              </a:ext>
            </a:extLst>
          </a:blip>
          <a:stretch>
            <a:fillRect/>
          </a:stretch>
        </p:blipFill>
        <p:spPr>
          <a:xfrm>
            <a:off x="3505780" y="538887"/>
            <a:ext cx="2719040" cy="2314176"/>
          </a:xfrm>
          <a:prstGeom prst="rect">
            <a:avLst/>
          </a:prstGeom>
        </p:spPr>
      </p:pic>
      <p:pic>
        <p:nvPicPr>
          <p:cNvPr id="5" name="image6.jpeg"/>
          <p:cNvPicPr/>
          <p:nvPr/>
        </p:nvPicPr>
        <p:blipFill>
          <a:blip r:embed="rId3" cstate="print">
            <a:extLst>
              <a:ext uri="{28A0092B-C50C-407E-A947-70E740481C1C}">
                <a14:useLocalDpi xmlns:a14="http://schemas.microsoft.com/office/drawing/2010/main" val="0"/>
              </a:ext>
            </a:extLst>
          </a:blip>
          <a:stretch>
            <a:fillRect/>
          </a:stretch>
        </p:blipFill>
        <p:spPr>
          <a:xfrm>
            <a:off x="251520" y="476799"/>
            <a:ext cx="3254260" cy="2302878"/>
          </a:xfrm>
          <a:prstGeom prst="rect">
            <a:avLst/>
          </a:prstGeom>
        </p:spPr>
      </p:pic>
    </p:spTree>
    <p:extLst>
      <p:ext uri="{BB962C8B-B14F-4D97-AF65-F5344CB8AC3E}">
        <p14:creationId xmlns:p14="http://schemas.microsoft.com/office/powerpoint/2010/main" val="25018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2520280"/>
          </a:xfrm>
        </p:spPr>
        <p:txBody>
          <a:bodyPr>
            <a:normAutofit/>
          </a:bodyPr>
          <a:lstStyle/>
          <a:p>
            <a:pPr algn="l" rtl="0"/>
            <a:endParaRPr lang="ar-IQ" sz="2400" dirty="0"/>
          </a:p>
        </p:txBody>
      </p:sp>
      <p:sp>
        <p:nvSpPr>
          <p:cNvPr id="3" name="عنصر نائب للمحتوى 2"/>
          <p:cNvSpPr>
            <a:spLocks noGrp="1"/>
          </p:cNvSpPr>
          <p:nvPr>
            <p:ph idx="1"/>
          </p:nvPr>
        </p:nvSpPr>
        <p:spPr>
          <a:xfrm>
            <a:off x="107504" y="2780928"/>
            <a:ext cx="8928992" cy="3960440"/>
          </a:xfrm>
        </p:spPr>
        <p:txBody>
          <a:bodyPr>
            <a:normAutofit fontScale="92500" lnSpcReduction="20000"/>
          </a:bodyPr>
          <a:lstStyle/>
          <a:p>
            <a:pPr marL="0" marR="601980" indent="0" algn="l" rtl="0">
              <a:lnSpc>
                <a:spcPct val="115000"/>
              </a:lnSpc>
              <a:spcAft>
                <a:spcPts val="0"/>
              </a:spcAft>
              <a:buNone/>
            </a:pPr>
            <a:r>
              <a:rPr lang="en-US" sz="2400" b="1" dirty="0">
                <a:solidFill>
                  <a:srgbClr val="6600CC"/>
                </a:solidFill>
                <a:effectLst/>
                <a:latin typeface="Times New Roman"/>
                <a:ea typeface="Times New Roman"/>
                <a:cs typeface="Times New Roman"/>
              </a:rPr>
              <a:t>**Stratified epithelial tissue :- </a:t>
            </a:r>
            <a:r>
              <a:rPr lang="en-US" sz="2400" b="1" dirty="0">
                <a:effectLst/>
                <a:latin typeface="Times New Roman"/>
                <a:ea typeface="Times New Roman"/>
                <a:cs typeface="Times New Roman"/>
              </a:rPr>
              <a:t>Composed of more than one layer based on basement membrane.  classified to :-</a:t>
            </a:r>
            <a:endParaRPr lang="en-US" sz="1800" dirty="0">
              <a:effectLst/>
              <a:latin typeface="Times New Roman"/>
              <a:ea typeface="Times New Roman"/>
            </a:endParaRPr>
          </a:p>
          <a:p>
            <a:pPr marL="0" lvl="0" indent="0" algn="l" rtl="0">
              <a:lnSpc>
                <a:spcPct val="115000"/>
              </a:lnSpc>
              <a:buSzPts val="1300"/>
              <a:buNone/>
              <a:tabLst>
                <a:tab pos="760095" algn="l"/>
              </a:tabLst>
            </a:pPr>
            <a:r>
              <a:rPr lang="en-US" sz="2400" b="1" spc="0" dirty="0">
                <a:solidFill>
                  <a:srgbClr val="6600CC"/>
                </a:solidFill>
                <a:effectLst/>
                <a:latin typeface="Times New Roman"/>
                <a:ea typeface="Times New Roman"/>
                <a:cs typeface="Times New Roman"/>
              </a:rPr>
              <a:t>1 - Stratified squamous epithelial</a:t>
            </a:r>
            <a:r>
              <a:rPr lang="en-US" sz="2400" b="1" spc="5" dirty="0">
                <a:solidFill>
                  <a:srgbClr val="6600CC"/>
                </a:solidFill>
                <a:effectLst/>
                <a:latin typeface="Times New Roman"/>
                <a:ea typeface="Times New Roman"/>
                <a:cs typeface="Times New Roman"/>
              </a:rPr>
              <a:t> </a:t>
            </a:r>
            <a:r>
              <a:rPr lang="en-US" sz="2400" b="1" spc="0" dirty="0">
                <a:solidFill>
                  <a:srgbClr val="6600CC"/>
                </a:solidFill>
                <a:effectLst/>
                <a:latin typeface="Times New Roman"/>
                <a:ea typeface="Times New Roman"/>
                <a:cs typeface="Times New Roman"/>
              </a:rPr>
              <a:t>tissue</a:t>
            </a:r>
            <a:endParaRPr lang="en-US" sz="1800" dirty="0">
              <a:solidFill>
                <a:srgbClr val="6600CC"/>
              </a:solidFill>
              <a:latin typeface="Times New Roman"/>
              <a:ea typeface="Times New Roman"/>
            </a:endParaRPr>
          </a:p>
          <a:p>
            <a:pPr marL="0" lvl="0" indent="0" algn="l" rtl="0">
              <a:lnSpc>
                <a:spcPct val="115000"/>
              </a:lnSpc>
              <a:buSzPts val="1300"/>
              <a:buNone/>
              <a:tabLst>
                <a:tab pos="760095" algn="l"/>
              </a:tabLst>
            </a:pPr>
            <a:r>
              <a:rPr lang="en-US" sz="1800" dirty="0">
                <a:solidFill>
                  <a:srgbClr val="6600CC"/>
                </a:solidFill>
                <a:effectLst/>
                <a:latin typeface="Times New Roman"/>
                <a:ea typeface="Times New Roman"/>
                <a:cs typeface="Times New Roman"/>
              </a:rPr>
              <a:t>       </a:t>
            </a:r>
            <a:r>
              <a:rPr lang="en-US" sz="2400" b="1" dirty="0">
                <a:solidFill>
                  <a:srgbClr val="C00000"/>
                </a:solidFill>
                <a:effectLst/>
                <a:latin typeface="Times New Roman"/>
                <a:ea typeface="Times New Roman"/>
                <a:cs typeface="Times New Roman"/>
              </a:rPr>
              <a:t>There are two types of stratified squamous epithelial tissue</a:t>
            </a:r>
            <a:r>
              <a:rPr lang="en-US" sz="2400" dirty="0">
                <a:effectLst/>
                <a:latin typeface="Times New Roman"/>
                <a:ea typeface="Times New Roman"/>
                <a:cs typeface="Times New Roman"/>
              </a:rPr>
              <a:t>:</a:t>
            </a:r>
            <a:endParaRPr lang="en-US" sz="1800" dirty="0">
              <a:latin typeface="Times New Roman"/>
              <a:ea typeface="Times New Roman"/>
            </a:endParaRPr>
          </a:p>
          <a:p>
            <a:pPr marL="0" lvl="0" indent="0" algn="l" rtl="0">
              <a:lnSpc>
                <a:spcPct val="115000"/>
              </a:lnSpc>
              <a:buSzPts val="1300"/>
              <a:buNone/>
              <a:tabLst>
                <a:tab pos="760095" algn="l"/>
              </a:tabLst>
            </a:pPr>
            <a:r>
              <a:rPr lang="en-US" b="1" dirty="0">
                <a:solidFill>
                  <a:schemeClr val="accent6">
                    <a:lumMod val="75000"/>
                  </a:schemeClr>
                </a:solidFill>
                <a:effectLst/>
                <a:latin typeface="Times New Roman"/>
                <a:ea typeface="Times New Roman"/>
                <a:cs typeface="Times New Roman"/>
              </a:rPr>
              <a:t>***</a:t>
            </a:r>
            <a:r>
              <a:rPr lang="en-US" b="1" dirty="0">
                <a:effectLst/>
                <a:latin typeface="Times New Roman"/>
                <a:ea typeface="Times New Roman"/>
                <a:cs typeface="Times New Roman"/>
              </a:rPr>
              <a:t>Non keratinized squamous epithelial tissue</a:t>
            </a:r>
            <a:r>
              <a:rPr lang="en-US" dirty="0">
                <a:effectLst/>
                <a:latin typeface="Times New Roman"/>
                <a:ea typeface="Times New Roman"/>
                <a:cs typeface="Times New Roman"/>
              </a:rPr>
              <a:t> which is covering moist cavities such as mouth , esophagus , pharynx </a:t>
            </a:r>
            <a:endParaRPr lang="en-US" dirty="0">
              <a:effectLst/>
              <a:latin typeface="Times New Roman"/>
              <a:ea typeface="Times New Roman"/>
            </a:endParaRPr>
          </a:p>
          <a:p>
            <a:pPr marL="0" indent="0" algn="l" rtl="0">
              <a:buNone/>
            </a:pPr>
            <a:r>
              <a:rPr lang="en-US" sz="2400" b="1" dirty="0">
                <a:solidFill>
                  <a:schemeClr val="accent6">
                    <a:lumMod val="75000"/>
                  </a:schemeClr>
                </a:solidFill>
              </a:rPr>
              <a:t> </a:t>
            </a:r>
            <a:r>
              <a:rPr lang="en-US" b="1" dirty="0">
                <a:solidFill>
                  <a:schemeClr val="accent6">
                    <a:lumMod val="75000"/>
                  </a:schemeClr>
                </a:solidFill>
                <a:latin typeface="Times New Roman"/>
                <a:ea typeface="Times New Roman"/>
                <a:cs typeface="Times New Roman"/>
              </a:rPr>
              <a:t>***</a:t>
            </a:r>
            <a:r>
              <a:rPr lang="en-US" b="1" dirty="0">
                <a:latin typeface="Times New Roman"/>
                <a:ea typeface="Times New Roman"/>
                <a:cs typeface="Times New Roman"/>
              </a:rPr>
              <a:t>Keratinized squamous epithelial tissue </a:t>
            </a:r>
            <a:r>
              <a:rPr lang="en-US" dirty="0">
                <a:latin typeface="Times New Roman"/>
                <a:ea typeface="Times New Roman"/>
                <a:cs typeface="Times New Roman"/>
              </a:rPr>
              <a:t>found on exposed surface of the body such as the skin </a:t>
            </a:r>
            <a:endParaRPr lang="ar-IQ" dirty="0">
              <a:latin typeface="Times New Roman"/>
              <a:ea typeface="Times New Roman"/>
              <a:cs typeface="Times New Roman"/>
            </a:endParaRPr>
          </a:p>
        </p:txBody>
      </p:sp>
      <p:pic>
        <p:nvPicPr>
          <p:cNvPr id="4" name="image8.jpeg"/>
          <p:cNvPicPr/>
          <p:nvPr/>
        </p:nvPicPr>
        <p:blipFill>
          <a:blip r:embed="rId2" cstate="print"/>
          <a:stretch>
            <a:fillRect/>
          </a:stretch>
        </p:blipFill>
        <p:spPr>
          <a:xfrm>
            <a:off x="107504" y="260648"/>
            <a:ext cx="6120680" cy="2414012"/>
          </a:xfrm>
          <a:prstGeom prst="rect">
            <a:avLst/>
          </a:prstGeom>
        </p:spPr>
      </p:pic>
    </p:spTree>
    <p:extLst>
      <p:ext uri="{BB962C8B-B14F-4D97-AF65-F5344CB8AC3E}">
        <p14:creationId xmlns:p14="http://schemas.microsoft.com/office/powerpoint/2010/main" val="605341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784976" cy="2146250"/>
          </a:xfrm>
        </p:spPr>
        <p:txBody>
          <a:bodyPr/>
          <a:lstStyle/>
          <a:p>
            <a:endParaRPr lang="ar-IQ" dirty="0"/>
          </a:p>
        </p:txBody>
      </p:sp>
      <p:sp>
        <p:nvSpPr>
          <p:cNvPr id="3" name="عنصر نائب للمحتوى 2"/>
          <p:cNvSpPr>
            <a:spLocks noGrp="1"/>
          </p:cNvSpPr>
          <p:nvPr>
            <p:ph idx="1"/>
          </p:nvPr>
        </p:nvSpPr>
        <p:spPr>
          <a:xfrm>
            <a:off x="107504" y="2564904"/>
            <a:ext cx="8856984" cy="4104456"/>
          </a:xfrm>
        </p:spPr>
        <p:txBody>
          <a:bodyPr>
            <a:normAutofit/>
          </a:bodyPr>
          <a:lstStyle/>
          <a:p>
            <a:pPr marL="0" lvl="0" indent="0" algn="just" rtl="0">
              <a:lnSpc>
                <a:spcPct val="115000"/>
              </a:lnSpc>
              <a:spcBef>
                <a:spcPts val="1250"/>
              </a:spcBef>
              <a:buSzPts val="1300"/>
              <a:buNone/>
              <a:tabLst>
                <a:tab pos="803910" algn="l"/>
              </a:tabLst>
            </a:pPr>
            <a:r>
              <a:rPr lang="en-US" sz="2400" b="1" spc="0" dirty="0">
                <a:solidFill>
                  <a:srgbClr val="6600CC"/>
                </a:solidFill>
                <a:effectLst/>
                <a:latin typeface="Times New Roman"/>
                <a:ea typeface="Times New Roman"/>
                <a:cs typeface="Times New Roman"/>
              </a:rPr>
              <a:t>2- Stratified cuboidal epithelial tissue</a:t>
            </a:r>
            <a:r>
              <a:rPr lang="en-US" sz="2400" b="1" spc="5" dirty="0">
                <a:solidFill>
                  <a:srgbClr val="6600CC"/>
                </a:solidFill>
                <a:effectLst/>
                <a:latin typeface="Times New Roman"/>
                <a:ea typeface="Times New Roman"/>
                <a:cs typeface="Times New Roman"/>
              </a:rPr>
              <a:t> </a:t>
            </a:r>
            <a:r>
              <a:rPr lang="en-US" sz="2400" b="1" spc="0" dirty="0">
                <a:effectLst/>
                <a:latin typeface="Times New Roman"/>
                <a:ea typeface="Times New Roman"/>
                <a:cs typeface="Times New Roman"/>
              </a:rPr>
              <a:t>:- found in the large excretory ducts in the salivary glands and pancreas . </a:t>
            </a:r>
            <a:endParaRPr lang="en-US" sz="2400" b="1" dirty="0">
              <a:effectLst/>
            </a:endParaRPr>
          </a:p>
          <a:p>
            <a:pPr marL="0" indent="0" algn="l" rtl="0">
              <a:buNone/>
            </a:pPr>
            <a:endParaRPr lang="en-US" sz="2400" b="1" dirty="0"/>
          </a:p>
          <a:p>
            <a:pPr marL="0" indent="0" algn="l" rtl="0">
              <a:buNone/>
            </a:pPr>
            <a:endParaRPr lang="en-US" sz="2400" b="1" dirty="0">
              <a:effectLst/>
            </a:endParaRPr>
          </a:p>
          <a:p>
            <a:pPr marL="0" indent="0" algn="l" rtl="0">
              <a:buNone/>
            </a:pPr>
            <a:endParaRPr lang="en-US" sz="2400" b="1" dirty="0"/>
          </a:p>
          <a:p>
            <a:pPr marL="0" indent="0" algn="l" rtl="0">
              <a:buNone/>
            </a:pPr>
            <a:endParaRPr lang="en-US" sz="2400" b="1" dirty="0">
              <a:effectLst/>
            </a:endParaRPr>
          </a:p>
          <a:p>
            <a:pPr marL="0" lvl="0" indent="0" algn="just" rtl="0">
              <a:lnSpc>
                <a:spcPct val="115000"/>
              </a:lnSpc>
              <a:spcBef>
                <a:spcPts val="1250"/>
              </a:spcBef>
              <a:buSzPts val="1300"/>
              <a:buNone/>
              <a:tabLst>
                <a:tab pos="803910" algn="l"/>
              </a:tabLst>
            </a:pPr>
            <a:r>
              <a:rPr lang="en-US" sz="2400" b="1" dirty="0">
                <a:solidFill>
                  <a:srgbClr val="6600CC"/>
                </a:solidFill>
                <a:latin typeface="Times New Roman"/>
                <a:ea typeface="Times New Roman"/>
                <a:cs typeface="Times New Roman"/>
              </a:rPr>
              <a:t>3 – </a:t>
            </a:r>
            <a:r>
              <a:rPr lang="en-US" sz="2400" b="1" spc="0" dirty="0">
                <a:solidFill>
                  <a:srgbClr val="6600CC"/>
                </a:solidFill>
                <a:effectLst/>
                <a:latin typeface="Times New Roman"/>
                <a:ea typeface="Times New Roman"/>
                <a:cs typeface="Times New Roman"/>
              </a:rPr>
              <a:t>Stratified columnar epithelial tissue</a:t>
            </a:r>
            <a:endParaRPr lang="en-US" sz="2400" b="1" dirty="0">
              <a:solidFill>
                <a:srgbClr val="6600CC"/>
              </a:solidFill>
              <a:latin typeface="Times New Roman"/>
              <a:ea typeface="Times New Roman"/>
              <a:cs typeface="Times New Roman"/>
            </a:endParaRPr>
          </a:p>
          <a:p>
            <a:pPr marL="0" indent="0" algn="l" rtl="0">
              <a:buNone/>
            </a:pPr>
            <a:r>
              <a:rPr lang="en-US" sz="2400" b="1" dirty="0">
                <a:latin typeface="Times New Roman"/>
                <a:ea typeface="Times New Roman"/>
                <a:cs typeface="Times New Roman"/>
              </a:rPr>
              <a:t>Is found in the fornix of conjunctiva  ( </a:t>
            </a:r>
            <a:r>
              <a:rPr lang="ar-IQ" sz="2400" b="1" dirty="0">
                <a:latin typeface="Times New Roman"/>
                <a:ea typeface="Times New Roman"/>
                <a:cs typeface="Times New Roman"/>
              </a:rPr>
              <a:t>قبو الملتحمة</a:t>
            </a:r>
            <a:r>
              <a:rPr lang="en-US" sz="2400" b="1" dirty="0">
                <a:latin typeface="Times New Roman"/>
                <a:ea typeface="Times New Roman"/>
                <a:cs typeface="Times New Roman"/>
              </a:rPr>
              <a:t>)while the ciliated Stratified columnar epithelial tissue is found in the larynx </a:t>
            </a:r>
          </a:p>
          <a:p>
            <a:pPr marL="0" lvl="0" indent="0" algn="just" rtl="0">
              <a:lnSpc>
                <a:spcPct val="115000"/>
              </a:lnSpc>
              <a:spcBef>
                <a:spcPts val="445"/>
              </a:spcBef>
              <a:buSzPts val="1300"/>
              <a:buNone/>
              <a:tabLst>
                <a:tab pos="803910" algn="l"/>
              </a:tabLst>
            </a:pPr>
            <a:endParaRPr lang="en-US" sz="2400" b="1" dirty="0">
              <a:solidFill>
                <a:srgbClr val="6600CC"/>
              </a:solidFill>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2400" b="1" spc="0" dirty="0">
              <a:effectLst/>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2400" b="1" dirty="0">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2400" b="1" spc="0" dirty="0">
              <a:effectLst/>
              <a:latin typeface="Times New Roman"/>
              <a:ea typeface="Times New Roman"/>
              <a:cs typeface="Times New Roman"/>
            </a:endParaRPr>
          </a:p>
          <a:p>
            <a:pPr marL="0" lvl="0" indent="0" algn="just" rtl="0">
              <a:lnSpc>
                <a:spcPct val="115000"/>
              </a:lnSpc>
              <a:spcBef>
                <a:spcPts val="445"/>
              </a:spcBef>
              <a:buSzPts val="1300"/>
              <a:buNone/>
              <a:tabLst>
                <a:tab pos="803910" algn="l"/>
              </a:tabLst>
            </a:pPr>
            <a:endParaRPr lang="en-US" sz="1800" b="1" spc="0" dirty="0">
              <a:effectLst/>
              <a:latin typeface="Times New Roman"/>
              <a:ea typeface="Times New Roman"/>
            </a:endParaRPr>
          </a:p>
          <a:p>
            <a:pPr marL="0" indent="0" algn="l" rtl="0">
              <a:buNone/>
            </a:pPr>
            <a:endParaRPr lang="ar-IQ" sz="2400" dirty="0"/>
          </a:p>
        </p:txBody>
      </p:sp>
      <p:pic>
        <p:nvPicPr>
          <p:cNvPr id="4" name="image9.jpeg"/>
          <p:cNvPicPr/>
          <p:nvPr/>
        </p:nvPicPr>
        <p:blipFill>
          <a:blip r:embed="rId2" cstate="print">
            <a:extLst>
              <a:ext uri="{28A0092B-C50C-407E-A947-70E740481C1C}">
                <a14:useLocalDpi xmlns:a14="http://schemas.microsoft.com/office/drawing/2010/main" val="0"/>
              </a:ext>
            </a:extLst>
          </a:blip>
          <a:stretch>
            <a:fillRect/>
          </a:stretch>
        </p:blipFill>
        <p:spPr>
          <a:xfrm>
            <a:off x="1403648" y="260648"/>
            <a:ext cx="3960440" cy="2304256"/>
          </a:xfrm>
          <a:prstGeom prst="rect">
            <a:avLst/>
          </a:prstGeom>
        </p:spPr>
      </p:pic>
      <p:pic>
        <p:nvPicPr>
          <p:cNvPr id="5" name="image10.jpeg"/>
          <p:cNvPicPr/>
          <p:nvPr/>
        </p:nvPicPr>
        <p:blipFill>
          <a:blip r:embed="rId3" cstate="print">
            <a:extLst>
              <a:ext uri="{28A0092B-C50C-407E-A947-70E740481C1C}">
                <a14:useLocalDpi xmlns:a14="http://schemas.microsoft.com/office/drawing/2010/main" val="0"/>
              </a:ext>
            </a:extLst>
          </a:blip>
          <a:stretch>
            <a:fillRect/>
          </a:stretch>
        </p:blipFill>
        <p:spPr>
          <a:xfrm>
            <a:off x="1619672" y="3429000"/>
            <a:ext cx="4028936" cy="1863080"/>
          </a:xfrm>
          <a:prstGeom prst="rect">
            <a:avLst/>
          </a:prstGeom>
        </p:spPr>
      </p:pic>
      <p:sp>
        <p:nvSpPr>
          <p:cNvPr id="6" name="عنصر نائب للمحتوى 2"/>
          <p:cNvSpPr txBox="1">
            <a:spLocks/>
          </p:cNvSpPr>
          <p:nvPr/>
        </p:nvSpPr>
        <p:spPr>
          <a:xfrm>
            <a:off x="32905" y="2558387"/>
            <a:ext cx="8856984" cy="410445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rtl="0">
              <a:lnSpc>
                <a:spcPct val="115000"/>
              </a:lnSpc>
              <a:spcBef>
                <a:spcPts val="1250"/>
              </a:spcBef>
              <a:buSzPts val="1300"/>
              <a:buFont typeface="Arial" pitchFamily="34" charset="0"/>
              <a:buNone/>
              <a:tabLst>
                <a:tab pos="803910" algn="l"/>
              </a:tabLst>
            </a:pPr>
            <a:r>
              <a:rPr lang="en-US" sz="2400" b="1">
                <a:solidFill>
                  <a:srgbClr val="6600CC"/>
                </a:solidFill>
                <a:latin typeface="Times New Roman"/>
                <a:ea typeface="Times New Roman"/>
                <a:cs typeface="Times New Roman"/>
              </a:rPr>
              <a:t>2- Stratified cuboidal epithelial tissue</a:t>
            </a:r>
            <a:r>
              <a:rPr lang="en-US" sz="2400" b="1" spc="5">
                <a:solidFill>
                  <a:srgbClr val="6600CC"/>
                </a:solidFill>
                <a:latin typeface="Times New Roman"/>
                <a:ea typeface="Times New Roman"/>
                <a:cs typeface="Times New Roman"/>
              </a:rPr>
              <a:t> </a:t>
            </a:r>
            <a:r>
              <a:rPr lang="en-US" sz="2400" b="1">
                <a:latin typeface="Times New Roman"/>
                <a:ea typeface="Times New Roman"/>
                <a:cs typeface="Times New Roman"/>
              </a:rPr>
              <a:t>:- found in the large excretory ducts in the salivary glands and pancreas . </a:t>
            </a:r>
            <a:endParaRPr lang="en-US" sz="2400" b="1"/>
          </a:p>
          <a:p>
            <a:pPr marL="0" indent="0" algn="l" rtl="0">
              <a:buFont typeface="Arial" pitchFamily="34" charset="0"/>
              <a:buNone/>
            </a:pPr>
            <a:endParaRPr lang="en-US" sz="2400" b="1"/>
          </a:p>
          <a:p>
            <a:pPr marL="0" indent="0" algn="l" rtl="0">
              <a:buFont typeface="Arial" pitchFamily="34" charset="0"/>
              <a:buNone/>
            </a:pPr>
            <a:endParaRPr lang="en-US" sz="2400" b="1"/>
          </a:p>
          <a:p>
            <a:pPr marL="0" indent="0" algn="l" rtl="0">
              <a:buFont typeface="Arial" pitchFamily="34" charset="0"/>
              <a:buNone/>
            </a:pPr>
            <a:endParaRPr lang="en-US" sz="2400" b="1"/>
          </a:p>
          <a:p>
            <a:pPr marL="0" indent="0" algn="l" rtl="0">
              <a:buFont typeface="Arial" pitchFamily="34" charset="0"/>
              <a:buNone/>
            </a:pPr>
            <a:endParaRPr lang="en-US" sz="2400" b="1"/>
          </a:p>
          <a:p>
            <a:pPr marL="0" indent="0" algn="just" rtl="0">
              <a:lnSpc>
                <a:spcPct val="115000"/>
              </a:lnSpc>
              <a:spcBef>
                <a:spcPts val="1250"/>
              </a:spcBef>
              <a:buSzPts val="1300"/>
              <a:buFont typeface="Arial" pitchFamily="34" charset="0"/>
              <a:buNone/>
              <a:tabLst>
                <a:tab pos="803910" algn="l"/>
              </a:tabLst>
            </a:pPr>
            <a:r>
              <a:rPr lang="en-US" sz="2400" b="1">
                <a:solidFill>
                  <a:srgbClr val="6600CC"/>
                </a:solidFill>
                <a:latin typeface="Times New Roman"/>
                <a:ea typeface="Times New Roman"/>
                <a:cs typeface="Times New Roman"/>
              </a:rPr>
              <a:t>3 – Stratified columnar epithelial tissue</a:t>
            </a:r>
          </a:p>
          <a:p>
            <a:pPr marL="0" indent="0" algn="l" rtl="0">
              <a:buFont typeface="Arial" pitchFamily="34" charset="0"/>
              <a:buNone/>
            </a:pPr>
            <a:r>
              <a:rPr lang="en-US" sz="2400" b="1">
                <a:latin typeface="Times New Roman"/>
                <a:ea typeface="Times New Roman"/>
                <a:cs typeface="Times New Roman"/>
              </a:rPr>
              <a:t>Is found in the fornix of conjunctiva  ( </a:t>
            </a:r>
            <a:r>
              <a:rPr lang="ar-IQ" sz="2400" b="1">
                <a:latin typeface="Times New Roman"/>
                <a:ea typeface="Times New Roman"/>
                <a:cs typeface="Times New Roman"/>
              </a:rPr>
              <a:t>قبو الملتحمة</a:t>
            </a:r>
            <a:r>
              <a:rPr lang="en-US" sz="2400" b="1">
                <a:latin typeface="Times New Roman"/>
                <a:ea typeface="Times New Roman"/>
                <a:cs typeface="Times New Roman"/>
              </a:rPr>
              <a:t>)while the ciliated Stratified columnar epithelial tissue is found in the larynx </a:t>
            </a:r>
          </a:p>
          <a:p>
            <a:pPr marL="0" indent="0" algn="just" rtl="0">
              <a:lnSpc>
                <a:spcPct val="115000"/>
              </a:lnSpc>
              <a:spcBef>
                <a:spcPts val="445"/>
              </a:spcBef>
              <a:buSzPts val="1300"/>
              <a:buFont typeface="Arial" pitchFamily="34" charset="0"/>
              <a:buNone/>
              <a:tabLst>
                <a:tab pos="803910" algn="l"/>
              </a:tabLst>
            </a:pPr>
            <a:endParaRPr lang="en-US" sz="2400" b="1">
              <a:solidFill>
                <a:srgbClr val="6600CC"/>
              </a:solidFill>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2400" b="1">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2400" b="1">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2400" b="1">
              <a:latin typeface="Times New Roman"/>
              <a:ea typeface="Times New Roman"/>
              <a:cs typeface="Times New Roman"/>
            </a:endParaRPr>
          </a:p>
          <a:p>
            <a:pPr marL="0" indent="0" algn="just" rtl="0">
              <a:lnSpc>
                <a:spcPct val="115000"/>
              </a:lnSpc>
              <a:spcBef>
                <a:spcPts val="445"/>
              </a:spcBef>
              <a:buSzPts val="1300"/>
              <a:buFont typeface="Arial" pitchFamily="34" charset="0"/>
              <a:buNone/>
              <a:tabLst>
                <a:tab pos="803910" algn="l"/>
              </a:tabLst>
            </a:pPr>
            <a:endParaRPr lang="en-US" sz="1800" b="1">
              <a:latin typeface="Times New Roman"/>
              <a:ea typeface="Times New Roman"/>
            </a:endParaRPr>
          </a:p>
          <a:p>
            <a:pPr marL="0" indent="0" algn="l" rtl="0">
              <a:buFont typeface="Arial" pitchFamily="34" charset="0"/>
              <a:buNone/>
            </a:pPr>
            <a:endParaRPr lang="ar-IQ" sz="2400" dirty="0"/>
          </a:p>
        </p:txBody>
      </p:sp>
    </p:spTree>
    <p:extLst>
      <p:ext uri="{BB962C8B-B14F-4D97-AF65-F5344CB8AC3E}">
        <p14:creationId xmlns:p14="http://schemas.microsoft.com/office/powerpoint/2010/main" val="47658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67643"/>
            <a:ext cx="8784976" cy="2002234"/>
          </a:xfrm>
        </p:spPr>
        <p:txBody>
          <a:bodyPr>
            <a:normAutofit/>
          </a:bodyPr>
          <a:lstStyle/>
          <a:p>
            <a:pPr algn="l" rtl="0"/>
            <a:r>
              <a:rPr lang="en-US" sz="2400" dirty="0"/>
              <a:t>                                                        </a:t>
            </a:r>
            <a:r>
              <a:rPr lang="en-US" sz="2400" b="1" dirty="0">
                <a:effectLst/>
                <a:latin typeface="Times New Roman"/>
                <a:ea typeface="Times New Roman"/>
              </a:rPr>
              <a:t>Stratified columnar </a:t>
            </a:r>
            <a:r>
              <a:rPr lang="en-US" sz="2400" dirty="0"/>
              <a:t> </a:t>
            </a:r>
            <a:endParaRPr lang="ar-IQ" sz="2400" dirty="0"/>
          </a:p>
        </p:txBody>
      </p:sp>
      <p:sp>
        <p:nvSpPr>
          <p:cNvPr id="3" name="عنصر نائب للمحتوى 2"/>
          <p:cNvSpPr>
            <a:spLocks noGrp="1"/>
          </p:cNvSpPr>
          <p:nvPr>
            <p:ph idx="1"/>
          </p:nvPr>
        </p:nvSpPr>
        <p:spPr>
          <a:xfrm>
            <a:off x="179512" y="2348880"/>
            <a:ext cx="8784976" cy="4320480"/>
          </a:xfrm>
        </p:spPr>
        <p:txBody>
          <a:bodyPr>
            <a:normAutofit/>
          </a:bodyPr>
          <a:lstStyle/>
          <a:p>
            <a:pPr marL="0" lvl="0" indent="0" algn="just" rtl="0">
              <a:lnSpc>
                <a:spcPct val="115000"/>
              </a:lnSpc>
              <a:spcBef>
                <a:spcPts val="5"/>
              </a:spcBef>
              <a:buSzPts val="1300"/>
              <a:buNone/>
              <a:tabLst>
                <a:tab pos="760095" algn="l"/>
              </a:tabLst>
            </a:pPr>
            <a:r>
              <a:rPr lang="en-US" sz="2400" b="1" spc="0" dirty="0">
                <a:solidFill>
                  <a:srgbClr val="6600CC"/>
                </a:solidFill>
                <a:effectLst/>
                <a:latin typeface="Times New Roman"/>
                <a:ea typeface="Times New Roman"/>
                <a:cs typeface="Times New Roman"/>
              </a:rPr>
              <a:t>4 - Transitional epithelial</a:t>
            </a:r>
            <a:r>
              <a:rPr lang="en-US" sz="2400" b="1" spc="5" dirty="0">
                <a:solidFill>
                  <a:srgbClr val="6600CC"/>
                </a:solidFill>
                <a:effectLst/>
                <a:latin typeface="Times New Roman"/>
                <a:ea typeface="Times New Roman"/>
                <a:cs typeface="Times New Roman"/>
              </a:rPr>
              <a:t> </a:t>
            </a:r>
            <a:r>
              <a:rPr lang="en-US" sz="2400" b="1" spc="0" dirty="0">
                <a:solidFill>
                  <a:srgbClr val="6600CC"/>
                </a:solidFill>
                <a:effectLst/>
                <a:latin typeface="Times New Roman"/>
                <a:ea typeface="Times New Roman"/>
                <a:cs typeface="Times New Roman"/>
              </a:rPr>
              <a:t>tissue</a:t>
            </a:r>
            <a:endParaRPr lang="en-US" sz="1800" spc="0" dirty="0">
              <a:solidFill>
                <a:srgbClr val="6600CC"/>
              </a:solidFill>
              <a:effectLst/>
              <a:latin typeface="Times New Roman"/>
              <a:ea typeface="Times New Roman"/>
            </a:endParaRPr>
          </a:p>
          <a:p>
            <a:pPr marL="0" indent="0" algn="l" rtl="0">
              <a:buNone/>
            </a:pPr>
            <a:r>
              <a:rPr lang="en-US" sz="2400" dirty="0"/>
              <a:t>   </a:t>
            </a:r>
            <a:r>
              <a:rPr lang="en-US" sz="2400" b="1" dirty="0">
                <a:effectLst/>
                <a:latin typeface="Times New Roman"/>
                <a:ea typeface="Times New Roman"/>
              </a:rPr>
              <a:t>Is found exclusively in the passages of the urinary system .</a:t>
            </a:r>
          </a:p>
          <a:p>
            <a:pPr marL="0" indent="0" algn="l" rtl="0">
              <a:buNone/>
            </a:pPr>
            <a:r>
              <a:rPr lang="en-US" sz="2400" b="1" dirty="0">
                <a:effectLst/>
                <a:latin typeface="Times New Roman"/>
                <a:ea typeface="Times New Roman"/>
              </a:rPr>
              <a:t> </a:t>
            </a:r>
            <a:r>
              <a:rPr lang="en-US" sz="2400" b="1" dirty="0"/>
              <a:t>             </a:t>
            </a:r>
            <a:endParaRPr lang="ar-IQ" sz="2400" b="1" dirty="0"/>
          </a:p>
        </p:txBody>
      </p:sp>
      <p:pic>
        <p:nvPicPr>
          <p:cNvPr id="4" name="Picture 22"/>
          <p:cNvPicPr/>
          <p:nvPr/>
        </p:nvPicPr>
        <p:blipFill rotWithShape="1">
          <a:blip r:embed="rId2">
            <a:extLst>
              <a:ext uri="{28A0092B-C50C-407E-A947-70E740481C1C}">
                <a14:useLocalDpi xmlns:a14="http://schemas.microsoft.com/office/drawing/2010/main" val="0"/>
              </a:ext>
            </a:extLst>
          </a:blip>
          <a:srcRect l="51296" t="48804" r="27023" b="13397"/>
          <a:stretch/>
        </p:blipFill>
        <p:spPr bwMode="auto">
          <a:xfrm>
            <a:off x="251520" y="404664"/>
            <a:ext cx="3816424" cy="1728192"/>
          </a:xfrm>
          <a:prstGeom prst="rect">
            <a:avLst/>
          </a:prstGeom>
          <a:noFill/>
          <a:ln>
            <a:noFill/>
          </a:ln>
          <a:extLst>
            <a:ext uri="{53640926-AAD7-44D8-BBD7-CCE9431645EC}">
              <a14:shadowObscured xmlns:a14="http://schemas.microsoft.com/office/drawing/2010/main"/>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9178" r="58025" b="34375"/>
          <a:stretch/>
        </p:blipFill>
        <p:spPr bwMode="auto">
          <a:xfrm>
            <a:off x="251520" y="3321079"/>
            <a:ext cx="754958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07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60648"/>
            <a:ext cx="8784976" cy="3240360"/>
          </a:xfrm>
        </p:spPr>
        <p:txBody>
          <a:bodyPr>
            <a:normAutofit/>
          </a:bodyPr>
          <a:lstStyle/>
          <a:p>
            <a:pPr algn="l" rtl="0"/>
            <a:endParaRPr lang="ar-IQ" sz="2400" dirty="0"/>
          </a:p>
        </p:txBody>
      </p:sp>
      <p:sp>
        <p:nvSpPr>
          <p:cNvPr id="3" name="عنصر نائب للمحتوى 2"/>
          <p:cNvSpPr>
            <a:spLocks noGrp="1"/>
          </p:cNvSpPr>
          <p:nvPr>
            <p:ph idx="1"/>
          </p:nvPr>
        </p:nvSpPr>
        <p:spPr>
          <a:xfrm>
            <a:off x="107504" y="2996952"/>
            <a:ext cx="8856984" cy="3744416"/>
          </a:xfrm>
        </p:spPr>
        <p:txBody>
          <a:bodyPr>
            <a:normAutofit fontScale="92500"/>
          </a:bodyPr>
          <a:lstStyle/>
          <a:p>
            <a:pPr marL="114300" marR="88900" indent="0" algn="l" rtl="0">
              <a:lnSpc>
                <a:spcPct val="115000"/>
              </a:lnSpc>
              <a:spcAft>
                <a:spcPts val="25"/>
              </a:spcAft>
              <a:buNone/>
            </a:pPr>
            <a:r>
              <a:rPr lang="en-US" sz="2400" b="1" dirty="0">
                <a:solidFill>
                  <a:srgbClr val="CC00CC"/>
                </a:solidFill>
                <a:effectLst/>
                <a:latin typeface="Times New Roman"/>
                <a:ea typeface="Calibri"/>
                <a:cs typeface="Times New Roman"/>
              </a:rPr>
              <a:t>Glandular tissue : </a:t>
            </a:r>
            <a:r>
              <a:rPr lang="en-US" sz="2400" dirty="0">
                <a:solidFill>
                  <a:srgbClr val="CC00CC"/>
                </a:solidFill>
                <a:effectLst/>
                <a:latin typeface="Times New Roman"/>
                <a:ea typeface="Calibri"/>
                <a:cs typeface="Times New Roman"/>
              </a:rPr>
              <a:t> </a:t>
            </a:r>
          </a:p>
          <a:p>
            <a:pPr marL="114300" marR="88900" indent="0" algn="l" rtl="0">
              <a:lnSpc>
                <a:spcPct val="115000"/>
              </a:lnSpc>
              <a:spcAft>
                <a:spcPts val="25"/>
              </a:spcAft>
              <a:buNone/>
            </a:pPr>
            <a:r>
              <a:rPr lang="en-US" sz="2400" dirty="0">
                <a:effectLst/>
                <a:latin typeface="Times New Roman"/>
                <a:ea typeface="Calibri"/>
                <a:cs typeface="Times New Roman"/>
              </a:rPr>
              <a:t>Cells or parenchyma of the glands developed from epithelial tissue, according to the methods of secreted products of gland the glandular epithelial tissues classified to: </a:t>
            </a:r>
            <a:endParaRPr lang="en-US" sz="1800" dirty="0">
              <a:effectLst/>
              <a:latin typeface="Times New Roman"/>
              <a:ea typeface="Times New Roman"/>
            </a:endParaRPr>
          </a:p>
          <a:p>
            <a:pPr lvl="0" algn="l" rtl="0">
              <a:lnSpc>
                <a:spcPct val="115000"/>
              </a:lnSpc>
              <a:spcAft>
                <a:spcPts val="800"/>
              </a:spcAft>
              <a:buFont typeface="+mj-lt"/>
              <a:buAutoNum type="alphaUcPeriod"/>
            </a:pPr>
            <a:r>
              <a:rPr lang="en-US" sz="2400" b="1" dirty="0">
                <a:effectLst/>
                <a:latin typeface="Times New Roman"/>
                <a:ea typeface="Calibri"/>
                <a:cs typeface="Times New Roman"/>
              </a:rPr>
              <a:t>Exocrine glands</a:t>
            </a:r>
            <a:r>
              <a:rPr lang="en-US" sz="2400" dirty="0">
                <a:effectLst/>
                <a:latin typeface="Times New Roman"/>
                <a:ea typeface="Calibri"/>
                <a:cs typeface="Times New Roman"/>
              </a:rPr>
              <a:t>(excrete their product into ducts )like skin   </a:t>
            </a:r>
            <a:endParaRPr lang="en-US" sz="2400" dirty="0">
              <a:effectLst/>
            </a:endParaRPr>
          </a:p>
          <a:p>
            <a:pPr lvl="0" algn="l" rtl="0">
              <a:lnSpc>
                <a:spcPct val="115000"/>
              </a:lnSpc>
              <a:spcAft>
                <a:spcPts val="800"/>
              </a:spcAft>
              <a:buFont typeface="+mj-lt"/>
              <a:buAutoNum type="alphaUcPeriod"/>
            </a:pPr>
            <a:r>
              <a:rPr lang="en-US" sz="2400" b="1" dirty="0">
                <a:effectLst/>
                <a:latin typeface="Times New Roman"/>
                <a:ea typeface="Calibri"/>
                <a:cs typeface="Times New Roman"/>
              </a:rPr>
              <a:t>Endocrine glands</a:t>
            </a:r>
            <a:r>
              <a:rPr lang="en-US" sz="2400" dirty="0">
                <a:effectLst/>
                <a:latin typeface="Times New Roman"/>
                <a:ea typeface="Calibri"/>
                <a:cs typeface="Times New Roman"/>
              </a:rPr>
              <a:t>(secret their products direct into circulatory system) </a:t>
            </a:r>
          </a:p>
          <a:p>
            <a:pPr lvl="0" algn="l" rtl="0">
              <a:lnSpc>
                <a:spcPct val="115000"/>
              </a:lnSpc>
              <a:spcAft>
                <a:spcPts val="800"/>
              </a:spcAft>
              <a:buFont typeface="+mj-lt"/>
              <a:buAutoNum type="alphaUcPeriod"/>
            </a:pPr>
            <a:r>
              <a:rPr lang="en-US" sz="2400" b="1" dirty="0">
                <a:effectLst/>
                <a:latin typeface="Times New Roman"/>
                <a:ea typeface="Calibri"/>
                <a:cs typeface="Times New Roman"/>
              </a:rPr>
              <a:t>Mixed glands</a:t>
            </a:r>
            <a:r>
              <a:rPr lang="en-US" sz="2400" dirty="0">
                <a:effectLst/>
                <a:latin typeface="Times New Roman"/>
                <a:ea typeface="Calibri"/>
                <a:cs typeface="Times New Roman"/>
              </a:rPr>
              <a:t> (like pancreas)</a:t>
            </a:r>
            <a:endParaRPr lang="en-US" sz="2400" dirty="0">
              <a:effectLst/>
            </a:endParaRPr>
          </a:p>
          <a:p>
            <a:pPr lvl="0" algn="l" rtl="0">
              <a:lnSpc>
                <a:spcPct val="115000"/>
              </a:lnSpc>
              <a:spcAft>
                <a:spcPts val="800"/>
              </a:spcAft>
              <a:buFont typeface="+mj-lt"/>
              <a:buAutoNum type="alphaUcPeriod"/>
            </a:pPr>
            <a:endParaRPr lang="en-US" sz="2400" dirty="0">
              <a:effectLst/>
              <a:latin typeface="Times New Roman"/>
              <a:ea typeface="Calibri"/>
              <a:cs typeface="Times New Roman"/>
            </a:endParaRPr>
          </a:p>
          <a:p>
            <a:pPr lvl="0" algn="l" rtl="0">
              <a:lnSpc>
                <a:spcPct val="115000"/>
              </a:lnSpc>
              <a:spcAft>
                <a:spcPts val="800"/>
              </a:spcAft>
              <a:buFont typeface="+mj-lt"/>
              <a:buAutoNum type="alphaUcPeriod"/>
            </a:pPr>
            <a:endParaRPr lang="en-US" sz="2400" dirty="0">
              <a:effectLst/>
            </a:endParaRPr>
          </a:p>
          <a:p>
            <a:pPr lvl="0" algn="l" rtl="0">
              <a:lnSpc>
                <a:spcPct val="115000"/>
              </a:lnSpc>
              <a:spcAft>
                <a:spcPts val="800"/>
              </a:spcAft>
              <a:buFont typeface="+mj-lt"/>
              <a:buAutoNum type="alphaUcPeriod"/>
            </a:pPr>
            <a:endParaRPr lang="en-US" sz="2400" dirty="0">
              <a:effectLst/>
              <a:latin typeface="Times New Roman"/>
              <a:ea typeface="Calibri"/>
              <a:cs typeface="Times New Roman"/>
            </a:endParaRPr>
          </a:p>
          <a:p>
            <a:pPr lvl="0" algn="l" rtl="0">
              <a:lnSpc>
                <a:spcPct val="115000"/>
              </a:lnSpc>
              <a:spcAft>
                <a:spcPts val="800"/>
              </a:spcAft>
              <a:buFont typeface="+mj-lt"/>
              <a:buAutoNum type="alphaUcPeriod"/>
            </a:pPr>
            <a:endParaRPr lang="en-US" sz="2400" dirty="0">
              <a:effectLst/>
              <a:latin typeface="Times New Roman"/>
              <a:ea typeface="Calibri"/>
              <a:cs typeface="Times New Roman"/>
            </a:endParaRPr>
          </a:p>
          <a:p>
            <a:pPr lvl="0" algn="l" rtl="0">
              <a:lnSpc>
                <a:spcPct val="115000"/>
              </a:lnSpc>
              <a:spcAft>
                <a:spcPts val="800"/>
              </a:spcAft>
              <a:buFont typeface="+mj-lt"/>
              <a:buAutoNum type="alphaUcPeriod"/>
            </a:pPr>
            <a:endParaRPr lang="en-US" sz="2400" dirty="0">
              <a:effectLst/>
            </a:endParaRPr>
          </a:p>
          <a:p>
            <a:pPr marL="0" indent="0" algn="l" rtl="0">
              <a:buNone/>
            </a:pPr>
            <a:endParaRPr lang="ar-IQ" sz="2400" dirty="0"/>
          </a:p>
        </p:txBody>
      </p:sp>
      <p:pic>
        <p:nvPicPr>
          <p:cNvPr id="4" name="Picture 22"/>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4762"/>
            <a:ext cx="8712968" cy="2822190"/>
          </a:xfrm>
          <a:prstGeom prst="rect">
            <a:avLst/>
          </a:prstGeom>
          <a:noFill/>
          <a:ln>
            <a:noFill/>
          </a:ln>
        </p:spPr>
      </p:pic>
    </p:spTree>
    <p:extLst>
      <p:ext uri="{BB962C8B-B14F-4D97-AF65-F5344CB8AC3E}">
        <p14:creationId xmlns:p14="http://schemas.microsoft.com/office/powerpoint/2010/main" val="417477160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986</Words>
  <Application>Microsoft Office PowerPoint</Application>
  <PresentationFormat>On-screen Show (4:3)</PresentationFormat>
  <Paragraphs>86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نسق Office</vt:lpstr>
      <vt:lpstr>Department of Anesthesia Techniques            Prof. Dr. Younis A. Alkhafaji Lect. 5 : Histology          Is the study of the tissues of the body and how these tissues are arranged to constitute organs..</vt:lpstr>
      <vt:lpstr>The human body consists of Four basic types of tissue:  Epithelial tissue    connective tissue  Muscular tissue  Nervous tissue </vt:lpstr>
      <vt:lpstr> Epithelial tissues consist of two types:- A- Covering or lining epithelial tissues B-  Glandular epithelial tissues </vt:lpstr>
      <vt:lpstr>2- Simple squamous epithelial tissue:-  Location: blood and lymphatic vessels being called endothelium  Lining the abdominal and plural cavities called mesothelium. Function: secrets lubricating substance, allows diffusion and filtration  </vt:lpstr>
      <vt:lpstr>PowerPoint Presentation</vt:lpstr>
      <vt:lpstr>PowerPoint Presentation</vt:lpstr>
      <vt:lpstr>PowerPoint Presentation</vt:lpstr>
      <vt:lpstr>                                                        Stratified columnar  </vt:lpstr>
      <vt:lpstr>PowerPoint Presentation</vt:lpstr>
      <vt:lpstr>A- Exocrine gland: have a secretory portion, which contains the cells, specialized for secretion and ducts, which transport the secretion out of the gland.   According to the  structure of the ducts  Simple (unbranched).  Compound (two or more branched).   According to  the structure of secretory portion   Tubular (either short or long and coiled )    Acinar (round or globular). </vt:lpstr>
      <vt:lpstr>According to the way the secretory products leave the cell  Apocrine: the secretory products is typically a large lipid droplet and is discharged together with some of the apical cytoplasm.(السايتوبلازم القمي  (    Example: Mammary glands </vt:lpstr>
      <vt:lpstr>Merocrine ( Eccrine): secrete product usually containing proteins by means of exocytosis at the apical end of the secretory cells.  Example; (salivary glands)</vt:lpstr>
      <vt:lpstr>Holocrine: the cell filling with secretory product and then the whole cell being disrupted and shed .Example: Sebaceous glands of skin.</vt:lpstr>
      <vt:lpstr>B. Endocrine Glands</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younis</cp:lastModifiedBy>
  <cp:revision>34</cp:revision>
  <dcterms:created xsi:type="dcterms:W3CDTF">2022-02-11T06:04:29Z</dcterms:created>
  <dcterms:modified xsi:type="dcterms:W3CDTF">2023-12-19T18:18:41Z</dcterms:modified>
</cp:coreProperties>
</file>