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A7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659711D-B0A2-3058-C54D-47026AA576BE}"/>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US"/>
          </a:p>
        </p:txBody>
      </p:sp>
      <p:sp>
        <p:nvSpPr>
          <p:cNvPr id="3" name="عنوان فرعي 2">
            <a:extLst>
              <a:ext uri="{FF2B5EF4-FFF2-40B4-BE49-F238E27FC236}">
                <a16:creationId xmlns:a16="http://schemas.microsoft.com/office/drawing/2014/main" id="{890AFBE9-D0F6-1B47-71F3-DCD07C24AE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a:p>
        </p:txBody>
      </p:sp>
      <p:sp>
        <p:nvSpPr>
          <p:cNvPr id="4" name="عنصر نائب للتاريخ 3">
            <a:extLst>
              <a:ext uri="{FF2B5EF4-FFF2-40B4-BE49-F238E27FC236}">
                <a16:creationId xmlns:a16="http://schemas.microsoft.com/office/drawing/2014/main" id="{81B8B395-FAE1-AE7E-A055-32D956765776}"/>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48BB61F0-431D-72B6-D62B-64AFEB327B71}"/>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AF4FEEF1-65D2-6ABB-EC56-5EF940BD9DB7}"/>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865200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8EA6670-5988-5961-5502-6E58C623E8E8}"/>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AF8FCA7B-652B-2B2C-C816-2DEBA6E3E7F4}"/>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9BE30E6F-A49C-86A7-1C5F-8D2D2CF666B6}"/>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FCCDB2A1-3238-7CAB-8923-DCCB05B9E40E}"/>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D3CCD3B7-4793-6905-F305-BA11964A689A}"/>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118671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B3DAF583-4DC7-8EE7-01DB-C73E0C1AEE21}"/>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US"/>
          </a:p>
        </p:txBody>
      </p:sp>
      <p:sp>
        <p:nvSpPr>
          <p:cNvPr id="3" name="عنصر نائب للعنوان العمودي 2">
            <a:extLst>
              <a:ext uri="{FF2B5EF4-FFF2-40B4-BE49-F238E27FC236}">
                <a16:creationId xmlns:a16="http://schemas.microsoft.com/office/drawing/2014/main" id="{F1974FBA-979B-896C-93A9-4A8845C324E8}"/>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E02CF32D-D710-41A4-D99A-AEAB61826636}"/>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3C23CD17-F4E6-E1AC-FAB8-F9D3ACC76ADE}"/>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C50C9E8E-3FF0-B73C-AB7A-4F7C62E6C630}"/>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1154802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6C0C9F9-1934-BDDA-3AD3-24F4AEF227F1}"/>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6F388014-8FE6-9E5A-1A96-09EDCFF2D77C}"/>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F72102E2-4546-DE21-6FFB-504EF1B22078}"/>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6BDF0606-A45C-5CE0-612B-50DE610BE879}"/>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F145292D-57C0-DD6B-5A62-E1053240EE30}"/>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34954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D07F06-8E31-28A8-1D16-AA58D6C4BE4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E0804745-E2E0-6450-04C4-CC36FC6FD3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2862FCC8-EB08-7D06-81F6-BC99605EBC6A}"/>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2F6B113C-6235-1E42-5184-DA0FA1578197}"/>
              </a:ext>
            </a:extLst>
          </p:cNvPr>
          <p:cNvSpPr>
            <a:spLocks noGrp="1"/>
          </p:cNvSpPr>
          <p:nvPr>
            <p:ph type="ftr" sz="quarter" idx="11"/>
          </p:nvPr>
        </p:nvSpPr>
        <p:spPr/>
        <p:txBody>
          <a:bodyPr/>
          <a:lstStyle/>
          <a:p>
            <a:endParaRPr lang="en-US"/>
          </a:p>
        </p:txBody>
      </p:sp>
      <p:sp>
        <p:nvSpPr>
          <p:cNvPr id="6" name="عنصر نائب لرقم الشريحة 5">
            <a:extLst>
              <a:ext uri="{FF2B5EF4-FFF2-40B4-BE49-F238E27FC236}">
                <a16:creationId xmlns:a16="http://schemas.microsoft.com/office/drawing/2014/main" id="{7FDF96AD-5CDC-B55A-684D-6891650CE5C5}"/>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4202821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9C5FC5F-F367-B794-BE8F-529E9C5F4D3F}"/>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CF783D31-FE02-C1E1-9AAD-5586B64B3AC5}"/>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a:extLst>
              <a:ext uri="{FF2B5EF4-FFF2-40B4-BE49-F238E27FC236}">
                <a16:creationId xmlns:a16="http://schemas.microsoft.com/office/drawing/2014/main" id="{6213D7FB-3877-BE40-EE4D-A0728421AD3D}"/>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1B1CB944-7819-C60A-0E4F-255E70FB1F5F}"/>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6" name="عنصر نائب للتذييل 5">
            <a:extLst>
              <a:ext uri="{FF2B5EF4-FFF2-40B4-BE49-F238E27FC236}">
                <a16:creationId xmlns:a16="http://schemas.microsoft.com/office/drawing/2014/main" id="{292E0975-6255-6F24-9C55-2A6D7C085994}"/>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E79A8AB9-9D8E-D5A9-526F-9779B609140C}"/>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1679188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FF63346-9C0E-38C6-55B9-E7765552183A}"/>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AF9FF002-D859-D42F-1997-B3288100C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F67396AA-550A-63B5-BCA7-505CC267B4D0}"/>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a:extLst>
              <a:ext uri="{FF2B5EF4-FFF2-40B4-BE49-F238E27FC236}">
                <a16:creationId xmlns:a16="http://schemas.microsoft.com/office/drawing/2014/main" id="{DBC1CBCC-4136-B917-E1D2-5A2BD4DE9F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0B5A745A-4E2B-DB18-F568-5D8431680408}"/>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a:extLst>
              <a:ext uri="{FF2B5EF4-FFF2-40B4-BE49-F238E27FC236}">
                <a16:creationId xmlns:a16="http://schemas.microsoft.com/office/drawing/2014/main" id="{BE0C117A-0778-6350-39F5-09F3F21E539E}"/>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8" name="عنصر نائب للتذييل 7">
            <a:extLst>
              <a:ext uri="{FF2B5EF4-FFF2-40B4-BE49-F238E27FC236}">
                <a16:creationId xmlns:a16="http://schemas.microsoft.com/office/drawing/2014/main" id="{FCB8B582-4237-26EB-8D66-E1A23032CAAB}"/>
              </a:ext>
            </a:extLst>
          </p:cNvPr>
          <p:cNvSpPr>
            <a:spLocks noGrp="1"/>
          </p:cNvSpPr>
          <p:nvPr>
            <p:ph type="ftr" sz="quarter" idx="11"/>
          </p:nvPr>
        </p:nvSpPr>
        <p:spPr/>
        <p:txBody>
          <a:bodyPr/>
          <a:lstStyle/>
          <a:p>
            <a:endParaRPr lang="en-US"/>
          </a:p>
        </p:txBody>
      </p:sp>
      <p:sp>
        <p:nvSpPr>
          <p:cNvPr id="9" name="عنصر نائب لرقم الشريحة 8">
            <a:extLst>
              <a:ext uri="{FF2B5EF4-FFF2-40B4-BE49-F238E27FC236}">
                <a16:creationId xmlns:a16="http://schemas.microsoft.com/office/drawing/2014/main" id="{7746E6D1-CE9D-1E80-A3B8-01D3DC47A800}"/>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277497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B3D8707-F88A-77E3-28B0-7076532724A6}"/>
              </a:ext>
            </a:extLst>
          </p:cNvPr>
          <p:cNvSpPr>
            <a:spLocks noGrp="1"/>
          </p:cNvSpPr>
          <p:nvPr>
            <p:ph type="title"/>
          </p:nvPr>
        </p:nvSpPr>
        <p:spPr/>
        <p:txBody>
          <a:bodyPr/>
          <a:lstStyle/>
          <a:p>
            <a:r>
              <a:rPr lang="ar-SA"/>
              <a:t>انقر لتحرير نمط عنوان الشكل الرئيسي</a:t>
            </a:r>
            <a:endParaRPr lang="en-US"/>
          </a:p>
        </p:txBody>
      </p:sp>
      <p:sp>
        <p:nvSpPr>
          <p:cNvPr id="3" name="عنصر نائب للتاريخ 2">
            <a:extLst>
              <a:ext uri="{FF2B5EF4-FFF2-40B4-BE49-F238E27FC236}">
                <a16:creationId xmlns:a16="http://schemas.microsoft.com/office/drawing/2014/main" id="{07EB206C-7E86-969D-62C1-3F274BA61FE6}"/>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4" name="عنصر نائب للتذييل 3">
            <a:extLst>
              <a:ext uri="{FF2B5EF4-FFF2-40B4-BE49-F238E27FC236}">
                <a16:creationId xmlns:a16="http://schemas.microsoft.com/office/drawing/2014/main" id="{407339B0-77A0-6C41-0FD0-33F8CF0B1166}"/>
              </a:ext>
            </a:extLst>
          </p:cNvPr>
          <p:cNvSpPr>
            <a:spLocks noGrp="1"/>
          </p:cNvSpPr>
          <p:nvPr>
            <p:ph type="ftr" sz="quarter" idx="11"/>
          </p:nvPr>
        </p:nvSpPr>
        <p:spPr/>
        <p:txBody>
          <a:bodyPr/>
          <a:lstStyle/>
          <a:p>
            <a:endParaRPr lang="en-US"/>
          </a:p>
        </p:txBody>
      </p:sp>
      <p:sp>
        <p:nvSpPr>
          <p:cNvPr id="5" name="عنصر نائب لرقم الشريحة 4">
            <a:extLst>
              <a:ext uri="{FF2B5EF4-FFF2-40B4-BE49-F238E27FC236}">
                <a16:creationId xmlns:a16="http://schemas.microsoft.com/office/drawing/2014/main" id="{25CD5E1D-B231-E1A0-575C-1AD5654C52DD}"/>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1032120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CE7C4CBE-C6E2-7640-D860-88D34A2ACFAD}"/>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3" name="عنصر نائب للتذييل 2">
            <a:extLst>
              <a:ext uri="{FF2B5EF4-FFF2-40B4-BE49-F238E27FC236}">
                <a16:creationId xmlns:a16="http://schemas.microsoft.com/office/drawing/2014/main" id="{BE09402C-6FA4-A7DC-80F0-DA0BAC74F6CF}"/>
              </a:ext>
            </a:extLst>
          </p:cNvPr>
          <p:cNvSpPr>
            <a:spLocks noGrp="1"/>
          </p:cNvSpPr>
          <p:nvPr>
            <p:ph type="ftr" sz="quarter" idx="11"/>
          </p:nvPr>
        </p:nvSpPr>
        <p:spPr/>
        <p:txBody>
          <a:bodyPr/>
          <a:lstStyle/>
          <a:p>
            <a:endParaRPr lang="en-US"/>
          </a:p>
        </p:txBody>
      </p:sp>
      <p:sp>
        <p:nvSpPr>
          <p:cNvPr id="4" name="عنصر نائب لرقم الشريحة 3">
            <a:extLst>
              <a:ext uri="{FF2B5EF4-FFF2-40B4-BE49-F238E27FC236}">
                <a16:creationId xmlns:a16="http://schemas.microsoft.com/office/drawing/2014/main" id="{FE7CCE71-A87B-5D0C-0F42-C3D1AF0DA1D7}"/>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207135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A1BDFDA-EBD3-A963-E512-59134A9A430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محتوى 2">
            <a:extLst>
              <a:ext uri="{FF2B5EF4-FFF2-40B4-BE49-F238E27FC236}">
                <a16:creationId xmlns:a16="http://schemas.microsoft.com/office/drawing/2014/main" id="{BE8893C2-DB99-919A-9168-01955E0AAC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a:extLst>
              <a:ext uri="{FF2B5EF4-FFF2-40B4-BE49-F238E27FC236}">
                <a16:creationId xmlns:a16="http://schemas.microsoft.com/office/drawing/2014/main" id="{87AB655F-CA96-3448-9C56-9C1C8E5CC6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CABB4A9B-1107-43A3-95D8-2FD489527E21}"/>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6" name="عنصر نائب للتذييل 5">
            <a:extLst>
              <a:ext uri="{FF2B5EF4-FFF2-40B4-BE49-F238E27FC236}">
                <a16:creationId xmlns:a16="http://schemas.microsoft.com/office/drawing/2014/main" id="{73BF2180-FF02-C7F1-80B7-06FB12037140}"/>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8622BAD5-33DB-CA09-A779-4EF45EF556BD}"/>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376379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65C37D2-9785-2490-85C2-54C36A7696D2}"/>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US"/>
          </a:p>
        </p:txBody>
      </p:sp>
      <p:sp>
        <p:nvSpPr>
          <p:cNvPr id="3" name="عنصر نائب للصورة 2">
            <a:extLst>
              <a:ext uri="{FF2B5EF4-FFF2-40B4-BE49-F238E27FC236}">
                <a16:creationId xmlns:a16="http://schemas.microsoft.com/office/drawing/2014/main" id="{23013B36-90AF-A6CE-A5E7-3D1AE0930B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a:extLst>
              <a:ext uri="{FF2B5EF4-FFF2-40B4-BE49-F238E27FC236}">
                <a16:creationId xmlns:a16="http://schemas.microsoft.com/office/drawing/2014/main" id="{5461150B-592C-F8B0-18B5-D1ACB2B957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1703A2CD-CBE1-7C03-D2E2-B3159D2E7787}"/>
              </a:ext>
            </a:extLst>
          </p:cNvPr>
          <p:cNvSpPr>
            <a:spLocks noGrp="1"/>
          </p:cNvSpPr>
          <p:nvPr>
            <p:ph type="dt" sz="half" idx="10"/>
          </p:nvPr>
        </p:nvSpPr>
        <p:spPr/>
        <p:txBody>
          <a:bodyPr/>
          <a:lstStyle/>
          <a:p>
            <a:fld id="{959B6FA4-0017-44BF-A43D-40BA015A80A6}" type="datetimeFigureOut">
              <a:rPr lang="en-US" smtClean="0"/>
              <a:t>12/19/2023</a:t>
            </a:fld>
            <a:endParaRPr lang="en-US"/>
          </a:p>
        </p:txBody>
      </p:sp>
      <p:sp>
        <p:nvSpPr>
          <p:cNvPr id="6" name="عنصر نائب للتذييل 5">
            <a:extLst>
              <a:ext uri="{FF2B5EF4-FFF2-40B4-BE49-F238E27FC236}">
                <a16:creationId xmlns:a16="http://schemas.microsoft.com/office/drawing/2014/main" id="{C8C7EA68-8DA3-7570-AB14-5DDD323608D3}"/>
              </a:ext>
            </a:extLst>
          </p:cNvPr>
          <p:cNvSpPr>
            <a:spLocks noGrp="1"/>
          </p:cNvSpPr>
          <p:nvPr>
            <p:ph type="ftr" sz="quarter" idx="11"/>
          </p:nvPr>
        </p:nvSpPr>
        <p:spPr/>
        <p:txBody>
          <a:bodyPr/>
          <a:lstStyle/>
          <a:p>
            <a:endParaRPr lang="en-US"/>
          </a:p>
        </p:txBody>
      </p:sp>
      <p:sp>
        <p:nvSpPr>
          <p:cNvPr id="7" name="عنصر نائب لرقم الشريحة 6">
            <a:extLst>
              <a:ext uri="{FF2B5EF4-FFF2-40B4-BE49-F238E27FC236}">
                <a16:creationId xmlns:a16="http://schemas.microsoft.com/office/drawing/2014/main" id="{AA051BF6-6B6F-4F35-D75E-B1A0078A60EB}"/>
              </a:ext>
            </a:extLst>
          </p:cNvPr>
          <p:cNvSpPr>
            <a:spLocks noGrp="1"/>
          </p:cNvSpPr>
          <p:nvPr>
            <p:ph type="sldNum" sz="quarter" idx="12"/>
          </p:nvPr>
        </p:nvSpPr>
        <p:spPr/>
        <p:txBody>
          <a:bodyPr/>
          <a:lstStyle/>
          <a:p>
            <a:fld id="{2F24B4AC-031A-4F10-BA8F-A5A646F76E24}" type="slidenum">
              <a:rPr lang="en-US" smtClean="0"/>
              <a:t>‹#›</a:t>
            </a:fld>
            <a:endParaRPr lang="en-US"/>
          </a:p>
        </p:txBody>
      </p:sp>
    </p:spTree>
    <p:extLst>
      <p:ext uri="{BB962C8B-B14F-4D97-AF65-F5344CB8AC3E}">
        <p14:creationId xmlns:p14="http://schemas.microsoft.com/office/powerpoint/2010/main" val="3270123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12D23C05-C2F3-1C23-404C-FDC883361C7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US"/>
          </a:p>
        </p:txBody>
      </p:sp>
      <p:sp>
        <p:nvSpPr>
          <p:cNvPr id="3" name="عنصر نائب للنص 2">
            <a:extLst>
              <a:ext uri="{FF2B5EF4-FFF2-40B4-BE49-F238E27FC236}">
                <a16:creationId xmlns:a16="http://schemas.microsoft.com/office/drawing/2014/main" id="{B1A4DCA6-328B-9994-DFD2-5287A0FE764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a:extLst>
              <a:ext uri="{FF2B5EF4-FFF2-40B4-BE49-F238E27FC236}">
                <a16:creationId xmlns:a16="http://schemas.microsoft.com/office/drawing/2014/main" id="{2E017943-91B9-8FB5-B665-A2FA105214A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59B6FA4-0017-44BF-A43D-40BA015A80A6}" type="datetimeFigureOut">
              <a:rPr lang="en-US" smtClean="0"/>
              <a:t>12/19/2023</a:t>
            </a:fld>
            <a:endParaRPr lang="en-US"/>
          </a:p>
        </p:txBody>
      </p:sp>
      <p:sp>
        <p:nvSpPr>
          <p:cNvPr id="5" name="عنصر نائب للتذييل 4">
            <a:extLst>
              <a:ext uri="{FF2B5EF4-FFF2-40B4-BE49-F238E27FC236}">
                <a16:creationId xmlns:a16="http://schemas.microsoft.com/office/drawing/2014/main" id="{0F1B5638-8CC1-55C5-24E5-477CDFFAF1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a:extLst>
              <a:ext uri="{FF2B5EF4-FFF2-40B4-BE49-F238E27FC236}">
                <a16:creationId xmlns:a16="http://schemas.microsoft.com/office/drawing/2014/main" id="{86E3FF62-D469-AE82-9A10-446BAA425BB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24B4AC-031A-4F10-BA8F-A5A646F76E24}" type="slidenum">
              <a:rPr lang="en-US" smtClean="0"/>
              <a:t>‹#›</a:t>
            </a:fld>
            <a:endParaRPr lang="en-US"/>
          </a:p>
        </p:txBody>
      </p:sp>
    </p:spTree>
    <p:extLst>
      <p:ext uri="{BB962C8B-B14F-4D97-AF65-F5344CB8AC3E}">
        <p14:creationId xmlns:p14="http://schemas.microsoft.com/office/powerpoint/2010/main" val="173849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95DD1F01-13BC-F3B8-DE47-34D9E796AD18}"/>
              </a:ext>
            </a:extLst>
          </p:cNvPr>
          <p:cNvPicPr>
            <a:picLocks noChangeAspect="1"/>
          </p:cNvPicPr>
          <p:nvPr/>
        </p:nvPicPr>
        <p:blipFill rotWithShape="1">
          <a:blip r:embed="rId2">
            <a:extLst>
              <a:ext uri="{28A0092B-C50C-407E-A947-70E740481C1C}">
                <a14:useLocalDpi xmlns:a14="http://schemas.microsoft.com/office/drawing/2010/main" val="0"/>
              </a:ext>
            </a:extLst>
          </a:blip>
          <a:srcRect b="6666"/>
          <a:stretch/>
        </p:blipFill>
        <p:spPr>
          <a:xfrm>
            <a:off x="1" y="0"/>
            <a:ext cx="12192000" cy="6941976"/>
          </a:xfrm>
          <a:prstGeom prst="rect">
            <a:avLst/>
          </a:prstGeom>
        </p:spPr>
      </p:pic>
    </p:spTree>
    <p:extLst>
      <p:ext uri="{BB962C8B-B14F-4D97-AF65-F5344CB8AC3E}">
        <p14:creationId xmlns:p14="http://schemas.microsoft.com/office/powerpoint/2010/main" val="418690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A54A480-64BD-AFC1-7CBD-5CF739FDFA29}"/>
              </a:ext>
            </a:extLst>
          </p:cNvPr>
          <p:cNvSpPr>
            <a:spLocks noGrp="1"/>
          </p:cNvSpPr>
          <p:nvPr>
            <p:ph type="title"/>
          </p:nvPr>
        </p:nvSpPr>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Reproductive cloning</a:t>
            </a:r>
            <a:br>
              <a:rPr lang="en-US" dirty="0">
                <a:latin typeface="Times New Roman" panose="02020603050405020304" pitchFamily="18" charset="0"/>
                <a:cs typeface="Times New Roman" panose="02020603050405020304" pitchFamily="18" charset="0"/>
              </a:rPr>
            </a:br>
            <a:endParaRPr lang="en-US" dirty="0"/>
          </a:p>
        </p:txBody>
      </p:sp>
      <p:pic>
        <p:nvPicPr>
          <p:cNvPr id="5" name="عنصر نائب للمحتوى 4">
            <a:extLst>
              <a:ext uri="{FF2B5EF4-FFF2-40B4-BE49-F238E27FC236}">
                <a16:creationId xmlns:a16="http://schemas.microsoft.com/office/drawing/2014/main" id="{537904D2-0099-6074-BD4B-29D912079F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8841" y="1825624"/>
            <a:ext cx="9153329" cy="4733795"/>
          </a:xfrm>
          <a:ln w="28575">
            <a:solidFill>
              <a:srgbClr val="FF0000"/>
            </a:solidFill>
          </a:ln>
        </p:spPr>
      </p:pic>
    </p:spTree>
    <p:extLst>
      <p:ext uri="{BB962C8B-B14F-4D97-AF65-F5344CB8AC3E}">
        <p14:creationId xmlns:p14="http://schemas.microsoft.com/office/powerpoint/2010/main" val="358544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AC15C82-904E-0D1B-5BE1-86B8E069FA34}"/>
              </a:ext>
            </a:extLst>
          </p:cNvPr>
          <p:cNvSpPr>
            <a:spLocks noGrp="1"/>
          </p:cNvSpPr>
          <p:nvPr>
            <p:ph type="title"/>
          </p:nvPr>
        </p:nvSpPr>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Therapeutic cloning</a:t>
            </a:r>
            <a:br>
              <a:rPr lang="en-US" dirty="0">
                <a:latin typeface="Times New Roman" panose="02020603050405020304" pitchFamily="18" charset="0"/>
                <a:cs typeface="Times New Roman" panose="02020603050405020304" pitchFamily="18" charset="0"/>
              </a:rPr>
            </a:br>
            <a:endParaRPr lang="en-US" dirty="0"/>
          </a:p>
        </p:txBody>
      </p:sp>
      <p:pic>
        <p:nvPicPr>
          <p:cNvPr id="5" name="عنصر نائب للمحتوى 4">
            <a:extLst>
              <a:ext uri="{FF2B5EF4-FFF2-40B4-BE49-F238E27FC236}">
                <a16:creationId xmlns:a16="http://schemas.microsoft.com/office/drawing/2014/main" id="{459E7A6C-34B9-CA0B-0EF4-5847B70C5F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5576" y="1825625"/>
            <a:ext cx="9414587" cy="4351338"/>
          </a:xfrm>
          <a:ln w="28575">
            <a:solidFill>
              <a:srgbClr val="FF0000"/>
            </a:solidFill>
          </a:ln>
        </p:spPr>
      </p:pic>
    </p:spTree>
    <p:extLst>
      <p:ext uri="{BB962C8B-B14F-4D97-AF65-F5344CB8AC3E}">
        <p14:creationId xmlns:p14="http://schemas.microsoft.com/office/powerpoint/2010/main" val="2030019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487F3B9-C078-A824-F8DF-01EFD25591A0}"/>
              </a:ext>
            </a:extLst>
          </p:cNvPr>
          <p:cNvSpPr>
            <a:spLocks noGrp="1"/>
          </p:cNvSpPr>
          <p:nvPr>
            <p:ph type="title"/>
          </p:nvPr>
        </p:nvSpPr>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Embryo cloning</a:t>
            </a:r>
            <a:endParaRPr lang="en-US" b="1" dirty="0">
              <a:solidFill>
                <a:srgbClr val="FF0000"/>
              </a:solidFill>
            </a:endParaRPr>
          </a:p>
        </p:txBody>
      </p:sp>
      <p:pic>
        <p:nvPicPr>
          <p:cNvPr id="5" name="عنصر نائب للمحتوى 4">
            <a:extLst>
              <a:ext uri="{FF2B5EF4-FFF2-40B4-BE49-F238E27FC236}">
                <a16:creationId xmlns:a16="http://schemas.microsoft.com/office/drawing/2014/main" id="{D81E41C1-0B3B-659C-1F5A-09B6CF2F55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828800"/>
            <a:ext cx="10515600" cy="4226767"/>
          </a:xfrm>
          <a:ln w="28575">
            <a:solidFill>
              <a:srgbClr val="FF0000"/>
            </a:solidFill>
          </a:ln>
        </p:spPr>
      </p:pic>
    </p:spTree>
    <p:extLst>
      <p:ext uri="{BB962C8B-B14F-4D97-AF65-F5344CB8AC3E}">
        <p14:creationId xmlns:p14="http://schemas.microsoft.com/office/powerpoint/2010/main" val="2710719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7BCFCD2F-128B-76F3-CC91-22F917AAB59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3636" r="12769"/>
          <a:stretch/>
        </p:blipFill>
        <p:spPr>
          <a:xfrm>
            <a:off x="0" y="0"/>
            <a:ext cx="12192000" cy="6858000"/>
          </a:xfrm>
        </p:spPr>
      </p:pic>
    </p:spTree>
    <p:extLst>
      <p:ext uri="{BB962C8B-B14F-4D97-AF65-F5344CB8AC3E}">
        <p14:creationId xmlns:p14="http://schemas.microsoft.com/office/powerpoint/2010/main" val="578992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BF4FFA8C-1A3B-01E7-B60A-99C6DDB720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01096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648CD4-90AD-73B3-C1C4-F0ECF99B5DE1}"/>
              </a:ext>
            </a:extLst>
          </p:cNvPr>
          <p:cNvSpPr>
            <a:spLocks noGrp="1"/>
          </p:cNvSpPr>
          <p:nvPr>
            <p:ph type="title"/>
          </p:nvPr>
        </p:nvSpPr>
        <p:spPr/>
        <p:txBody>
          <a:bodyPr>
            <a:norm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Gene sequence</a:t>
            </a:r>
          </a:p>
        </p:txBody>
      </p:sp>
      <p:pic>
        <p:nvPicPr>
          <p:cNvPr id="5" name="عنصر نائب للمحتوى 4">
            <a:extLst>
              <a:ext uri="{FF2B5EF4-FFF2-40B4-BE49-F238E27FC236}">
                <a16:creationId xmlns:a16="http://schemas.microsoft.com/office/drawing/2014/main" id="{62D2713F-DF4B-6713-DBBC-1868295BDF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9633" y="1825625"/>
            <a:ext cx="9890449" cy="4351338"/>
          </a:xfrm>
          <a:ln w="28575">
            <a:solidFill>
              <a:srgbClr val="FF0000"/>
            </a:solidFill>
          </a:ln>
        </p:spPr>
      </p:pic>
    </p:spTree>
    <p:extLst>
      <p:ext uri="{BB962C8B-B14F-4D97-AF65-F5344CB8AC3E}">
        <p14:creationId xmlns:p14="http://schemas.microsoft.com/office/powerpoint/2010/main" val="2241183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ED6ED1-7B29-AEF8-7FEA-0EA0DC4ACC59}"/>
              </a:ext>
            </a:extLst>
          </p:cNvPr>
          <p:cNvSpPr>
            <a:spLocks noGrp="1"/>
          </p:cNvSpPr>
          <p:nvPr>
            <p:ph type="title"/>
          </p:nvPr>
        </p:nvSpPr>
        <p:spPr/>
        <p:txBody>
          <a:bodyPr/>
          <a:lstStyle/>
          <a:p>
            <a:pPr algn="ctr"/>
            <a:r>
              <a:rPr lang="en-US" b="1" dirty="0">
                <a:solidFill>
                  <a:srgbClr val="FF0000"/>
                </a:solidFill>
                <a:latin typeface="Times New Roman" panose="02020603050405020304" pitchFamily="18" charset="0"/>
                <a:cs typeface="Times New Roman" panose="02020603050405020304" pitchFamily="18" charset="0"/>
              </a:rPr>
              <a:t>Cloning Steps</a:t>
            </a:r>
            <a:br>
              <a:rPr lang="en-US" dirty="0">
                <a:latin typeface="Times New Roman" panose="02020603050405020304" pitchFamily="18" charset="0"/>
                <a:cs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DD217CA7-84FC-01BE-FB55-3C4836C72D29}"/>
              </a:ext>
            </a:extLst>
          </p:cNvPr>
          <p:cNvSpPr>
            <a:spLocks noGrp="1"/>
          </p:cNvSpPr>
          <p:nvPr>
            <p:ph idx="1"/>
          </p:nvPr>
        </p:nvSpPr>
        <p:spPr>
          <a:xfrm>
            <a:off x="838200" y="1278294"/>
            <a:ext cx="10515600" cy="5214581"/>
          </a:xfrm>
        </p:spPr>
        <p:txBody>
          <a:bodyPr>
            <a:normAutofit fontScale="92500"/>
          </a:bodyPr>
          <a:lstStyle/>
          <a:p>
            <a:pPr algn="just" rtl="0"/>
            <a:r>
              <a:rPr lang="en-US" b="1" dirty="0">
                <a:solidFill>
                  <a:srgbClr val="0070C0"/>
                </a:solidFill>
                <a:latin typeface="Arial Narrow" panose="020B0606020202030204" pitchFamily="34" charset="0"/>
                <a:cs typeface="Times New Roman" panose="02020603050405020304" pitchFamily="18" charset="0"/>
              </a:rPr>
              <a:t>The first step in cloning is to prepare large amount of the vector and chromosomal DNAs</a:t>
            </a:r>
          </a:p>
          <a:p>
            <a:pPr algn="just" rtl="0">
              <a:lnSpc>
                <a:spcPct val="150000"/>
              </a:lnSpc>
            </a:pPr>
            <a:r>
              <a:rPr lang="en-US" sz="2400" dirty="0">
                <a:latin typeface="Times New Roman" panose="02020603050405020304" pitchFamily="18" charset="0"/>
                <a:cs typeface="Times New Roman" panose="02020603050405020304" pitchFamily="18" charset="0"/>
              </a:rPr>
              <a:t>All vectors are self replicating in the cell, they contain a number of unique restriction enzyme cleaving sites that are present only once in the vector, they carry the selectable marker gene which is useful in selection of clone (usually an antibiotic resistance gene that is absent in the host cell) and, they can be very easily isolated from host cell. Depending on the purpose of cloning there are many vectors available. For use in the bacterial host </a:t>
            </a:r>
            <a:r>
              <a:rPr lang="en-US" sz="2400" i="1" dirty="0">
                <a:latin typeface="Times New Roman" panose="02020603050405020304" pitchFamily="18" charset="0"/>
                <a:cs typeface="Times New Roman" panose="02020603050405020304" pitchFamily="18" charset="0"/>
              </a:rPr>
              <a:t>E. coli </a:t>
            </a:r>
            <a:r>
              <a:rPr lang="en-US" sz="2400" dirty="0">
                <a:latin typeface="Times New Roman" panose="02020603050405020304" pitchFamily="18" charset="0"/>
                <a:cs typeface="Times New Roman" panose="02020603050405020304" pitchFamily="18" charset="0"/>
              </a:rPr>
              <a:t>system a greatest variety of cloning vectors have been developed.</a:t>
            </a:r>
          </a:p>
          <a:p>
            <a:pPr algn="just" rtl="0"/>
            <a:r>
              <a:rPr lang="en-US" dirty="0">
                <a:latin typeface="Times New Roman" panose="02020603050405020304" pitchFamily="18" charset="0"/>
                <a:cs typeface="Times New Roman" panose="02020603050405020304" pitchFamily="18" charset="0"/>
              </a:rPr>
              <a:t> </a:t>
            </a:r>
            <a:r>
              <a:rPr lang="en-US" b="1" dirty="0">
                <a:solidFill>
                  <a:srgbClr val="0070C0"/>
                </a:solidFill>
                <a:latin typeface="Arial Narrow" panose="020B0606020202030204" pitchFamily="34" charset="0"/>
                <a:cs typeface="Times New Roman" panose="02020603050405020304" pitchFamily="18" charset="0"/>
              </a:rPr>
              <a:t>Thus, the first thing in cloning that a molecular biologist requires is to grow pure culture and isolate the cloning vector from the cells.</a:t>
            </a:r>
          </a:p>
        </p:txBody>
      </p:sp>
    </p:spTree>
    <p:extLst>
      <p:ext uri="{BB962C8B-B14F-4D97-AF65-F5344CB8AC3E}">
        <p14:creationId xmlns:p14="http://schemas.microsoft.com/office/powerpoint/2010/main" val="407279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B1FEA5-464E-CB88-3D57-CAB8D0533D06}"/>
              </a:ext>
            </a:extLst>
          </p:cNvPr>
          <p:cNvSpPr>
            <a:spLocks noGrp="1"/>
          </p:cNvSpPr>
          <p:nvPr>
            <p:ph type="title"/>
          </p:nvPr>
        </p:nvSpPr>
        <p:spPr/>
        <p:txBody>
          <a:bodyPr>
            <a:normAutofit/>
          </a:bodyPr>
          <a:lstStyle/>
          <a:p>
            <a:pPr algn="ctr"/>
            <a:r>
              <a:rPr lang="en-US" sz="2800" b="1" dirty="0">
                <a:solidFill>
                  <a:srgbClr val="FF0000"/>
                </a:solidFill>
                <a:latin typeface="Arial Narrow" panose="020B0606020202030204" pitchFamily="34" charset="0"/>
              </a:rPr>
              <a:t>Choice of vector is dependent on insert size and application</a:t>
            </a:r>
          </a:p>
        </p:txBody>
      </p:sp>
      <p:sp>
        <p:nvSpPr>
          <p:cNvPr id="3" name="عنصر نائب للمحتوى 2">
            <a:extLst>
              <a:ext uri="{FF2B5EF4-FFF2-40B4-BE49-F238E27FC236}">
                <a16:creationId xmlns:a16="http://schemas.microsoft.com/office/drawing/2014/main" id="{836A7EDA-EF8A-6240-71C6-AEA42AF1D24B}"/>
              </a:ext>
            </a:extLst>
          </p:cNvPr>
          <p:cNvSpPr>
            <a:spLocks noGrp="1"/>
          </p:cNvSpPr>
          <p:nvPr>
            <p:ph idx="1"/>
          </p:nvPr>
        </p:nvSpPr>
        <p:spPr>
          <a:xfrm>
            <a:off x="838200" y="1455576"/>
            <a:ext cx="10515600" cy="5197151"/>
          </a:xfrm>
        </p:spPr>
        <p:txBody>
          <a:bodyPr/>
          <a:lstStyle/>
          <a:p>
            <a:pPr algn="just" rtl="0"/>
            <a:r>
              <a:rPr lang="en-US" dirty="0">
                <a:latin typeface="Times New Roman" panose="02020603050405020304" pitchFamily="18" charset="0"/>
                <a:cs typeface="Times New Roman" panose="02020603050405020304" pitchFamily="18" charset="0"/>
              </a:rPr>
              <a:t>The different types of vectors available for cloning are</a:t>
            </a:r>
          </a:p>
          <a:p>
            <a:pPr algn="just" rtl="0"/>
            <a:r>
              <a:rPr lang="en-US" dirty="0">
                <a:solidFill>
                  <a:srgbClr val="0070C0"/>
                </a:solidFill>
                <a:latin typeface="Times New Roman" panose="02020603050405020304" pitchFamily="18" charset="0"/>
                <a:cs typeface="Times New Roman" panose="02020603050405020304" pitchFamily="18" charset="0"/>
              </a:rPr>
              <a:t>Plasmids</a:t>
            </a:r>
            <a:r>
              <a:rPr lang="en-US" dirty="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bacteriophages</a:t>
            </a:r>
            <a:r>
              <a:rPr lang="en-US" dirty="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bacterial artificial chromosomes </a:t>
            </a:r>
            <a:r>
              <a:rPr lang="en-US" dirty="0">
                <a:latin typeface="Times New Roman" panose="02020603050405020304" pitchFamily="18" charset="0"/>
                <a:cs typeface="Times New Roman" panose="02020603050405020304" pitchFamily="18" charset="0"/>
              </a:rPr>
              <a:t>(BACs), </a:t>
            </a:r>
            <a:r>
              <a:rPr lang="en-US" dirty="0">
                <a:solidFill>
                  <a:srgbClr val="0070C0"/>
                </a:solidFill>
                <a:latin typeface="Times New Roman" panose="02020603050405020304" pitchFamily="18" charset="0"/>
                <a:cs typeface="Times New Roman" panose="02020603050405020304" pitchFamily="18" charset="0"/>
              </a:rPr>
              <a:t>Yeast artificial chromosomes </a:t>
            </a:r>
            <a:r>
              <a:rPr lang="en-US" dirty="0">
                <a:latin typeface="Times New Roman" panose="02020603050405020304" pitchFamily="18" charset="0"/>
                <a:cs typeface="Times New Roman" panose="02020603050405020304" pitchFamily="18" charset="0"/>
              </a:rPr>
              <a:t>(YACs) and </a:t>
            </a:r>
            <a:r>
              <a:rPr lang="en-US" dirty="0">
                <a:solidFill>
                  <a:srgbClr val="0070C0"/>
                </a:solidFill>
                <a:latin typeface="Times New Roman" panose="02020603050405020304" pitchFamily="18" charset="0"/>
                <a:cs typeface="Times New Roman" panose="02020603050405020304" pitchFamily="18" charset="0"/>
              </a:rPr>
              <a:t>Mammalian artificial chromosomes </a:t>
            </a:r>
            <a:r>
              <a:rPr lang="en-US" dirty="0">
                <a:latin typeface="Times New Roman" panose="02020603050405020304" pitchFamily="18" charset="0"/>
                <a:cs typeface="Times New Roman" panose="02020603050405020304" pitchFamily="18" charset="0"/>
              </a:rPr>
              <a:t>(MACs).</a:t>
            </a:r>
          </a:p>
          <a:p>
            <a:pPr algn="just" rtl="0"/>
            <a:r>
              <a:rPr lang="en-US" dirty="0">
                <a:solidFill>
                  <a:srgbClr val="FF0000"/>
                </a:solidFill>
                <a:latin typeface="Times New Roman" panose="02020603050405020304" pitchFamily="18" charset="0"/>
                <a:cs typeface="Times New Roman" panose="02020603050405020304" pitchFamily="18" charset="0"/>
              </a:rPr>
              <a:t>Plasmids: </a:t>
            </a:r>
            <a:r>
              <a:rPr lang="en-US" dirty="0">
                <a:latin typeface="Times New Roman" panose="02020603050405020304" pitchFamily="18" charset="0"/>
                <a:cs typeface="Times New Roman" panose="02020603050405020304" pitchFamily="18" charset="0"/>
              </a:rPr>
              <a:t>Plasmids are extra chromosomal </a:t>
            </a:r>
          </a:p>
          <a:p>
            <a:pPr algn="just" rtl="0"/>
            <a:r>
              <a:rPr lang="en-US" dirty="0">
                <a:latin typeface="Times New Roman" panose="02020603050405020304" pitchFamily="18" charset="0"/>
                <a:cs typeface="Times New Roman" panose="02020603050405020304" pitchFamily="18" charset="0"/>
              </a:rPr>
              <a:t>circular double stranded DNA replicating </a:t>
            </a:r>
          </a:p>
          <a:p>
            <a:pPr algn="just" rtl="0"/>
            <a:r>
              <a:rPr lang="en-US" dirty="0">
                <a:latin typeface="Times New Roman" panose="02020603050405020304" pitchFamily="18" charset="0"/>
                <a:cs typeface="Times New Roman" panose="02020603050405020304" pitchFamily="18" charset="0"/>
              </a:rPr>
              <a:t>elements present in bacterial cells.</a:t>
            </a:r>
          </a:p>
          <a:p>
            <a:pPr algn="just" rtl="0"/>
            <a:r>
              <a:rPr lang="en-US" dirty="0">
                <a:latin typeface="Times New Roman" panose="02020603050405020304" pitchFamily="18" charset="0"/>
                <a:cs typeface="Times New Roman" panose="02020603050405020304" pitchFamily="18" charset="0"/>
              </a:rPr>
              <a:t>Plasmids show the size ranging from</a:t>
            </a:r>
          </a:p>
          <a:p>
            <a:pPr algn="just" rtl="0"/>
            <a:r>
              <a:rPr lang="en-US" dirty="0">
                <a:latin typeface="Times New Roman" panose="02020603050405020304" pitchFamily="18" charset="0"/>
                <a:cs typeface="Times New Roman" panose="02020603050405020304" pitchFamily="18" charset="0"/>
              </a:rPr>
              <a:t> 5.0 kb to 400 kb.</a:t>
            </a:r>
          </a:p>
        </p:txBody>
      </p:sp>
      <p:pic>
        <p:nvPicPr>
          <p:cNvPr id="5" name="صورة 4">
            <a:extLst>
              <a:ext uri="{FF2B5EF4-FFF2-40B4-BE49-F238E27FC236}">
                <a16:creationId xmlns:a16="http://schemas.microsoft.com/office/drawing/2014/main" id="{2CFCCA0B-A2E3-2C58-5AB0-167787F926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6376" y="2985796"/>
            <a:ext cx="3793476" cy="3698811"/>
          </a:xfrm>
          <a:prstGeom prst="rect">
            <a:avLst/>
          </a:prstGeom>
          <a:ln w="28575">
            <a:solidFill>
              <a:srgbClr val="FF0000"/>
            </a:solidFill>
          </a:ln>
        </p:spPr>
      </p:pic>
    </p:spTree>
    <p:extLst>
      <p:ext uri="{BB962C8B-B14F-4D97-AF65-F5344CB8AC3E}">
        <p14:creationId xmlns:p14="http://schemas.microsoft.com/office/powerpoint/2010/main" val="3422183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D0B60E5C-4A42-9E43-C2C1-3E40244165E1}"/>
              </a:ext>
            </a:extLst>
          </p:cNvPr>
          <p:cNvSpPr>
            <a:spLocks noGrp="1"/>
          </p:cNvSpPr>
          <p:nvPr>
            <p:ph idx="1"/>
          </p:nvPr>
        </p:nvSpPr>
        <p:spPr>
          <a:xfrm>
            <a:off x="838199" y="727788"/>
            <a:ext cx="10937033" cy="5449175"/>
          </a:xfrm>
        </p:spPr>
        <p:txBody>
          <a:bodyPr>
            <a:normAutofit/>
          </a:bodyPr>
          <a:lstStyle/>
          <a:p>
            <a:pPr algn="just" rtl="0"/>
            <a:r>
              <a:rPr lang="en-US" sz="3200" dirty="0">
                <a:latin typeface="Times New Roman" panose="02020603050405020304" pitchFamily="18" charset="0"/>
                <a:cs typeface="Times New Roman" panose="02020603050405020304" pitchFamily="18" charset="0"/>
              </a:rPr>
              <a:t>Plasmids are inserted into bacterial calls by a process called</a:t>
            </a:r>
          </a:p>
          <a:p>
            <a:pPr algn="just" rtl="0"/>
            <a:r>
              <a:rPr lang="en-US" sz="3200" b="1" dirty="0">
                <a:solidFill>
                  <a:srgbClr val="FF0000"/>
                </a:solidFill>
                <a:latin typeface="Times New Roman" panose="02020603050405020304" pitchFamily="18" charset="0"/>
                <a:cs typeface="Times New Roman" panose="02020603050405020304" pitchFamily="18" charset="0"/>
              </a:rPr>
              <a:t>transformation</a:t>
            </a:r>
            <a:r>
              <a:rPr lang="en-US" sz="3200" dirty="0">
                <a:latin typeface="Times New Roman" panose="02020603050405020304" pitchFamily="18" charset="0"/>
                <a:cs typeface="Times New Roman" panose="02020603050405020304" pitchFamily="18" charset="0"/>
              </a:rPr>
              <a:t>.</a:t>
            </a:r>
          </a:p>
          <a:p>
            <a:pPr algn="just" rtl="0"/>
            <a:r>
              <a:rPr lang="en-US" sz="3200" dirty="0">
                <a:latin typeface="Times New Roman" panose="02020603050405020304" pitchFamily="18" charset="0"/>
                <a:cs typeface="Times New Roman" panose="02020603050405020304" pitchFamily="18" charset="0"/>
              </a:rPr>
              <a:t> Plasmids can accommodate an insert size of </a:t>
            </a:r>
            <a:r>
              <a:rPr lang="en-US" sz="3200" dirty="0" err="1">
                <a:latin typeface="Times New Roman" panose="02020603050405020304" pitchFamily="18" charset="0"/>
                <a:cs typeface="Times New Roman" panose="02020603050405020304" pitchFamily="18" charset="0"/>
              </a:rPr>
              <a:t>upto</a:t>
            </a:r>
            <a:r>
              <a:rPr lang="en-US" sz="3200" dirty="0">
                <a:latin typeface="Times New Roman" panose="02020603050405020304" pitchFamily="18" charset="0"/>
                <a:cs typeface="Times New Roman" panose="02020603050405020304" pitchFamily="18" charset="0"/>
              </a:rPr>
              <a:t> 10 kb DNA fragment.</a:t>
            </a:r>
          </a:p>
          <a:p>
            <a:pPr algn="just" rtl="0"/>
            <a:r>
              <a:rPr lang="en-US" sz="3200" dirty="0">
                <a:latin typeface="Times New Roman" panose="02020603050405020304" pitchFamily="18" charset="0"/>
                <a:cs typeface="Times New Roman" panose="02020603050405020304" pitchFamily="18" charset="0"/>
              </a:rPr>
              <a:t> Generally plasmid vectors carry a marker gene which is mostly a gene for </a:t>
            </a:r>
            <a:r>
              <a:rPr lang="en-US" sz="3200" dirty="0">
                <a:solidFill>
                  <a:srgbClr val="FF0000"/>
                </a:solidFill>
                <a:latin typeface="Times New Roman" panose="02020603050405020304" pitchFamily="18" charset="0"/>
                <a:cs typeface="Times New Roman" panose="02020603050405020304" pitchFamily="18" charset="0"/>
              </a:rPr>
              <a:t>antibiotic resistance</a:t>
            </a:r>
            <a:r>
              <a:rPr lang="en-US" sz="3200" dirty="0">
                <a:latin typeface="Times New Roman" panose="02020603050405020304" pitchFamily="18" charset="0"/>
                <a:cs typeface="Times New Roman" panose="02020603050405020304" pitchFamily="18" charset="0"/>
              </a:rPr>
              <a:t>; thereby making any cell that contains the plasmid will grow in presence of the selectable corresponding antibiotic supplied in the media.</a:t>
            </a:r>
          </a:p>
        </p:txBody>
      </p:sp>
    </p:spTree>
    <p:extLst>
      <p:ext uri="{BB962C8B-B14F-4D97-AF65-F5344CB8AC3E}">
        <p14:creationId xmlns:p14="http://schemas.microsoft.com/office/powerpoint/2010/main" val="76027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E577EE1-018A-5EF1-DCF9-9028A557E78F}"/>
              </a:ext>
            </a:extLst>
          </p:cNvPr>
          <p:cNvSpPr>
            <a:spLocks noGrp="1"/>
          </p:cNvSpPr>
          <p:nvPr>
            <p:ph type="title"/>
          </p:nvPr>
        </p:nvSpPr>
        <p:spPr/>
        <p:txBody>
          <a:bodyPr/>
          <a:lstStyle/>
          <a:p>
            <a:pPr algn="ctr"/>
            <a:r>
              <a:rPr lang="en-US" sz="3600" b="1" kern="180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Cloning</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عنصر نائب للمحتوى 2">
            <a:extLst>
              <a:ext uri="{FF2B5EF4-FFF2-40B4-BE49-F238E27FC236}">
                <a16:creationId xmlns:a16="http://schemas.microsoft.com/office/drawing/2014/main" id="{4757A90C-D950-B166-3143-F926E35ECD1B}"/>
              </a:ext>
            </a:extLst>
          </p:cNvPr>
          <p:cNvSpPr>
            <a:spLocks noGrp="1"/>
          </p:cNvSpPr>
          <p:nvPr>
            <p:ph idx="1"/>
          </p:nvPr>
        </p:nvSpPr>
        <p:spPr/>
        <p:txBody>
          <a:bodyPr/>
          <a:lstStyle/>
          <a:p>
            <a:pPr algn="just" rtl="0">
              <a:lnSpc>
                <a:spcPct val="150000"/>
              </a:lnSpc>
              <a:spcAft>
                <a:spcPts val="100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In biology, </a:t>
            </a:r>
            <a:r>
              <a:rPr lang="en-US" sz="24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Cloning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is the process of producing similar populations of genetically identical individuals that occurs in nature when organisms such as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bacteria</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Insects</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or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Plants</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reproduce asexually. Cloning in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Biotechnology</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refers to processes used to create copies of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DNA</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fragments (</a:t>
            </a:r>
            <a:r>
              <a:rPr lang="en-US" sz="2400"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Molecular Cloning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Cells</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(cell cloning), or </a:t>
            </a: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Organism</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The term also refers to the production of multiple copies of a product such as Digital Mediator Software.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3076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025F97-44AE-20A3-7192-C9AB43599FAB}"/>
              </a:ext>
            </a:extLst>
          </p:cNvPr>
          <p:cNvSpPr>
            <a:spLocks noGrp="1"/>
          </p:cNvSpPr>
          <p:nvPr>
            <p:ph type="title"/>
          </p:nvPr>
        </p:nvSpPr>
        <p:spPr/>
        <p:txBody>
          <a:bodyPr/>
          <a:lstStyle/>
          <a:p>
            <a:pPr algn="ctr"/>
            <a:r>
              <a:rPr lang="en-US" sz="36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Molecular cloning</a:t>
            </a:r>
            <a:br>
              <a:rPr lang="en-US" sz="44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عنصر نائب للمحتوى 2">
            <a:extLst>
              <a:ext uri="{FF2B5EF4-FFF2-40B4-BE49-F238E27FC236}">
                <a16:creationId xmlns:a16="http://schemas.microsoft.com/office/drawing/2014/main" id="{794540BE-8D2D-AFD8-1771-AC064F60FA10}"/>
              </a:ext>
            </a:extLst>
          </p:cNvPr>
          <p:cNvSpPr>
            <a:spLocks noGrp="1"/>
          </p:cNvSpPr>
          <p:nvPr>
            <p:ph idx="1"/>
          </p:nvPr>
        </p:nvSpPr>
        <p:spPr>
          <a:xfrm>
            <a:off x="838200" y="1175657"/>
            <a:ext cx="10515600" cy="5001306"/>
          </a:xfrm>
        </p:spPr>
        <p:txBody>
          <a:bodyPr>
            <a:noAutofit/>
          </a:bodyPr>
          <a:lstStyle/>
          <a:p>
            <a:pPr algn="just" rtl="0">
              <a:lnSpc>
                <a:spcPct val="150000"/>
              </a:lnSpc>
              <a:spcAft>
                <a:spcPts val="100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Molecular cloning refers to the process of making multiple molecules. Cloning is commonly used to amplify </a:t>
            </a:r>
            <a:r>
              <a:rPr lang="en-US" sz="2000" strike="noStrike" dirty="0">
                <a:effectLst/>
                <a:latin typeface="Times New Roman" panose="02020603050405020304" pitchFamily="18" charset="0"/>
                <a:ea typeface="Times New Roman" panose="02020603050405020304" pitchFamily="18" charset="0"/>
                <a:cs typeface="Arial" panose="020B0604020202020204" pitchFamily="34" charset="0"/>
              </a:rPr>
              <a:t>DNA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fragments containing whole genes, but it can also be used to amplify any DNA sequence such as </a:t>
            </a:r>
            <a:r>
              <a:rPr lang="en-US" sz="2000" strike="noStrike" dirty="0">
                <a:effectLst/>
                <a:latin typeface="Times New Roman" panose="02020603050405020304" pitchFamily="18" charset="0"/>
                <a:ea typeface="Times New Roman" panose="02020603050405020304" pitchFamily="18" charset="0"/>
                <a:cs typeface="Arial" panose="020B0604020202020204" pitchFamily="34" charset="0"/>
              </a:rPr>
              <a:t>promotors</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non-coding sequences and randomly fragmented DNA. It is used in a wide array of biological experiments and practical applications ranging from genetic fingerprinting to large scale protein production. Occasionally, the term cloning is misleadingly used to refer to the identification of the chromosomal location of a gene associated with a particular phenotype of interest, such as in positional cloning. In practice, localization of the gene to a chromosome or genomic region does not necessarily enable one to isolate or amplify the relevant genomic sequence. </a:t>
            </a:r>
            <a:endParaRPr lang="en-US" sz="2000" dirty="0"/>
          </a:p>
        </p:txBody>
      </p:sp>
    </p:spTree>
    <p:extLst>
      <p:ext uri="{BB962C8B-B14F-4D97-AF65-F5344CB8AC3E}">
        <p14:creationId xmlns:p14="http://schemas.microsoft.com/office/powerpoint/2010/main" val="1976098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9723D9C-3905-F4AA-7154-5E645B57AA30}"/>
              </a:ext>
            </a:extLst>
          </p:cNvPr>
          <p:cNvSpPr>
            <a:spLocks noGrp="1"/>
          </p:cNvSpPr>
          <p:nvPr>
            <p:ph type="title"/>
          </p:nvPr>
        </p:nvSpPr>
        <p:spPr/>
        <p:txBody>
          <a:bodyPr/>
          <a:lstStyle/>
          <a:p>
            <a:endParaRPr lang="en-US"/>
          </a:p>
        </p:txBody>
      </p:sp>
      <p:sp>
        <p:nvSpPr>
          <p:cNvPr id="3" name="عنصر نائب للمحتوى 2">
            <a:extLst>
              <a:ext uri="{FF2B5EF4-FFF2-40B4-BE49-F238E27FC236}">
                <a16:creationId xmlns:a16="http://schemas.microsoft.com/office/drawing/2014/main" id="{EAE6F8BD-43BE-510C-CD01-6A9674D3A9A7}"/>
              </a:ext>
            </a:extLst>
          </p:cNvPr>
          <p:cNvSpPr>
            <a:spLocks noGrp="1"/>
          </p:cNvSpPr>
          <p:nvPr>
            <p:ph idx="1"/>
          </p:nvPr>
        </p:nvSpPr>
        <p:spPr/>
        <p:txBody>
          <a:bodyPr>
            <a:normAutofit/>
          </a:bodyPr>
          <a:lstStyle/>
          <a:p>
            <a:pPr algn="just" rtl="0">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 amplify any DNA sequence in a living organism, that sequence must be linked to an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origin of replication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which is a sequence of DNA capable of directing the propagation of itself and any linked sequence. However, a number of other features are needed and a variety of specialized Cloning Vectors (small piece of DNA into which a foreign DNA fragment can be inserted) exist that allow protein expression, tagging, single stranded </a:t>
            </a:r>
            <a:r>
              <a:rPr lang="en-US" sz="2400" strike="noStrike" dirty="0">
                <a:effectLst/>
                <a:latin typeface="Times New Roman" panose="02020603050405020304" pitchFamily="18" charset="0"/>
                <a:ea typeface="Times New Roman" panose="02020603050405020304" pitchFamily="18" charset="0"/>
                <a:cs typeface="Times New Roman" panose="02020603050405020304" pitchFamily="18" charset="0"/>
              </a:rPr>
              <a:t>RNA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and DNA production and a host of other manipulations.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rtl="0">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039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2B0F830-63D0-8D50-20D9-B5ECA0187A90}"/>
              </a:ext>
            </a:extLst>
          </p:cNvPr>
          <p:cNvSpPr>
            <a:spLocks noGrp="1"/>
          </p:cNvSpPr>
          <p:nvPr>
            <p:ph type="title"/>
          </p:nvPr>
        </p:nvSpPr>
        <p:spPr>
          <a:xfrm>
            <a:off x="838200" y="365125"/>
            <a:ext cx="10515600" cy="1325563"/>
          </a:xfrm>
        </p:spPr>
        <p:txBody>
          <a:bodyPr>
            <a:norm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Steps of DNA Cloning</a:t>
            </a:r>
          </a:p>
        </p:txBody>
      </p:sp>
      <p:sp>
        <p:nvSpPr>
          <p:cNvPr id="3" name="عنصر نائب للمحتوى 2">
            <a:extLst>
              <a:ext uri="{FF2B5EF4-FFF2-40B4-BE49-F238E27FC236}">
                <a16:creationId xmlns:a16="http://schemas.microsoft.com/office/drawing/2014/main" id="{BED6B3D7-B89A-32F3-18BB-2EBFF25F8AE7}"/>
              </a:ext>
            </a:extLst>
          </p:cNvPr>
          <p:cNvSpPr>
            <a:spLocks noGrp="1"/>
          </p:cNvSpPr>
          <p:nvPr>
            <p:ph idx="1"/>
          </p:nvPr>
        </p:nvSpPr>
        <p:spPr/>
        <p:txBody>
          <a:bodyPr/>
          <a:lstStyle/>
          <a:p>
            <a:pPr marL="342900" lvl="0" indent="-342900" algn="just" rtl="0">
              <a:lnSpc>
                <a:spcPct val="150000"/>
              </a:lnSpc>
              <a:spcAft>
                <a:spcPts val="1000"/>
              </a:spcAft>
              <a:tabLst>
                <a:tab pos="457200" algn="l"/>
              </a:tabLst>
            </a:pPr>
            <a:r>
              <a:rPr lang="en-US" sz="2400" dirty="0">
                <a:solidFill>
                  <a:schemeClr val="accent1"/>
                </a:solidFill>
                <a:effectLst/>
                <a:latin typeface="Times New Roman" panose="02020603050405020304" pitchFamily="18" charset="0"/>
                <a:ea typeface="Times New Roman" panose="02020603050405020304" pitchFamily="18" charset="0"/>
                <a:cs typeface="Arial" panose="020B0604020202020204" pitchFamily="34" charset="0"/>
              </a:rPr>
              <a:t>Fragmentation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 breaking apart a strand of DNA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50000"/>
              </a:lnSpc>
              <a:spcAft>
                <a:spcPts val="1000"/>
              </a:spcAft>
              <a:tabLst>
                <a:tab pos="457200" algn="l"/>
              </a:tabLst>
            </a:pPr>
            <a:r>
              <a:rPr lang="en-US" sz="2400" dirty="0">
                <a:solidFill>
                  <a:srgbClr val="0000FF"/>
                </a:solidFill>
                <a:latin typeface="Times New Roman" panose="02020603050405020304" pitchFamily="18" charset="0"/>
                <a:ea typeface="Times New Roman" panose="02020603050405020304" pitchFamily="18" charset="0"/>
                <a:cs typeface="Arial" panose="020B0604020202020204" pitchFamily="34" charset="0"/>
              </a:rPr>
              <a:t>Ligation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 gluing together pieces of DNA in a desired sequence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50000"/>
              </a:lnSpc>
              <a:spcAft>
                <a:spcPts val="1000"/>
              </a:spcAft>
              <a:tabLst>
                <a:tab pos="457200" algn="l"/>
              </a:tabLst>
            </a:pPr>
            <a:r>
              <a:rPr lang="en-US" sz="2400" u="none" strike="noStrike" dirty="0">
                <a:solidFill>
                  <a:srgbClr val="0000FF"/>
                </a:solidFill>
                <a:effectLst/>
                <a:latin typeface="Times New Roman" panose="02020603050405020304" pitchFamily="18" charset="0"/>
                <a:ea typeface="Times New Roman" panose="02020603050405020304" pitchFamily="18" charset="0"/>
                <a:cs typeface="Arial" panose="020B0604020202020204" pitchFamily="34" charset="0"/>
              </a:rPr>
              <a:t>Transfection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 inserting the newly formed pieces of DNA into cells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0">
              <a:lnSpc>
                <a:spcPct val="150000"/>
              </a:lnSpc>
              <a:spcAft>
                <a:spcPts val="1000"/>
              </a:spcAft>
              <a:tabLst>
                <a:tab pos="457200" algn="l"/>
              </a:tabLst>
            </a:pPr>
            <a:r>
              <a:rPr lang="en-US" sz="2400" dirty="0">
                <a:solidFill>
                  <a:srgbClr val="0000FF"/>
                </a:solidFill>
                <a:latin typeface="Times New Roman" panose="02020603050405020304" pitchFamily="18" charset="0"/>
                <a:cs typeface="Arial" panose="020B0604020202020204" pitchFamily="34" charset="0"/>
              </a:rPr>
              <a:t>Screening / Selections </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selecting out the cells that were successfully transfected with the new DNA</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9464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1A3D11F0-17BC-81CB-F9E4-F96ADC16624A}"/>
              </a:ext>
            </a:extLst>
          </p:cNvPr>
          <p:cNvSpPr>
            <a:spLocks noGrp="1"/>
          </p:cNvSpPr>
          <p:nvPr>
            <p:ph idx="1"/>
          </p:nvPr>
        </p:nvSpPr>
        <p:spPr>
          <a:xfrm>
            <a:off x="838200" y="382555"/>
            <a:ext cx="10515600" cy="5794408"/>
          </a:xfrm>
        </p:spPr>
        <p:txBody>
          <a:bodyPr>
            <a:noAutofit/>
          </a:bodyPr>
          <a:lstStyle/>
          <a:p>
            <a:pPr algn="just" rtl="0">
              <a:lnSpc>
                <a:spcPct val="100000"/>
              </a:lnSpc>
            </a:pPr>
            <a:r>
              <a:rPr lang="en-US" dirty="0">
                <a:effectLst/>
                <a:latin typeface="Times New Roman" panose="02020603050405020304" pitchFamily="18" charset="0"/>
                <a:ea typeface="Times New Roman" panose="02020603050405020304" pitchFamily="18" charset="0"/>
              </a:rPr>
              <a:t>Initially, the DNA of interest needs to be isolated to provide a DNA segment of suitable size. Subsequently, a ligation procedure is used where the amplified fragment is inserted into a </a:t>
            </a:r>
            <a:r>
              <a:rPr lang="en-US" u="none" strike="noStrike" dirty="0">
                <a:effectLst/>
                <a:latin typeface="Times New Roman" panose="02020603050405020304" pitchFamily="18" charset="0"/>
                <a:ea typeface="Times New Roman" panose="02020603050405020304" pitchFamily="18" charset="0"/>
                <a:cs typeface="Arial" panose="020B0604020202020204" pitchFamily="34" charset="0"/>
              </a:rPr>
              <a:t>Vector</a:t>
            </a:r>
            <a:r>
              <a:rPr lang="en-US" dirty="0">
                <a:effectLst/>
                <a:latin typeface="Times New Roman" panose="02020603050405020304" pitchFamily="18" charset="0"/>
                <a:ea typeface="Times New Roman" panose="02020603050405020304" pitchFamily="18" charset="0"/>
              </a:rPr>
              <a:t> (piece of DNA). The vector (which is frequently circular) is linearized using restriction </a:t>
            </a:r>
            <a:r>
              <a:rPr lang="en-US" u="none" strike="noStrike" dirty="0">
                <a:effectLst/>
                <a:latin typeface="Times New Roman" panose="02020603050405020304" pitchFamily="18" charset="0"/>
                <a:ea typeface="Times New Roman" panose="02020603050405020304" pitchFamily="18" charset="0"/>
                <a:cs typeface="Arial" panose="020B0604020202020204" pitchFamily="34" charset="0"/>
              </a:rPr>
              <a:t>enzymes</a:t>
            </a:r>
            <a:r>
              <a:rPr lang="en-US" dirty="0">
                <a:effectLst/>
                <a:latin typeface="Times New Roman" panose="02020603050405020304" pitchFamily="18" charset="0"/>
                <a:ea typeface="Times New Roman" panose="02020603050405020304" pitchFamily="18" charset="0"/>
              </a:rPr>
              <a:t>, and incubated with the fragment of interest under appropriate conditions with an enzyme called </a:t>
            </a:r>
            <a:r>
              <a:rPr lang="en-US" u="none" strike="noStrike" dirty="0">
                <a:effectLst/>
                <a:latin typeface="Times New Roman" panose="02020603050405020304" pitchFamily="18" charset="0"/>
                <a:ea typeface="Times New Roman" panose="02020603050405020304" pitchFamily="18" charset="0"/>
                <a:cs typeface="Arial" panose="020B0604020202020204" pitchFamily="34" charset="0"/>
              </a:rPr>
              <a:t>DNA ligase</a:t>
            </a:r>
            <a:r>
              <a:rPr lang="en-US" dirty="0">
                <a:effectLst/>
                <a:latin typeface="Times New Roman" panose="02020603050405020304" pitchFamily="18" charset="0"/>
                <a:ea typeface="Times New Roman" panose="02020603050405020304" pitchFamily="18" charset="0"/>
              </a:rPr>
              <a:t>. Following ligation the vector with the insert of interest is transfected into cells. A number of alternative techniques are available, such as chemical </a:t>
            </a:r>
            <a:r>
              <a:rPr lang="en-US" dirty="0" err="1">
                <a:effectLst/>
                <a:latin typeface="Times New Roman" panose="02020603050405020304" pitchFamily="18" charset="0"/>
                <a:ea typeface="Times New Roman" panose="02020603050405020304" pitchFamily="18" charset="0"/>
              </a:rPr>
              <a:t>sensitivation</a:t>
            </a:r>
            <a:r>
              <a:rPr lang="en-US" dirty="0">
                <a:effectLst/>
                <a:latin typeface="Times New Roman" panose="02020603050405020304" pitchFamily="18" charset="0"/>
                <a:ea typeface="Times New Roman" panose="02020603050405020304" pitchFamily="18" charset="0"/>
              </a:rPr>
              <a:t> of cells, electroporation, optical injection and </a:t>
            </a:r>
            <a:r>
              <a:rPr lang="en-US" dirty="0" err="1">
                <a:effectLst/>
                <a:latin typeface="Times New Roman" panose="02020603050405020304" pitchFamily="18" charset="0"/>
                <a:ea typeface="Times New Roman" panose="02020603050405020304" pitchFamily="18" charset="0"/>
              </a:rPr>
              <a:t>biolistics</a:t>
            </a:r>
            <a:r>
              <a:rPr lang="en-US" dirty="0">
                <a:effectLst/>
                <a:latin typeface="Times New Roman" panose="02020603050405020304" pitchFamily="18" charset="0"/>
                <a:ea typeface="Times New Roman" panose="02020603050405020304" pitchFamily="18" charset="0"/>
              </a:rPr>
              <a:t>. Finally, the transfected cells are cultured. </a:t>
            </a:r>
            <a:endParaRPr lang="en-US" dirty="0"/>
          </a:p>
        </p:txBody>
      </p:sp>
    </p:spTree>
    <p:extLst>
      <p:ext uri="{BB962C8B-B14F-4D97-AF65-F5344CB8AC3E}">
        <p14:creationId xmlns:p14="http://schemas.microsoft.com/office/powerpoint/2010/main" val="2138464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704EC6E-96F7-39A3-79CA-B89C5532C9A4}"/>
              </a:ext>
            </a:extLst>
          </p:cNvPr>
          <p:cNvSpPr>
            <a:spLocks noGrp="1"/>
          </p:cNvSpPr>
          <p:nvPr>
            <p:ph idx="1"/>
          </p:nvPr>
        </p:nvSpPr>
        <p:spPr>
          <a:xfrm>
            <a:off x="838200" y="214604"/>
            <a:ext cx="10515600" cy="5962359"/>
          </a:xfrm>
        </p:spPr>
        <p:txBody>
          <a:bodyPr>
            <a:normAutofit lnSpcReduction="10000"/>
          </a:bodyPr>
          <a:lstStyle/>
          <a:p>
            <a:pPr algn="just" rtl="0">
              <a:lnSpc>
                <a:spcPct val="150000"/>
              </a:lnSpc>
            </a:pPr>
            <a:r>
              <a:rPr lang="en-US" sz="2400" dirty="0">
                <a:effectLst/>
                <a:latin typeface="Times New Roman" panose="02020603050405020304" pitchFamily="18" charset="0"/>
                <a:ea typeface="Times New Roman" panose="02020603050405020304" pitchFamily="18" charset="0"/>
              </a:rPr>
              <a:t>As the aforementioned procedures are of particularly low efficiency, there is a need to identify the cells that have been successfully transfected with the vector construct containing the desired insertion sequence in the required orientation.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Modern cloning vectors include selectable antibiotic resistance markers, which allow only cells in which the vector has been transfected, to grow. Additionally, the cloning vectors may contain color selection markers, which provide blue/white screening (alpha-factor complementation) on X-gal medium. Nevertheless, these selection steps do not absolutely guarantee that the DNA insert is present in the cells obtained. Further investigation of the resulting colonies must be required to confirm that cloning was successful. This may be accomplished by means of </a:t>
            </a:r>
            <a:r>
              <a:rPr lang="en-US" sz="2400" u="none" strike="noStrike" dirty="0">
                <a:effectLst/>
                <a:latin typeface="Times New Roman" panose="02020603050405020304" pitchFamily="18" charset="0"/>
                <a:ea typeface="Times New Roman" panose="02020603050405020304" pitchFamily="18" charset="0"/>
                <a:cs typeface="Arial" panose="020B0604020202020204" pitchFamily="34" charset="0"/>
              </a:rPr>
              <a:t>PCR</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restriction fragment analysis and/or DNA sequencing.</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lgn="just" rtl="0"/>
            <a:endParaRPr lang="en-US" dirty="0"/>
          </a:p>
        </p:txBody>
      </p:sp>
    </p:spTree>
    <p:extLst>
      <p:ext uri="{BB962C8B-B14F-4D97-AF65-F5344CB8AC3E}">
        <p14:creationId xmlns:p14="http://schemas.microsoft.com/office/powerpoint/2010/main" val="136100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04C55F9-3B4F-1B21-2B91-6F280C009B31}"/>
              </a:ext>
            </a:extLst>
          </p:cNvPr>
          <p:cNvSpPr>
            <a:spLocks noGrp="1"/>
          </p:cNvSpPr>
          <p:nvPr>
            <p:ph type="title"/>
          </p:nvPr>
        </p:nvSpPr>
        <p:spPr/>
        <p:txBody>
          <a:bodyPr/>
          <a:lstStyle/>
          <a:p>
            <a:pPr algn="ctr"/>
            <a:r>
              <a:rPr lang="en-US" sz="3200" b="1" dirty="0">
                <a:solidFill>
                  <a:srgbClr val="FF0000"/>
                </a:solidFill>
                <a:latin typeface="Times New Roman" panose="02020603050405020304" pitchFamily="18" charset="0"/>
                <a:cs typeface="Times New Roman" panose="02020603050405020304" pitchFamily="18" charset="0"/>
              </a:rPr>
              <a:t>Basics of DNA Cloning</a:t>
            </a:r>
            <a:br>
              <a:rPr lang="en-US" dirty="0">
                <a:latin typeface="Times New Roman" panose="02020603050405020304" pitchFamily="18" charset="0"/>
                <a:cs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EFDA96BC-7A1A-994E-5F71-83D04F34BF8E}"/>
              </a:ext>
            </a:extLst>
          </p:cNvPr>
          <p:cNvSpPr>
            <a:spLocks noGrp="1"/>
          </p:cNvSpPr>
          <p:nvPr>
            <p:ph idx="1"/>
          </p:nvPr>
        </p:nvSpPr>
        <p:spPr>
          <a:xfrm>
            <a:off x="838200" y="1101012"/>
            <a:ext cx="10515600" cy="5075951"/>
          </a:xfrm>
        </p:spPr>
        <p:txBody>
          <a:bodyPr/>
          <a:lstStyle/>
          <a:p>
            <a:pPr algn="l" rtl="0"/>
            <a:r>
              <a:rPr lang="en-US" dirty="0">
                <a:solidFill>
                  <a:schemeClr val="accent1"/>
                </a:solidFill>
                <a:latin typeface="Times New Roman" panose="02020603050405020304" pitchFamily="18" charset="0"/>
                <a:cs typeface="Times New Roman" panose="02020603050405020304" pitchFamily="18" charset="0"/>
              </a:rPr>
              <a:t>Cloning is making of identical copies</a:t>
            </a:r>
            <a:r>
              <a:rPr lang="en-US" dirty="0">
                <a:latin typeface="Times New Roman" panose="02020603050405020304" pitchFamily="18" charset="0"/>
                <a:cs typeface="Times New Roman" panose="02020603050405020304" pitchFamily="18" charset="0"/>
              </a:rPr>
              <a:t>.</a:t>
            </a:r>
          </a:p>
          <a:p>
            <a:pPr algn="l" rtl="0"/>
            <a:r>
              <a:rPr lang="en-US"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DNA cloning is process of making several identical copy of a gene or gene fragment.</a:t>
            </a:r>
          </a:p>
          <a:p>
            <a:pPr algn="l" rtl="0"/>
            <a:r>
              <a:rPr lang="en-US" sz="2400" dirty="0">
                <a:latin typeface="Times New Roman" panose="02020603050405020304" pitchFamily="18" charset="0"/>
                <a:cs typeface="Times New Roman" panose="02020603050405020304" pitchFamily="18" charset="0"/>
              </a:rPr>
              <a:t> DNA fragment from an organism is cleaved or amplified and inserted in a DNA carrier called vector.</a:t>
            </a:r>
          </a:p>
          <a:p>
            <a:pPr algn="l" rtl="0"/>
            <a:endParaRPr lang="en-US" dirty="0">
              <a:latin typeface="Times New Roman" panose="02020603050405020304" pitchFamily="18" charset="0"/>
              <a:cs typeface="Times New Roman" panose="02020603050405020304" pitchFamily="18" charset="0"/>
            </a:endParaRPr>
          </a:p>
        </p:txBody>
      </p:sp>
      <p:pic>
        <p:nvPicPr>
          <p:cNvPr id="5" name="صورة 4">
            <a:extLst>
              <a:ext uri="{FF2B5EF4-FFF2-40B4-BE49-F238E27FC236}">
                <a16:creationId xmlns:a16="http://schemas.microsoft.com/office/drawing/2014/main" id="{EE0383F1-415D-DC64-B5AF-ABD33F8D58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842" y="3247052"/>
            <a:ext cx="10162315" cy="3489649"/>
          </a:xfrm>
          <a:prstGeom prst="rect">
            <a:avLst/>
          </a:prstGeom>
          <a:ln w="28575">
            <a:solidFill>
              <a:srgbClr val="D9A7BC"/>
            </a:solidFill>
          </a:ln>
        </p:spPr>
      </p:pic>
    </p:spTree>
    <p:extLst>
      <p:ext uri="{BB962C8B-B14F-4D97-AF65-F5344CB8AC3E}">
        <p14:creationId xmlns:p14="http://schemas.microsoft.com/office/powerpoint/2010/main" val="4134425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247D30DD-957C-7F6B-F463-1E89041F3A50}"/>
              </a:ext>
            </a:extLst>
          </p:cNvPr>
          <p:cNvSpPr>
            <a:spLocks noGrp="1"/>
          </p:cNvSpPr>
          <p:nvPr>
            <p:ph idx="1"/>
          </p:nvPr>
        </p:nvSpPr>
        <p:spPr>
          <a:xfrm>
            <a:off x="838200" y="214604"/>
            <a:ext cx="10515600" cy="6270172"/>
          </a:xfrm>
        </p:spPr>
        <p:txBody>
          <a:bodyPr>
            <a:normAutofit fontScale="92500" lnSpcReduction="10000"/>
          </a:bodyPr>
          <a:lstStyle/>
          <a:p>
            <a:pPr algn="just" rtl="0"/>
            <a:r>
              <a:rPr lang="en-US" dirty="0">
                <a:latin typeface="Times New Roman" panose="02020603050405020304" pitchFamily="18" charset="0"/>
                <a:cs typeface="Times New Roman" panose="02020603050405020304" pitchFamily="18" charset="0"/>
              </a:rPr>
              <a:t>Cloning is a natural process in biology where genetically identical individuals are produced by asexually reproducing organisms such as bacteria, insects or plants. In </a:t>
            </a:r>
            <a:r>
              <a:rPr lang="en-US" dirty="0">
                <a:solidFill>
                  <a:srgbClr val="FF0000"/>
                </a:solidFill>
                <a:latin typeface="Times New Roman" panose="02020603050405020304" pitchFamily="18" charset="0"/>
                <a:cs typeface="Times New Roman" panose="02020603050405020304" pitchFamily="18" charset="0"/>
              </a:rPr>
              <a:t>biotechnology</a:t>
            </a:r>
            <a:r>
              <a:rPr lang="en-US" dirty="0">
                <a:latin typeface="Times New Roman" panose="02020603050405020304" pitchFamily="18" charset="0"/>
                <a:cs typeface="Times New Roman" panose="02020603050405020304" pitchFamily="18" charset="0"/>
              </a:rPr>
              <a:t>, the process of producing</a:t>
            </a:r>
          </a:p>
          <a:p>
            <a:pPr algn="just" rtl="0"/>
            <a:r>
              <a:rPr lang="en-US" dirty="0">
                <a:latin typeface="Times New Roman" panose="02020603050405020304" pitchFamily="18" charset="0"/>
                <a:cs typeface="Times New Roman" panose="02020603050405020304" pitchFamily="18" charset="0"/>
              </a:rPr>
              <a:t>multiple identical copies of DNA fragments (molecular cloning), cells (cell cloning), or organisms is referred</a:t>
            </a:r>
          </a:p>
          <a:p>
            <a:pPr algn="just" rtl="0"/>
            <a:r>
              <a:rPr lang="en-US" dirty="0">
                <a:latin typeface="Times New Roman" panose="02020603050405020304" pitchFamily="18" charset="0"/>
                <a:cs typeface="Times New Roman" panose="02020603050405020304" pitchFamily="18" charset="0"/>
              </a:rPr>
              <a:t>to as cloning. A clone has an exact genetic imprint as that of the original cell, tissue or organism.</a:t>
            </a:r>
          </a:p>
          <a:p>
            <a:pPr algn="just" rtl="0"/>
            <a:r>
              <a:rPr lang="en-US" dirty="0">
                <a:solidFill>
                  <a:srgbClr val="FF0000"/>
                </a:solidFill>
                <a:latin typeface="Times New Roman" panose="02020603050405020304" pitchFamily="18" charset="0"/>
                <a:cs typeface="Times New Roman" panose="02020603050405020304" pitchFamily="18" charset="0"/>
              </a:rPr>
              <a:t>There are different types of cloning</a:t>
            </a:r>
          </a:p>
          <a:p>
            <a:pPr algn="just" rtl="0"/>
            <a:r>
              <a:rPr lang="en-US" dirty="0">
                <a:solidFill>
                  <a:srgbClr val="0070C0"/>
                </a:solidFill>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Reproductive cloning</a:t>
            </a:r>
          </a:p>
          <a:p>
            <a:pPr algn="just" rtl="0"/>
            <a:r>
              <a:rPr lang="en-US" dirty="0">
                <a:solidFill>
                  <a:srgbClr val="0070C0"/>
                </a:solidFill>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­Therapeutic cloning</a:t>
            </a:r>
          </a:p>
          <a:p>
            <a:pPr algn="just" rtl="0"/>
            <a:r>
              <a:rPr lang="en-US" dirty="0">
                <a:solidFill>
                  <a:srgbClr val="0070C0"/>
                </a:solidFill>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­Embryo cloning</a:t>
            </a:r>
          </a:p>
          <a:p>
            <a:pPr algn="just" rtl="0"/>
            <a:r>
              <a:rPr lang="en-US" dirty="0">
                <a:latin typeface="Times New Roman" panose="02020603050405020304" pitchFamily="18" charset="0"/>
                <a:cs typeface="Times New Roman" panose="02020603050405020304" pitchFamily="18" charset="0"/>
              </a:rPr>
              <a:t>In Biotechnology the gene is the cornerstone of most molecular biology studies.</a:t>
            </a:r>
          </a:p>
          <a:p>
            <a:pPr algn="just" rtl="0"/>
            <a:r>
              <a:rPr lang="en-US" dirty="0">
                <a:latin typeface="Times New Roman" panose="02020603050405020304" pitchFamily="18" charset="0"/>
                <a:cs typeface="Times New Roman" panose="02020603050405020304" pitchFamily="18" charset="0"/>
              </a:rPr>
              <a:t> The study of genes can be facilitated by isolation and amplification of gene of interest. Cloning is one method used for isolation and amplification of gene of interest.</a:t>
            </a:r>
          </a:p>
        </p:txBody>
      </p:sp>
    </p:spTree>
    <p:extLst>
      <p:ext uri="{BB962C8B-B14F-4D97-AF65-F5344CB8AC3E}">
        <p14:creationId xmlns:p14="http://schemas.microsoft.com/office/powerpoint/2010/main" val="90722056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1080</Words>
  <Application>Microsoft Office PowerPoint</Application>
  <PresentationFormat>شاشة عريضة</PresentationFormat>
  <Paragraphs>45</Paragraphs>
  <Slides>18</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18</vt:i4>
      </vt:variant>
    </vt:vector>
  </HeadingPairs>
  <TitlesOfParts>
    <vt:vector size="24" baseType="lpstr">
      <vt:lpstr>Arial</vt:lpstr>
      <vt:lpstr>Arial Narrow</vt:lpstr>
      <vt:lpstr>Calibri</vt:lpstr>
      <vt:lpstr>Calibri Light</vt:lpstr>
      <vt:lpstr>Times New Roman</vt:lpstr>
      <vt:lpstr>نسق Office</vt:lpstr>
      <vt:lpstr>عرض تقديمي في PowerPoint</vt:lpstr>
      <vt:lpstr>Cloning </vt:lpstr>
      <vt:lpstr>Molecular cloning </vt:lpstr>
      <vt:lpstr>عرض تقديمي في PowerPoint</vt:lpstr>
      <vt:lpstr>Steps of DNA Cloning</vt:lpstr>
      <vt:lpstr>عرض تقديمي في PowerPoint</vt:lpstr>
      <vt:lpstr>عرض تقديمي في PowerPoint</vt:lpstr>
      <vt:lpstr>Basics of DNA Cloning </vt:lpstr>
      <vt:lpstr>عرض تقديمي في PowerPoint</vt:lpstr>
      <vt:lpstr>Reproductive cloning </vt:lpstr>
      <vt:lpstr>Therapeutic cloning </vt:lpstr>
      <vt:lpstr>Embryo cloning</vt:lpstr>
      <vt:lpstr>عرض تقديمي في PowerPoint</vt:lpstr>
      <vt:lpstr>عرض تقديمي في PowerPoint</vt:lpstr>
      <vt:lpstr>Gene sequence</vt:lpstr>
      <vt:lpstr>Cloning Steps </vt:lpstr>
      <vt:lpstr>Choice of vector is dependent on insert size and application</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Dr.H</dc:creator>
  <cp:lastModifiedBy>Dr.H</cp:lastModifiedBy>
  <cp:revision>1</cp:revision>
  <dcterms:created xsi:type="dcterms:W3CDTF">2023-12-19T06:02:00Z</dcterms:created>
  <dcterms:modified xsi:type="dcterms:W3CDTF">2023-12-19T07:17:45Z</dcterms:modified>
</cp:coreProperties>
</file>