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9"/>
  </p:notesMasterIdLst>
  <p:sldIdLst>
    <p:sldId id="282" r:id="rId2"/>
    <p:sldId id="283" r:id="rId3"/>
    <p:sldId id="284" r:id="rId4"/>
    <p:sldId id="285" r:id="rId5"/>
    <p:sldId id="286" r:id="rId6"/>
    <p:sldId id="287" r:id="rId7"/>
    <p:sldId id="288" r:id="rId8"/>
    <p:sldId id="289" r:id="rId9"/>
    <p:sldId id="290" r:id="rId10"/>
    <p:sldId id="291" r:id="rId11"/>
    <p:sldId id="292" r:id="rId12"/>
    <p:sldId id="293" r:id="rId13"/>
    <p:sldId id="295" r:id="rId14"/>
    <p:sldId id="296" r:id="rId15"/>
    <p:sldId id="294"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varScale="1">
        <p:scale>
          <a:sx n="69" d="100"/>
          <a:sy n="69" d="100"/>
        </p:scale>
        <p:origin x="-13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6980F50-BF95-492A-B914-D8DB0B1677AD}" type="datetimeFigureOut">
              <a:rPr lang="ar-IQ" smtClean="0"/>
              <a:t>07/06/1445</a:t>
            </a:fld>
            <a:endParaRPr lang="ar-IQ"/>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F291B53-3BC5-4C37-9E62-B8916F09E73D}" type="slidenum">
              <a:rPr lang="ar-IQ" smtClean="0"/>
              <a:t>‹#›</a:t>
            </a:fld>
            <a:endParaRPr lang="ar-IQ"/>
          </a:p>
        </p:txBody>
      </p:sp>
    </p:spTree>
    <p:extLst>
      <p:ext uri="{BB962C8B-B14F-4D97-AF65-F5344CB8AC3E}">
        <p14:creationId xmlns:p14="http://schemas.microsoft.com/office/powerpoint/2010/main" val="984709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6F291B53-3BC5-4C37-9E62-B8916F09E73D}" type="slidenum">
              <a:rPr lang="ar-IQ" smtClean="0"/>
              <a:t>13</a:t>
            </a:fld>
            <a:endParaRPr lang="ar-IQ"/>
          </a:p>
        </p:txBody>
      </p:sp>
    </p:spTree>
    <p:extLst>
      <p:ext uri="{BB962C8B-B14F-4D97-AF65-F5344CB8AC3E}">
        <p14:creationId xmlns:p14="http://schemas.microsoft.com/office/powerpoint/2010/main" val="4280963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17298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48061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221688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94626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825B88B-0C3F-410D-BC6E-7D3464857226}"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65042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F825B88B-0C3F-410D-BC6E-7D3464857226}"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770042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822960" y="2582334"/>
            <a:ext cx="3703320" cy="32867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4663440" y="2582334"/>
            <a:ext cx="3703320" cy="32867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825B88B-0C3F-410D-BC6E-7D3464857226}" type="datetime1">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15825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825B88B-0C3F-410D-BC6E-7D3464857226}" type="datetime1">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537712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25B88B-0C3F-410D-BC6E-7D3464857226}" type="datetime1">
              <a:rPr lang="en-US" smtClean="0"/>
              <a:t>12/19/2023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765561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825B88B-0C3F-410D-BC6E-7D3464857226}" type="datetime1">
              <a:rPr lang="en-US" smtClean="0"/>
              <a:t>12/19/2023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6851977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F825B88B-0C3F-410D-BC6E-7D3464857226}"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953042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825B88B-0C3F-410D-BC6E-7D3464857226}" type="datetime1">
              <a:rPr lang="en-US" smtClean="0"/>
              <a:t>12/19/2023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682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p:sp>
        <p:nvSpPr>
          <p:cNvPr id="3" name="عنصر نائب للمحتوى 2"/>
          <p:cNvSpPr>
            <a:spLocks noGrp="1"/>
          </p:cNvSpPr>
          <p:nvPr>
            <p:ph idx="1"/>
          </p:nvPr>
        </p:nvSpPr>
        <p:spPr/>
        <p:txBody>
          <a:bodyPr>
            <a:normAutofit/>
          </a:bodyPr>
          <a:lstStyle/>
          <a:p>
            <a:pPr algn="just" rtl="0"/>
            <a:r>
              <a:rPr lang="en-US" sz="2800" b="1" u="sng" dirty="0" smtClean="0">
                <a:solidFill>
                  <a:srgbClr val="0070C0"/>
                </a:solidFill>
              </a:rPr>
              <a:t>Thermal </a:t>
            </a:r>
            <a:r>
              <a:rPr lang="en-US" sz="2800" b="1" u="sng" dirty="0">
                <a:solidFill>
                  <a:srgbClr val="0070C0"/>
                </a:solidFill>
              </a:rPr>
              <a:t>Resistance Networks in Parallel</a:t>
            </a:r>
            <a:r>
              <a:rPr lang="en-US" sz="2800" dirty="0"/>
              <a:t>. The concept of thermal resistance or the electric analogy is used to solve problems of heat transfer that involved multilayer or combined parallel and series arrangement. Such problems are often two or three dimensional, but the solution is approximated by assuming the heat transfer in one-dimension using the thermal resistance networks.</a:t>
            </a:r>
            <a:endParaRPr lang="ar-IQ" sz="2800"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071057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cylindrical wall</a:t>
            </a:r>
            <a:endParaRPr lang="ar-IQ" dirty="0"/>
          </a:p>
        </p:txBody>
      </p:sp>
      <p:sp>
        <p:nvSpPr>
          <p:cNvPr id="3" name="عنصر نائب للمحتوى 2"/>
          <p:cNvSpPr>
            <a:spLocks noGrp="1"/>
          </p:cNvSpPr>
          <p:nvPr>
            <p:ph idx="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10</a:t>
            </a:fld>
            <a:endParaRPr lang="en-US"/>
          </a:p>
        </p:txBody>
      </p:sp>
      <p:pic>
        <p:nvPicPr>
          <p:cNvPr id="5" name="صورة 4"/>
          <p:cNvPicPr>
            <a:picLocks noChangeAspect="1"/>
          </p:cNvPicPr>
          <p:nvPr/>
        </p:nvPicPr>
        <p:blipFill>
          <a:blip r:embed="rId2"/>
          <a:stretch>
            <a:fillRect/>
          </a:stretch>
        </p:blipFill>
        <p:spPr>
          <a:xfrm>
            <a:off x="643544" y="1618245"/>
            <a:ext cx="6781800" cy="4478338"/>
          </a:xfrm>
          <a:prstGeom prst="rect">
            <a:avLst/>
          </a:prstGeom>
        </p:spPr>
      </p:pic>
    </p:spTree>
    <p:extLst>
      <p:ext uri="{BB962C8B-B14F-4D97-AF65-F5344CB8AC3E}">
        <p14:creationId xmlns:p14="http://schemas.microsoft.com/office/powerpoint/2010/main" val="112083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cylindrical wall</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sz="2800" b="1" u="sng" dirty="0" smtClean="0">
                    <a:solidFill>
                      <a:srgbClr val="FF0000"/>
                    </a:solidFill>
                  </a:rPr>
                  <a:t>Example 7 </a:t>
                </a:r>
                <a:r>
                  <a:rPr lang="en-US" sz="2800" dirty="0"/>
                  <a:t>Cylindrical shell of inner diameter (0.2m) and outer diameter (0.4m). The thermal conductivity of shell material is (</a:t>
                </a:r>
                <a:r>
                  <a:rPr lang="en-US" sz="2800" dirty="0" smtClean="0"/>
                  <a:t>60W/</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𝑚</m:t>
                        </m:r>
                        <m:r>
                          <a:rPr lang="en-US" sz="2800" b="0" i="1" smtClean="0">
                            <a:latin typeface="Cambria Math" panose="02040503050406030204" pitchFamily="18" charset="0"/>
                          </a:rPr>
                          <m:t>.</m:t>
                        </m:r>
                      </m:e>
                      <m:sup>
                        <m:r>
                          <a:rPr lang="en-US" sz="2800" b="0" i="1" smtClean="0">
                            <a:latin typeface="Cambria Math" panose="02040503050406030204" pitchFamily="18" charset="0"/>
                          </a:rPr>
                          <m:t>𝑜</m:t>
                        </m:r>
                      </m:sup>
                    </m:sSup>
                  </m:oMath>
                </a14:m>
                <a:r>
                  <a:rPr lang="en-US" sz="2800" dirty="0" smtClean="0"/>
                  <a:t>C</a:t>
                </a:r>
                <a:r>
                  <a:rPr lang="en-US" sz="2800" dirty="0"/>
                  <a:t>). The shell is exposed to heat convection on its both sides. The temperature inside and outside the shell are </a:t>
                </a:r>
                <a:r>
                  <a:rPr lang="en-US" sz="2800" dirty="0" smtClean="0"/>
                  <a:t>(</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80</m:t>
                        </m:r>
                      </m:e>
                      <m:sup>
                        <m:r>
                          <a:rPr lang="en-US" sz="2800" b="0" i="1" smtClean="0">
                            <a:latin typeface="Cambria Math" panose="02040503050406030204" pitchFamily="18" charset="0"/>
                          </a:rPr>
                          <m:t>𝑜</m:t>
                        </m:r>
                      </m:sup>
                    </m:sSup>
                  </m:oMath>
                </a14:m>
                <a:r>
                  <a:rPr lang="en-US" sz="2800" dirty="0" smtClean="0"/>
                  <a:t>C</a:t>
                </a:r>
                <a:r>
                  <a:rPr lang="en-US" sz="2800" dirty="0"/>
                  <a:t>) and </a:t>
                </a:r>
                <a:r>
                  <a:rPr lang="en-US" sz="2800" dirty="0" smtClean="0"/>
                  <a:t>(</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25</m:t>
                        </m:r>
                      </m:e>
                      <m:sup>
                        <m:r>
                          <a:rPr lang="en-US" sz="2800" b="0" i="1" smtClean="0">
                            <a:latin typeface="Cambria Math" panose="02040503050406030204" pitchFamily="18" charset="0"/>
                          </a:rPr>
                          <m:t>𝑜</m:t>
                        </m:r>
                      </m:sup>
                    </m:sSup>
                  </m:oMath>
                </a14:m>
                <a:r>
                  <a:rPr lang="en-US" sz="2800" dirty="0" smtClean="0"/>
                  <a:t>C)respectively</a:t>
                </a:r>
                <a:r>
                  <a:rPr lang="en-US" sz="2800" dirty="0"/>
                  <a:t>. The heat transfer coefficient on inside and outside the shell are (</a:t>
                </a:r>
                <a:r>
                  <a:rPr lang="en-US" sz="2800" dirty="0" smtClean="0"/>
                  <a:t>40W/</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sSup>
                      <m:sSupPr>
                        <m:ctrlPr>
                          <a:rPr lang="en-US" sz="2800" i="1" smtClean="0">
                            <a:latin typeface="Cambria Math"/>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𝑜</m:t>
                        </m:r>
                      </m:sup>
                    </m:sSup>
                    <m:r>
                      <a:rPr lang="en-US" sz="2800" b="0" i="1" smtClean="0">
                        <a:latin typeface="Cambria Math" panose="02040503050406030204" pitchFamily="18" charset="0"/>
                      </a:rPr>
                      <m:t>𝐶</m:t>
                    </m:r>
                  </m:oMath>
                </a14:m>
                <a:r>
                  <a:rPr lang="en-US" sz="2800" dirty="0"/>
                  <a:t>) and (</a:t>
                </a:r>
                <a:r>
                  <a:rPr lang="en-US" sz="2800" dirty="0" smtClean="0"/>
                  <a:t>10W/</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sSup>
                      <m:sSupPr>
                        <m:ctrlPr>
                          <a:rPr lang="en-US" sz="2800" i="1" smtClean="0">
                            <a:latin typeface="Cambria Math"/>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𝑜</m:t>
                        </m:r>
                      </m:sup>
                    </m:sSup>
                    <m:r>
                      <a:rPr lang="en-US" sz="2800" b="0" i="1" smtClean="0">
                        <a:latin typeface="Cambria Math" panose="02040503050406030204" pitchFamily="18" charset="0"/>
                      </a:rPr>
                      <m:t>𝐶</m:t>
                    </m:r>
                  </m:oMath>
                </a14:m>
                <a:r>
                  <a:rPr lang="en-US" sz="2800" dirty="0"/>
                  <a:t>). Determine the heat transfer through the shell for (1m) long.</a:t>
                </a:r>
                <a:endParaRPr lang="ar-IQ" sz="28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616" t="-2576" r="-2827"/>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19433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b="1" u="sng" dirty="0" smtClean="0"/>
                  <a:t>Solution:</a:t>
                </a:r>
                <a:r>
                  <a:rPr lang="en-US" dirty="0" smtClean="0"/>
                  <a:t> cylindrical shell exposed to convection on its two surfaces.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oMath>
                </a14:m>
                <a:r>
                  <a:rPr lang="en-US" dirty="0" smtClean="0"/>
                  <a:t> </a:t>
                </a:r>
                <a:r>
                  <a:rPr lang="en-US" dirty="0"/>
                  <a:t>=0.2m and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oMath>
                </a14:m>
                <a:r>
                  <a:rPr lang="en-US" dirty="0" smtClean="0"/>
                  <a:t>=0.4m </a:t>
                </a:r>
                <a:r>
                  <a:rPr lang="en-US" dirty="0"/>
                  <a:t>the temperature of fluids in and out the shell are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smtClean="0"/>
                  <a:t>=</a:t>
                </a:r>
                <a14:m>
                  <m:oMath xmlns:m="http://schemas.openxmlformats.org/officeDocument/2006/math">
                    <m:sSup>
                      <m:sSupPr>
                        <m:ctrlPr>
                          <a:rPr lang="en-US" i="1" dirty="0" smtClean="0">
                            <a:latin typeface="Cambria Math"/>
                          </a:rPr>
                        </m:ctrlPr>
                      </m:sSupPr>
                      <m:e>
                        <m:r>
                          <a:rPr lang="en-US" b="0" i="1" dirty="0" smtClean="0">
                            <a:latin typeface="Cambria Math" panose="02040503050406030204" pitchFamily="18" charset="0"/>
                          </a:rPr>
                          <m:t>80</m:t>
                        </m:r>
                      </m:e>
                      <m:sup>
                        <m:r>
                          <a:rPr lang="en-US" b="0" i="1" dirty="0" smtClean="0">
                            <a:latin typeface="Cambria Math" panose="02040503050406030204" pitchFamily="18" charset="0"/>
                          </a:rPr>
                          <m:t>𝑜</m:t>
                        </m:r>
                      </m:sup>
                    </m:sSup>
                    <m:r>
                      <a:rPr lang="en-US" b="0" i="1" dirty="0" smtClean="0">
                        <a:latin typeface="Cambria Math" panose="02040503050406030204" pitchFamily="18" charset="0"/>
                      </a:rPr>
                      <m:t>𝐶</m:t>
                    </m:r>
                  </m:oMath>
                </a14:m>
                <a:r>
                  <a:rPr lang="en-US" dirty="0"/>
                  <a:t>,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smtClean="0"/>
                  <a:t>=</a:t>
                </a:r>
                <a14:m>
                  <m:oMath xmlns:m="http://schemas.openxmlformats.org/officeDocument/2006/math">
                    <m:sSup>
                      <m:sSupPr>
                        <m:ctrlPr>
                          <a:rPr lang="en-US" i="1" dirty="0" smtClean="0">
                            <a:latin typeface="Cambria Math"/>
                          </a:rPr>
                        </m:ctrlPr>
                      </m:sSupPr>
                      <m:e>
                        <m:r>
                          <a:rPr lang="en-US" b="0" i="1" dirty="0" smtClean="0">
                            <a:latin typeface="Cambria Math" panose="02040503050406030204" pitchFamily="18" charset="0"/>
                          </a:rPr>
                          <m:t>25</m:t>
                        </m:r>
                      </m:e>
                      <m:sup>
                        <m:r>
                          <a:rPr lang="en-US" b="0" i="1" dirty="0" smtClean="0">
                            <a:latin typeface="Cambria Math" panose="02040503050406030204" pitchFamily="18" charset="0"/>
                          </a:rPr>
                          <m:t>𝑜</m:t>
                        </m:r>
                      </m:sup>
                    </m:sSup>
                    <m:r>
                      <a:rPr lang="en-US" b="0" i="1" dirty="0" smtClean="0">
                        <a:latin typeface="Cambria Math" panose="02040503050406030204" pitchFamily="18" charset="0"/>
                      </a:rPr>
                      <m:t>𝐶</m:t>
                    </m:r>
                  </m:oMath>
                </a14:m>
                <a:r>
                  <a:rPr lang="en-US" dirty="0" smtClean="0"/>
                  <a:t> </a:t>
                </a:r>
              </a:p>
              <a:p>
                <a:pPr algn="just" rtl="0"/>
                <a:r>
                  <a:rPr lang="en-US" b="1" u="sng" dirty="0" smtClean="0"/>
                  <a:t>Property</a:t>
                </a:r>
                <a:r>
                  <a:rPr lang="en-US" b="1" u="sng" dirty="0"/>
                  <a:t>: </a:t>
                </a:r>
                <a:r>
                  <a:rPr lang="en-US" dirty="0"/>
                  <a:t>constant thermal conductivity </a:t>
                </a:r>
                <a:r>
                  <a:rPr lang="en-US" dirty="0" smtClean="0"/>
                  <a:t>k=60W/m</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m:t>
                        </m:r>
                      </m:e>
                      <m:sup>
                        <m:r>
                          <a:rPr lang="en-US" b="0" i="1" smtClean="0">
                            <a:latin typeface="Cambria Math" panose="02040503050406030204" pitchFamily="18" charset="0"/>
                          </a:rPr>
                          <m:t>𝑜</m:t>
                        </m:r>
                      </m:sup>
                    </m:sSup>
                  </m:oMath>
                </a14:m>
                <a:r>
                  <a:rPr lang="en-US" dirty="0" smtClean="0"/>
                  <a:t>C</a:t>
                </a:r>
                <a:r>
                  <a:rPr lang="en-US" dirty="0"/>
                  <a:t>, constant heat transfer coefficient on the two sides of the shell are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a14:m>
                <a:r>
                  <a:rPr lang="en-US" dirty="0" smtClean="0"/>
                  <a:t>=40W/</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sSup>
                      <m:sSupPr>
                        <m:ctrlPr>
                          <a:rPr lang="en-US" i="1" smtClean="0">
                            <a:latin typeface="Cambria Math"/>
                          </a:rPr>
                        </m:ctrlPr>
                      </m:sSupPr>
                      <m:e>
                        <m:r>
                          <a:rPr lang="en-US" b="0" i="1" smtClean="0">
                            <a:latin typeface="Cambria Math" panose="02040503050406030204" pitchFamily="18" charset="0"/>
                          </a:rPr>
                          <m:t>.</m:t>
                        </m:r>
                      </m:e>
                      <m:sup>
                        <m:r>
                          <a:rPr lang="en-US" b="0" i="1" smtClean="0">
                            <a:latin typeface="Cambria Math" panose="02040503050406030204" pitchFamily="18" charset="0"/>
                          </a:rPr>
                          <m:t>𝑜</m:t>
                        </m:r>
                      </m:sup>
                    </m:sSup>
                    <m:r>
                      <a:rPr lang="en-US" b="0" i="1" smtClean="0">
                        <a:latin typeface="Cambria Math" panose="02040503050406030204" pitchFamily="18" charset="0"/>
                      </a:rPr>
                      <m:t>𝐶</m:t>
                    </m:r>
                  </m:oMath>
                </a14:m>
                <a:r>
                  <a:rPr lang="en-US" dirty="0"/>
                  <a:t>, and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a14:m>
                <a:r>
                  <a:rPr lang="en-US" dirty="0" smtClean="0"/>
                  <a:t>=10 W/</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sSup>
                      <m:sSupPr>
                        <m:ctrlPr>
                          <a:rPr lang="en-US" i="1" smtClean="0">
                            <a:latin typeface="Cambria Math"/>
                          </a:rPr>
                        </m:ctrlPr>
                      </m:sSupPr>
                      <m:e>
                        <m:r>
                          <a:rPr lang="en-US" b="0" i="1" smtClean="0">
                            <a:latin typeface="Cambria Math" panose="02040503050406030204" pitchFamily="18" charset="0"/>
                          </a:rPr>
                          <m:t>.</m:t>
                        </m:r>
                      </m:e>
                      <m:sup>
                        <m:r>
                          <a:rPr lang="en-US" b="0" i="1" smtClean="0">
                            <a:latin typeface="Cambria Math" panose="02040503050406030204" pitchFamily="18" charset="0"/>
                          </a:rPr>
                          <m:t>𝑜</m:t>
                        </m:r>
                      </m:sup>
                    </m:sSup>
                    <m:r>
                      <a:rPr lang="en-US" b="0" i="1" smtClean="0">
                        <a:latin typeface="Cambria Math" panose="02040503050406030204" pitchFamily="18" charset="0"/>
                      </a:rPr>
                      <m:t>𝐶</m:t>
                    </m:r>
                  </m:oMath>
                </a14:m>
                <a:r>
                  <a:rPr lang="en-US" dirty="0" smtClean="0"/>
                  <a:t>.</a:t>
                </a:r>
              </a:p>
              <a:p>
                <a:pPr algn="just" rtl="0"/>
                <a:r>
                  <a:rPr lang="en-US" dirty="0" smtClean="0"/>
                  <a:t> </a:t>
                </a:r>
                <a:r>
                  <a:rPr lang="en-US" b="1" u="sng" dirty="0"/>
                  <a:t>Assumption:</a:t>
                </a:r>
                <a:r>
                  <a:rPr lang="en-US" dirty="0"/>
                  <a:t> steady one dimensional heat transfer through the shell</a:t>
                </a:r>
                <a:r>
                  <a:rPr lang="en-US" dirty="0" smtClean="0"/>
                  <a:t>.</a:t>
                </a:r>
              </a:p>
              <a:p>
                <a:pPr algn="just" rtl="0"/>
                <a:r>
                  <a:rPr lang="en-US" b="1" u="sng" dirty="0" smtClean="0"/>
                  <a:t> Analysis</a:t>
                </a:r>
                <a:r>
                  <a:rPr lang="en-US" b="1" u="sng" dirty="0"/>
                  <a:t>: </a:t>
                </a:r>
                <a:r>
                  <a:rPr lang="en-US" dirty="0"/>
                  <a:t>to calculate the heat transfer through the cylindrical shell, we can find the thermal resistance as following</a:t>
                </a:r>
                <a:r>
                  <a:rPr lang="en-US" dirty="0" smtClean="0"/>
                  <a:t>.</a:t>
                </a:r>
              </a:p>
              <a:p>
                <a:pPr algn="just" rtl="0"/>
                <a:r>
                  <a:rPr lang="en-US" dirty="0" smtClean="0"/>
                  <a:t> </a:t>
                </a:r>
                <a:r>
                  <a:rPr lang="en-US" dirty="0"/>
                  <a:t>Convection resistance inside the shell</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808" t="-1667" r="-2019"/>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4074057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p:pic>
        <p:nvPicPr>
          <p:cNvPr id="5" name="عنصر نائب للمحتوى 4"/>
          <p:cNvPicPr>
            <a:picLocks noGrp="1" noChangeAspect="1"/>
          </p:cNvPicPr>
          <p:nvPr>
            <p:ph idx="1"/>
          </p:nvPr>
        </p:nvPicPr>
        <p:blipFill>
          <a:blip r:embed="rId3"/>
          <a:stretch>
            <a:fillRect/>
          </a:stretch>
        </p:blipFill>
        <p:spPr>
          <a:xfrm>
            <a:off x="990600" y="1929245"/>
            <a:ext cx="5886450" cy="19431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13</a:t>
            </a:fld>
            <a:endParaRPr lang="en-US"/>
          </a:p>
        </p:txBody>
      </p:sp>
      <p:pic>
        <p:nvPicPr>
          <p:cNvPr id="6" name="صورة 5"/>
          <p:cNvPicPr>
            <a:picLocks noChangeAspect="1"/>
          </p:cNvPicPr>
          <p:nvPr/>
        </p:nvPicPr>
        <p:blipFill>
          <a:blip r:embed="rId4"/>
          <a:stretch>
            <a:fillRect/>
          </a:stretch>
        </p:blipFill>
        <p:spPr>
          <a:xfrm>
            <a:off x="822960" y="4064230"/>
            <a:ext cx="6781800" cy="1828800"/>
          </a:xfrm>
          <a:prstGeom prst="rect">
            <a:avLst/>
          </a:prstGeom>
        </p:spPr>
      </p:pic>
    </p:spTree>
    <p:extLst>
      <p:ext uri="{BB962C8B-B14F-4D97-AF65-F5344CB8AC3E}">
        <p14:creationId xmlns:p14="http://schemas.microsoft.com/office/powerpoint/2010/main" val="947617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Conduction in a cylindrical wall</a:t>
            </a:r>
            <a:endParaRPr lang="ar-IQ" b="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1066800" y="1752600"/>
            <a:ext cx="7086599" cy="4434839"/>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354730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Conduction in a cylindrical wall </a:t>
            </a:r>
            <a:endParaRPr lang="ar-IQ" b="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1337905" y="1600200"/>
            <a:ext cx="6513909" cy="20574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15</a:t>
            </a:fld>
            <a:endParaRPr lang="en-US"/>
          </a:p>
        </p:txBody>
      </p:sp>
      <p:pic>
        <p:nvPicPr>
          <p:cNvPr id="6" name="صورة 5"/>
          <p:cNvPicPr>
            <a:picLocks noChangeAspect="1"/>
          </p:cNvPicPr>
          <p:nvPr/>
        </p:nvPicPr>
        <p:blipFill>
          <a:blip r:embed="rId3"/>
          <a:stretch>
            <a:fillRect/>
          </a:stretch>
        </p:blipFill>
        <p:spPr>
          <a:xfrm>
            <a:off x="3356014" y="3505200"/>
            <a:ext cx="4495800" cy="2514600"/>
          </a:xfrm>
          <a:prstGeom prst="rect">
            <a:avLst/>
          </a:prstGeom>
        </p:spPr>
      </p:pic>
    </p:spTree>
    <p:extLst>
      <p:ext uri="{BB962C8B-B14F-4D97-AF65-F5344CB8AC3E}">
        <p14:creationId xmlns:p14="http://schemas.microsoft.com/office/powerpoint/2010/main" val="3296005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685330" y="1905001"/>
                <a:ext cx="7772870" cy="3886200"/>
              </a:xfrm>
            </p:spPr>
            <p:txBody>
              <a:bodyPr>
                <a:normAutofit lnSpcReduction="10000"/>
              </a:bodyPr>
              <a:lstStyle/>
              <a:p>
                <a:pPr algn="just" rtl="0"/>
                <a:r>
                  <a:rPr lang="en-US" sz="2800" b="1" dirty="0" smtClean="0">
                    <a:solidFill>
                      <a:srgbClr val="FF0000"/>
                    </a:solidFill>
                  </a:rPr>
                  <a:t>Example .</a:t>
                </a:r>
                <a:r>
                  <a:rPr lang="en-US" sz="2800" b="1" dirty="0">
                    <a:solidFill>
                      <a:srgbClr val="FF0000"/>
                    </a:solidFill>
                  </a:rPr>
                  <a:t>8</a:t>
                </a:r>
                <a:r>
                  <a:rPr lang="en-US" dirty="0"/>
                  <a:t> </a:t>
                </a:r>
                <a:r>
                  <a:rPr lang="en-US" sz="2400" dirty="0"/>
                  <a:t>Steam at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300</m:t>
                        </m:r>
                      </m:e>
                      <m:sup>
                        <m:r>
                          <a:rPr lang="en-US" sz="2400" b="0" i="1" smtClean="0">
                            <a:latin typeface="Cambria Math" panose="02040503050406030204" pitchFamily="18" charset="0"/>
                          </a:rPr>
                          <m:t>𝑜</m:t>
                        </m:r>
                      </m:sup>
                    </m:sSup>
                  </m:oMath>
                </a14:m>
                <a:r>
                  <a:rPr lang="en-US" sz="2400" dirty="0" smtClean="0"/>
                  <a:t>C</a:t>
                </a:r>
                <a:r>
                  <a:rPr lang="en-US" sz="2400" dirty="0"/>
                  <a:t>) flows in a cast iron pipe (</a:t>
                </a:r>
                <a:r>
                  <a:rPr lang="en-US" sz="2400" dirty="0" smtClean="0"/>
                  <a:t>k=75W/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The inner and outer diameters of the pipe are (5cm) and (5.5cm)respectively. It is covered with glass wool insulation of </a:t>
                </a:r>
                <a:r>
                  <a:rPr lang="en-US" sz="2400" dirty="0" smtClean="0"/>
                  <a:t>(4cm</a:t>
                </a:r>
                <a:r>
                  <a:rPr lang="en-US" sz="2400" dirty="0"/>
                  <a:t>) thick and thermal conductivity (</a:t>
                </a:r>
                <a:r>
                  <a:rPr lang="en-US" sz="2400" dirty="0" smtClean="0"/>
                  <a:t>0.05W/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Heat is transfer to the surrounding at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25</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by free convection and radiation, with a coefficient of combined heat transfer to be (</a:t>
                </a:r>
                <a:r>
                  <a:rPr lang="en-US" sz="2400" dirty="0" smtClean="0"/>
                  <a:t>20W/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Taking the heat transfer coefficient inside the pipe to be (</a:t>
                </a:r>
                <a:r>
                  <a:rPr lang="en-US" sz="2400" dirty="0" smtClean="0"/>
                  <a:t>65W/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Determine the rate of heat loss from the steam per unit length of the pipe. Also determine the temperature at interface between the pipe and insulation and the inner and outer surfaces temperature</a:t>
                </a:r>
                <a:r>
                  <a:rPr lang="en-US" dirty="0"/>
                  <a:t>.</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685330" y="1905001"/>
                <a:ext cx="7772870" cy="3886200"/>
              </a:xfrm>
              <a:blipFill rotWithShape="1">
                <a:blip r:embed="rId2"/>
                <a:stretch>
                  <a:fillRect l="-1567" t="-3454" r="-2351"/>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322810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b="1" u="sng" dirty="0" smtClean="0"/>
                  <a:t>Solution:</a:t>
                </a:r>
                <a:r>
                  <a:rPr lang="en-US" dirty="0" smtClean="0"/>
                  <a:t> A steam pipe of cast iron covered with glass wool insulation is subjected with convection </a:t>
                </a:r>
                <a:r>
                  <a:rPr lang="en-US" dirty="0"/>
                  <a:t>on inner surface and combined convection and radiation on the outer surface.</a:t>
                </a:r>
              </a:p>
              <a:p>
                <a:pPr algn="just" rtl="0"/>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oMath>
                </a14:m>
                <a:r>
                  <a:rPr lang="en-US" dirty="0" smtClean="0"/>
                  <a:t>=5cm,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oMath>
                </a14:m>
                <a:r>
                  <a:rPr lang="en-US" dirty="0" smtClean="0"/>
                  <a:t>=5.5cm,  Insulation </a:t>
                </a:r>
                <a:r>
                  <a:rPr lang="en-US" dirty="0"/>
                  <a:t>thickness </a:t>
                </a:r>
                <a:r>
                  <a:rPr lang="en-US" dirty="0" smtClean="0"/>
                  <a:t>t=4cm</a:t>
                </a:r>
                <a:r>
                  <a:rPr lang="en-US" dirty="0"/>
                  <a:t>. </a:t>
                </a:r>
                <a:r>
                  <a:rPr lang="en-US" dirty="0" smtClean="0"/>
                  <a:t>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𝐷</m:t>
                        </m:r>
                      </m:e>
                      <m:sub>
                        <m:r>
                          <a:rPr lang="en-US" b="0" i="1" smtClean="0">
                            <a:latin typeface="Cambria Math" panose="02040503050406030204" pitchFamily="18" charset="0"/>
                          </a:rPr>
                          <m:t>3</m:t>
                        </m:r>
                      </m:sub>
                    </m:sSub>
                  </m:oMath>
                </a14:m>
                <a:r>
                  <a:rPr lang="en-US" dirty="0" smtClean="0"/>
                  <a:t>=5.5+8=13.5cm</a:t>
                </a:r>
                <a:endParaRPr lang="en-US" dirty="0"/>
              </a:p>
              <a:p>
                <a:pPr algn="just" rtl="0"/>
                <a:r>
                  <a:rPr lang="en-US" b="1" u="sng" dirty="0"/>
                  <a:t>Property: </a:t>
                </a:r>
                <a:r>
                  <a:rPr lang="en-US" dirty="0"/>
                  <a:t>the thermal conductivities of materials in this problem are constant and they </a:t>
                </a:r>
                <a:r>
                  <a:rPr lang="en-US" dirty="0" smtClean="0"/>
                  <a:t>are: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𝐴</m:t>
                        </m:r>
                      </m:sub>
                    </m:sSub>
                  </m:oMath>
                </a14:m>
                <a:r>
                  <a:rPr lang="en-US" dirty="0" smtClean="0"/>
                  <a:t>=75W/</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𝑚</m:t>
                        </m:r>
                        <m:r>
                          <a:rPr lang="en-US" b="0" i="1" smtClean="0">
                            <a:latin typeface="Cambria Math" panose="02040503050406030204" pitchFamily="18" charset="0"/>
                          </a:rPr>
                          <m:t>.</m:t>
                        </m:r>
                      </m:e>
                      <m:sup>
                        <m:r>
                          <a:rPr lang="en-US" b="0" i="1" smtClean="0">
                            <a:latin typeface="Cambria Math" panose="02040503050406030204" pitchFamily="18" charset="0"/>
                          </a:rPr>
                          <m:t>𝑜</m:t>
                        </m:r>
                      </m:sup>
                    </m:sSup>
                    <m:r>
                      <a:rPr lang="en-US" b="0" i="1" smtClean="0">
                        <a:latin typeface="Cambria Math" panose="02040503050406030204" pitchFamily="18" charset="0"/>
                      </a:rPr>
                      <m:t>𝐶</m:t>
                    </m:r>
                  </m:oMath>
                </a14:m>
                <a:r>
                  <a:rPr lang="en-US" dirty="0"/>
                  <a:t>, and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𝐵</m:t>
                        </m:r>
                      </m:sub>
                    </m:sSub>
                  </m:oMath>
                </a14:m>
                <a:r>
                  <a:rPr lang="en-US" dirty="0" smtClean="0"/>
                  <a:t>=0.05W/</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𝑚</m:t>
                        </m:r>
                        <m:r>
                          <a:rPr lang="en-US" b="0" i="1" smtClean="0">
                            <a:latin typeface="Cambria Math" panose="02040503050406030204" pitchFamily="18" charset="0"/>
                          </a:rPr>
                          <m:t>.</m:t>
                        </m:r>
                      </m:e>
                      <m:sup>
                        <m:r>
                          <a:rPr lang="en-US" b="0" i="1" smtClean="0">
                            <a:latin typeface="Cambria Math" panose="02040503050406030204" pitchFamily="18" charset="0"/>
                          </a:rPr>
                          <m:t>𝑜</m:t>
                        </m:r>
                      </m:sup>
                    </m:sSup>
                    <m:r>
                      <a:rPr lang="en-US" b="0" i="1" smtClean="0">
                        <a:latin typeface="Cambria Math" panose="02040503050406030204" pitchFamily="18" charset="0"/>
                      </a:rPr>
                      <m:t>𝐶</m:t>
                    </m:r>
                  </m:oMath>
                </a14:m>
                <a:r>
                  <a:rPr lang="en-US" dirty="0"/>
                  <a:t>. The coefficient of heat transfer inside the tube </a:t>
                </a:r>
                <a:r>
                  <a:rPr lang="en-US" dirty="0" smtClean="0"/>
                  <a:t>is: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h</m:t>
                        </m:r>
                      </m:e>
                      <m: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ub>
                    </m:sSub>
                  </m:oMath>
                </a14:m>
                <a:r>
                  <a:rPr lang="en-US" dirty="0" smtClean="0"/>
                  <a:t>=65W/</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sSup>
                      <m:sSupPr>
                        <m:ctrlPr>
                          <a:rPr lang="en-US" i="1" smtClean="0">
                            <a:latin typeface="Cambria Math"/>
                          </a:rPr>
                        </m:ctrlPr>
                      </m:sSupPr>
                      <m:e>
                        <m:r>
                          <a:rPr lang="en-US" b="0" i="1" smtClean="0">
                            <a:latin typeface="Cambria Math" panose="02040503050406030204" pitchFamily="18" charset="0"/>
                          </a:rPr>
                          <m:t>.</m:t>
                        </m:r>
                      </m:e>
                      <m:sup>
                        <m:r>
                          <a:rPr lang="en-US" b="0" i="1" smtClean="0">
                            <a:latin typeface="Cambria Math" panose="02040503050406030204" pitchFamily="18" charset="0"/>
                          </a:rPr>
                          <m:t>𝑜</m:t>
                        </m:r>
                      </m:sup>
                    </m:sSup>
                    <m:r>
                      <a:rPr lang="en-US" b="0" i="1" smtClean="0">
                        <a:latin typeface="Cambria Math" panose="02040503050406030204" pitchFamily="18" charset="0"/>
                      </a:rPr>
                      <m:t>𝐶</m:t>
                    </m:r>
                  </m:oMath>
                </a14:m>
                <a:r>
                  <a:rPr lang="en-US" dirty="0" smtClean="0"/>
                  <a:t>,</a:t>
                </a:r>
              </a:p>
              <a:p>
                <a:pPr algn="just" rtl="0"/>
                <a:r>
                  <a:rPr lang="en-US" dirty="0" smtClean="0"/>
                  <a:t> </a:t>
                </a:r>
                <a:r>
                  <a:rPr lang="en-US" dirty="0"/>
                  <a:t>outside the insulation </a:t>
                </a:r>
                <a:r>
                  <a:rPr lang="en-US" dirty="0" smtClean="0"/>
                  <a:t>is: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h</m:t>
                        </m:r>
                      </m:e>
                      <m: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𝑜</m:t>
                        </m:r>
                      </m:sub>
                    </m:sSub>
                  </m:oMath>
                </a14:m>
                <a:r>
                  <a:rPr lang="en-US" dirty="0" smtClean="0"/>
                  <a:t>=20W/</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sSup>
                      <m:sSupPr>
                        <m:ctrlPr>
                          <a:rPr lang="en-US" i="1" smtClean="0">
                            <a:latin typeface="Cambria Math"/>
                          </a:rPr>
                        </m:ctrlPr>
                      </m:sSupPr>
                      <m:e>
                        <m:r>
                          <a:rPr lang="en-US" b="0" i="1" smtClean="0">
                            <a:latin typeface="Cambria Math" panose="02040503050406030204" pitchFamily="18" charset="0"/>
                          </a:rPr>
                          <m:t>.</m:t>
                        </m:r>
                      </m:e>
                      <m:sup>
                        <m:r>
                          <a:rPr lang="en-US" b="0" i="1" smtClean="0">
                            <a:latin typeface="Cambria Math" panose="02040503050406030204" pitchFamily="18" charset="0"/>
                          </a:rPr>
                          <m:t>𝑜</m:t>
                        </m:r>
                      </m:sup>
                    </m:sSup>
                    <m:r>
                      <a:rPr lang="en-US" b="0" i="1" smtClean="0">
                        <a:latin typeface="Cambria Math" panose="02040503050406030204" pitchFamily="18" charset="0"/>
                      </a:rPr>
                      <m:t>𝐶</m:t>
                    </m:r>
                  </m:oMath>
                </a14:m>
                <a:r>
                  <a:rPr lang="en-US" dirty="0"/>
                  <a:t>.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𝑇</m:t>
                        </m:r>
                      </m:e>
                      <m: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ub>
                    </m:sSub>
                  </m:oMath>
                </a14:m>
                <a:r>
                  <a:rPr lang="en-US" dirty="0" smtClean="0"/>
                  <a:t>=</a:t>
                </a:r>
                <a14:m>
                  <m:oMath xmlns:m="http://schemas.openxmlformats.org/officeDocument/2006/math">
                    <m:sSup>
                      <m:sSupPr>
                        <m:ctrlPr>
                          <a:rPr lang="en-US" i="1" dirty="0" smtClean="0">
                            <a:latin typeface="Cambria Math"/>
                          </a:rPr>
                        </m:ctrlPr>
                      </m:sSupPr>
                      <m:e>
                        <m:r>
                          <a:rPr lang="en-US" b="0" i="1" dirty="0" smtClean="0">
                            <a:latin typeface="Cambria Math" panose="02040503050406030204" pitchFamily="18" charset="0"/>
                          </a:rPr>
                          <m:t>300</m:t>
                        </m:r>
                      </m:e>
                      <m:sup>
                        <m:r>
                          <a:rPr lang="en-US" b="0" i="1" dirty="0" smtClean="0">
                            <a:latin typeface="Cambria Math" panose="02040503050406030204" pitchFamily="18" charset="0"/>
                          </a:rPr>
                          <m:t>𝑜</m:t>
                        </m:r>
                      </m:sup>
                    </m:sSup>
                    <m:r>
                      <a:rPr lang="en-US" b="0" i="1" dirty="0" smtClean="0">
                        <a:latin typeface="Cambria Math" panose="02040503050406030204" pitchFamily="18" charset="0"/>
                      </a:rPr>
                      <m:t>𝐶</m:t>
                    </m:r>
                  </m:oMath>
                </a14:m>
                <a:r>
                  <a:rPr lang="en-US" dirty="0" smtClean="0"/>
                  <a:t>,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𝑇</m:t>
                        </m:r>
                      </m:e>
                      <m: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𝑜</m:t>
                        </m:r>
                      </m:sub>
                    </m:sSub>
                  </m:oMath>
                </a14:m>
                <a:r>
                  <a:rPr lang="en-US" dirty="0" smtClean="0"/>
                  <a:t>=</a:t>
                </a:r>
                <a14:m>
                  <m:oMath xmlns:m="http://schemas.openxmlformats.org/officeDocument/2006/math">
                    <m:sSup>
                      <m:sSupPr>
                        <m:ctrlPr>
                          <a:rPr lang="en-US" i="1" dirty="0" smtClean="0">
                            <a:latin typeface="Cambria Math"/>
                          </a:rPr>
                        </m:ctrlPr>
                      </m:sSupPr>
                      <m:e>
                        <m:r>
                          <a:rPr lang="en-US" b="0" i="1" dirty="0" smtClean="0">
                            <a:latin typeface="Cambria Math" panose="02040503050406030204" pitchFamily="18" charset="0"/>
                          </a:rPr>
                          <m:t>25</m:t>
                        </m:r>
                      </m:e>
                      <m:sup>
                        <m:r>
                          <a:rPr lang="en-US" b="0" i="1" dirty="0" smtClean="0">
                            <a:latin typeface="Cambria Math" panose="02040503050406030204" pitchFamily="18" charset="0"/>
                          </a:rPr>
                          <m:t>𝑜</m:t>
                        </m:r>
                      </m:sup>
                    </m:sSup>
                    <m:r>
                      <a:rPr lang="en-US" b="0" i="1" dirty="0" smtClean="0">
                        <a:latin typeface="Cambria Math" panose="02040503050406030204" pitchFamily="18" charset="0"/>
                      </a:rPr>
                      <m:t>𝐶</m:t>
                    </m:r>
                  </m:oMath>
                </a14:m>
                <a:endParaRPr lang="en-US" dirty="0"/>
              </a:p>
              <a:p>
                <a:pPr algn="just" rtl="0"/>
                <a:r>
                  <a:rPr lang="en-US" b="1" dirty="0"/>
                  <a:t>Assumption: </a:t>
                </a:r>
                <a:r>
                  <a:rPr lang="en-US" dirty="0"/>
                  <a:t>The heat transfer is steady state and one –dimensional</a:t>
                </a:r>
              </a:p>
              <a:p>
                <a:pPr algn="just" rtl="0"/>
                <a:r>
                  <a:rPr lang="en-US" b="1" dirty="0"/>
                  <a:t>Analysis:</a:t>
                </a:r>
                <a:r>
                  <a:rPr lang="en-US" dirty="0"/>
                  <a:t> from the data of the example, we can fined</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808" t="-1515" r="-2019"/>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971665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Examples</a:t>
            </a:r>
            <a:endParaRPr lang="ar-IQ" b="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822325" y="2048828"/>
            <a:ext cx="7543800" cy="3617595"/>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4019045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Examples</a:t>
            </a:r>
            <a:endParaRPr lang="ar-IQ" b="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822960" y="1846263"/>
            <a:ext cx="7330440" cy="4325937"/>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407587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p:pic>
        <p:nvPicPr>
          <p:cNvPr id="5" name="عنصر نائب للمحتوى 4"/>
          <p:cNvPicPr>
            <a:picLocks noGrp="1" noChangeAspect="1"/>
          </p:cNvPicPr>
          <p:nvPr>
            <p:ph idx="1"/>
          </p:nvPr>
        </p:nvPicPr>
        <p:blipFill>
          <a:blip r:embed="rId2"/>
          <a:stretch>
            <a:fillRect/>
          </a:stretch>
        </p:blipFill>
        <p:spPr>
          <a:xfrm>
            <a:off x="1143000" y="1981200"/>
            <a:ext cx="6400800" cy="18288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2</a:t>
            </a:fld>
            <a:endParaRPr lang="en-US"/>
          </a:p>
        </p:txBody>
      </p:sp>
      <p:pic>
        <p:nvPicPr>
          <p:cNvPr id="6" name="صورة 5"/>
          <p:cNvPicPr>
            <a:picLocks noChangeAspect="1"/>
          </p:cNvPicPr>
          <p:nvPr/>
        </p:nvPicPr>
        <p:blipFill>
          <a:blip r:embed="rId3"/>
          <a:stretch>
            <a:fillRect/>
          </a:stretch>
        </p:blipFill>
        <p:spPr>
          <a:xfrm>
            <a:off x="2057400" y="4116388"/>
            <a:ext cx="4638675" cy="1933575"/>
          </a:xfrm>
          <a:prstGeom prst="rect">
            <a:avLst/>
          </a:prstGeom>
        </p:spPr>
      </p:pic>
    </p:spTree>
    <p:extLst>
      <p:ext uri="{BB962C8B-B14F-4D97-AF65-F5344CB8AC3E}">
        <p14:creationId xmlns:p14="http://schemas.microsoft.com/office/powerpoint/2010/main" val="513763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b="1" dirty="0" smtClean="0">
                <a:solidFill>
                  <a:srgbClr val="FF0000"/>
                </a:solidFill>
              </a:rPr>
              <a:t>Examples</a:t>
            </a:r>
            <a:endParaRPr lang="ar-IQ" b="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822960" y="2057400"/>
            <a:ext cx="7047865" cy="38862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689817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Overall Heat Transfer Coefficient</a:t>
            </a:r>
            <a:endParaRPr lang="ar-IQ" b="1" dirty="0">
              <a:solidFill>
                <a:srgbClr val="FF0000"/>
              </a:solidFill>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822959" y="1845734"/>
                <a:ext cx="7543801" cy="4402666"/>
              </a:xfrm>
            </p:spPr>
            <p:txBody>
              <a:bodyPr/>
              <a:lstStyle/>
              <a:p>
                <a:pPr algn="l"/>
                <a:r>
                  <a:rPr lang="en-US" dirty="0" smtClean="0"/>
                  <a:t> </a:t>
                </a:r>
                <a:r>
                  <a:rPr lang="en-US" sz="2400" b="1" u="sng" dirty="0">
                    <a:solidFill>
                      <a:srgbClr val="FF0000"/>
                    </a:solidFill>
                  </a:rPr>
                  <a:t>Overall Heat Transfer Coefficient For Cylindrical Wall</a:t>
                </a:r>
              </a:p>
              <a:p>
                <a:pPr algn="l"/>
                <a:r>
                  <a:rPr lang="en-US" dirty="0"/>
                  <a:t>The heat transfer equation for cylindrical wall can rewrite in the form of the overall heat</a:t>
                </a:r>
              </a:p>
              <a:p>
                <a:pPr algn="l"/>
                <a:r>
                  <a:rPr lang="en-US" dirty="0"/>
                  <a:t>transfer coefficient as </a:t>
                </a:r>
                <a:r>
                  <a:rPr lang="en-US" dirty="0" smtClean="0"/>
                  <a:t>follows</a:t>
                </a:r>
              </a:p>
              <a:p>
                <a:pPr algn="l"/>
                <a:r>
                  <a:rPr lang="en-US" dirty="0"/>
                  <a:t> </a:t>
                </a:r>
                <a:r>
                  <a:rPr lang="en-US" dirty="0" smtClean="0"/>
                  <a:t>                                   </a:t>
                </a:r>
                <a14:m>
                  <m:oMath xmlns:m="http://schemas.openxmlformats.org/officeDocument/2006/math">
                    <m:acc>
                      <m:accPr>
                        <m:chr m:val="̇"/>
                        <m:ctrlPr>
                          <a:rPr lang="en-US" i="1" smtClean="0">
                            <a:latin typeface="Cambria Math"/>
                          </a:rPr>
                        </m:ctrlPr>
                      </m:accPr>
                      <m:e>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𝐴𝑈</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num>
                          <m:den>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𝑡𝑜𝑡𝑎𝑙</m:t>
                                </m:r>
                              </m:sub>
                            </m:sSub>
                          </m:den>
                        </m:f>
                      </m:e>
                    </m:acc>
                  </m:oMath>
                </a14:m>
                <a:endParaRPr lang="en-US" dirty="0" smtClean="0"/>
              </a:p>
              <a:p>
                <a:pPr algn="l"/>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822959" y="1845734"/>
                <a:ext cx="7543801" cy="4402666"/>
              </a:xfrm>
              <a:blipFill>
                <a:blip r:embed="rId2"/>
                <a:stretch>
                  <a:fillRect l="-1939" t="-1939" r="-646"/>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21</a:t>
            </a:fld>
            <a:endParaRPr lang="en-US"/>
          </a:p>
        </p:txBody>
      </p:sp>
      <p:pic>
        <p:nvPicPr>
          <p:cNvPr id="5" name="صورة 4"/>
          <p:cNvPicPr>
            <a:picLocks noChangeAspect="1"/>
          </p:cNvPicPr>
          <p:nvPr/>
        </p:nvPicPr>
        <p:blipFill>
          <a:blip r:embed="rId3"/>
          <a:stretch>
            <a:fillRect/>
          </a:stretch>
        </p:blipFill>
        <p:spPr>
          <a:xfrm>
            <a:off x="822959" y="4267200"/>
            <a:ext cx="5534025" cy="1152525"/>
          </a:xfrm>
          <a:prstGeom prst="rect">
            <a:avLst/>
          </a:prstGeom>
        </p:spPr>
      </p:pic>
      <p:pic>
        <p:nvPicPr>
          <p:cNvPr id="6" name="صورة 5"/>
          <p:cNvPicPr>
            <a:picLocks noChangeAspect="1"/>
          </p:cNvPicPr>
          <p:nvPr/>
        </p:nvPicPr>
        <p:blipFill>
          <a:blip r:embed="rId4"/>
          <a:stretch>
            <a:fillRect/>
          </a:stretch>
        </p:blipFill>
        <p:spPr>
          <a:xfrm>
            <a:off x="1214351" y="5367338"/>
            <a:ext cx="6696075" cy="933450"/>
          </a:xfrm>
          <a:prstGeom prst="rect">
            <a:avLst/>
          </a:prstGeom>
        </p:spPr>
      </p:pic>
    </p:spTree>
    <p:extLst>
      <p:ext uri="{BB962C8B-B14F-4D97-AF65-F5344CB8AC3E}">
        <p14:creationId xmlns:p14="http://schemas.microsoft.com/office/powerpoint/2010/main" val="2548871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Over all Heat Transfer Coefficient </a:t>
            </a:r>
            <a:endParaRPr lang="ar-IQ" b="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1131887" y="1981200"/>
            <a:ext cx="6924675" cy="4038599"/>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190156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r>
              <a:rPr lang="en-US" b="1" dirty="0" smtClean="0">
                <a:solidFill>
                  <a:srgbClr val="FF0000"/>
                </a:solidFill>
              </a:rPr>
              <a:t>Overall Heat Transfer Coefficient  </a:t>
            </a:r>
            <a:endParaRPr lang="ar-IQ" b="1" dirty="0">
              <a:solidFill>
                <a:srgbClr val="FF0000"/>
              </a:solidFill>
            </a:endParaRPr>
          </a:p>
        </p:txBody>
      </p:sp>
      <p:pic>
        <p:nvPicPr>
          <p:cNvPr id="8" name="عنصر نائب للمحتوى 7"/>
          <p:cNvPicPr>
            <a:picLocks noGrp="1" noChangeAspect="1"/>
          </p:cNvPicPr>
          <p:nvPr>
            <p:ph idx="1"/>
          </p:nvPr>
        </p:nvPicPr>
        <p:blipFill>
          <a:blip r:embed="rId2"/>
          <a:stretch>
            <a:fillRect/>
          </a:stretch>
        </p:blipFill>
        <p:spPr>
          <a:xfrm>
            <a:off x="822961" y="2209800"/>
            <a:ext cx="6947852" cy="26670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377834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0"/>
            <a:r>
              <a:rPr lang="en-US" dirty="0" smtClean="0">
                <a:solidFill>
                  <a:srgbClr val="0070C0"/>
                </a:solidFill>
              </a:rPr>
              <a:t>Examples</a:t>
            </a:r>
            <a:endParaRPr lang="ar-IQ" dirty="0">
              <a:solidFill>
                <a:srgbClr val="0070C0"/>
              </a:solidFill>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sz="2400" b="1" dirty="0" smtClean="0">
                    <a:solidFill>
                      <a:srgbClr val="FF0000"/>
                    </a:solidFill>
                  </a:rPr>
                  <a:t>Example 9</a:t>
                </a:r>
                <a:r>
                  <a:rPr lang="en-US" sz="2400" dirty="0" smtClean="0"/>
                  <a:t>  Determine </a:t>
                </a:r>
                <a:r>
                  <a:rPr lang="en-US" sz="2400" dirty="0" err="1"/>
                  <a:t>Uo</a:t>
                </a:r>
                <a:r>
                  <a:rPr lang="en-US" sz="2400" dirty="0"/>
                  <a:t> , the overall </a:t>
                </a:r>
                <a:r>
                  <a:rPr lang="en-US" sz="2400" dirty="0" smtClean="0"/>
                  <a:t>heat </a:t>
                </a:r>
                <a:r>
                  <a:rPr lang="en-US" sz="2400" dirty="0"/>
                  <a:t>transfer coefficient based on the outer surface </a:t>
                </a:r>
                <a:r>
                  <a:rPr lang="en-US" sz="2400" dirty="0" smtClean="0"/>
                  <a:t>for steel </a:t>
                </a:r>
                <a:r>
                  <a:rPr lang="en-US" sz="2400" dirty="0"/>
                  <a:t>pipe of inner diameter (3.0cm) and outer diameter (3.7cm). thermal conductivity </a:t>
                </a:r>
                <a:r>
                  <a:rPr lang="en-US" sz="2400" dirty="0" smtClean="0"/>
                  <a:t>of steel </a:t>
                </a:r>
                <a:r>
                  <a:rPr lang="en-US" sz="2400" dirty="0"/>
                  <a:t>that the pipe made of is (</a:t>
                </a:r>
                <a:r>
                  <a:rPr lang="en-US" sz="2400" dirty="0" smtClean="0"/>
                  <a:t>54.0W/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The inside and out side heat </a:t>
                </a:r>
                <a:r>
                  <a:rPr lang="en-US" sz="2400" dirty="0" smtClean="0"/>
                  <a:t>transfer coefficient </a:t>
                </a:r>
                <a:r>
                  <a:rPr lang="en-US" sz="2400" dirty="0"/>
                  <a:t>of the pipe are (</a:t>
                </a:r>
                <a:r>
                  <a:rPr lang="en-US" sz="2400" dirty="0" smtClean="0"/>
                  <a:t>1000W/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 </a:t>
                </a:r>
                <a:r>
                  <a:rPr lang="en-US" sz="2400" dirty="0"/>
                  <a:t>and (</a:t>
                </a:r>
                <a:r>
                  <a:rPr lang="en-US" sz="2400" dirty="0" smtClean="0"/>
                  <a:t>2000W/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if the temperature </a:t>
                </a:r>
                <a:r>
                  <a:rPr lang="en-US" sz="2400" dirty="0" smtClean="0"/>
                  <a:t>of inner </a:t>
                </a:r>
                <a:r>
                  <a:rPr lang="en-US" sz="2400" dirty="0"/>
                  <a:t>fluid and outer fluid are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500</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and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200</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calculate the heat transfer along </a:t>
                </a:r>
                <a:r>
                  <a:rPr lang="en-US" sz="2400" dirty="0" smtClean="0"/>
                  <a:t>one meter </a:t>
                </a:r>
                <a:r>
                  <a:rPr lang="en-US" sz="2400" dirty="0"/>
                  <a:t>length and the temperature of inner and outer surface.</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212" t="-2121" r="-2423"/>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070238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0"/>
            <a:r>
              <a:rPr lang="en-US" b="1" dirty="0" smtClean="0">
                <a:solidFill>
                  <a:srgbClr val="0070C0"/>
                </a:solidFill>
              </a:rPr>
              <a:t>Examples</a:t>
            </a:r>
            <a:endParaRPr lang="ar-IQ" b="1" dirty="0">
              <a:solidFill>
                <a:srgbClr val="0070C0"/>
              </a:solidFill>
            </a:endParaRPr>
          </a:p>
        </p:txBody>
      </p:sp>
      <p:pic>
        <p:nvPicPr>
          <p:cNvPr id="5" name="عنصر نائب للمحتوى 4"/>
          <p:cNvPicPr>
            <a:picLocks noGrp="1" noChangeAspect="1"/>
          </p:cNvPicPr>
          <p:nvPr>
            <p:ph idx="1"/>
          </p:nvPr>
        </p:nvPicPr>
        <p:blipFill>
          <a:blip r:embed="rId2"/>
          <a:stretch>
            <a:fillRect/>
          </a:stretch>
        </p:blipFill>
        <p:spPr>
          <a:xfrm>
            <a:off x="816032" y="1905000"/>
            <a:ext cx="7794567" cy="35814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619552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0"/>
            <a:r>
              <a:rPr lang="en-US" b="1" dirty="0" smtClean="0">
                <a:solidFill>
                  <a:srgbClr val="0070C0"/>
                </a:solidFill>
              </a:rPr>
              <a:t>Examples</a:t>
            </a:r>
            <a:endParaRPr lang="ar-IQ" b="1" dirty="0">
              <a:solidFill>
                <a:srgbClr val="0070C0"/>
              </a:solidFill>
            </a:endParaRPr>
          </a:p>
        </p:txBody>
      </p:sp>
      <p:pic>
        <p:nvPicPr>
          <p:cNvPr id="5" name="عنصر نائب للمحتوى 4"/>
          <p:cNvPicPr>
            <a:picLocks noGrp="1" noChangeAspect="1"/>
          </p:cNvPicPr>
          <p:nvPr>
            <p:ph idx="1"/>
          </p:nvPr>
        </p:nvPicPr>
        <p:blipFill>
          <a:blip r:embed="rId2"/>
          <a:stretch>
            <a:fillRect/>
          </a:stretch>
        </p:blipFill>
        <p:spPr>
          <a:xfrm>
            <a:off x="1584325" y="2438400"/>
            <a:ext cx="6019800" cy="2514599"/>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060909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b="1" dirty="0" smtClean="0">
                <a:solidFill>
                  <a:srgbClr val="0070C0"/>
                </a:solidFill>
              </a:rPr>
              <a:t>Examples</a:t>
            </a:r>
            <a:endParaRPr lang="ar-IQ" b="1" dirty="0">
              <a:solidFill>
                <a:srgbClr val="0070C0"/>
              </a:solidFill>
            </a:endParaRPr>
          </a:p>
        </p:txBody>
      </p:sp>
      <p:pic>
        <p:nvPicPr>
          <p:cNvPr id="5" name="عنصر نائب للمحتوى 4"/>
          <p:cNvPicPr>
            <a:picLocks noGrp="1" noChangeAspect="1"/>
          </p:cNvPicPr>
          <p:nvPr>
            <p:ph idx="1"/>
          </p:nvPr>
        </p:nvPicPr>
        <p:blipFill>
          <a:blip r:embed="rId2"/>
          <a:stretch>
            <a:fillRect/>
          </a:stretch>
        </p:blipFill>
        <p:spPr>
          <a:xfrm>
            <a:off x="685800" y="1981200"/>
            <a:ext cx="7924800" cy="38862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143218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Conducton</a:t>
            </a:r>
            <a:r>
              <a:rPr lang="en-US" dirty="0" smtClean="0"/>
              <a:t> in a wall</a:t>
            </a:r>
            <a:endParaRPr lang="ar-IQ" dirty="0"/>
          </a:p>
        </p:txBody>
      </p:sp>
      <p:pic>
        <p:nvPicPr>
          <p:cNvPr id="6" name="عنصر نائب للمحتوى 5"/>
          <p:cNvPicPr>
            <a:picLocks noGrp="1" noChangeAspect="1"/>
          </p:cNvPicPr>
          <p:nvPr>
            <p:ph idx="1"/>
          </p:nvPr>
        </p:nvPicPr>
        <p:blipFill>
          <a:blip r:embed="rId2"/>
          <a:stretch>
            <a:fillRect/>
          </a:stretch>
        </p:blipFill>
        <p:spPr>
          <a:xfrm>
            <a:off x="2590800" y="4191000"/>
            <a:ext cx="4057650" cy="18288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3</a:t>
            </a:fld>
            <a:endParaRPr lang="en-US"/>
          </a:p>
        </p:txBody>
      </p:sp>
      <p:pic>
        <p:nvPicPr>
          <p:cNvPr id="5" name="صورة 4"/>
          <p:cNvPicPr>
            <a:picLocks noChangeAspect="1"/>
          </p:cNvPicPr>
          <p:nvPr/>
        </p:nvPicPr>
        <p:blipFill>
          <a:blip r:embed="rId3"/>
          <a:stretch>
            <a:fillRect/>
          </a:stretch>
        </p:blipFill>
        <p:spPr>
          <a:xfrm>
            <a:off x="2701636" y="1828800"/>
            <a:ext cx="3228975" cy="2238375"/>
          </a:xfrm>
          <a:prstGeom prst="rect">
            <a:avLst/>
          </a:prstGeom>
        </p:spPr>
      </p:pic>
    </p:spTree>
    <p:extLst>
      <p:ext uri="{BB962C8B-B14F-4D97-AF65-F5344CB8AC3E}">
        <p14:creationId xmlns:p14="http://schemas.microsoft.com/office/powerpoint/2010/main" val="548665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Autofit/>
              </a:bodyPr>
              <a:lstStyle/>
              <a:p>
                <a:pPr algn="just" rtl="0"/>
                <a:r>
                  <a:rPr lang="en-US" sz="2400" b="1" u="sng" dirty="0" smtClean="0">
                    <a:solidFill>
                      <a:srgbClr val="FF0000"/>
                    </a:solidFill>
                  </a:rPr>
                  <a:t>Example 6</a:t>
                </a:r>
                <a:r>
                  <a:rPr lang="en-US" sz="2400" dirty="0" smtClean="0"/>
                  <a:t> </a:t>
                </a:r>
                <a:r>
                  <a:rPr lang="en-US" sz="2400" dirty="0"/>
                  <a:t>A wall of (3m)high and (4m) wide consists a long (16cmx22cm)cross- section horizontal bricks of thermal conductivity (</a:t>
                </a:r>
                <a:r>
                  <a:rPr lang="en-US" sz="2400" dirty="0" smtClean="0"/>
                  <a:t>0.72W/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a:t>
                </a:r>
                <a:r>
                  <a:rPr lang="en-US" sz="2400" dirty="0"/>
                  <a:t>), separated by (3cm) thick plaster layer of thermal conductivity (</a:t>
                </a:r>
                <a:r>
                  <a:rPr lang="en-US" sz="2400" dirty="0" smtClean="0"/>
                  <a:t>0.21W/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a:t>
                </a:r>
                <a:r>
                  <a:rPr lang="en-US" sz="2400" dirty="0"/>
                  <a:t>). There are (2.5cm) thick plasters on the brick on each of its sides and (3cm) of rigid foam with thermal conductivity (</a:t>
                </a:r>
                <a:r>
                  <a:rPr lang="en-US" sz="2400" dirty="0" smtClean="0"/>
                  <a:t>0.026W/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a:t>
                </a:r>
                <a:r>
                  <a:rPr lang="en-US" sz="2400" dirty="0"/>
                  <a:t>) on the inner wall side as shown in </a:t>
                </a:r>
                <a:r>
                  <a:rPr lang="en-US" sz="2400" dirty="0" smtClean="0"/>
                  <a:t>Figure. 3. </a:t>
                </a:r>
                <a:r>
                  <a:rPr lang="en-US" sz="2400" dirty="0"/>
                  <a:t>The temperatures at indoor and outdoor are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22</m:t>
                        </m:r>
                      </m:e>
                      <m:sup>
                        <m:r>
                          <a:rPr lang="en-US" sz="2400" b="0" i="1" smtClean="0">
                            <a:latin typeface="Cambria Math" panose="02040503050406030204" pitchFamily="18" charset="0"/>
                          </a:rPr>
                          <m:t>𝑜</m:t>
                        </m:r>
                      </m:sup>
                    </m:sSup>
                  </m:oMath>
                </a14:m>
                <a:r>
                  <a:rPr lang="en-US" sz="2400" dirty="0" smtClean="0"/>
                  <a:t>C</a:t>
                </a:r>
                <a:r>
                  <a:rPr lang="en-US" sz="2400" dirty="0"/>
                  <a:t>) and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47</m:t>
                        </m:r>
                      </m:e>
                      <m:sup>
                        <m:r>
                          <a:rPr lang="en-US" sz="2400" b="0" i="1" smtClean="0">
                            <a:latin typeface="Cambria Math" panose="02040503050406030204" pitchFamily="18" charset="0"/>
                          </a:rPr>
                          <m:t>𝑜</m:t>
                        </m:r>
                      </m:sup>
                    </m:sSup>
                  </m:oMath>
                </a14:m>
                <a:r>
                  <a:rPr lang="en-US" sz="2400" dirty="0" smtClean="0"/>
                  <a:t>C</a:t>
                </a:r>
                <a:r>
                  <a:rPr lang="en-US" sz="2400" dirty="0"/>
                  <a:t>), and the coefficients of convection heat transfer on inner and outer sides are (</a:t>
                </a:r>
                <a:r>
                  <a:rPr lang="en-US" sz="2400" dirty="0" smtClean="0"/>
                  <a:t>12W/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and (</a:t>
                </a:r>
                <a:r>
                  <a:rPr lang="en-US" sz="2400" dirty="0" smtClean="0"/>
                  <a:t>42W/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Determine heat transfer rate through the wall neglecting radiation by assuming it one-dimensional heat transfer . </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212" t="-2121" r="-2423" b="-3939"/>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651462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p:sp>
        <p:nvSpPr>
          <p:cNvPr id="3" name="عنصر نائب للمحتوى 2"/>
          <p:cNvSpPr>
            <a:spLocks noGrp="1"/>
          </p:cNvSpPr>
          <p:nvPr>
            <p:ph idx="1"/>
          </p:nvPr>
        </p:nvSpPr>
        <p:spPr/>
        <p:txBody>
          <a:bodyPr>
            <a:noAutofit/>
          </a:bodyPr>
          <a:lstStyle/>
          <a:p>
            <a:pPr algn="just" rtl="0"/>
            <a:r>
              <a:rPr lang="en-US" sz="2400" b="1" u="sng" dirty="0"/>
              <a:t>Solution:</a:t>
            </a:r>
            <a:r>
              <a:rPr lang="en-US" sz="2400" dirty="0"/>
              <a:t> a wall of brick of cross-section area of (16cmx22cm)with a layer of plaster on each side and rigid foam layer on the inner side the wall is exposed to convection heat transfer on the two sides. From </a:t>
            </a:r>
            <a:r>
              <a:rPr lang="en-US" sz="2400" dirty="0" smtClean="0"/>
              <a:t>Figure.  </a:t>
            </a:r>
            <a:r>
              <a:rPr lang="en-US" sz="2400" dirty="0"/>
              <a:t>we can determine the thermal resistance for each component in this composite wall</a:t>
            </a:r>
            <a:r>
              <a:rPr lang="en-US" sz="2400" dirty="0" smtClean="0"/>
              <a:t>.</a:t>
            </a:r>
          </a:p>
          <a:p>
            <a:pPr algn="just" rtl="0"/>
            <a:r>
              <a:rPr lang="en-US" sz="2400" dirty="0" smtClean="0"/>
              <a:t> </a:t>
            </a:r>
            <a:r>
              <a:rPr lang="en-US" sz="2400" b="1" u="sng" dirty="0"/>
              <a:t>Property:</a:t>
            </a:r>
            <a:r>
              <a:rPr lang="en-US" sz="2400" dirty="0"/>
              <a:t> constant thermal conductivity </a:t>
            </a:r>
            <a:endParaRPr lang="en-US" sz="2400" dirty="0" smtClean="0"/>
          </a:p>
          <a:p>
            <a:pPr algn="just" rtl="0"/>
            <a:r>
              <a:rPr lang="en-US" sz="2400" b="1" u="sng" dirty="0" smtClean="0"/>
              <a:t>Assumption</a:t>
            </a:r>
            <a:r>
              <a:rPr lang="en-US" sz="2400" b="1" u="sng" dirty="0"/>
              <a:t>:</a:t>
            </a:r>
            <a:r>
              <a:rPr lang="en-US" sz="2400" dirty="0"/>
              <a:t> steady state one- dimensional heat transfer, and no effect of radiation </a:t>
            </a:r>
            <a:endParaRPr lang="en-US" sz="2400" dirty="0" smtClean="0"/>
          </a:p>
          <a:p>
            <a:pPr algn="just" rtl="0"/>
            <a:r>
              <a:rPr lang="en-US" sz="2400" b="1" u="sng" dirty="0" smtClean="0"/>
              <a:t>Analysis</a:t>
            </a:r>
            <a:r>
              <a:rPr lang="en-US" sz="2400" b="1" u="sng" dirty="0"/>
              <a:t>:</a:t>
            </a:r>
            <a:r>
              <a:rPr lang="en-US" sz="2400" dirty="0"/>
              <a:t> firstly we calculate the resistance of a pattern as shown in the </a:t>
            </a:r>
            <a:r>
              <a:rPr lang="en-US" sz="2400" dirty="0" smtClean="0"/>
              <a:t>Figure.</a:t>
            </a:r>
            <a:endParaRPr lang="ar-IQ" sz="2400"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241419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p:pic>
        <p:nvPicPr>
          <p:cNvPr id="5" name="عنصر نائب للمحتوى 4"/>
          <p:cNvPicPr>
            <a:picLocks noGrp="1" noChangeAspect="1"/>
          </p:cNvPicPr>
          <p:nvPr>
            <p:ph idx="1"/>
          </p:nvPr>
        </p:nvPicPr>
        <p:blipFill>
          <a:blip r:embed="rId2"/>
          <a:stretch>
            <a:fillRect/>
          </a:stretch>
        </p:blipFill>
        <p:spPr>
          <a:xfrm>
            <a:off x="1676400" y="1981200"/>
            <a:ext cx="6248400" cy="25146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6</a:t>
            </a:fld>
            <a:endParaRPr lang="en-US"/>
          </a:p>
        </p:txBody>
      </p:sp>
      <p:pic>
        <p:nvPicPr>
          <p:cNvPr id="6" name="صورة 5"/>
          <p:cNvPicPr>
            <a:picLocks noChangeAspect="1"/>
          </p:cNvPicPr>
          <p:nvPr/>
        </p:nvPicPr>
        <p:blipFill>
          <a:blip r:embed="rId3"/>
          <a:stretch>
            <a:fillRect/>
          </a:stretch>
        </p:blipFill>
        <p:spPr>
          <a:xfrm>
            <a:off x="1752600" y="4739639"/>
            <a:ext cx="4495800" cy="838200"/>
          </a:xfrm>
          <a:prstGeom prst="rect">
            <a:avLst/>
          </a:prstGeom>
        </p:spPr>
      </p:pic>
    </p:spTree>
    <p:extLst>
      <p:ext uri="{BB962C8B-B14F-4D97-AF65-F5344CB8AC3E}">
        <p14:creationId xmlns:p14="http://schemas.microsoft.com/office/powerpoint/2010/main" val="588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p:pic>
        <p:nvPicPr>
          <p:cNvPr id="5" name="عنصر نائب للمحتوى 4"/>
          <p:cNvPicPr>
            <a:picLocks noGrp="1" noChangeAspect="1"/>
          </p:cNvPicPr>
          <p:nvPr>
            <p:ph idx="1"/>
          </p:nvPr>
        </p:nvPicPr>
        <p:blipFill>
          <a:blip r:embed="rId2"/>
          <a:stretch>
            <a:fillRect/>
          </a:stretch>
        </p:blipFill>
        <p:spPr>
          <a:xfrm>
            <a:off x="1143000" y="1957388"/>
            <a:ext cx="6080125" cy="4214812"/>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846434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Conduction in Cylinders</a:t>
            </a:r>
            <a:endParaRPr lang="ar-IQ" b="1" dirty="0">
              <a:solidFill>
                <a:srgbClr val="FF0000"/>
              </a:solidFill>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fontScale="85000" lnSpcReduction="10000"/>
              </a:bodyPr>
              <a:lstStyle/>
              <a:p>
                <a:pPr algn="just" rtl="0"/>
                <a:r>
                  <a:rPr lang="en-US" dirty="0" smtClean="0"/>
                  <a:t> </a:t>
                </a:r>
                <a:r>
                  <a:rPr lang="en-US" b="1" u="sng" dirty="0" smtClean="0">
                    <a:solidFill>
                      <a:srgbClr val="FF0000"/>
                    </a:solidFill>
                  </a:rPr>
                  <a:t>HEAT CONDUCTION IN CYLINDERS </a:t>
                </a:r>
                <a:r>
                  <a:rPr lang="en-US" dirty="0" smtClean="0"/>
                  <a:t>Let us consider a layer of long cylinder (long circular pipe) with inner and outer radii of (</a:t>
                </a:r>
                <a14:m>
                  <m:oMath xmlns:m="http://schemas.openxmlformats.org/officeDocument/2006/math">
                    <m:sSub>
                      <m:sSubPr>
                        <m:ctrlPr>
                          <a:rPr lang="en-US" i="1" smtClean="0">
                            <a:latin typeface="Cambria Math"/>
                          </a:rPr>
                        </m:ctrlPr>
                      </m:sSubPr>
                      <m:e>
                        <m:r>
                          <a:rPr lang="en-US" b="0" i="1" smtClean="0">
                            <a:latin typeface="Cambria Math"/>
                          </a:rPr>
                          <m:t>𝑟</m:t>
                        </m:r>
                      </m:e>
                      <m:sub>
                        <m:r>
                          <a:rPr lang="en-US" b="0" i="1" smtClean="0">
                            <a:latin typeface="Cambria Math"/>
                          </a:rPr>
                          <m:t>1</m:t>
                        </m:r>
                      </m:sub>
                    </m:sSub>
                  </m:oMath>
                </a14:m>
                <a:r>
                  <a:rPr lang="en-US" dirty="0" smtClean="0"/>
                  <a:t> and </a:t>
                </a:r>
                <a14:m>
                  <m:oMath xmlns:m="http://schemas.openxmlformats.org/officeDocument/2006/math">
                    <m:sSub>
                      <m:sSubPr>
                        <m:ctrlPr>
                          <a:rPr lang="en-US" i="1" smtClean="0">
                            <a:latin typeface="Cambria Math"/>
                          </a:rPr>
                        </m:ctrlPr>
                      </m:sSubPr>
                      <m:e>
                        <m:r>
                          <a:rPr lang="en-US" b="0" i="1" smtClean="0">
                            <a:latin typeface="Cambria Math"/>
                          </a:rPr>
                          <m:t>𝑟</m:t>
                        </m:r>
                      </m:e>
                      <m:sub>
                        <m:r>
                          <a:rPr lang="en-US" b="0" i="1" smtClean="0">
                            <a:latin typeface="Cambria Math"/>
                          </a:rPr>
                          <m:t>2</m:t>
                        </m:r>
                      </m:sub>
                    </m:sSub>
                  </m:oMath>
                </a14:m>
                <a:r>
                  <a:rPr lang="en-US" dirty="0" smtClean="0"/>
                  <a:t>) respectively. The length is L. Thermal conductivity of material, the cylindrical layer made of is k. The temperature of the two surfaces of the cylindrical layer are </a:t>
                </a:r>
                <a14:m>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1</m:t>
                        </m:r>
                      </m:sub>
                    </m:sSub>
                  </m:oMath>
                </a14:m>
                <a:r>
                  <a:rPr lang="en-US" dirty="0" smtClean="0"/>
                  <a:t> and </a:t>
                </a:r>
                <a14:m>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2</m:t>
                        </m:r>
                      </m:sub>
                    </m:sSub>
                  </m:oMath>
                </a14:m>
                <a:r>
                  <a:rPr lang="en-US" dirty="0" smtClean="0"/>
                  <a:t>. By considering that the thermal conductivity is constant and no heat generation, we have T(r) only. The Fourier's law of heat conduction can be</a:t>
                </a:r>
                <a:r>
                  <a:rPr lang="en-US" dirty="0"/>
                  <a:t> expressed for heat flow through the cylindrical layer </a:t>
                </a:r>
                <a:r>
                  <a:rPr lang="en-US" dirty="0" smtClean="0"/>
                  <a:t>as</a:t>
                </a:r>
                <a:r>
                  <a:rPr lang="en-US" dirty="0"/>
                  <a:t> expressed for heat flow through the cylindrical layer as</a:t>
                </a:r>
                <a:r>
                  <a:rPr lang="en-US" dirty="0" smtClean="0"/>
                  <a:t> </a:t>
                </a:r>
              </a:p>
              <a:p>
                <a:pPr algn="just" rtl="0"/>
                <a:r>
                  <a:rPr lang="en-US" dirty="0" smtClean="0"/>
                  <a:t>                                       </a:t>
                </a:r>
                <a14:m>
                  <m:oMath xmlns:m="http://schemas.openxmlformats.org/officeDocument/2006/math">
                    <m:acc>
                      <m:accPr>
                        <m:chr m:val="̇"/>
                        <m:ctrlPr>
                          <a:rPr lang="en-US" i="1" smtClean="0">
                            <a:latin typeface="Cambria Math"/>
                          </a:rPr>
                        </m:ctrlPr>
                      </m:accPr>
                      <m:e>
                        <m:r>
                          <a:rPr lang="en-US" b="0" i="1" smtClean="0">
                            <a:latin typeface="Cambria Math" panose="02040503050406030204" pitchFamily="18" charset="0"/>
                          </a:rPr>
                          <m:t>𝑄</m:t>
                        </m:r>
                      </m:e>
                    </m:acc>
                    <m:r>
                      <a:rPr lang="en-US" b="0" i="1" smtClean="0">
                        <a:latin typeface="Cambria Math" panose="02040503050406030204" pitchFamily="18" charset="0"/>
                      </a:rPr>
                      <m:t>=−</m:t>
                    </m:r>
                    <m:r>
                      <a:rPr lang="en-US" b="0" i="1" smtClean="0">
                        <a:latin typeface="Cambria Math" panose="02040503050406030204" pitchFamily="18" charset="0"/>
                      </a:rPr>
                      <m:t>𝑘𝐴</m:t>
                    </m:r>
                    <m:f>
                      <m:fPr>
                        <m:ctrlPr>
                          <a:rPr lang="en-US" b="0" i="1" smtClean="0">
                            <a:latin typeface="Cambria Math"/>
                          </a:rPr>
                        </m:ctrlPr>
                      </m:fPr>
                      <m:num>
                        <m:r>
                          <a:rPr lang="en-US" b="0" i="1" smtClean="0">
                            <a:latin typeface="Cambria Math" panose="02040503050406030204" pitchFamily="18" charset="0"/>
                          </a:rPr>
                          <m:t>𝑑𝑇</m:t>
                        </m:r>
                      </m:num>
                      <m:den>
                        <m:r>
                          <a:rPr lang="en-US" b="0" i="1" smtClean="0">
                            <a:latin typeface="Cambria Math" panose="02040503050406030204" pitchFamily="18" charset="0"/>
                          </a:rPr>
                          <m:t>𝑑𝑟</m:t>
                        </m:r>
                      </m:den>
                    </m:f>
                  </m:oMath>
                </a14:m>
                <a:endParaRPr lang="en-US" dirty="0"/>
              </a:p>
              <a:p>
                <a:endParaRPr lang="en-US" dirty="0" smtClean="0"/>
              </a:p>
              <a:p>
                <a:pPr algn="l" rtl="0"/>
                <a:r>
                  <a:rPr lang="en-US" dirty="0" smtClean="0"/>
                  <a:t> </a:t>
                </a:r>
                <a:r>
                  <a:rPr lang="en-US" dirty="0"/>
                  <a:t>Where the heat transfer area is </a:t>
                </a:r>
                <a:r>
                  <a:rPr lang="en-US" dirty="0" smtClean="0"/>
                  <a:t>A=2</a:t>
                </a:r>
                <a:r>
                  <a:rPr lang="en-US" dirty="0" smtClean="0">
                    <a:sym typeface="Symbol" panose="05050102010706020507" pitchFamily="18" charset="2"/>
                  </a:rPr>
                  <a:t></a:t>
                </a:r>
                <a:r>
                  <a:rPr lang="en-US" dirty="0" smtClean="0"/>
                  <a:t>rL </a:t>
                </a:r>
                <a:r>
                  <a:rPr lang="en-US" dirty="0"/>
                  <a:t>at a radius r</a:t>
                </a:r>
                <a:r>
                  <a:rPr lang="en-US" dirty="0" smtClean="0"/>
                  <a:t>. </a:t>
                </a:r>
              </a:p>
              <a:p>
                <a:pPr algn="l" rtl="0"/>
                <a:r>
                  <a:rPr lang="en-US" dirty="0" smtClean="0"/>
                  <a:t> </a:t>
                </a:r>
                <a:r>
                  <a:rPr lang="en-US" dirty="0"/>
                  <a:t>A is depending on r and thus it varies as r is changed in the heat transfer direction. By the variables separating in </a:t>
                </a:r>
                <a:r>
                  <a:rPr lang="en-US" dirty="0" smtClean="0"/>
                  <a:t>this  eq. </a:t>
                </a:r>
                <a:r>
                  <a:rPr lang="en-US" dirty="0"/>
                  <a:t>and integrating it from </a:t>
                </a:r>
                <a:r>
                  <a:rPr lang="en-US" dirty="0" smtClean="0"/>
                  <a:t>r=</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a14:m>
                <a:r>
                  <a:rPr lang="en-US" dirty="0" smtClean="0"/>
                  <a:t> </a:t>
                </a:r>
                <a:r>
                  <a:rPr lang="en-US" dirty="0"/>
                  <a:t>to </a:t>
                </a:r>
                <a:r>
                  <a:rPr lang="en-US" dirty="0" smtClean="0"/>
                  <a:t>r=</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a14:m>
                <a:endParaRPr lang="en-US" dirty="0" smtClean="0"/>
              </a:p>
              <a:p>
                <a:pPr algn="l" rtl="0"/>
                <a:r>
                  <a:rPr lang="en-US" dirty="0" smtClean="0"/>
                  <a:t> </a:t>
                </a:r>
                <a:r>
                  <a:rPr lang="en-US" dirty="0"/>
                  <a:t>where </a:t>
                </a:r>
                <a:r>
                  <a:rPr lang="en-US" dirty="0" smtClean="0"/>
                  <a:t>T(</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a14:m>
                <a:r>
                  <a:rPr lang="en-US" dirty="0" smtClean="0"/>
                  <a:t>)=</a:t>
                </a:r>
                <a14:m>
                  <m:oMath xmlns:m="http://schemas.openxmlformats.org/officeDocument/2006/math">
                    <m:sSub>
                      <m:sSubPr>
                        <m:ctrlPr>
                          <a:rPr lang="en-US" i="1" dirty="0" smtClean="0">
                            <a:latin typeface="Cambria Math"/>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1</m:t>
                        </m:r>
                      </m:sub>
                    </m:sSub>
                  </m:oMath>
                </a14:m>
                <a:r>
                  <a:rPr lang="en-US" dirty="0" smtClean="0"/>
                  <a:t> </a:t>
                </a:r>
                <a:r>
                  <a:rPr lang="en-US" dirty="0"/>
                  <a:t>and </a:t>
                </a:r>
                <a:r>
                  <a:rPr lang="en-US" dirty="0" smtClean="0"/>
                  <a:t>T(</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a14:m>
                <a:r>
                  <a:rPr lang="en-US" dirty="0" smtClean="0"/>
                  <a:t>)=</a:t>
                </a:r>
                <a14:m>
                  <m:oMath xmlns:m="http://schemas.openxmlformats.org/officeDocument/2006/math">
                    <m:sSub>
                      <m:sSubPr>
                        <m:ctrlPr>
                          <a:rPr lang="en-US" i="1" dirty="0" smtClean="0">
                            <a:latin typeface="Cambria Math"/>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2</m:t>
                        </m:r>
                      </m:sub>
                    </m:sSub>
                  </m:oMath>
                </a14:m>
                <a:r>
                  <a:rPr lang="en-US" dirty="0" smtClean="0"/>
                  <a:t>, </a:t>
                </a:r>
                <a:r>
                  <a:rPr lang="en-US" dirty="0"/>
                  <a:t>gives </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485" t="-1515" r="-1696"/>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751017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cylindrical wall</a:t>
            </a:r>
            <a:endParaRPr lang="ar-IQ" dirty="0"/>
          </a:p>
        </p:txBody>
      </p:sp>
      <p:sp>
        <p:nvSpPr>
          <p:cNvPr id="3" name="عنصر نائب للمحتوى 2"/>
          <p:cNvSpPr>
            <a:spLocks noGrp="1"/>
          </p:cNvSpPr>
          <p:nvPr>
            <p:ph idx="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9</a:t>
            </a:fld>
            <a:endParaRPr lang="en-US"/>
          </a:p>
        </p:txBody>
      </p:sp>
      <p:pic>
        <p:nvPicPr>
          <p:cNvPr id="5" name="صورة 4"/>
          <p:cNvPicPr>
            <a:picLocks noChangeAspect="1"/>
          </p:cNvPicPr>
          <p:nvPr/>
        </p:nvPicPr>
        <p:blipFill>
          <a:blip r:embed="rId2"/>
          <a:stretch>
            <a:fillRect/>
          </a:stretch>
        </p:blipFill>
        <p:spPr>
          <a:xfrm>
            <a:off x="6019800" y="2179419"/>
            <a:ext cx="2095500" cy="1743075"/>
          </a:xfrm>
          <a:prstGeom prst="rect">
            <a:avLst/>
          </a:prstGeom>
        </p:spPr>
      </p:pic>
      <p:pic>
        <p:nvPicPr>
          <p:cNvPr id="6" name="صورة 5"/>
          <p:cNvPicPr>
            <a:picLocks noChangeAspect="1"/>
          </p:cNvPicPr>
          <p:nvPr/>
        </p:nvPicPr>
        <p:blipFill>
          <a:blip r:embed="rId3"/>
          <a:stretch>
            <a:fillRect/>
          </a:stretch>
        </p:blipFill>
        <p:spPr>
          <a:xfrm>
            <a:off x="990600" y="1600200"/>
            <a:ext cx="5029200" cy="4267200"/>
          </a:xfrm>
          <a:prstGeom prst="rect">
            <a:avLst/>
          </a:prstGeom>
        </p:spPr>
      </p:pic>
      <p:pic>
        <p:nvPicPr>
          <p:cNvPr id="7" name="صورة 6"/>
          <p:cNvPicPr>
            <a:picLocks noChangeAspect="1"/>
          </p:cNvPicPr>
          <p:nvPr/>
        </p:nvPicPr>
        <p:blipFill>
          <a:blip r:embed="rId4"/>
          <a:stretch>
            <a:fillRect/>
          </a:stretch>
        </p:blipFill>
        <p:spPr>
          <a:xfrm>
            <a:off x="6842759" y="5021440"/>
            <a:ext cx="1057275" cy="762000"/>
          </a:xfrm>
          <a:prstGeom prst="rect">
            <a:avLst/>
          </a:prstGeom>
        </p:spPr>
      </p:pic>
    </p:spTree>
    <p:extLst>
      <p:ext uri="{BB962C8B-B14F-4D97-AF65-F5344CB8AC3E}">
        <p14:creationId xmlns:p14="http://schemas.microsoft.com/office/powerpoint/2010/main" val="3977719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587</TotalTime>
  <Words>1438</Words>
  <Application>Microsoft Office PowerPoint</Application>
  <PresentationFormat>On-screen Show (4:3)</PresentationFormat>
  <Paragraphs>85</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أثر رجعي</vt:lpstr>
      <vt:lpstr>Conduction in a wall</vt:lpstr>
      <vt:lpstr>Conduction in a wall</vt:lpstr>
      <vt:lpstr>Conducton in a wall</vt:lpstr>
      <vt:lpstr>Conduction in a wall</vt:lpstr>
      <vt:lpstr>Conduction in a wall</vt:lpstr>
      <vt:lpstr>Conduction in a wall</vt:lpstr>
      <vt:lpstr>Conduction in a wall</vt:lpstr>
      <vt:lpstr>Conduction in Cylinders</vt:lpstr>
      <vt:lpstr>Conduction in cylindrical wall</vt:lpstr>
      <vt:lpstr>Conduction in cylindrical wall</vt:lpstr>
      <vt:lpstr>Conduction in a cylindrical wall</vt:lpstr>
      <vt:lpstr>Examples</vt:lpstr>
      <vt:lpstr>examples</vt:lpstr>
      <vt:lpstr>Conduction in a cylindrical wall</vt:lpstr>
      <vt:lpstr>Conduction in a cylindrical wall </vt:lpstr>
      <vt:lpstr>Examples</vt:lpstr>
      <vt:lpstr>Examples</vt:lpstr>
      <vt:lpstr>Examples</vt:lpstr>
      <vt:lpstr>Examples</vt:lpstr>
      <vt:lpstr>Examples</vt:lpstr>
      <vt:lpstr>Overall Heat Transfer Coefficient</vt:lpstr>
      <vt:lpstr>Over all Heat Transfer Coefficient </vt:lpstr>
      <vt:lpstr>Overall Heat Transfer Coefficient  </vt:lpstr>
      <vt:lpstr>Examples</vt:lpstr>
      <vt:lpstr>Examples</vt:lpstr>
      <vt:lpstr>Examples</vt:lpstr>
      <vt:lpstr>Examples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conduction through wall</dc:title>
  <dc:creator>User</dc:creator>
  <cp:lastModifiedBy>khms</cp:lastModifiedBy>
  <cp:revision>66</cp:revision>
  <dcterms:created xsi:type="dcterms:W3CDTF">2006-08-16T00:00:00Z</dcterms:created>
  <dcterms:modified xsi:type="dcterms:W3CDTF">2023-12-19T11:30:05Z</dcterms:modified>
</cp:coreProperties>
</file>