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1521CAB-B2AA-447A-A248-7B2B49CB0F72}" type="datetimeFigureOut">
              <a:rPr lang="ar-IQ" smtClean="0"/>
              <a:t>07/06/1445</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F2836EE-C020-440D-8979-3B71925D2B55}" type="slidenum">
              <a:rPr lang="ar-IQ" smtClean="0"/>
              <a:t>‹#›</a:t>
            </a:fld>
            <a:endParaRPr lang="ar-IQ"/>
          </a:p>
        </p:txBody>
      </p:sp>
    </p:spTree>
    <p:extLst>
      <p:ext uri="{BB962C8B-B14F-4D97-AF65-F5344CB8AC3E}">
        <p14:creationId xmlns:p14="http://schemas.microsoft.com/office/powerpoint/2010/main" val="25354050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612D14D0-99E0-426D-ABA7-57F1FC88AD52}"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900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9ED58CD-7767-44C5-8BC4-3C0081DB0CBF}"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737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E7F97CE-395C-4C09-BF60-9FB18F84E6B8}"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4097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8FB41E9B-9B9D-4A57-A6BA-F6437B3CE2F8}"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57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D6FA7C72-6C95-4841-9175-1A70FC44C671}"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3515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CC738BC7-D99A-4B21-B0DC-484755E1E1D5}"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42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4AEA541-E2D8-413D-92A0-BF9D67CEAC85}"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5482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FFA30C4-948A-416A-83F8-0B43A5FC92FD}"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956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94B6829-60FA-4282-AF6E-5DC7D5BA7B53}"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021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D471A7B-4D85-4D78-BE76-5DB3068DE1A5}"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591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161552-6F41-4294-B2EA-9023929893A7}"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51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C2884AD-C7E4-4B53-8180-BCAC513637AB}" type="datetime1">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968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1CAC318-F4E8-4C66-92D4-FB297D06969F}" type="datetime1">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53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9B228-5BE9-4FDE-BEFF-57A71A323F8B}" type="datetime1">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66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E36C7C-11CB-4676-A564-82F1E21D1200}"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3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7E267482-7D3B-431B-BA2C-D3F6C7EF8570}"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565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B48B65D-D9C2-4A1B-941C-ADC51D6CFD9D}" type="datetime1">
              <a:rPr lang="en-US" smtClean="0"/>
              <a:t>12/19/2023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8275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0.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Transient Heat conduction </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pPr algn="l" rtl="0"/>
                <a:r>
                  <a:rPr lang="en-US" sz="2400" dirty="0" smtClean="0"/>
                  <a:t>In this case the temperature be function on time as it is function of dimensions. </a:t>
                </a:r>
              </a:p>
              <a:p>
                <a:pPr algn="l" rtl="0"/>
                <a14:m>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𝜏</m:t>
                        </m:r>
                      </m:e>
                    </m:d>
                  </m:oMath>
                </a14:m>
                <a:endParaRPr lang="en-US" sz="2400" dirty="0"/>
              </a:p>
              <a:p>
                <a:pPr algn="l" rtl="0"/>
                <a:r>
                  <a:rPr lang="en-US" sz="2400" b="1" dirty="0">
                    <a:solidFill>
                      <a:srgbClr val="FF0000"/>
                    </a:solidFill>
                  </a:rPr>
                  <a:t>LUMPED SYSTEM CONCEPT </a:t>
                </a:r>
                <a:endParaRPr lang="en-US" sz="2400" b="1" dirty="0" smtClean="0">
                  <a:solidFill>
                    <a:srgbClr val="FF0000"/>
                  </a:solidFill>
                </a:endParaRPr>
              </a:p>
              <a:p>
                <a:pPr algn="l" rtl="0"/>
                <a:endParaRPr lang="en-US" sz="2400" dirty="0" smtClean="0"/>
              </a:p>
              <a:p>
                <a:pPr algn="l" rtl="0"/>
                <a:endParaRPr lang="en-US" sz="2400" dirty="0" smtClean="0"/>
              </a:p>
              <a:p>
                <a:pPr algn="l" rtl="0"/>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95" t="-1290" r="-555"/>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a:t>
            </a:fld>
            <a:endParaRPr lang="en-US"/>
          </a:p>
        </p:txBody>
      </p:sp>
      <p:pic>
        <p:nvPicPr>
          <p:cNvPr id="5" name="صورة 4"/>
          <p:cNvPicPr>
            <a:picLocks noChangeAspect="1"/>
          </p:cNvPicPr>
          <p:nvPr/>
        </p:nvPicPr>
        <p:blipFill>
          <a:blip r:embed="rId3"/>
          <a:stretch>
            <a:fillRect/>
          </a:stretch>
        </p:blipFill>
        <p:spPr>
          <a:xfrm>
            <a:off x="1828800" y="4234822"/>
            <a:ext cx="5981700" cy="1905000"/>
          </a:xfrm>
          <a:prstGeom prst="rect">
            <a:avLst/>
          </a:prstGeom>
        </p:spPr>
      </p:pic>
    </p:spTree>
    <p:extLst>
      <p:ext uri="{BB962C8B-B14F-4D97-AF65-F5344CB8AC3E}">
        <p14:creationId xmlns:p14="http://schemas.microsoft.com/office/powerpoint/2010/main" val="124503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914400" y="228600"/>
            <a:ext cx="4076700" cy="3048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صورة 5"/>
          <p:cNvPicPr>
            <a:picLocks noChangeAspect="1"/>
          </p:cNvPicPr>
          <p:nvPr/>
        </p:nvPicPr>
        <p:blipFill>
          <a:blip r:embed="rId3"/>
          <a:stretch>
            <a:fillRect/>
          </a:stretch>
        </p:blipFill>
        <p:spPr>
          <a:xfrm>
            <a:off x="1116988" y="561109"/>
            <a:ext cx="7296150" cy="1801091"/>
          </a:xfrm>
          <a:prstGeom prst="rect">
            <a:avLst/>
          </a:prstGeom>
        </p:spPr>
      </p:pic>
      <p:pic>
        <p:nvPicPr>
          <p:cNvPr id="7" name="صورة 6"/>
          <p:cNvPicPr>
            <a:picLocks noChangeAspect="1"/>
          </p:cNvPicPr>
          <p:nvPr/>
        </p:nvPicPr>
        <p:blipFill>
          <a:blip r:embed="rId4"/>
          <a:stretch>
            <a:fillRect/>
          </a:stretch>
        </p:blipFill>
        <p:spPr>
          <a:xfrm>
            <a:off x="1809750" y="4690764"/>
            <a:ext cx="1143000" cy="533400"/>
          </a:xfrm>
          <a:prstGeom prst="rect">
            <a:avLst/>
          </a:prstGeom>
        </p:spPr>
      </p:pic>
      <p:sp>
        <p:nvSpPr>
          <p:cNvPr id="8" name="مستطيل 7"/>
          <p:cNvSpPr/>
          <p:nvPr/>
        </p:nvSpPr>
        <p:spPr>
          <a:xfrm>
            <a:off x="1116988" y="2690336"/>
            <a:ext cx="7296150" cy="1938992"/>
          </a:xfrm>
          <a:prstGeom prst="rect">
            <a:avLst/>
          </a:prstGeom>
        </p:spPr>
        <p:txBody>
          <a:bodyPr wrap="square">
            <a:spAutoFit/>
          </a:bodyPr>
          <a:lstStyle/>
          <a:p>
            <a:pPr algn="just"/>
            <a:r>
              <a:rPr lang="en-US" sz="2400" dirty="0" smtClean="0"/>
              <a:t>A </a:t>
            </a:r>
            <a:r>
              <a:rPr lang="en-US" sz="2400" dirty="0"/>
              <a:t>small Biot number means that a small heat conduction resistance and thus a small temperature gradient within the body. In general, the analysis lumped system can be applied</a:t>
            </a:r>
            <a:endParaRPr lang="ar-IQ" sz="2400" dirty="0"/>
          </a:p>
        </p:txBody>
      </p:sp>
    </p:spTree>
    <p:extLst>
      <p:ext uri="{BB962C8B-B14F-4D97-AF65-F5344CB8AC3E}">
        <p14:creationId xmlns:p14="http://schemas.microsoft.com/office/powerpoint/2010/main" val="197553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B6F15528-21DE-4FAA-801E-634DDDAF4B2B}" type="slidenum">
              <a:rPr lang="en-US" smtClean="0"/>
              <a:pPr/>
              <a:t>11</a:t>
            </a:fld>
            <a:endParaRPr lang="en-US"/>
          </a:p>
        </p:txBody>
      </p:sp>
      <p:pic>
        <p:nvPicPr>
          <p:cNvPr id="10" name="صورة 9"/>
          <p:cNvPicPr>
            <a:picLocks noChangeAspect="1"/>
          </p:cNvPicPr>
          <p:nvPr/>
        </p:nvPicPr>
        <p:blipFill>
          <a:blip r:embed="rId2"/>
          <a:stretch>
            <a:fillRect/>
          </a:stretch>
        </p:blipFill>
        <p:spPr>
          <a:xfrm>
            <a:off x="1752600" y="4114800"/>
            <a:ext cx="933450" cy="533400"/>
          </a:xfrm>
          <a:prstGeom prst="rect">
            <a:avLst/>
          </a:prstGeom>
        </p:spPr>
      </p:pic>
      <p:pic>
        <p:nvPicPr>
          <p:cNvPr id="12" name="عنصر نائب للمحتوى 11"/>
          <p:cNvPicPr>
            <a:picLocks noGrp="1" noChangeAspect="1"/>
          </p:cNvPicPr>
          <p:nvPr>
            <p:ph idx="1"/>
          </p:nvPr>
        </p:nvPicPr>
        <p:blipFill>
          <a:blip r:embed="rId3"/>
          <a:stretch>
            <a:fillRect/>
          </a:stretch>
        </p:blipFill>
        <p:spPr>
          <a:xfrm>
            <a:off x="1447800" y="533400"/>
            <a:ext cx="6781800" cy="4953000"/>
          </a:xfrm>
          <a:prstGeom prst="rect">
            <a:avLst/>
          </a:prstGeom>
        </p:spPr>
      </p:pic>
    </p:spTree>
    <p:extLst>
      <p:ext uri="{BB962C8B-B14F-4D97-AF65-F5344CB8AC3E}">
        <p14:creationId xmlns:p14="http://schemas.microsoft.com/office/powerpoint/2010/main" val="147013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7" y="228600"/>
                <a:ext cx="7438194" cy="6248400"/>
              </a:xfrm>
            </p:spPr>
            <p:txBody>
              <a:bodyPr>
                <a:normAutofit/>
              </a:bodyPr>
              <a:lstStyle/>
              <a:p>
                <a:pPr algn="just" rtl="0"/>
                <a:r>
                  <a:rPr lang="en-US" sz="2400" b="1" u="sng" dirty="0" smtClean="0">
                    <a:solidFill>
                      <a:srgbClr val="FFC000"/>
                    </a:solidFill>
                  </a:rPr>
                  <a:t>Example</a:t>
                </a:r>
                <a:r>
                  <a:rPr lang="en-US" sz="2400" b="1" dirty="0">
                    <a:solidFill>
                      <a:srgbClr val="00B050"/>
                    </a:solidFill>
                  </a:rPr>
                  <a:t> </a:t>
                </a:r>
                <a:r>
                  <a:rPr lang="en-US" sz="2400" b="1" dirty="0" smtClean="0">
                    <a:solidFill>
                      <a:srgbClr val="00B050"/>
                    </a:solidFill>
                  </a:rPr>
                  <a:t>Using </a:t>
                </a:r>
                <a:r>
                  <a:rPr lang="en-US" sz="2400" b="1" dirty="0">
                    <a:solidFill>
                      <a:srgbClr val="00B050"/>
                    </a:solidFill>
                  </a:rPr>
                  <a:t>lumped system method, determine the time required for a solid steel ball of radius (3cm), thermal conductivity (</a:t>
                </a:r>
                <a:r>
                  <a:rPr lang="en-US" sz="2400" b="1" dirty="0" smtClean="0">
                    <a:solidFill>
                      <a:srgbClr val="00B050"/>
                    </a:solidFill>
                  </a:rPr>
                  <a:t>55W/m</a:t>
                </a:r>
                <a14:m>
                  <m:oMath xmlns:m="http://schemas.openxmlformats.org/officeDocument/2006/math">
                    <m:sSup>
                      <m:sSupPr>
                        <m:ctrlPr>
                          <a:rPr lang="en-US" sz="2400" b="1" i="1" smtClean="0">
                            <a:solidFill>
                              <a:srgbClr val="00B050"/>
                            </a:solidFill>
                            <a:latin typeface="Cambria Math"/>
                          </a:rPr>
                        </m:ctrlPr>
                      </m:sSupPr>
                      <m:e>
                        <m:r>
                          <a:rPr lang="en-US" sz="2400" b="1" i="1" smtClean="0">
                            <a:solidFill>
                              <a:srgbClr val="00B050"/>
                            </a:solidFill>
                            <a:latin typeface="Cambria Math" panose="02040503050406030204" pitchFamily="18" charset="0"/>
                          </a:rPr>
                          <m:t>.</m:t>
                        </m:r>
                      </m:e>
                      <m:sup>
                        <m:r>
                          <a:rPr lang="en-US" sz="2400" b="1" i="1" smtClean="0">
                            <a:solidFill>
                              <a:srgbClr val="00B050"/>
                            </a:solidFill>
                            <a:latin typeface="Cambria Math" panose="02040503050406030204" pitchFamily="18" charset="0"/>
                          </a:rPr>
                          <m:t>𝒐</m:t>
                        </m:r>
                      </m:sup>
                    </m:sSup>
                  </m:oMath>
                </a14:m>
                <a:r>
                  <a:rPr lang="en-US" sz="2400" b="1" dirty="0" smtClean="0">
                    <a:solidFill>
                      <a:srgbClr val="00B050"/>
                    </a:solidFill>
                  </a:rPr>
                  <a:t>C), </a:t>
                </a:r>
                <a:r>
                  <a:rPr lang="en-US" sz="2400" b="1" dirty="0">
                    <a:solidFill>
                      <a:srgbClr val="00B050"/>
                    </a:solidFill>
                  </a:rPr>
                  <a:t>density (</a:t>
                </a:r>
                <a:r>
                  <a:rPr lang="en-US" sz="2400" b="1" dirty="0" smtClean="0">
                    <a:solidFill>
                      <a:srgbClr val="00B050"/>
                    </a:solidFill>
                  </a:rPr>
                  <a:t>7830kg/</a:t>
                </a:r>
                <a14:m>
                  <m:oMath xmlns:m="http://schemas.openxmlformats.org/officeDocument/2006/math">
                    <m:sSup>
                      <m:sSupPr>
                        <m:ctrlPr>
                          <a:rPr lang="en-US" sz="2400" b="1" i="1" smtClean="0">
                            <a:solidFill>
                              <a:srgbClr val="00B050"/>
                            </a:solidFill>
                            <a:latin typeface="Cambria Math"/>
                          </a:rPr>
                        </m:ctrlPr>
                      </m:sSupPr>
                      <m:e>
                        <m:r>
                          <a:rPr lang="en-US" sz="2400" b="1" i="1" smtClean="0">
                            <a:solidFill>
                              <a:srgbClr val="00B050"/>
                            </a:solidFill>
                            <a:latin typeface="Cambria Math" panose="02040503050406030204" pitchFamily="18" charset="0"/>
                          </a:rPr>
                          <m:t>𝒎</m:t>
                        </m:r>
                      </m:e>
                      <m:sup>
                        <m:r>
                          <a:rPr lang="en-US" sz="2400" b="1" i="1" smtClean="0">
                            <a:solidFill>
                              <a:srgbClr val="00B050"/>
                            </a:solidFill>
                            <a:latin typeface="Cambria Math" panose="02040503050406030204" pitchFamily="18" charset="0"/>
                          </a:rPr>
                          <m:t>𝟑</m:t>
                        </m:r>
                      </m:sup>
                    </m:sSup>
                  </m:oMath>
                </a14:m>
                <a:r>
                  <a:rPr lang="en-US" sz="2400" b="1" dirty="0" smtClean="0">
                    <a:solidFill>
                      <a:srgbClr val="00B050"/>
                    </a:solidFill>
                  </a:rPr>
                  <a:t>), </a:t>
                </a:r>
                <a:r>
                  <a:rPr lang="en-US" sz="2400" b="1" dirty="0">
                    <a:solidFill>
                      <a:srgbClr val="00B050"/>
                    </a:solidFill>
                  </a:rPr>
                  <a:t>and specific heat (</a:t>
                </a:r>
                <a:r>
                  <a:rPr lang="en-US" sz="2400" b="1" dirty="0" smtClean="0">
                    <a:solidFill>
                      <a:srgbClr val="00B050"/>
                    </a:solidFill>
                  </a:rPr>
                  <a:t>460J/kg</a:t>
                </a:r>
                <a14:m>
                  <m:oMath xmlns:m="http://schemas.openxmlformats.org/officeDocument/2006/math">
                    <m:sSup>
                      <m:sSupPr>
                        <m:ctrlPr>
                          <a:rPr lang="en-US" sz="2400" b="1" i="1" smtClean="0">
                            <a:solidFill>
                              <a:srgbClr val="00B050"/>
                            </a:solidFill>
                            <a:latin typeface="Cambria Math"/>
                          </a:rPr>
                        </m:ctrlPr>
                      </m:sSupPr>
                      <m:e>
                        <m:r>
                          <a:rPr lang="en-US" sz="2400" b="1" i="1" smtClean="0">
                            <a:solidFill>
                              <a:srgbClr val="00B050"/>
                            </a:solidFill>
                            <a:latin typeface="Cambria Math" panose="02040503050406030204" pitchFamily="18" charset="0"/>
                          </a:rPr>
                          <m:t>.</m:t>
                        </m:r>
                      </m:e>
                      <m:sup>
                        <m:r>
                          <a:rPr lang="en-US" sz="2400" b="1" i="1" smtClean="0">
                            <a:solidFill>
                              <a:srgbClr val="00B050"/>
                            </a:solidFill>
                            <a:latin typeface="Cambria Math" panose="02040503050406030204" pitchFamily="18" charset="0"/>
                          </a:rPr>
                          <m:t>𝒐</m:t>
                        </m:r>
                      </m:sup>
                    </m:sSup>
                  </m:oMath>
                </a14:m>
                <a:r>
                  <a:rPr lang="en-US" sz="2400" b="1" dirty="0" smtClean="0">
                    <a:solidFill>
                      <a:srgbClr val="00B050"/>
                    </a:solidFill>
                  </a:rPr>
                  <a:t>C</a:t>
                </a:r>
                <a:r>
                  <a:rPr lang="en-US" sz="2400" b="1" dirty="0">
                    <a:solidFill>
                      <a:srgbClr val="00B050"/>
                    </a:solidFill>
                  </a:rPr>
                  <a:t>) to cool from (</a:t>
                </a:r>
                <a14:m>
                  <m:oMath xmlns:m="http://schemas.openxmlformats.org/officeDocument/2006/math">
                    <m:r>
                      <a:rPr lang="en-US" sz="2400" b="1" i="0" smtClean="0">
                        <a:solidFill>
                          <a:srgbClr val="00B050"/>
                        </a:solidFill>
                        <a:latin typeface="Cambria Math" panose="02040503050406030204" pitchFamily="18" charset="0"/>
                      </a:rPr>
                      <m:t>𝟏𝟎𝟎</m:t>
                    </m:r>
                    <m:sSup>
                      <m:sSupPr>
                        <m:ctrlPr>
                          <a:rPr lang="en-US" sz="2400" b="1" i="1" smtClean="0">
                            <a:solidFill>
                              <a:srgbClr val="00B050"/>
                            </a:solidFill>
                            <a:latin typeface="Cambria Math"/>
                          </a:rPr>
                        </m:ctrlPr>
                      </m:sSupPr>
                      <m:e>
                        <m:r>
                          <a:rPr lang="en-US" sz="2400" b="1" i="1" smtClean="0">
                            <a:solidFill>
                              <a:srgbClr val="00B050"/>
                            </a:solidFill>
                            <a:latin typeface="Cambria Math" panose="02040503050406030204" pitchFamily="18" charset="0"/>
                          </a:rPr>
                          <m:t>𝟎</m:t>
                        </m:r>
                      </m:e>
                      <m:sup>
                        <m:r>
                          <a:rPr lang="en-US" sz="2400" b="1" i="1" smtClean="0">
                            <a:solidFill>
                              <a:srgbClr val="00B050"/>
                            </a:solidFill>
                            <a:latin typeface="Cambria Math" panose="02040503050406030204" pitchFamily="18" charset="0"/>
                          </a:rPr>
                          <m:t>𝒐</m:t>
                        </m:r>
                      </m:sup>
                    </m:sSup>
                  </m:oMath>
                </a14:m>
                <a:r>
                  <a:rPr lang="en-US" sz="2400" b="1" dirty="0" smtClean="0">
                    <a:solidFill>
                      <a:srgbClr val="00B050"/>
                    </a:solidFill>
                  </a:rPr>
                  <a:t>C</a:t>
                </a:r>
                <a:r>
                  <a:rPr lang="en-US" sz="2400" b="1" dirty="0">
                    <a:solidFill>
                      <a:srgbClr val="00B050"/>
                    </a:solidFill>
                  </a:rPr>
                  <a:t>) to </a:t>
                </a:r>
                <a:r>
                  <a:rPr lang="en-US" sz="2400" b="1" dirty="0" smtClean="0">
                    <a:solidFill>
                      <a:srgbClr val="00B050"/>
                    </a:solidFill>
                  </a:rPr>
                  <a:t>(</a:t>
                </a:r>
                <a14:m>
                  <m:oMath xmlns:m="http://schemas.openxmlformats.org/officeDocument/2006/math">
                    <m:sSup>
                      <m:sSupPr>
                        <m:ctrlPr>
                          <a:rPr lang="en-US" sz="2400" b="1" i="1" smtClean="0">
                            <a:solidFill>
                              <a:srgbClr val="00B050"/>
                            </a:solidFill>
                            <a:latin typeface="Cambria Math"/>
                          </a:rPr>
                        </m:ctrlPr>
                      </m:sSupPr>
                      <m:e>
                        <m:r>
                          <a:rPr lang="en-US" sz="2400" b="1" i="1" smtClean="0">
                            <a:solidFill>
                              <a:srgbClr val="00B050"/>
                            </a:solidFill>
                            <a:latin typeface="Cambria Math" panose="02040503050406030204" pitchFamily="18" charset="0"/>
                          </a:rPr>
                          <m:t>𝟐𝟓𝟎</m:t>
                        </m:r>
                      </m:e>
                      <m:sup>
                        <m:r>
                          <a:rPr lang="en-US" sz="2400" b="1" i="1" smtClean="0">
                            <a:solidFill>
                              <a:srgbClr val="00B050"/>
                            </a:solidFill>
                            <a:latin typeface="Cambria Math" panose="02040503050406030204" pitchFamily="18" charset="0"/>
                          </a:rPr>
                          <m:t>𝒐</m:t>
                        </m:r>
                      </m:sup>
                    </m:sSup>
                    <m:r>
                      <a:rPr lang="en-US" sz="2400" b="1" i="1" smtClean="0">
                        <a:solidFill>
                          <a:srgbClr val="00B050"/>
                        </a:solidFill>
                        <a:latin typeface="Cambria Math" panose="02040503050406030204" pitchFamily="18" charset="0"/>
                      </a:rPr>
                      <m:t>𝑪</m:t>
                    </m:r>
                  </m:oMath>
                </a14:m>
                <a:r>
                  <a:rPr lang="en-US" sz="2400" b="1" dirty="0">
                    <a:solidFill>
                      <a:srgbClr val="00B050"/>
                    </a:solidFill>
                  </a:rPr>
                  <a:t>). If the ball is exposed to stream of air at </a:t>
                </a:r>
                <a:r>
                  <a:rPr lang="en-US" sz="2400" b="1" dirty="0" smtClean="0">
                    <a:solidFill>
                      <a:srgbClr val="00B050"/>
                    </a:solidFill>
                  </a:rPr>
                  <a:t>(</a:t>
                </a:r>
                <a14:m>
                  <m:oMath xmlns:m="http://schemas.openxmlformats.org/officeDocument/2006/math">
                    <m:sSup>
                      <m:sSupPr>
                        <m:ctrlPr>
                          <a:rPr lang="en-US" sz="2400" b="1" i="1" smtClean="0">
                            <a:solidFill>
                              <a:srgbClr val="00B050"/>
                            </a:solidFill>
                            <a:latin typeface="Cambria Math"/>
                          </a:rPr>
                        </m:ctrlPr>
                      </m:sSupPr>
                      <m:e>
                        <m:r>
                          <a:rPr lang="en-US" sz="2400" b="1" i="1" smtClean="0">
                            <a:solidFill>
                              <a:srgbClr val="00B050"/>
                            </a:solidFill>
                            <a:latin typeface="Cambria Math" panose="02040503050406030204" pitchFamily="18" charset="0"/>
                          </a:rPr>
                          <m:t>𝟏𝟎𝟎</m:t>
                        </m:r>
                      </m:e>
                      <m:sup>
                        <m:r>
                          <a:rPr lang="en-US" sz="2400" b="1" i="1" smtClean="0">
                            <a:solidFill>
                              <a:srgbClr val="00B050"/>
                            </a:solidFill>
                            <a:latin typeface="Cambria Math" panose="02040503050406030204" pitchFamily="18" charset="0"/>
                          </a:rPr>
                          <m:t>𝒐</m:t>
                        </m:r>
                      </m:sup>
                    </m:sSup>
                    <m:r>
                      <a:rPr lang="en-US" sz="2400" b="1" i="1" smtClean="0">
                        <a:solidFill>
                          <a:srgbClr val="00B050"/>
                        </a:solidFill>
                        <a:latin typeface="Cambria Math" panose="02040503050406030204" pitchFamily="18" charset="0"/>
                      </a:rPr>
                      <m:t>𝑪</m:t>
                    </m:r>
                  </m:oMath>
                </a14:m>
                <a:r>
                  <a:rPr lang="en-US" sz="2400" b="1" dirty="0" smtClean="0">
                    <a:solidFill>
                      <a:srgbClr val="00B050"/>
                    </a:solidFill>
                  </a:rPr>
                  <a:t>)having </a:t>
                </a:r>
                <a:r>
                  <a:rPr lang="en-US" sz="2400" b="1" dirty="0">
                    <a:solidFill>
                      <a:srgbClr val="00B050"/>
                    </a:solidFill>
                  </a:rPr>
                  <a:t>a coefficient of heat transfer (</a:t>
                </a:r>
                <a:r>
                  <a:rPr lang="en-US" sz="2400" b="1" dirty="0" smtClean="0">
                    <a:solidFill>
                      <a:srgbClr val="00B050"/>
                    </a:solidFill>
                  </a:rPr>
                  <a:t>100W/</a:t>
                </a:r>
                <a14:m>
                  <m:oMath xmlns:m="http://schemas.openxmlformats.org/officeDocument/2006/math">
                    <m:sSup>
                      <m:sSupPr>
                        <m:ctrlPr>
                          <a:rPr lang="en-US" sz="2400" b="1" i="1" smtClean="0">
                            <a:solidFill>
                              <a:srgbClr val="00B050"/>
                            </a:solidFill>
                            <a:latin typeface="Cambria Math"/>
                          </a:rPr>
                        </m:ctrlPr>
                      </m:sSupPr>
                      <m:e>
                        <m:r>
                          <a:rPr lang="en-US" sz="2400" b="1" i="1" smtClean="0">
                            <a:solidFill>
                              <a:srgbClr val="00B050"/>
                            </a:solidFill>
                            <a:latin typeface="Cambria Math" panose="02040503050406030204" pitchFamily="18" charset="0"/>
                          </a:rPr>
                          <m:t>𝒎</m:t>
                        </m:r>
                      </m:e>
                      <m:sup>
                        <m:r>
                          <a:rPr lang="en-US" sz="2400" b="1" i="1" smtClean="0">
                            <a:solidFill>
                              <a:srgbClr val="00B050"/>
                            </a:solidFill>
                            <a:latin typeface="Cambria Math" panose="02040503050406030204" pitchFamily="18" charset="0"/>
                          </a:rPr>
                          <m:t>𝟐</m:t>
                        </m:r>
                      </m:sup>
                    </m:sSup>
                    <m:sSup>
                      <m:sSupPr>
                        <m:ctrlPr>
                          <a:rPr lang="en-US" sz="2400" b="1" i="1" smtClean="0">
                            <a:solidFill>
                              <a:srgbClr val="00B050"/>
                            </a:solidFill>
                            <a:latin typeface="Cambria Math"/>
                          </a:rPr>
                        </m:ctrlPr>
                      </m:sSupPr>
                      <m:e>
                        <m:r>
                          <a:rPr lang="en-US" sz="2400" b="1" i="1" smtClean="0">
                            <a:solidFill>
                              <a:srgbClr val="00B050"/>
                            </a:solidFill>
                            <a:latin typeface="Cambria Math" panose="02040503050406030204" pitchFamily="18" charset="0"/>
                          </a:rPr>
                          <m:t>.</m:t>
                        </m:r>
                      </m:e>
                      <m:sup>
                        <m:r>
                          <a:rPr lang="en-US" sz="2400" b="1" i="1" smtClean="0">
                            <a:solidFill>
                              <a:srgbClr val="00B050"/>
                            </a:solidFill>
                            <a:latin typeface="Cambria Math" panose="02040503050406030204" pitchFamily="18" charset="0"/>
                          </a:rPr>
                          <m:t>𝒐</m:t>
                        </m:r>
                      </m:sup>
                    </m:sSup>
                    <m:r>
                      <a:rPr lang="en-US" sz="2400" b="1" i="1" smtClean="0">
                        <a:solidFill>
                          <a:srgbClr val="00B050"/>
                        </a:solidFill>
                        <a:latin typeface="Cambria Math" panose="02040503050406030204" pitchFamily="18" charset="0"/>
                      </a:rPr>
                      <m:t>𝑪</m:t>
                    </m:r>
                  </m:oMath>
                </a14:m>
                <a:r>
                  <a:rPr lang="en-US" sz="2400" b="1" dirty="0" smtClean="0">
                    <a:solidFill>
                      <a:srgbClr val="00B050"/>
                    </a:solidFill>
                  </a:rPr>
                  <a:t>).</a:t>
                </a:r>
              </a:p>
              <a:p>
                <a:pPr algn="just" rtl="0"/>
                <a:r>
                  <a:rPr lang="en-US" sz="2400" b="1" u="sng" dirty="0"/>
                  <a:t>Solution</a:t>
                </a:r>
                <a:r>
                  <a:rPr lang="en-US" sz="2400" dirty="0"/>
                  <a:t>: In this problem the time of cooling steel ball from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1000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to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250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by using the lumped capacity method when the ball is facing to convection heat transfer with coefficient of heat transfer of (</a:t>
                </a:r>
                <a:r>
                  <a:rPr lang="en-US" sz="2400" dirty="0" smtClean="0"/>
                  <a:t>100W/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environment temperature of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100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 The radius of the ball R=0.03m.</a:t>
                </a:r>
                <a:endParaRPr lang="ar-IQ" sz="2400" b="1" dirty="0">
                  <a:solidFill>
                    <a:srgbClr val="00B05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7" y="228600"/>
                <a:ext cx="7438194" cy="6248400"/>
              </a:xfrm>
              <a:blipFill>
                <a:blip r:embed="rId2"/>
                <a:stretch>
                  <a:fillRect l="-1148" t="-780" r="-1230"/>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66178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7" y="304800"/>
                <a:ext cx="7438194" cy="6324600"/>
              </a:xfrm>
            </p:spPr>
            <p:txBody>
              <a:bodyPr/>
              <a:lstStyle/>
              <a:p>
                <a:pPr algn="just" rtl="0"/>
                <a:r>
                  <a:rPr lang="en-US" sz="2400" b="1" u="sng" dirty="0" smtClean="0"/>
                  <a:t>Assumption:</a:t>
                </a:r>
                <a:r>
                  <a:rPr lang="en-US" sz="2400" dirty="0"/>
                  <a:t> The ball material thermal properties and the coefficient of heat transfer are constant. The radiation effect is negligible. There is no temperature gradient through the ball</a:t>
                </a:r>
                <a:r>
                  <a:rPr lang="en-US" sz="2400" dirty="0" smtClean="0"/>
                  <a:t>.</a:t>
                </a:r>
              </a:p>
              <a:p>
                <a:pPr algn="just" rtl="0"/>
                <a:r>
                  <a:rPr lang="en-US" sz="2400" b="1" u="sng" dirty="0"/>
                  <a:t>Properties:</a:t>
                </a:r>
                <a:r>
                  <a:rPr lang="en-US" sz="2400" dirty="0"/>
                  <a:t> The properties of the ball material are constant and they are k=55W/</a:t>
                </a:r>
                <a:r>
                  <a:rPr lang="en-US" sz="2400" dirty="0" err="1"/>
                  <a:t>m.oC</a:t>
                </a:r>
                <a:r>
                  <a:rPr lang="en-US" sz="2400" dirty="0"/>
                  <a:t>, </a:t>
                </a:r>
                <a:r>
                  <a:rPr lang="en-US" sz="2400" dirty="0" smtClean="0">
                    <a:sym typeface="Symbol" panose="05050102010706020507" pitchFamily="18" charset="2"/>
                  </a:rPr>
                  <a:t></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7830</m:t>
                        </m:r>
                        <m:r>
                          <a:rPr lang="en-US" sz="2400" b="0" i="1" smtClean="0">
                            <a:latin typeface="Cambria Math" panose="02040503050406030204" pitchFamily="18" charset="0"/>
                          </a:rPr>
                          <m:t>𝑘𝑔</m:t>
                        </m:r>
                        <m:r>
                          <a:rPr lang="en-US" sz="2400" b="0" i="1" smtClean="0">
                            <a:latin typeface="Cambria Math" panose="02040503050406030204" pitchFamily="18" charset="0"/>
                          </a:rPr>
                          <m:t>/</m:t>
                        </m:r>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oMath>
                </a14:m>
                <a:r>
                  <a:rPr lang="en-US" sz="2400" dirty="0" smtClean="0"/>
                  <a:t>, C=460J/</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𝑘𝑔</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a:t>
                </a:r>
              </a:p>
              <a:p>
                <a:pPr algn="just" rtl="0"/>
                <a:r>
                  <a:rPr lang="en-US" sz="2400" b="1" u="sng" dirty="0"/>
                  <a:t>Analysis:</a:t>
                </a:r>
                <a:r>
                  <a:rPr lang="en-US" sz="2400" dirty="0"/>
                  <a:t> The characteristic length of the ball with </a:t>
                </a:r>
                <a:r>
                  <a:rPr lang="en-US" sz="2400" dirty="0" smtClean="0"/>
                  <a:t>R=3cm is:</a:t>
                </a:r>
              </a:p>
              <a:p>
                <a:pPr algn="just" rtl="0"/>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𝑅</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03</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01</m:t>
                    </m:r>
                    <m:r>
                      <a:rPr lang="en-US" sz="2400" b="0" i="1" smtClean="0">
                        <a:latin typeface="Cambria Math" panose="02040503050406030204" pitchFamily="18" charset="0"/>
                      </a:rPr>
                      <m:t>𝑚</m:t>
                    </m:r>
                  </m:oMath>
                </a14:m>
                <a:endParaRPr lang="en-US" sz="2400" dirty="0" smtClean="0"/>
              </a:p>
              <a:p>
                <a:pPr algn="just" rtl="0"/>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h</m:t>
                        </m:r>
                      </m:num>
                      <m:den>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𝐶</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𝐿</m:t>
                            </m:r>
                          </m:e>
                          <m:sub>
                            <m:r>
                              <a:rPr lang="en-US" sz="2400" b="0" i="1" smtClean="0">
                                <a:latin typeface="Cambria Math" panose="02040503050406030204" pitchFamily="18" charset="0"/>
                                <a:ea typeface="Cambria Math" panose="02040503050406030204" pitchFamily="18" charset="0"/>
                              </a:rPr>
                              <m:t>𝑐</m:t>
                            </m:r>
                          </m:sub>
                        </m:sSub>
                      </m:den>
                    </m:f>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100</m:t>
                        </m:r>
                      </m:num>
                      <m:den>
                        <m:r>
                          <a:rPr lang="en-US" sz="2400" b="0" i="1" smtClean="0">
                            <a:latin typeface="Cambria Math" panose="02040503050406030204" pitchFamily="18" charset="0"/>
                          </a:rPr>
                          <m:t>7830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460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01</m:t>
                        </m:r>
                      </m:den>
                    </m:f>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00278</m:t>
                    </m:r>
                    <m:sSup>
                      <m:sSupPr>
                        <m:ctrlPr>
                          <a:rPr lang="en-US" sz="2400" b="0" i="1" smtClean="0">
                            <a:latin typeface="Cambria Math"/>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r>
                          <a:rPr lang="en-US" sz="2400" b="0" i="1" smtClean="0">
                            <a:latin typeface="Cambria Math" panose="02040503050406030204" pitchFamily="18" charset="0"/>
                          </a:rPr>
                          <m:t>1</m:t>
                        </m:r>
                      </m:sup>
                    </m:sSup>
                  </m:oMath>
                </a14:m>
                <a:r>
                  <a:rPr lang="en-US" sz="2400" dirty="0" smtClean="0"/>
                  <a:t> </a:t>
                </a:r>
              </a:p>
              <a:p>
                <a:pPr algn="just" rtl="0"/>
                <a:r>
                  <a:rPr lang="en-US" sz="2400" dirty="0" smtClean="0"/>
                  <a:t>Now to find the time spending for cooling is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7" y="304800"/>
                <a:ext cx="7438194" cy="6324600"/>
              </a:xfrm>
              <a:blipFill>
                <a:blip r:embed="rId2"/>
                <a:stretch>
                  <a:fillRect l="-1148" t="-771" r="-1230"/>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24025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6" y="228600"/>
                <a:ext cx="7742993" cy="6400800"/>
              </a:xfrm>
            </p:spPr>
            <p:txBody>
              <a:bodyPr/>
              <a:lstStyle/>
              <a:p>
                <a:pPr algn="l" rtl="0"/>
                <a:endParaRPr lang="en-US" dirty="0" smtClean="0"/>
              </a:p>
              <a:p>
                <a:pPr algn="l" rtl="0"/>
                <a14:m>
                  <m:oMath xmlns:m="http://schemas.openxmlformats.org/officeDocument/2006/math">
                    <m:f>
                      <m:fPr>
                        <m:ctrlPr>
                          <a:rPr lang="ar-IQ" sz="2400" i="1" smtClean="0">
                            <a:latin typeface="Cambria Math"/>
                          </a:rPr>
                        </m:ctrlPr>
                      </m:fPr>
                      <m:num>
                        <m:r>
                          <a:rPr lang="en-US" sz="2400" b="0" i="1" smtClean="0">
                            <a:latin typeface="Cambria Math" panose="02040503050406030204" pitchFamily="18" charset="0"/>
                          </a:rPr>
                          <m:t>𝑇</m:t>
                        </m:r>
                        <m:d>
                          <m:dPr>
                            <m:ctrlPr>
                              <a:rPr lang="en-US" sz="2400" b="0" i="1" smtClean="0">
                                <a:latin typeface="Cambria Math"/>
                              </a:rPr>
                            </m:ctrlPr>
                          </m:dPr>
                          <m:e>
                            <m:r>
                              <a:rPr lang="ar-IQ" sz="2400" b="0" i="1" smtClean="0">
                                <a:latin typeface="Cambria Math" panose="02040503050406030204" pitchFamily="18" charset="0"/>
                                <a:ea typeface="Cambria Math" panose="02040503050406030204" pitchFamily="18" charset="0"/>
                              </a:rPr>
                              <m:t>𝜏</m:t>
                            </m:r>
                          </m:e>
                        </m:d>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num>
                      <m:den>
                        <m:sSub>
                          <m:sSubPr>
                            <m:ctrlPr>
                              <a:rPr lang="ar-IQ" sz="240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den>
                    </m:f>
                    <m:r>
                      <a:rPr lang="ar-IQ" sz="2400" b="0" i="1" smtClean="0">
                        <a:latin typeface="Cambria Math" panose="02040503050406030204" pitchFamily="18" charset="0"/>
                      </a:rPr>
                      <m:t>=</m:t>
                    </m:r>
                    <m:sSup>
                      <m:sSupPr>
                        <m:ctrlPr>
                          <a:rPr lang="ar-IQ" sz="2400" b="0" i="1" smtClean="0">
                            <a:latin typeface="Cambria Math"/>
                          </a:rPr>
                        </m:ctrlPr>
                      </m:sSupPr>
                      <m:e>
                        <m:r>
                          <a:rPr lang="en-US" sz="2400" b="0" i="1" smtClean="0">
                            <a:latin typeface="Cambria Math" panose="02040503050406030204" pitchFamily="18" charset="0"/>
                          </a:rPr>
                          <m:t>𝑒</m:t>
                        </m:r>
                      </m:e>
                      <m:sup>
                        <m:r>
                          <a:rPr lang="ar-IQ"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𝜏</m:t>
                        </m:r>
                      </m:sup>
                    </m:sSup>
                  </m:oMath>
                </a14:m>
                <a:r>
                  <a:rPr lang="ar-IQ" sz="2400" dirty="0" smtClean="0"/>
                  <a:t>    </a:t>
                </a:r>
                <a:r>
                  <a:rPr lang="en-US" sz="2400" dirty="0" smtClean="0"/>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f>
                      <m:fPr>
                        <m:ctrlPr>
                          <a:rPr lang="en-US" sz="2400" i="1" dirty="0" smtClean="0">
                            <a:latin typeface="Cambria Math"/>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250</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100</m:t>
                        </m:r>
                      </m:num>
                      <m:den>
                        <m:r>
                          <a:rPr lang="en-US" sz="2400" b="0" i="1" dirty="0" smtClean="0">
                            <a:latin typeface="Cambria Math" panose="02040503050406030204" pitchFamily="18" charset="0"/>
                            <a:ea typeface="Cambria Math" panose="02040503050406030204" pitchFamily="18" charset="0"/>
                          </a:rPr>
                          <m:t>1000</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100</m:t>
                        </m:r>
                      </m:den>
                    </m:f>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0</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00277</m:t>
                    </m:r>
                    <m:r>
                      <a:rPr lang="en-US" sz="2400" b="0" i="1" dirty="0" smtClean="0">
                        <a:latin typeface="Cambria Math" panose="02040503050406030204" pitchFamily="18" charset="0"/>
                        <a:ea typeface="Cambria Math" panose="02040503050406030204" pitchFamily="18" charset="0"/>
                      </a:rPr>
                      <m:t>𝜏</m:t>
                    </m:r>
                  </m:oMath>
                </a14:m>
                <a:endParaRPr lang="en-US" sz="2400" dirty="0" smtClean="0"/>
              </a:p>
              <a:p>
                <a:pPr algn="l" rtl="0"/>
                <a14:m>
                  <m:oMath xmlns:m="http://schemas.openxmlformats.org/officeDocument/2006/math">
                    <m:r>
                      <a:rPr lang="ar-IQ" sz="2400" i="1" smtClean="0">
                        <a:latin typeface="Cambria Math" panose="02040503050406030204" pitchFamily="18" charset="0"/>
                        <a:ea typeface="Cambria Math" panose="02040503050406030204" pitchFamily="18" charset="0"/>
                      </a:rPr>
                      <m:t>𝜏</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00277</m:t>
                        </m:r>
                      </m:den>
                    </m:f>
                    <m:r>
                      <a:rPr lang="en-US" sz="2400" b="0" i="1" smtClean="0">
                        <a:latin typeface="Cambria Math" panose="02040503050406030204" pitchFamily="18" charset="0"/>
                        <a:ea typeface="Cambria Math" panose="02040503050406030204" pitchFamily="18" charset="0"/>
                      </a:rPr>
                      <m:t>𝑙𝑛</m:t>
                    </m:r>
                    <m:d>
                      <m:dPr>
                        <m:ctrlPr>
                          <a:rPr lang="en-US" sz="2400" b="0" i="1" smtClean="0">
                            <a:latin typeface="Cambria Math"/>
                            <a:ea typeface="Cambria Math" panose="02040503050406030204" pitchFamily="18" charset="0"/>
                          </a:rPr>
                        </m:ctrlPr>
                      </m:dPr>
                      <m:e>
                        <m:f>
                          <m:fPr>
                            <m:ctrlPr>
                              <a:rPr lang="en-US" sz="2400" b="0" i="1" smtClean="0">
                                <a:latin typeface="Cambria Math"/>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150</m:t>
                            </m:r>
                          </m:num>
                          <m:den>
                            <m:r>
                              <a:rPr lang="en-US" sz="2400" b="0" i="1" smtClean="0">
                                <a:latin typeface="Cambria Math" panose="02040503050406030204" pitchFamily="18" charset="0"/>
                                <a:ea typeface="Cambria Math" panose="02040503050406030204" pitchFamily="18" charset="0"/>
                              </a:rPr>
                              <m:t>900</m:t>
                            </m:r>
                          </m:den>
                        </m:f>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646</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8</m:t>
                    </m:r>
                    <m:r>
                      <a:rPr lang="en-US" sz="2400" b="0" i="1" smtClean="0">
                        <a:latin typeface="Cambria Math" panose="02040503050406030204" pitchFamily="18" charset="0"/>
                        <a:ea typeface="Cambria Math" panose="02040503050406030204" pitchFamily="18" charset="0"/>
                      </a:rPr>
                      <m:t>𝑠𝑒𝑐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78</m:t>
                    </m:r>
                    <m:r>
                      <a:rPr lang="en-US" sz="2400" b="0" i="1" smtClean="0">
                        <a:latin typeface="Cambria Math" panose="02040503050406030204" pitchFamily="18" charset="0"/>
                        <a:ea typeface="Cambria Math" panose="02040503050406030204" pitchFamily="18" charset="0"/>
                      </a:rPr>
                      <m:t>𝑚𝑖𝑛</m:t>
                    </m:r>
                  </m:oMath>
                </a14:m>
                <a:endParaRPr lang="en-US" sz="2400" dirty="0" smtClean="0"/>
              </a:p>
              <a:p>
                <a:pPr algn="l" rtl="0"/>
                <a:r>
                  <a:rPr lang="en-US" sz="2400" dirty="0"/>
                  <a:t>The checking for lumped system criteria we can find Biot </a:t>
                </a:r>
                <a:r>
                  <a:rPr lang="en-US" sz="2400" dirty="0" smtClean="0"/>
                  <a:t>number</a:t>
                </a:r>
              </a:p>
              <a:p>
                <a:pPr algn="l" rtl="0"/>
                <a14:m>
                  <m:oMath xmlns:m="http://schemas.openxmlformats.org/officeDocument/2006/math">
                    <m:r>
                      <a:rPr lang="en-US" sz="2400" b="0" i="1" smtClean="0">
                        <a:latin typeface="Cambria Math" panose="02040503050406030204" pitchFamily="18" charset="0"/>
                      </a:rPr>
                      <m:t>𝐵𝑖</m:t>
                    </m:r>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h</m:t>
                        </m:r>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𝑐</m:t>
                            </m:r>
                          </m:sub>
                        </m:sSub>
                      </m:num>
                      <m:den>
                        <m:r>
                          <a:rPr lang="en-US" sz="2400" b="0" i="1" smtClean="0">
                            <a:latin typeface="Cambria Math" panose="02040503050406030204" pitchFamily="18" charset="0"/>
                          </a:rPr>
                          <m:t>𝐾</m:t>
                        </m:r>
                      </m:den>
                    </m:f>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100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01</m:t>
                        </m:r>
                      </m:num>
                      <m:den>
                        <m:r>
                          <a:rPr lang="en-US" sz="2400" b="0" i="1" smtClean="0">
                            <a:latin typeface="Cambria Math" panose="02040503050406030204" pitchFamily="18" charset="0"/>
                          </a:rPr>
                          <m:t>55</m:t>
                        </m:r>
                      </m:den>
                    </m:f>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018</m:t>
                    </m:r>
                    <m:r>
                      <a:rPr lang="en-US" sz="2400" b="0" i="1" smtClean="0">
                        <a:latin typeface="Cambria Math" panose="02040503050406030204" pitchFamily="18" charset="0"/>
                        <a:ea typeface="Cambria Math" panose="02040503050406030204" pitchFamily="18" charset="0"/>
                      </a:rPr>
                      <m:t>&gt;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oMath>
                </a14:m>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6" y="228600"/>
                <a:ext cx="7742993" cy="6400800"/>
              </a:xfrm>
              <a:blipFill>
                <a:blip r:embed="rId2"/>
                <a:stretch>
                  <a:fillRect l="-1102" r="-236"/>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56438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11229" y="1295400"/>
            <a:ext cx="8023172" cy="4615822"/>
          </a:xfrm>
        </p:spPr>
        <p:txBody>
          <a:bodyPr>
            <a:normAutofit/>
          </a:bodyPr>
          <a:lstStyle/>
          <a:p>
            <a:pPr algn="just" rtl="0"/>
            <a:r>
              <a:rPr lang="en-US" sz="2400" dirty="0"/>
              <a:t>Consider a cold solid of arbitrary shape, with mass m, initially at a uniform temperature To, suddenly immersed into a higher-temperature environment. As heat flows the hot environment into the cold body, the temperature of the solid increases. It is assumed that the lumped system approximation is applicable, namely, that the distribution of temperature within the solid at any instant can be regarded as almost uniform (i.e., the temperature gradients within the solid are </a:t>
            </a:r>
            <a:r>
              <a:rPr lang="en-US" sz="2400" dirty="0" smtClean="0"/>
              <a:t>neglected).</a:t>
            </a:r>
            <a:endParaRPr lang="ar-IQ" sz="2400"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5915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1447800" y="201995"/>
            <a:ext cx="6086475" cy="117157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3</a:t>
            </a:fld>
            <a:endParaRPr lang="en-US"/>
          </a:p>
        </p:txBody>
      </p:sp>
      <p:pic>
        <p:nvPicPr>
          <p:cNvPr id="6" name="صورة 5"/>
          <p:cNvPicPr>
            <a:picLocks noChangeAspect="1"/>
          </p:cNvPicPr>
          <p:nvPr/>
        </p:nvPicPr>
        <p:blipFill>
          <a:blip r:embed="rId3"/>
          <a:stretch>
            <a:fillRect/>
          </a:stretch>
        </p:blipFill>
        <p:spPr>
          <a:xfrm>
            <a:off x="1981200" y="1957387"/>
            <a:ext cx="5410200" cy="3452813"/>
          </a:xfrm>
          <a:prstGeom prst="rect">
            <a:avLst/>
          </a:prstGeom>
        </p:spPr>
      </p:pic>
    </p:spTree>
    <p:extLst>
      <p:ext uri="{BB962C8B-B14F-4D97-AF65-F5344CB8AC3E}">
        <p14:creationId xmlns:p14="http://schemas.microsoft.com/office/powerpoint/2010/main" val="87717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1676400" y="230570"/>
            <a:ext cx="5867400" cy="111442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sp>
        <p:nvSpPr>
          <p:cNvPr id="6" name="مستطيل 5"/>
          <p:cNvSpPr/>
          <p:nvPr/>
        </p:nvSpPr>
        <p:spPr>
          <a:xfrm>
            <a:off x="685800" y="1524000"/>
            <a:ext cx="7924800" cy="2308324"/>
          </a:xfrm>
          <a:prstGeom prst="rect">
            <a:avLst/>
          </a:prstGeom>
        </p:spPr>
        <p:txBody>
          <a:bodyPr wrap="square">
            <a:spAutoFit/>
          </a:bodyPr>
          <a:lstStyle/>
          <a:p>
            <a:pPr algn="just"/>
            <a:r>
              <a:rPr lang="en-US" sz="2400" dirty="0"/>
              <a:t>Where </a:t>
            </a:r>
            <a:r>
              <a:rPr lang="en-US" sz="2400" dirty="0" smtClean="0">
                <a:sym typeface="Symbol" panose="05050102010706020507" pitchFamily="18" charset="2"/>
              </a:rPr>
              <a:t></a:t>
            </a:r>
            <a:r>
              <a:rPr lang="en-US" sz="2400" dirty="0" smtClean="0"/>
              <a:t>, </a:t>
            </a:r>
            <a:r>
              <a:rPr lang="en-US" sz="2400" dirty="0"/>
              <a:t>C, and V are density, specific heat, and volume of the solid body respectively. The temperature of the solid body T is a function of time, T=T</a:t>
            </a:r>
            <a:r>
              <a:rPr lang="en-US" sz="2400" dirty="0" smtClean="0"/>
              <a:t>(</a:t>
            </a:r>
            <a:r>
              <a:rPr lang="en-US" sz="2400" dirty="0" smtClean="0">
                <a:sym typeface="Symbol" panose="05050102010706020507" pitchFamily="18" charset="2"/>
              </a:rPr>
              <a:t></a:t>
            </a:r>
            <a:r>
              <a:rPr lang="en-US" sz="2400" dirty="0" smtClean="0"/>
              <a:t>).</a:t>
            </a:r>
          </a:p>
          <a:p>
            <a:pPr algn="just"/>
            <a:r>
              <a:rPr lang="en-US" sz="2400" dirty="0"/>
              <a:t>Let </a:t>
            </a:r>
            <a:r>
              <a:rPr lang="en-US" sz="2400" dirty="0" smtClean="0"/>
              <a:t>Q(</a:t>
            </a:r>
            <a:r>
              <a:rPr lang="en-US" sz="2400" dirty="0" smtClean="0">
                <a:sym typeface="Symbol" panose="05050102010706020507" pitchFamily="18" charset="2"/>
              </a:rPr>
              <a:t>)</a:t>
            </a:r>
            <a:r>
              <a:rPr lang="en-US" sz="2400" dirty="0" smtClean="0"/>
              <a:t> </a:t>
            </a:r>
            <a:r>
              <a:rPr lang="en-US" sz="2400" dirty="0"/>
              <a:t>be the total heat rate following into the body through its boundary surfaces at any instant </a:t>
            </a:r>
            <a:r>
              <a:rPr lang="en-US" sz="2400" dirty="0" smtClean="0">
                <a:sym typeface="Symbol" panose="05050102010706020507" pitchFamily="18" charset="2"/>
              </a:rPr>
              <a:t>.</a:t>
            </a:r>
            <a:endParaRPr lang="ar-IQ" sz="2400" dirty="0"/>
          </a:p>
        </p:txBody>
      </p:sp>
      <p:pic>
        <p:nvPicPr>
          <p:cNvPr id="7" name="صورة 6"/>
          <p:cNvPicPr>
            <a:picLocks noChangeAspect="1"/>
          </p:cNvPicPr>
          <p:nvPr/>
        </p:nvPicPr>
        <p:blipFill>
          <a:blip r:embed="rId3"/>
          <a:stretch>
            <a:fillRect/>
          </a:stretch>
        </p:blipFill>
        <p:spPr>
          <a:xfrm>
            <a:off x="1295400" y="4203416"/>
            <a:ext cx="6248400" cy="1359184"/>
          </a:xfrm>
          <a:prstGeom prst="rect">
            <a:avLst/>
          </a:prstGeom>
        </p:spPr>
      </p:pic>
    </p:spTree>
    <p:extLst>
      <p:ext uri="{BB962C8B-B14F-4D97-AF65-F5344CB8AC3E}">
        <p14:creationId xmlns:p14="http://schemas.microsoft.com/office/powerpoint/2010/main" val="309870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96206" y="152400"/>
            <a:ext cx="7742993" cy="6477000"/>
          </a:xfrm>
        </p:spPr>
        <p:txBody>
          <a:bodyPr/>
          <a:lstStyle/>
          <a:p>
            <a:pPr algn="l" rtl="0"/>
            <a:endParaRPr lang="en-US" dirty="0" smtClean="0"/>
          </a:p>
          <a:p>
            <a:pPr algn="l" rtl="0"/>
            <a:endParaRPr lang="en-US" dirty="0" smtClean="0"/>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r>
              <a:rPr lang="en-US" sz="2800" b="1" dirty="0" smtClean="0">
                <a:solidFill>
                  <a:srgbClr val="FF0000"/>
                </a:solidFill>
              </a:rPr>
              <a:t>For Convection Heat Transfer</a:t>
            </a:r>
          </a:p>
          <a:p>
            <a:pPr marL="0" indent="0" algn="l" rtl="0">
              <a:buNone/>
            </a:pPr>
            <a:endParaRPr lang="en-US" sz="2800" b="1" dirty="0">
              <a:solidFill>
                <a:srgbClr val="FF0000"/>
              </a:solidFill>
            </a:endParaRPr>
          </a:p>
          <a:p>
            <a:pPr marL="0" indent="0" algn="l" rtl="0">
              <a:buNone/>
            </a:pPr>
            <a:endParaRPr lang="en-US" sz="2800" b="1" dirty="0" smtClean="0">
              <a:solidFill>
                <a:srgbClr val="FF0000"/>
              </a:solidFill>
            </a:endParaRPr>
          </a:p>
          <a:p>
            <a:pPr marL="0" indent="0" algn="l" rtl="0">
              <a:buNone/>
            </a:pPr>
            <a:endParaRPr lang="en-US" sz="2800" b="1" dirty="0">
              <a:solidFill>
                <a:srgbClr val="FF0000"/>
              </a:solidFill>
            </a:endParaRPr>
          </a:p>
          <a:p>
            <a:pPr marL="0" indent="0" algn="l" rtl="0">
              <a:buNone/>
            </a:pPr>
            <a:endParaRPr lang="en-US" sz="2800" b="1" dirty="0" smtClean="0">
              <a:solidFill>
                <a:srgbClr val="FF0000"/>
              </a:solidFill>
            </a:endParaRPr>
          </a:p>
          <a:p>
            <a:pPr marL="0" indent="0" algn="l" rtl="0">
              <a:buNone/>
            </a:pPr>
            <a:endParaRPr lang="en-US" sz="2800" b="1" dirty="0">
              <a:solidFill>
                <a:srgbClr val="FF0000"/>
              </a:solidFill>
            </a:endParaRPr>
          </a:p>
          <a:p>
            <a:pPr marL="0" indent="0" algn="l" rtl="0">
              <a:buNone/>
            </a:pPr>
            <a:endParaRPr lang="en-US" sz="2800" b="1" dirty="0" smtClean="0">
              <a:solidFill>
                <a:srgbClr val="FF0000"/>
              </a:solidFill>
            </a:endParaRPr>
          </a:p>
          <a:p>
            <a:pPr marL="0" indent="0" algn="l" rtl="0">
              <a:buNone/>
            </a:pPr>
            <a:endParaRPr lang="en-US" sz="2800" b="1" dirty="0">
              <a:solidFill>
                <a:srgbClr val="FF0000"/>
              </a:solidFill>
            </a:endParaRPr>
          </a:p>
          <a:p>
            <a:pPr algn="l" rtl="0"/>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صورة 4"/>
          <p:cNvPicPr>
            <a:picLocks noChangeAspect="1"/>
          </p:cNvPicPr>
          <p:nvPr/>
        </p:nvPicPr>
        <p:blipFill>
          <a:blip r:embed="rId2"/>
          <a:stretch>
            <a:fillRect/>
          </a:stretch>
        </p:blipFill>
        <p:spPr>
          <a:xfrm>
            <a:off x="2667000" y="259145"/>
            <a:ext cx="3352800" cy="1341055"/>
          </a:xfrm>
          <a:prstGeom prst="rect">
            <a:avLst/>
          </a:prstGeom>
        </p:spPr>
      </p:pic>
      <p:pic>
        <p:nvPicPr>
          <p:cNvPr id="6" name="صورة 5"/>
          <p:cNvPicPr>
            <a:picLocks noChangeAspect="1"/>
          </p:cNvPicPr>
          <p:nvPr/>
        </p:nvPicPr>
        <p:blipFill>
          <a:blip r:embed="rId3"/>
          <a:stretch>
            <a:fillRect/>
          </a:stretch>
        </p:blipFill>
        <p:spPr>
          <a:xfrm>
            <a:off x="2819400" y="2743200"/>
            <a:ext cx="2971800" cy="533400"/>
          </a:xfrm>
          <a:prstGeom prst="rect">
            <a:avLst/>
          </a:prstGeom>
        </p:spPr>
      </p:pic>
      <p:pic>
        <p:nvPicPr>
          <p:cNvPr id="7" name="صورة 6"/>
          <p:cNvPicPr>
            <a:picLocks noChangeAspect="1"/>
          </p:cNvPicPr>
          <p:nvPr/>
        </p:nvPicPr>
        <p:blipFill>
          <a:blip r:embed="rId4"/>
          <a:stretch>
            <a:fillRect/>
          </a:stretch>
        </p:blipFill>
        <p:spPr>
          <a:xfrm>
            <a:off x="2590800" y="3814762"/>
            <a:ext cx="3505200" cy="876300"/>
          </a:xfrm>
          <a:prstGeom prst="rect">
            <a:avLst/>
          </a:prstGeom>
        </p:spPr>
      </p:pic>
      <p:pic>
        <p:nvPicPr>
          <p:cNvPr id="8" name="صورة 7"/>
          <p:cNvPicPr>
            <a:picLocks noChangeAspect="1"/>
          </p:cNvPicPr>
          <p:nvPr/>
        </p:nvPicPr>
        <p:blipFill>
          <a:blip r:embed="rId5"/>
          <a:stretch>
            <a:fillRect/>
          </a:stretch>
        </p:blipFill>
        <p:spPr>
          <a:xfrm>
            <a:off x="1981200" y="5229225"/>
            <a:ext cx="4953000" cy="1314450"/>
          </a:xfrm>
          <a:prstGeom prst="rect">
            <a:avLst/>
          </a:prstGeom>
        </p:spPr>
      </p:pic>
    </p:spTree>
    <p:extLst>
      <p:ext uri="{BB962C8B-B14F-4D97-AF65-F5344CB8AC3E}">
        <p14:creationId xmlns:p14="http://schemas.microsoft.com/office/powerpoint/2010/main" val="121439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7" y="228600"/>
                <a:ext cx="7666794" cy="6400800"/>
              </a:xfrm>
            </p:spPr>
            <p:txBody>
              <a:bodyPr>
                <a:normAutofit/>
              </a:bodyPr>
              <a:lstStyle/>
              <a:p>
                <a:pPr algn="just" rtl="0"/>
                <a:r>
                  <a:rPr lang="en-US" sz="2400" dirty="0" smtClean="0"/>
                  <a:t>For convenience in the analysis, we measure the temperature in excess of the ambient temperature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𝑇</m:t>
                        </m:r>
                      </m:e>
                      <m:sub>
                        <m:r>
                          <a:rPr lang="en-US" sz="2400" i="1" smtClean="0">
                            <a:latin typeface="Cambria Math" panose="02040503050406030204" pitchFamily="18" charset="0"/>
                            <a:ea typeface="Cambria Math" panose="02040503050406030204" pitchFamily="18" charset="0"/>
                          </a:rPr>
                          <m:t>∞</m:t>
                        </m:r>
                      </m:sub>
                    </m:sSub>
                  </m:oMath>
                </a14:m>
                <a:r>
                  <a:rPr lang="en-US" sz="2400" dirty="0" smtClean="0"/>
                  <a:t>; </a:t>
                </a:r>
                <a:r>
                  <a:rPr lang="en-US" sz="2400" dirty="0"/>
                  <a:t>that is, we </a:t>
                </a:r>
                <a:r>
                  <a:rPr lang="en-US" sz="2400" dirty="0" smtClean="0"/>
                  <a:t>choose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𝑇</m:t>
                        </m:r>
                      </m:e>
                      <m:sub>
                        <m:r>
                          <a:rPr lang="en-US" sz="2400" i="1" smtClean="0">
                            <a:latin typeface="Cambria Math" panose="02040503050406030204" pitchFamily="18" charset="0"/>
                            <a:ea typeface="Cambria Math" panose="02040503050406030204" pitchFamily="18" charset="0"/>
                          </a:rPr>
                          <m:t>∞</m:t>
                        </m:r>
                      </m:sub>
                    </m:sSub>
                  </m:oMath>
                </a14:m>
                <a:r>
                  <a:rPr lang="en-US" sz="2400" dirty="0" smtClean="0"/>
                  <a:t> </a:t>
                </a:r>
                <a:r>
                  <a:rPr lang="en-US" sz="2400" dirty="0"/>
                  <a:t>as the reference </a:t>
                </a:r>
                <a:r>
                  <a:rPr lang="en-US" sz="2400" dirty="0" smtClean="0"/>
                  <a:t>temperature</a:t>
                </a:r>
                <a:r>
                  <a:rPr lang="en-US" sz="2400" dirty="0"/>
                  <a:t>. Then assume that: </a:t>
                </a:r>
                <a:endParaRPr lang="en-US" sz="2400" dirty="0" smtClean="0"/>
              </a:p>
              <a:p>
                <a:pPr algn="just" rtl="0"/>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7" y="228600"/>
                <a:ext cx="7666794" cy="6400800"/>
              </a:xfrm>
              <a:blipFill>
                <a:blip r:embed="rId2"/>
                <a:stretch>
                  <a:fillRect l="-1113" t="-762" r="-1192"/>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صورة 4"/>
          <p:cNvPicPr>
            <a:picLocks noChangeAspect="1"/>
          </p:cNvPicPr>
          <p:nvPr/>
        </p:nvPicPr>
        <p:blipFill>
          <a:blip r:embed="rId3"/>
          <a:stretch>
            <a:fillRect/>
          </a:stretch>
        </p:blipFill>
        <p:spPr>
          <a:xfrm>
            <a:off x="3048000" y="1905000"/>
            <a:ext cx="2971800" cy="361950"/>
          </a:xfrm>
          <a:prstGeom prst="rect">
            <a:avLst/>
          </a:prstGeom>
        </p:spPr>
      </p:pic>
      <p:pic>
        <p:nvPicPr>
          <p:cNvPr id="6" name="صورة 5"/>
          <p:cNvPicPr>
            <a:picLocks noChangeAspect="1"/>
          </p:cNvPicPr>
          <p:nvPr/>
        </p:nvPicPr>
        <p:blipFill>
          <a:blip r:embed="rId4"/>
          <a:stretch>
            <a:fillRect/>
          </a:stretch>
        </p:blipFill>
        <p:spPr>
          <a:xfrm>
            <a:off x="2247900" y="2514600"/>
            <a:ext cx="5143500" cy="2514600"/>
          </a:xfrm>
          <a:prstGeom prst="rect">
            <a:avLst/>
          </a:prstGeom>
        </p:spPr>
      </p:pic>
      <p:pic>
        <p:nvPicPr>
          <p:cNvPr id="7" name="صورة 6"/>
          <p:cNvPicPr>
            <a:picLocks noChangeAspect="1"/>
          </p:cNvPicPr>
          <p:nvPr/>
        </p:nvPicPr>
        <p:blipFill>
          <a:blip r:embed="rId5"/>
          <a:stretch>
            <a:fillRect/>
          </a:stretch>
        </p:blipFill>
        <p:spPr>
          <a:xfrm>
            <a:off x="762000" y="5043054"/>
            <a:ext cx="6934200" cy="1738745"/>
          </a:xfrm>
          <a:prstGeom prst="rect">
            <a:avLst/>
          </a:prstGeom>
        </p:spPr>
      </p:pic>
    </p:spTree>
    <p:extLst>
      <p:ext uri="{BB962C8B-B14F-4D97-AF65-F5344CB8AC3E}">
        <p14:creationId xmlns:p14="http://schemas.microsoft.com/office/powerpoint/2010/main" val="136320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6" y="152399"/>
                <a:ext cx="7742993" cy="6791325"/>
              </a:xfrm>
            </p:spPr>
            <p:txBody>
              <a:bodyPr>
                <a:normAutofit/>
              </a:bodyPr>
              <a:lstStyle/>
              <a:p>
                <a:pPr algn="l" rtl="0"/>
                <a:r>
                  <a:rPr lang="en-US" sz="2400" dirty="0" smtClean="0"/>
                  <a:t>Where m has the dimension of </a:t>
                </a:r>
                <a14:m>
                  <m:oMath xmlns:m="http://schemas.openxmlformats.org/officeDocument/2006/math">
                    <m:sSup>
                      <m:sSupPr>
                        <m:ctrlPr>
                          <a:rPr lang="en-US" sz="2400" i="1" smtClean="0">
                            <a:latin typeface="Cambria Math"/>
                          </a:rPr>
                        </m:ctrlPr>
                      </m:sSupPr>
                      <m:e>
                        <m:d>
                          <m:dPr>
                            <m:ctrlPr>
                              <a:rPr lang="en-US" sz="2400" i="1" smtClean="0">
                                <a:latin typeface="Cambria Math"/>
                              </a:rPr>
                            </m:ctrlPr>
                          </m:dPr>
                          <m:e>
                            <m:r>
                              <a:rPr lang="en-US" sz="2400" b="0" i="1" smtClean="0">
                                <a:latin typeface="Cambria Math" panose="02040503050406030204" pitchFamily="18" charset="0"/>
                              </a:rPr>
                              <m:t>𝑡𝑖𝑚𝑒</m:t>
                            </m:r>
                          </m:e>
                        </m:d>
                      </m:e>
                      <m:sup>
                        <m:r>
                          <a:rPr lang="en-US" sz="2400" b="0" i="1" smtClean="0">
                            <a:latin typeface="Cambria Math" panose="02040503050406030204" pitchFamily="18" charset="0"/>
                          </a:rPr>
                          <m:t>−</m:t>
                        </m:r>
                        <m:r>
                          <a:rPr lang="en-US" sz="2400" b="0" i="1" smtClean="0">
                            <a:latin typeface="Cambria Math" panose="02040503050406030204" pitchFamily="18" charset="0"/>
                          </a:rPr>
                          <m:t>1</m:t>
                        </m:r>
                      </m:sup>
                    </m:sSup>
                  </m:oMath>
                </a14:m>
                <a:r>
                  <a:rPr lang="en-US" sz="2400" dirty="0" smtClean="0"/>
                  <a:t>.</a:t>
                </a:r>
              </a:p>
              <a:p>
                <a:pPr algn="l" rtl="0"/>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6" y="152399"/>
                <a:ext cx="7742993" cy="6791325"/>
              </a:xfrm>
              <a:blipFill>
                <a:blip r:embed="rId2"/>
                <a:stretch>
                  <a:fillRect l="-1102" t="-718"/>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صورة 4"/>
          <p:cNvPicPr>
            <a:picLocks noChangeAspect="1"/>
          </p:cNvPicPr>
          <p:nvPr/>
        </p:nvPicPr>
        <p:blipFill>
          <a:blip r:embed="rId3"/>
          <a:stretch>
            <a:fillRect/>
          </a:stretch>
        </p:blipFill>
        <p:spPr>
          <a:xfrm>
            <a:off x="1116988" y="609600"/>
            <a:ext cx="7341212" cy="2438400"/>
          </a:xfrm>
          <a:prstGeom prst="rect">
            <a:avLst/>
          </a:prstGeom>
        </p:spPr>
      </p:pic>
      <p:pic>
        <p:nvPicPr>
          <p:cNvPr id="6" name="صورة 5"/>
          <p:cNvPicPr>
            <a:picLocks noChangeAspect="1"/>
          </p:cNvPicPr>
          <p:nvPr/>
        </p:nvPicPr>
        <p:blipFill>
          <a:blip r:embed="rId4"/>
          <a:stretch>
            <a:fillRect/>
          </a:stretch>
        </p:blipFill>
        <p:spPr>
          <a:xfrm>
            <a:off x="1103133" y="3048000"/>
            <a:ext cx="7341211" cy="914400"/>
          </a:xfrm>
          <a:prstGeom prst="rect">
            <a:avLst/>
          </a:prstGeom>
        </p:spPr>
      </p:pic>
      <p:pic>
        <p:nvPicPr>
          <p:cNvPr id="7" name="صورة 6"/>
          <p:cNvPicPr>
            <a:picLocks noChangeAspect="1"/>
          </p:cNvPicPr>
          <p:nvPr/>
        </p:nvPicPr>
        <p:blipFill>
          <a:blip r:embed="rId5"/>
          <a:stretch>
            <a:fillRect/>
          </a:stretch>
        </p:blipFill>
        <p:spPr>
          <a:xfrm>
            <a:off x="1116988" y="3962400"/>
            <a:ext cx="7327356" cy="438150"/>
          </a:xfrm>
          <a:prstGeom prst="rect">
            <a:avLst/>
          </a:prstGeom>
        </p:spPr>
      </p:pic>
      <p:pic>
        <p:nvPicPr>
          <p:cNvPr id="8" name="صورة 7"/>
          <p:cNvPicPr>
            <a:picLocks noChangeAspect="1"/>
          </p:cNvPicPr>
          <p:nvPr/>
        </p:nvPicPr>
        <p:blipFill>
          <a:blip r:embed="rId6"/>
          <a:stretch>
            <a:fillRect/>
          </a:stretch>
        </p:blipFill>
        <p:spPr>
          <a:xfrm>
            <a:off x="1116988" y="4400550"/>
            <a:ext cx="6503012" cy="628650"/>
          </a:xfrm>
          <a:prstGeom prst="rect">
            <a:avLst/>
          </a:prstGeom>
        </p:spPr>
      </p:pic>
      <p:pic>
        <p:nvPicPr>
          <p:cNvPr id="9" name="صورة 8"/>
          <p:cNvPicPr>
            <a:picLocks noChangeAspect="1"/>
          </p:cNvPicPr>
          <p:nvPr/>
        </p:nvPicPr>
        <p:blipFill>
          <a:blip r:embed="rId7"/>
          <a:stretch>
            <a:fillRect/>
          </a:stretch>
        </p:blipFill>
        <p:spPr>
          <a:xfrm>
            <a:off x="1524000" y="5105400"/>
            <a:ext cx="6019800" cy="1838325"/>
          </a:xfrm>
          <a:prstGeom prst="rect">
            <a:avLst/>
          </a:prstGeom>
        </p:spPr>
      </p:pic>
    </p:spTree>
    <p:extLst>
      <p:ext uri="{BB962C8B-B14F-4D97-AF65-F5344CB8AC3E}">
        <p14:creationId xmlns:p14="http://schemas.microsoft.com/office/powerpoint/2010/main" val="366865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283996"/>
            <a:ext cx="7971594" cy="6553200"/>
          </a:xfrm>
        </p:spPr>
        <p:txBody>
          <a:bodyPr/>
          <a:lstStyle/>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a:p>
          <a:p>
            <a:pPr marL="0" indent="0" algn="l" rtl="0">
              <a:buNone/>
            </a:pPr>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صورة 4"/>
          <p:cNvPicPr>
            <a:picLocks noChangeAspect="1"/>
          </p:cNvPicPr>
          <p:nvPr/>
        </p:nvPicPr>
        <p:blipFill>
          <a:blip r:embed="rId2"/>
          <a:stretch>
            <a:fillRect/>
          </a:stretch>
        </p:blipFill>
        <p:spPr>
          <a:xfrm>
            <a:off x="2819400" y="166277"/>
            <a:ext cx="2438400" cy="1243012"/>
          </a:xfrm>
          <a:prstGeom prst="rect">
            <a:avLst/>
          </a:prstGeom>
        </p:spPr>
      </p:pic>
      <p:pic>
        <p:nvPicPr>
          <p:cNvPr id="6" name="صورة 5"/>
          <p:cNvPicPr>
            <a:picLocks noChangeAspect="1"/>
          </p:cNvPicPr>
          <p:nvPr/>
        </p:nvPicPr>
        <p:blipFill>
          <a:blip r:embed="rId3"/>
          <a:stretch>
            <a:fillRect/>
          </a:stretch>
        </p:blipFill>
        <p:spPr>
          <a:xfrm>
            <a:off x="1371600" y="1471612"/>
            <a:ext cx="5648325" cy="2628900"/>
          </a:xfrm>
          <a:prstGeom prst="rect">
            <a:avLst/>
          </a:prstGeom>
        </p:spPr>
      </p:pic>
      <p:pic>
        <p:nvPicPr>
          <p:cNvPr id="7" name="صورة 6"/>
          <p:cNvPicPr>
            <a:picLocks noChangeAspect="1"/>
          </p:cNvPicPr>
          <p:nvPr/>
        </p:nvPicPr>
        <p:blipFill>
          <a:blip r:embed="rId4"/>
          <a:stretch>
            <a:fillRect/>
          </a:stretch>
        </p:blipFill>
        <p:spPr>
          <a:xfrm>
            <a:off x="2057400" y="4135126"/>
            <a:ext cx="1523999" cy="741674"/>
          </a:xfrm>
          <a:prstGeom prst="rect">
            <a:avLst/>
          </a:prstGeom>
        </p:spPr>
      </p:pic>
      <p:pic>
        <p:nvPicPr>
          <p:cNvPr id="8" name="صورة 7"/>
          <p:cNvPicPr>
            <a:picLocks noChangeAspect="1"/>
          </p:cNvPicPr>
          <p:nvPr/>
        </p:nvPicPr>
        <p:blipFill>
          <a:blip r:embed="rId5"/>
          <a:stretch>
            <a:fillRect/>
          </a:stretch>
        </p:blipFill>
        <p:spPr>
          <a:xfrm>
            <a:off x="5410200" y="4135126"/>
            <a:ext cx="1352550" cy="741674"/>
          </a:xfrm>
          <a:prstGeom prst="rect">
            <a:avLst/>
          </a:prstGeom>
        </p:spPr>
      </p:pic>
      <mc:AlternateContent xmlns:mc="http://schemas.openxmlformats.org/markup-compatibility/2006" xmlns:a14="http://schemas.microsoft.com/office/drawing/2010/main">
        <mc:Choice Requires="a14">
          <p:sp>
            <p:nvSpPr>
              <p:cNvPr id="9" name="مستطيل 8"/>
              <p:cNvSpPr/>
              <p:nvPr/>
            </p:nvSpPr>
            <p:spPr>
              <a:xfrm>
                <a:off x="914400" y="5181600"/>
                <a:ext cx="7848600" cy="830997"/>
              </a:xfrm>
              <a:prstGeom prst="rect">
                <a:avLst/>
              </a:prstGeom>
            </p:spPr>
            <p:txBody>
              <a:bodyPr wrap="square">
                <a:spAutoFit/>
              </a:bodyPr>
              <a:lstStyle/>
              <a:p>
                <a:r>
                  <a:rPr lang="en-US" sz="2400" dirty="0" smtClean="0"/>
                  <a:t>We can now find the relation of the characteristic length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𝑐</m:t>
                        </m:r>
                      </m:sub>
                    </m:sSub>
                  </m:oMath>
                </a14:m>
                <a:r>
                  <a:rPr lang="en-US" sz="2400" dirty="0" smtClean="0"/>
                  <a:t>) </a:t>
                </a:r>
                <a:r>
                  <a:rPr lang="en-US" sz="2400" dirty="0"/>
                  <a:t>value for some geometries such as</a:t>
                </a:r>
                <a:endParaRPr lang="ar-IQ" sz="2400" dirty="0"/>
              </a:p>
            </p:txBody>
          </p:sp>
        </mc:Choice>
        <mc:Fallback xmlns="">
          <p:sp>
            <p:nvSpPr>
              <p:cNvPr id="9" name="مستطيل 8"/>
              <p:cNvSpPr>
                <a:spLocks noRot="1" noChangeAspect="1" noMove="1" noResize="1" noEditPoints="1" noAdjustHandles="1" noChangeArrowheads="1" noChangeShapeType="1" noTextEdit="1"/>
              </p:cNvSpPr>
              <p:nvPr/>
            </p:nvSpPr>
            <p:spPr>
              <a:xfrm>
                <a:off x="914400" y="5181600"/>
                <a:ext cx="7848600" cy="830997"/>
              </a:xfrm>
              <a:prstGeom prst="rect">
                <a:avLst/>
              </a:prstGeom>
              <a:blipFill>
                <a:blip r:embed="rId6"/>
                <a:stretch>
                  <a:fillRect l="-1165" t="-5882" b="-16176"/>
                </a:stretch>
              </a:blipFill>
            </p:spPr>
            <p:txBody>
              <a:bodyPr/>
              <a:lstStyle/>
              <a:p>
                <a:r>
                  <a:rPr lang="ar-IQ">
                    <a:noFill/>
                  </a:rPr>
                  <a:t> </a:t>
                </a:r>
              </a:p>
            </p:txBody>
          </p:sp>
        </mc:Fallback>
      </mc:AlternateContent>
    </p:spTree>
    <p:extLst>
      <p:ext uri="{BB962C8B-B14F-4D97-AF65-F5344CB8AC3E}">
        <p14:creationId xmlns:p14="http://schemas.microsoft.com/office/powerpoint/2010/main" val="293477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219200" y="304800"/>
                <a:ext cx="7620001" cy="6400800"/>
              </a:xfrm>
            </p:spPr>
            <p:txBody>
              <a:bodyPr>
                <a:normAutofit/>
              </a:bodyPr>
              <a:lstStyle/>
              <a:p>
                <a:pPr algn="l" rtl="0"/>
                <a14:m>
                  <m:oMath xmlns:m="http://schemas.openxmlformats.org/officeDocument/2006/math">
                    <m:sSub>
                      <m:sSubPr>
                        <m:ctrlPr>
                          <a:rPr lang="ar-IQ" sz="240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𝐶</m:t>
                        </m:r>
                      </m:sub>
                    </m:sSub>
                    <m:r>
                      <a:rPr lang="ar-IQ" sz="2400" b="0" i="1" smtClean="0">
                        <a:latin typeface="Cambria Math" panose="02040503050406030204" pitchFamily="18" charset="0"/>
                      </a:rPr>
                      <m:t>=</m:t>
                    </m:r>
                    <m:f>
                      <m:fPr>
                        <m:ctrlPr>
                          <a:rPr lang="ar-IQ" sz="2400" b="0" i="1" smtClean="0">
                            <a:latin typeface="Cambria Math"/>
                          </a:rPr>
                        </m:ctrlPr>
                      </m:fPr>
                      <m:num>
                        <m:r>
                          <a:rPr lang="en-US" sz="2400" b="0" i="1" smtClean="0">
                            <a:latin typeface="Cambria Math" panose="02040503050406030204" pitchFamily="18" charset="0"/>
                          </a:rPr>
                          <m:t>𝑉</m:t>
                        </m:r>
                      </m:num>
                      <m:den>
                        <m:sSub>
                          <m:sSubPr>
                            <m:ctrlPr>
                              <a:rPr lang="ar-IQ" sz="2400" b="0" i="1" smtClean="0">
                                <a:latin typeface="Cambria Math"/>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𝑠</m:t>
                            </m:r>
                          </m:sub>
                        </m:sSub>
                      </m:den>
                    </m:f>
                  </m:oMath>
                </a14:m>
                <a:endParaRPr lang="en-US" sz="2400" dirty="0" smtClean="0"/>
              </a:p>
              <a:p>
                <a:pPr algn="l" rtl="0"/>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219200" y="304800"/>
                <a:ext cx="7620001" cy="6400800"/>
              </a:xfrm>
              <a:blipFill>
                <a:blip r:embed="rId2"/>
                <a:stretch>
                  <a:fillRect/>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صورة 4"/>
          <p:cNvPicPr>
            <a:picLocks noChangeAspect="1"/>
          </p:cNvPicPr>
          <p:nvPr/>
        </p:nvPicPr>
        <p:blipFill>
          <a:blip r:embed="rId3"/>
          <a:stretch>
            <a:fillRect/>
          </a:stretch>
        </p:blipFill>
        <p:spPr>
          <a:xfrm>
            <a:off x="976312" y="1152908"/>
            <a:ext cx="7191375" cy="4638291"/>
          </a:xfrm>
          <a:prstGeom prst="rect">
            <a:avLst/>
          </a:prstGeom>
        </p:spPr>
      </p:pic>
      <p:pic>
        <p:nvPicPr>
          <p:cNvPr id="6" name="صورة 5"/>
          <p:cNvPicPr>
            <a:picLocks noChangeAspect="1"/>
          </p:cNvPicPr>
          <p:nvPr/>
        </p:nvPicPr>
        <p:blipFill>
          <a:blip r:embed="rId4"/>
          <a:stretch>
            <a:fillRect/>
          </a:stretch>
        </p:blipFill>
        <p:spPr>
          <a:xfrm>
            <a:off x="3248025" y="5775324"/>
            <a:ext cx="1781175" cy="762000"/>
          </a:xfrm>
          <a:prstGeom prst="rect">
            <a:avLst/>
          </a:prstGeom>
        </p:spPr>
      </p:pic>
    </p:spTree>
    <p:extLst>
      <p:ext uri="{BB962C8B-B14F-4D97-AF65-F5344CB8AC3E}">
        <p14:creationId xmlns:p14="http://schemas.microsoft.com/office/powerpoint/2010/main" val="21353773"/>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617</TotalTime>
  <Words>700</Words>
  <Application>Microsoft Office PowerPoint</Application>
  <PresentationFormat>On-screen Show (4:3)</PresentationFormat>
  <Paragraphs>55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ربطة</vt:lpstr>
      <vt:lpstr>Transient Heat conduction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Transfer by Extended Surfaces (Fins)</dc:title>
  <dc:creator>User</dc:creator>
  <cp:lastModifiedBy>khms</cp:lastModifiedBy>
  <cp:revision>72</cp:revision>
  <dcterms:created xsi:type="dcterms:W3CDTF">2006-08-16T00:00:00Z</dcterms:created>
  <dcterms:modified xsi:type="dcterms:W3CDTF">2023-12-19T12:28:55Z</dcterms:modified>
</cp:coreProperties>
</file>