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66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5" d="100"/>
          <a:sy n="75" d="100"/>
        </p:scale>
        <p:origin x="123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7054F4-1012-43EB-AC2D-353C0FC5BF6B}" type="datetimeFigureOut">
              <a:rPr lang="ar-IQ" smtClean="0"/>
              <a:t>07/06/1445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6FC0E7B-5229-4C98-AEED-E21A76A9F23F}" type="slidenum">
              <a:rPr lang="ar-IQ" smtClean="0"/>
              <a:t>‹#›</a:t>
            </a:fld>
            <a:endParaRPr lang="ar-IQ"/>
          </a:p>
        </p:txBody>
      </p:sp>
    </p:spTree>
    <p:extLst>
      <p:ext uri="{BB962C8B-B14F-4D97-AF65-F5344CB8AC3E}">
        <p14:creationId xmlns:p14="http://schemas.microsoft.com/office/powerpoint/2010/main" val="40010988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66FC0E7B-5229-4C98-AEED-E21A76A9F23F}" type="slidenum">
              <a:rPr lang="ar-IQ" smtClean="0"/>
              <a:t>4</a:t>
            </a:fld>
            <a:endParaRPr lang="ar-IQ"/>
          </a:p>
        </p:txBody>
      </p:sp>
    </p:spTree>
    <p:extLst>
      <p:ext uri="{BB962C8B-B14F-4D97-AF65-F5344CB8AC3E}">
        <p14:creationId xmlns:p14="http://schemas.microsoft.com/office/powerpoint/2010/main" val="419374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66FC0E7B-5229-4C98-AEED-E21A76A9F23F}" type="slidenum">
              <a:rPr lang="ar-IQ" smtClean="0"/>
              <a:t>7</a:t>
            </a:fld>
            <a:endParaRPr lang="ar-IQ"/>
          </a:p>
        </p:txBody>
      </p:sp>
    </p:spTree>
    <p:extLst>
      <p:ext uri="{BB962C8B-B14F-4D97-AF65-F5344CB8AC3E}">
        <p14:creationId xmlns:p14="http://schemas.microsoft.com/office/powerpoint/2010/main" val="844851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66FC0E7B-5229-4C98-AEED-E21A76A9F23F}" type="slidenum">
              <a:rPr lang="ar-IQ" smtClean="0"/>
              <a:t>8</a:t>
            </a:fld>
            <a:endParaRPr lang="ar-IQ"/>
          </a:p>
        </p:txBody>
      </p:sp>
    </p:spTree>
    <p:extLst>
      <p:ext uri="{BB962C8B-B14F-4D97-AF65-F5344CB8AC3E}">
        <p14:creationId xmlns:p14="http://schemas.microsoft.com/office/powerpoint/2010/main" val="377569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Younis.Abdulridha@mustaqbal-college.edu.iq"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2057400"/>
          </a:xfrm>
        </p:spPr>
        <p:txBody>
          <a:bodyPr>
            <a:normAutofit fontScale="90000"/>
          </a:bodyPr>
          <a:lstStyle/>
          <a:p>
            <a:r>
              <a:rPr lang="en-US" sz="2800" dirty="0"/>
              <a:t>     </a:t>
            </a:r>
            <a:r>
              <a:rPr lang="en-US" sz="2800" b="1" dirty="0"/>
              <a:t>Department of Anesthesia Techniques </a:t>
            </a:r>
            <a:br>
              <a:rPr lang="en-US" sz="2800" b="1" dirty="0"/>
            </a:br>
            <a:r>
              <a:rPr lang="en-US" sz="2800" b="1" dirty="0"/>
              <a:t>          Title of the lecture:- Bacteria</a:t>
            </a:r>
            <a:br>
              <a:rPr lang="en-US" sz="2800" b="1" dirty="0"/>
            </a:br>
            <a:r>
              <a:rPr lang="en-US" sz="2800" b="1" dirty="0"/>
              <a:t>           </a:t>
            </a:r>
            <a:r>
              <a:rPr lang="en-US" sz="2700" b="1" dirty="0">
                <a:solidFill>
                  <a:srgbClr val="FF0000"/>
                </a:solidFill>
                <a:latin typeface="Times New Roman" pitchFamily="18" charset="0"/>
                <a:cs typeface="Times New Roman" pitchFamily="18" charset="0"/>
              </a:rPr>
              <a:t>Prof. Dr. Younis A. </a:t>
            </a:r>
            <a:r>
              <a:rPr lang="en-US" sz="2700" b="1" dirty="0" err="1">
                <a:solidFill>
                  <a:srgbClr val="FF0000"/>
                </a:solidFill>
                <a:latin typeface="Times New Roman" pitchFamily="18" charset="0"/>
                <a:cs typeface="Times New Roman" pitchFamily="18" charset="0"/>
              </a:rPr>
              <a:t>Alkhafaji</a:t>
            </a:r>
            <a:r>
              <a:rPr lang="en-US" sz="2200" dirty="0"/>
              <a:t>                           </a:t>
            </a:r>
            <a:br>
              <a:rPr lang="en-US" sz="2200" dirty="0"/>
            </a:br>
            <a:r>
              <a:rPr lang="en-US" sz="2200" dirty="0"/>
              <a:t>          </a:t>
            </a:r>
            <a:r>
              <a:rPr lang="en-US" sz="2200" b="1" dirty="0">
                <a:hlinkClick r:id="rId2"/>
              </a:rPr>
              <a:t>Younis.Abdulridha@mustaqbal-college.edu.iq</a:t>
            </a:r>
            <a:r>
              <a:rPr lang="en-US" sz="2200" b="1" dirty="0"/>
              <a:t>  </a:t>
            </a:r>
            <a:br>
              <a:rPr lang="en-US" sz="2200" dirty="0"/>
            </a:br>
            <a:r>
              <a:rPr lang="en-US" sz="2200" dirty="0"/>
              <a:t>                                  </a:t>
            </a:r>
            <a:br>
              <a:rPr lang="en-US" sz="2800" dirty="0"/>
            </a:br>
            <a:endParaRPr lang="ar-IQ" sz="2800" dirty="0"/>
          </a:p>
        </p:txBody>
      </p:sp>
      <p:sp>
        <p:nvSpPr>
          <p:cNvPr id="3" name="Subtitle 2"/>
          <p:cNvSpPr>
            <a:spLocks noGrp="1"/>
          </p:cNvSpPr>
          <p:nvPr>
            <p:ph type="subTitle" idx="1"/>
          </p:nvPr>
        </p:nvSpPr>
        <p:spPr>
          <a:xfrm>
            <a:off x="152400" y="1905000"/>
            <a:ext cx="8839200" cy="5029200"/>
          </a:xfrm>
        </p:spPr>
        <p:txBody>
          <a:bodyPr>
            <a:normAutofit lnSpcReduction="10000"/>
          </a:bodyPr>
          <a:lstStyle/>
          <a:p>
            <a:pPr algn="l"/>
            <a:r>
              <a:rPr lang="en-US" sz="2400" b="1" dirty="0">
                <a:solidFill>
                  <a:srgbClr val="002060"/>
                </a:solidFill>
                <a:cs typeface="+mj-cs"/>
              </a:rPr>
              <a:t>Microbiology</a:t>
            </a:r>
            <a:r>
              <a:rPr lang="en-US" sz="2400" b="1" dirty="0">
                <a:solidFill>
                  <a:schemeClr val="tx1"/>
                </a:solidFill>
                <a:cs typeface="+mj-cs"/>
              </a:rPr>
              <a:t> is the study of microorganisms, a large and diverse group of microscopic organisms that exist as single cells or colony. </a:t>
            </a:r>
          </a:p>
          <a:p>
            <a:pPr algn="l"/>
            <a:r>
              <a:rPr lang="en-US" sz="2400" b="1" dirty="0">
                <a:solidFill>
                  <a:srgbClr val="FF0000"/>
                </a:solidFill>
                <a:cs typeface="+mj-cs"/>
              </a:rPr>
              <a:t>Microorganisms</a:t>
            </a:r>
            <a:r>
              <a:rPr lang="en-US" sz="2400" b="1" dirty="0">
                <a:solidFill>
                  <a:schemeClr val="tx1"/>
                </a:solidFill>
                <a:cs typeface="+mj-cs"/>
              </a:rPr>
              <a:t> are group of microscopic life forms that include bacteria, viruses and unicellular eukaryotes like some fungi. </a:t>
            </a:r>
          </a:p>
          <a:p>
            <a:pPr algn="l"/>
            <a:r>
              <a:rPr lang="en-US" sz="2400" b="1" dirty="0">
                <a:solidFill>
                  <a:srgbClr val="FF0000"/>
                </a:solidFill>
                <a:cs typeface="+mj-cs"/>
              </a:rPr>
              <a:t>֍</a:t>
            </a:r>
            <a:r>
              <a:rPr lang="en-US" sz="2400" b="1" dirty="0">
                <a:solidFill>
                  <a:schemeClr val="tx1"/>
                </a:solidFill>
                <a:cs typeface="+mj-cs"/>
              </a:rPr>
              <a:t> </a:t>
            </a:r>
            <a:r>
              <a:rPr lang="en-US" sz="2400" b="1" dirty="0">
                <a:solidFill>
                  <a:srgbClr val="FF0000"/>
                </a:solidFill>
                <a:cs typeface="+mj-cs"/>
              </a:rPr>
              <a:t>Microorganisms</a:t>
            </a:r>
            <a:r>
              <a:rPr lang="en-US" sz="2400" b="1" dirty="0">
                <a:solidFill>
                  <a:schemeClr val="tx1"/>
                </a:solidFill>
                <a:cs typeface="+mj-cs"/>
              </a:rPr>
              <a:t> are present in vast numbers everywhere on the bodies of animals and humans, on plant surfaces, in the air, food, water, dust, soil, and even inside the intestinal canal of all insects, birds, animals and human beings. </a:t>
            </a:r>
          </a:p>
          <a:p>
            <a:pPr algn="l"/>
            <a:endParaRPr lang="en-US" sz="2400" b="1" dirty="0">
              <a:solidFill>
                <a:schemeClr val="tx1"/>
              </a:solidFill>
              <a:cs typeface="+mj-cs"/>
            </a:endParaRPr>
          </a:p>
          <a:p>
            <a:pPr algn="l"/>
            <a:r>
              <a:rPr lang="hy-AM" sz="2400" b="1" dirty="0">
                <a:solidFill>
                  <a:srgbClr val="FF0000"/>
                </a:solidFill>
                <a:cs typeface="+mj-cs"/>
              </a:rPr>
              <a:t>֍</a:t>
            </a:r>
            <a:r>
              <a:rPr lang="en-US" sz="2400" b="1" dirty="0">
                <a:solidFill>
                  <a:srgbClr val="FF0000"/>
                </a:solidFill>
                <a:cs typeface="+mj-cs"/>
              </a:rPr>
              <a:t> Microorganisms</a:t>
            </a:r>
            <a:r>
              <a:rPr lang="en-US" sz="2400" b="1" dirty="0">
                <a:solidFill>
                  <a:schemeClr val="tx1"/>
                </a:solidFill>
                <a:cs typeface="+mj-cs"/>
              </a:rPr>
              <a:t> are harmful include the agents of human infectious diseases: </a:t>
            </a:r>
            <a:r>
              <a:rPr lang="en-US" sz="2400" b="1" i="1" dirty="0">
                <a:solidFill>
                  <a:srgbClr val="CC00CC"/>
                </a:solidFill>
                <a:cs typeface="+mj-cs"/>
              </a:rPr>
              <a:t>bacteria</a:t>
            </a:r>
            <a:r>
              <a:rPr lang="en-US" sz="2400" b="1" dirty="0">
                <a:solidFill>
                  <a:schemeClr val="tx1"/>
                </a:solidFill>
                <a:cs typeface="+mj-cs"/>
              </a:rPr>
              <a:t>, </a:t>
            </a:r>
            <a:r>
              <a:rPr lang="en-US" sz="2400" b="1" i="1" dirty="0">
                <a:solidFill>
                  <a:srgbClr val="6600FF"/>
                </a:solidFill>
                <a:cs typeface="+mj-cs"/>
              </a:rPr>
              <a:t>fungi</a:t>
            </a:r>
            <a:r>
              <a:rPr lang="en-US" sz="2400" b="1" dirty="0">
                <a:solidFill>
                  <a:schemeClr val="tx1"/>
                </a:solidFill>
                <a:cs typeface="+mj-cs"/>
              </a:rPr>
              <a:t>, </a:t>
            </a:r>
            <a:r>
              <a:rPr lang="en-US" sz="2400" b="1" i="1" dirty="0">
                <a:solidFill>
                  <a:srgbClr val="00B0F0"/>
                </a:solidFill>
                <a:cs typeface="+mj-cs"/>
              </a:rPr>
              <a:t>protozoa</a:t>
            </a:r>
            <a:r>
              <a:rPr lang="en-US" sz="2400" b="1" dirty="0">
                <a:solidFill>
                  <a:schemeClr val="tx1"/>
                </a:solidFill>
                <a:cs typeface="+mj-cs"/>
              </a:rPr>
              <a:t>, </a:t>
            </a:r>
            <a:r>
              <a:rPr lang="en-US" sz="2400" b="1" i="1" dirty="0">
                <a:solidFill>
                  <a:srgbClr val="FF0000"/>
                </a:solidFill>
                <a:cs typeface="+mj-cs"/>
              </a:rPr>
              <a:t>helminthes</a:t>
            </a:r>
            <a:r>
              <a:rPr lang="en-US" sz="2400" b="1" dirty="0">
                <a:solidFill>
                  <a:schemeClr val="tx1"/>
                </a:solidFill>
                <a:cs typeface="+mj-cs"/>
              </a:rPr>
              <a:t>, and </a:t>
            </a:r>
            <a:r>
              <a:rPr lang="en-US" sz="2400" b="1" i="1" dirty="0">
                <a:solidFill>
                  <a:srgbClr val="0070C0"/>
                </a:solidFill>
                <a:cs typeface="+mj-cs"/>
              </a:rPr>
              <a:t>viruses</a:t>
            </a:r>
            <a:r>
              <a:rPr lang="en-US" sz="2400" b="1" dirty="0">
                <a:solidFill>
                  <a:schemeClr val="tx1"/>
                </a:solidFill>
                <a:cs typeface="+mj-cs"/>
              </a:rPr>
              <a:t>. Others benefit by association with biological activity of the host.</a:t>
            </a:r>
          </a:p>
        </p:txBody>
      </p:sp>
      <p:pic>
        <p:nvPicPr>
          <p:cNvPr id="4" name="Picture 3">
            <a:extLst>
              <a:ext uri="{FF2B5EF4-FFF2-40B4-BE49-F238E27FC236}">
                <a16:creationId xmlns:a16="http://schemas.microsoft.com/office/drawing/2014/main" id="{92D7F2CB-2402-5545-911B-5DA080A285CE}"/>
              </a:ext>
            </a:extLst>
          </p:cNvPr>
          <p:cNvPicPr>
            <a:picLocks noChangeAspect="1"/>
          </p:cNvPicPr>
          <p:nvPr/>
        </p:nvPicPr>
        <p:blipFill>
          <a:blip r:embed="rId3"/>
          <a:stretch>
            <a:fillRect/>
          </a:stretch>
        </p:blipFill>
        <p:spPr>
          <a:xfrm>
            <a:off x="202077" y="116632"/>
            <a:ext cx="1292464" cy="1304657"/>
          </a:xfrm>
          <a:prstGeom prst="rect">
            <a:avLst/>
          </a:prstGeom>
        </p:spPr>
      </p:pic>
      <p:pic>
        <p:nvPicPr>
          <p:cNvPr id="5" name="Picture 4">
            <a:extLst>
              <a:ext uri="{FF2B5EF4-FFF2-40B4-BE49-F238E27FC236}">
                <a16:creationId xmlns:a16="http://schemas.microsoft.com/office/drawing/2014/main" id="{7574289A-3033-C441-C7A9-A3CD19CC9072}"/>
              </a:ext>
            </a:extLst>
          </p:cNvPr>
          <p:cNvPicPr>
            <a:picLocks noChangeAspect="1"/>
          </p:cNvPicPr>
          <p:nvPr/>
        </p:nvPicPr>
        <p:blipFill>
          <a:blip r:embed="rId4"/>
          <a:stretch>
            <a:fillRect/>
          </a:stretch>
        </p:blipFill>
        <p:spPr>
          <a:xfrm>
            <a:off x="7497046" y="106623"/>
            <a:ext cx="1444877" cy="1426588"/>
          </a:xfrm>
          <a:prstGeom prst="rect">
            <a:avLst/>
          </a:prstGeom>
        </p:spPr>
      </p:pic>
    </p:spTree>
    <p:extLst>
      <p:ext uri="{BB962C8B-B14F-4D97-AF65-F5344CB8AC3E}">
        <p14:creationId xmlns:p14="http://schemas.microsoft.com/office/powerpoint/2010/main" val="1904026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1470025"/>
          </a:xfrm>
        </p:spPr>
        <p:txBody>
          <a:bodyPr>
            <a:normAutofit/>
          </a:bodyPr>
          <a:lstStyle/>
          <a:p>
            <a:pPr algn="l"/>
            <a:endParaRPr lang="ar-IQ" sz="2400" dirty="0"/>
          </a:p>
        </p:txBody>
      </p:sp>
      <p:sp>
        <p:nvSpPr>
          <p:cNvPr id="3" name="Subtitle 2"/>
          <p:cNvSpPr>
            <a:spLocks noGrp="1"/>
          </p:cNvSpPr>
          <p:nvPr>
            <p:ph type="subTitle" idx="1"/>
          </p:nvPr>
        </p:nvSpPr>
        <p:spPr>
          <a:xfrm>
            <a:off x="152400" y="1676400"/>
            <a:ext cx="8839200" cy="5029200"/>
          </a:xfrm>
        </p:spPr>
        <p:txBody>
          <a:bodyPr>
            <a:normAutofit/>
          </a:bodyPr>
          <a:lstStyle/>
          <a:p>
            <a:pPr algn="l"/>
            <a:endParaRPr lang="ar-IQ" sz="2400" dirty="0">
              <a:cs typeface="+mj-cs"/>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5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20000"/>
          </a:bodyPr>
          <a:lstStyle/>
          <a:p>
            <a:pPr marL="0" indent="0">
              <a:buNone/>
            </a:pPr>
            <a:r>
              <a:rPr lang="en-US" sz="3000" b="1" dirty="0">
                <a:solidFill>
                  <a:srgbClr val="002060"/>
                </a:solidFill>
                <a:cs typeface="+mj-cs"/>
              </a:rPr>
              <a:t>Bacteria</a:t>
            </a:r>
          </a:p>
          <a:p>
            <a:pPr marL="0" indent="0">
              <a:buNone/>
            </a:pPr>
            <a:r>
              <a:rPr lang="en-US" sz="2400" b="1" dirty="0">
                <a:solidFill>
                  <a:srgbClr val="C00000"/>
                </a:solidFill>
                <a:cs typeface="+mj-cs"/>
              </a:rPr>
              <a:t>Bacteria</a:t>
            </a:r>
            <a:r>
              <a:rPr lang="en-US" sz="2400" b="1" dirty="0">
                <a:cs typeface="+mj-cs"/>
              </a:rPr>
              <a:t> </a:t>
            </a:r>
            <a:r>
              <a:rPr lang="en-US" sz="2400" b="1" dirty="0">
                <a:solidFill>
                  <a:srgbClr val="7030A0"/>
                </a:solidFill>
                <a:cs typeface="+mj-cs"/>
              </a:rPr>
              <a:t>are a large group of microscopic organism, occur almost everywhere.</a:t>
            </a:r>
          </a:p>
          <a:p>
            <a:pPr marL="0" indent="0">
              <a:buNone/>
            </a:pPr>
            <a:r>
              <a:rPr lang="en-US" sz="2400" b="1" dirty="0">
                <a:solidFill>
                  <a:srgbClr val="7030A0"/>
                </a:solidFill>
                <a:cs typeface="+mj-cs"/>
              </a:rPr>
              <a:t>They have a simple internal structure, including capsule, cell wall, DNA, flagellum, </a:t>
            </a:r>
            <a:r>
              <a:rPr lang="en-US" sz="2400" b="1" dirty="0" err="1">
                <a:solidFill>
                  <a:srgbClr val="7030A0"/>
                </a:solidFill>
                <a:cs typeface="+mj-cs"/>
              </a:rPr>
              <a:t>pili</a:t>
            </a:r>
            <a:r>
              <a:rPr lang="en-US" sz="2400" b="1" dirty="0">
                <a:solidFill>
                  <a:srgbClr val="7030A0"/>
                </a:solidFill>
                <a:cs typeface="+mj-cs"/>
              </a:rPr>
              <a:t>, cytoplasm, and ribosomes.</a:t>
            </a:r>
          </a:p>
          <a:p>
            <a:pPr marL="0" indent="0">
              <a:buNone/>
            </a:pPr>
            <a:r>
              <a:rPr lang="en-US" sz="2400" b="1" dirty="0">
                <a:cs typeface="+mj-cs"/>
              </a:rPr>
              <a:t>• are unicellular</a:t>
            </a:r>
          </a:p>
          <a:p>
            <a:pPr marL="0" indent="0">
              <a:buNone/>
            </a:pPr>
            <a:r>
              <a:rPr lang="en-US" sz="2400" b="1" dirty="0">
                <a:cs typeface="+mj-cs"/>
              </a:rPr>
              <a:t>• have both DNA and RNA</a:t>
            </a:r>
          </a:p>
          <a:p>
            <a:pPr marL="0" indent="0">
              <a:buNone/>
            </a:pPr>
            <a:r>
              <a:rPr lang="en-US" sz="2400" b="1" dirty="0">
                <a:cs typeface="+mj-cs"/>
              </a:rPr>
              <a:t>• Prokaryotic cells</a:t>
            </a:r>
          </a:p>
          <a:p>
            <a:pPr marL="0" indent="0">
              <a:buNone/>
            </a:pPr>
            <a:r>
              <a:rPr lang="en-US" sz="2400" b="1" dirty="0">
                <a:cs typeface="+mj-cs"/>
              </a:rPr>
              <a:t>• 70s ribosomes</a:t>
            </a:r>
          </a:p>
          <a:p>
            <a:pPr marL="0" indent="0">
              <a:buNone/>
            </a:pPr>
            <a:r>
              <a:rPr lang="en-US" sz="2400" b="1" dirty="0">
                <a:cs typeface="+mj-cs"/>
              </a:rPr>
              <a:t>• No mitochondria</a:t>
            </a:r>
          </a:p>
          <a:p>
            <a:pPr marL="0" indent="0">
              <a:buNone/>
            </a:pPr>
            <a:r>
              <a:rPr lang="en-US" sz="2400" b="1" dirty="0">
                <a:cs typeface="+mj-cs"/>
              </a:rPr>
              <a:t>• Some have capsule</a:t>
            </a:r>
          </a:p>
          <a:p>
            <a:pPr marL="0" indent="0">
              <a:buNone/>
            </a:pPr>
            <a:r>
              <a:rPr lang="en-US" sz="2400" b="1" dirty="0">
                <a:cs typeface="+mj-cs"/>
              </a:rPr>
              <a:t>• Have cell wall</a:t>
            </a:r>
          </a:p>
          <a:p>
            <a:pPr marL="0" indent="0">
              <a:buNone/>
            </a:pPr>
            <a:r>
              <a:rPr lang="en-US" sz="2400" b="1" dirty="0">
                <a:cs typeface="+mj-cs"/>
              </a:rPr>
              <a:t>• Some are motile (flagellum, </a:t>
            </a:r>
            <a:r>
              <a:rPr lang="en-US" sz="2400" b="1" dirty="0" err="1">
                <a:cs typeface="+mj-cs"/>
              </a:rPr>
              <a:t>pili</a:t>
            </a:r>
            <a:r>
              <a:rPr lang="en-US" sz="2400" b="1" dirty="0">
                <a:cs typeface="+mj-cs"/>
              </a:rPr>
              <a:t>)</a:t>
            </a:r>
          </a:p>
          <a:p>
            <a:pPr marL="0" indent="0">
              <a:buNone/>
            </a:pPr>
            <a:r>
              <a:rPr lang="en-US" sz="2400" b="1" dirty="0">
                <a:cs typeface="+mj-cs"/>
              </a:rPr>
              <a:t>• Replicate by binary fission.</a:t>
            </a:r>
          </a:p>
          <a:p>
            <a:pPr marL="0" indent="0">
              <a:buNone/>
            </a:pPr>
            <a:r>
              <a:rPr lang="en-US" sz="2400" b="1" dirty="0">
                <a:cs typeface="+mj-cs"/>
              </a:rPr>
              <a:t>• Vary in sizes, measure approximately 0.1 to 10.0 </a:t>
            </a:r>
            <a:r>
              <a:rPr lang="en-US" sz="2400" b="1" dirty="0" err="1">
                <a:cs typeface="+mj-cs"/>
              </a:rPr>
              <a:t>μm</a:t>
            </a:r>
            <a:r>
              <a:rPr lang="en-US" sz="2400" b="1" dirty="0">
                <a:cs typeface="+mj-cs"/>
              </a:rPr>
              <a:t>.</a:t>
            </a:r>
          </a:p>
          <a:p>
            <a:pPr marL="0" indent="0">
              <a:buNone/>
            </a:pPr>
            <a:r>
              <a:rPr lang="en-US" sz="2400" b="1" dirty="0">
                <a:cs typeface="+mj-cs"/>
              </a:rPr>
              <a:t>• Some bacteria can cause diseases for human, animals and plants.</a:t>
            </a:r>
          </a:p>
          <a:p>
            <a:pPr marL="0" indent="0">
              <a:buNone/>
            </a:pPr>
            <a:r>
              <a:rPr lang="en-US" sz="2400" b="1" dirty="0">
                <a:cs typeface="+mj-cs"/>
              </a:rPr>
              <a:t>• Widely distributed. It can be found in soil, air, water, and living bodies.</a:t>
            </a:r>
          </a:p>
          <a:p>
            <a:pPr marL="0" indent="0">
              <a:buNone/>
            </a:pPr>
            <a:r>
              <a:rPr lang="en-US" sz="2400" b="1" dirty="0">
                <a:cs typeface="+mj-cs"/>
              </a:rPr>
              <a:t>• Some bacteria are harmless (i.e. live in human bodies as normal flora).</a:t>
            </a:r>
          </a:p>
          <a:p>
            <a:pPr marL="0" indent="0">
              <a:buNone/>
            </a:pPr>
            <a:endParaRPr lang="en-US" sz="2400" b="1" dirty="0">
              <a:cs typeface="+mj-cs"/>
            </a:endParaRPr>
          </a:p>
        </p:txBody>
      </p:sp>
    </p:spTree>
    <p:extLst>
      <p:ext uri="{BB962C8B-B14F-4D97-AF65-F5344CB8AC3E}">
        <p14:creationId xmlns:p14="http://schemas.microsoft.com/office/powerpoint/2010/main" val="272606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447800"/>
          </a:xfrm>
        </p:spPr>
        <p:txBody>
          <a:bodyPr>
            <a:normAutofit/>
          </a:bodyPr>
          <a:lstStyle/>
          <a:p>
            <a:pPr algn="l"/>
            <a:r>
              <a:rPr lang="en-US" sz="2400" dirty="0"/>
              <a:t>                       </a:t>
            </a:r>
            <a:r>
              <a:rPr lang="en-US" sz="2400" b="1" dirty="0"/>
              <a:t>Department of Anesthesia Techniques </a:t>
            </a:r>
            <a:br>
              <a:rPr lang="en-US" sz="2400" b="1" dirty="0"/>
            </a:br>
            <a:r>
              <a:rPr lang="en-US" sz="2400" b="1" dirty="0"/>
              <a:t>                           Title of the lecture:- Bacteria</a:t>
            </a:r>
            <a:br>
              <a:rPr lang="en-US" sz="2400" b="1" dirty="0"/>
            </a:br>
            <a:r>
              <a:rPr lang="en-US" sz="2400" dirty="0"/>
              <a:t> </a:t>
            </a:r>
            <a:r>
              <a:rPr lang="en-US" sz="2400" b="1" dirty="0">
                <a:solidFill>
                  <a:srgbClr val="FF0000"/>
                </a:solidFill>
                <a:latin typeface="Times New Roman" pitchFamily="18" charset="0"/>
                <a:cs typeface="Times New Roman" pitchFamily="18" charset="0"/>
              </a:rPr>
              <a:t>Prof. Dr.              Prof. </a:t>
            </a:r>
            <a:r>
              <a:rPr lang="en-US" sz="2400" b="1" dirty="0" err="1">
                <a:solidFill>
                  <a:srgbClr val="FF0000"/>
                </a:solidFill>
                <a:latin typeface="Times New Roman" pitchFamily="18" charset="0"/>
                <a:cs typeface="Times New Roman" pitchFamily="18" charset="0"/>
              </a:rPr>
              <a:t>Dr.Younis</a:t>
            </a:r>
            <a:r>
              <a:rPr lang="en-US" sz="2400" b="1" dirty="0">
                <a:solidFill>
                  <a:srgbClr val="FF0000"/>
                </a:solidFill>
                <a:latin typeface="Times New Roman" pitchFamily="18" charset="0"/>
                <a:cs typeface="Times New Roman" pitchFamily="18" charset="0"/>
              </a:rPr>
              <a:t> A. </a:t>
            </a:r>
            <a:r>
              <a:rPr lang="en-US" sz="2400" b="1" dirty="0" err="1">
                <a:solidFill>
                  <a:srgbClr val="FF0000"/>
                </a:solidFill>
                <a:latin typeface="Times New Roman" pitchFamily="18" charset="0"/>
                <a:cs typeface="Times New Roman" pitchFamily="18" charset="0"/>
              </a:rPr>
              <a:t>Alkhafaji</a:t>
            </a:r>
            <a:endParaRPr lang="ar-IQ" sz="2400" dirty="0"/>
          </a:p>
        </p:txBody>
      </p:sp>
      <p:sp>
        <p:nvSpPr>
          <p:cNvPr id="3" name="Content Placeholder 2"/>
          <p:cNvSpPr>
            <a:spLocks noGrp="1"/>
          </p:cNvSpPr>
          <p:nvPr>
            <p:ph idx="1"/>
          </p:nvPr>
        </p:nvSpPr>
        <p:spPr>
          <a:xfrm>
            <a:off x="152400" y="1524000"/>
            <a:ext cx="8839200" cy="5181600"/>
          </a:xfrm>
        </p:spPr>
        <p:txBody>
          <a:bodyPr>
            <a:normAutofit/>
          </a:bodyPr>
          <a:lstStyle/>
          <a:p>
            <a:pPr marL="0" indent="0">
              <a:buNone/>
            </a:pPr>
            <a:r>
              <a:rPr lang="en-US" sz="2400" dirty="0">
                <a:cs typeface="+mj-cs"/>
              </a:rPr>
              <a:t>Prokaryotic cell structure</a:t>
            </a:r>
          </a:p>
          <a:p>
            <a:pPr marL="0" indent="0">
              <a:buNone/>
            </a:pPr>
            <a:r>
              <a:rPr lang="en-US" sz="2400" b="1" dirty="0">
                <a:solidFill>
                  <a:srgbClr val="FF0000"/>
                </a:solidFill>
              </a:rPr>
              <a:t>Shape</a:t>
            </a:r>
          </a:p>
          <a:p>
            <a:pPr lvl="1"/>
            <a:r>
              <a:rPr lang="en-US" b="1" dirty="0" err="1"/>
              <a:t>Cocci</a:t>
            </a:r>
            <a:r>
              <a:rPr lang="en-US" b="1" dirty="0"/>
              <a:t> – round</a:t>
            </a:r>
            <a:endParaRPr lang="en-US" sz="2000" b="1" dirty="0"/>
          </a:p>
          <a:p>
            <a:pPr lvl="1"/>
            <a:r>
              <a:rPr lang="en-US" b="1" dirty="0"/>
              <a:t>Bacilli – rods</a:t>
            </a:r>
            <a:endParaRPr lang="en-US" sz="2000" b="1" dirty="0"/>
          </a:p>
          <a:p>
            <a:pPr lvl="1"/>
            <a:r>
              <a:rPr lang="en-US" b="1" dirty="0"/>
              <a:t>Spirochetes – spiral shaped</a:t>
            </a:r>
            <a:endParaRPr lang="en-US" sz="2000" b="1" dirty="0"/>
          </a:p>
          <a:p>
            <a:pPr lvl="1"/>
            <a:r>
              <a:rPr lang="en-US" b="1" dirty="0"/>
              <a:t>Pleomorphic – bacteria that have many different shapes (like </a:t>
            </a:r>
            <a:r>
              <a:rPr lang="en-US" b="1" dirty="0" err="1"/>
              <a:t>jello</a:t>
            </a:r>
            <a:r>
              <a:rPr lang="en-US" b="1" dirty="0"/>
              <a:t> – spreads out in different shapes)</a:t>
            </a:r>
            <a:endParaRPr lang="en-US" sz="2000" b="1" dirty="0"/>
          </a:p>
          <a:p>
            <a:pPr lvl="1"/>
            <a:r>
              <a:rPr lang="en-US" b="1" dirty="0"/>
              <a:t>The shape is determined by the rigidity of the cell wall</a:t>
            </a:r>
            <a:endParaRPr lang="en-US" sz="2000" b="1" dirty="0"/>
          </a:p>
        </p:txBody>
      </p:sp>
      <p:pic>
        <p:nvPicPr>
          <p:cNvPr id="4" name="Picture 3">
            <a:extLst>
              <a:ext uri="{FF2B5EF4-FFF2-40B4-BE49-F238E27FC236}">
                <a16:creationId xmlns:a16="http://schemas.microsoft.com/office/drawing/2014/main" id="{8F9E3FD6-130C-81E7-7D2A-29AFB18CEE70}"/>
              </a:ext>
            </a:extLst>
          </p:cNvPr>
          <p:cNvPicPr>
            <a:picLocks noChangeAspect="1"/>
          </p:cNvPicPr>
          <p:nvPr/>
        </p:nvPicPr>
        <p:blipFill>
          <a:blip r:embed="rId2"/>
          <a:stretch>
            <a:fillRect/>
          </a:stretch>
        </p:blipFill>
        <p:spPr>
          <a:xfrm>
            <a:off x="202077" y="116632"/>
            <a:ext cx="1292464" cy="1304657"/>
          </a:xfrm>
          <a:prstGeom prst="rect">
            <a:avLst/>
          </a:prstGeom>
        </p:spPr>
      </p:pic>
      <p:pic>
        <p:nvPicPr>
          <p:cNvPr id="5" name="Picture 4">
            <a:extLst>
              <a:ext uri="{FF2B5EF4-FFF2-40B4-BE49-F238E27FC236}">
                <a16:creationId xmlns:a16="http://schemas.microsoft.com/office/drawing/2014/main" id="{172A9D52-AB2C-EF16-3EF3-7C6A65EACB75}"/>
              </a:ext>
            </a:extLst>
          </p:cNvPr>
          <p:cNvPicPr>
            <a:picLocks noChangeAspect="1"/>
          </p:cNvPicPr>
          <p:nvPr/>
        </p:nvPicPr>
        <p:blipFill>
          <a:blip r:embed="rId3"/>
          <a:stretch>
            <a:fillRect/>
          </a:stretch>
        </p:blipFill>
        <p:spPr>
          <a:xfrm>
            <a:off x="7497046" y="106623"/>
            <a:ext cx="1444877" cy="1426588"/>
          </a:xfrm>
          <a:prstGeom prst="rect">
            <a:avLst/>
          </a:prstGeom>
        </p:spPr>
      </p:pic>
    </p:spTree>
    <p:extLst>
      <p:ext uri="{BB962C8B-B14F-4D97-AF65-F5344CB8AC3E}">
        <p14:creationId xmlns:p14="http://schemas.microsoft.com/office/powerpoint/2010/main" val="423530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rmAutofit/>
          </a:bodyPr>
          <a:lstStyle/>
          <a:p>
            <a:pPr algn="l"/>
            <a:r>
              <a:rPr lang="en-US" sz="2400" b="1">
                <a:solidFill>
                  <a:srgbClr val="FF0000"/>
                </a:solidFill>
              </a:rPr>
              <a:t>Arrangement</a:t>
            </a:r>
            <a:br>
              <a:rPr lang="en-US" sz="2400"/>
            </a:br>
            <a:endParaRPr lang="ar-IQ" sz="2400" dirty="0"/>
          </a:p>
        </p:txBody>
      </p:sp>
      <p:sp>
        <p:nvSpPr>
          <p:cNvPr id="3" name="Content Placeholder 2"/>
          <p:cNvSpPr>
            <a:spLocks noGrp="1"/>
          </p:cNvSpPr>
          <p:nvPr>
            <p:ph idx="1"/>
          </p:nvPr>
        </p:nvSpPr>
        <p:spPr>
          <a:xfrm>
            <a:off x="152400" y="914400"/>
            <a:ext cx="8839200" cy="5791200"/>
          </a:xfrm>
        </p:spPr>
        <p:txBody>
          <a:bodyPr>
            <a:normAutofit/>
          </a:bodyPr>
          <a:lstStyle/>
          <a:p>
            <a:pPr marL="0" indent="0">
              <a:buNone/>
            </a:pPr>
            <a:r>
              <a:rPr lang="en-US" sz="2400" b="1" dirty="0"/>
              <a:t>• Pairs – </a:t>
            </a:r>
            <a:r>
              <a:rPr lang="en-US" sz="2400" b="1" dirty="0">
                <a:solidFill>
                  <a:srgbClr val="0070C0"/>
                </a:solidFill>
              </a:rPr>
              <a:t>Diplo</a:t>
            </a:r>
          </a:p>
          <a:p>
            <a:pPr marL="0" indent="0">
              <a:buNone/>
            </a:pPr>
            <a:r>
              <a:rPr lang="en-US" sz="2400" b="1" dirty="0"/>
              <a:t>• Chains – </a:t>
            </a:r>
            <a:r>
              <a:rPr lang="en-US" sz="2400" b="1" dirty="0" err="1">
                <a:solidFill>
                  <a:srgbClr val="6600FF"/>
                </a:solidFill>
              </a:rPr>
              <a:t>Strepto</a:t>
            </a:r>
            <a:endParaRPr lang="en-US" sz="2400" b="1" dirty="0">
              <a:solidFill>
                <a:srgbClr val="6600FF"/>
              </a:solidFill>
            </a:endParaRPr>
          </a:p>
          <a:p>
            <a:pPr marL="0" indent="0">
              <a:buNone/>
            </a:pPr>
            <a:r>
              <a:rPr lang="en-US" sz="2400" b="1" dirty="0"/>
              <a:t>• Grape cluster – </a:t>
            </a:r>
            <a:r>
              <a:rPr lang="en-US" sz="2400" b="1" dirty="0" err="1">
                <a:solidFill>
                  <a:srgbClr val="CC00CC"/>
                </a:solidFill>
              </a:rPr>
              <a:t>Staphylo</a:t>
            </a:r>
            <a:endParaRPr lang="en-US" sz="2400" b="1" dirty="0">
              <a:solidFill>
                <a:srgbClr val="CC00CC"/>
              </a:solidFill>
            </a:endParaRPr>
          </a:p>
          <a:p>
            <a:pPr marL="0" indent="0">
              <a:buNone/>
            </a:pPr>
            <a:r>
              <a:rPr lang="en-US" sz="2400" b="1" dirty="0"/>
              <a:t>• Arrangement is determined by degree of attachment at time of cell division. E.g. </a:t>
            </a:r>
            <a:r>
              <a:rPr lang="en-US" sz="2400" b="1" dirty="0" err="1"/>
              <a:t>cocci</a:t>
            </a:r>
            <a:r>
              <a:rPr lang="en-US" sz="2400" b="1" dirty="0"/>
              <a:t>, </a:t>
            </a:r>
            <a:r>
              <a:rPr lang="en-US" sz="2400" b="1" dirty="0" err="1"/>
              <a:t>diplococci</a:t>
            </a:r>
            <a:r>
              <a:rPr lang="en-US" sz="2400" b="1" dirty="0"/>
              <a:t>, streptococci, staphylococci .</a:t>
            </a:r>
          </a:p>
          <a:p>
            <a:pPr marL="0" indent="0">
              <a:buNone/>
            </a:pPr>
            <a:r>
              <a:rPr lang="en-US" sz="2800" b="1" dirty="0">
                <a:solidFill>
                  <a:srgbClr val="C00000"/>
                </a:solidFill>
              </a:rPr>
              <a:t>Size</a:t>
            </a:r>
          </a:p>
          <a:p>
            <a:pPr marL="0" indent="0">
              <a:buNone/>
            </a:pPr>
            <a:r>
              <a:rPr lang="hy-AM" sz="2400" b="1" dirty="0">
                <a:solidFill>
                  <a:srgbClr val="CC00CC"/>
                </a:solidFill>
              </a:rPr>
              <a:t>֍</a:t>
            </a:r>
            <a:r>
              <a:rPr lang="en-US" sz="2400" b="1" dirty="0">
                <a:solidFill>
                  <a:srgbClr val="CC00CC"/>
                </a:solidFill>
              </a:rPr>
              <a:t> </a:t>
            </a:r>
            <a:r>
              <a:rPr lang="en-US" sz="2400" b="1" dirty="0">
                <a:solidFill>
                  <a:srgbClr val="C00000"/>
                </a:solidFill>
              </a:rPr>
              <a:t>Range from 0.2 ~ 5 µm.</a:t>
            </a:r>
          </a:p>
          <a:p>
            <a:pPr marL="0" indent="0">
              <a:buNone/>
            </a:pPr>
            <a:r>
              <a:rPr lang="hy-AM" sz="2400" b="1" dirty="0">
                <a:solidFill>
                  <a:srgbClr val="CC00CC"/>
                </a:solidFill>
              </a:rPr>
              <a:t>֍</a:t>
            </a:r>
            <a:r>
              <a:rPr lang="en-US" sz="2400" b="1" dirty="0">
                <a:solidFill>
                  <a:srgbClr val="CC00CC"/>
                </a:solidFill>
              </a:rPr>
              <a:t> </a:t>
            </a:r>
            <a:r>
              <a:rPr lang="en-US" sz="2400" b="1" dirty="0">
                <a:solidFill>
                  <a:srgbClr val="C00000"/>
                </a:solidFill>
              </a:rPr>
              <a:t>The smallest bacteria, </a:t>
            </a:r>
            <a:r>
              <a:rPr lang="en-US" sz="2400" b="1" i="1" dirty="0">
                <a:solidFill>
                  <a:srgbClr val="6600FF"/>
                </a:solidFill>
              </a:rPr>
              <a:t>Mycoplasma</a:t>
            </a:r>
            <a:r>
              <a:rPr lang="en-US" sz="2400" b="1" dirty="0">
                <a:solidFill>
                  <a:srgbClr val="C00000"/>
                </a:solidFill>
              </a:rPr>
              <a:t>, are about the same size as    the largest </a:t>
            </a:r>
            <a:r>
              <a:rPr lang="en-US" sz="2400" b="1" i="1" dirty="0">
                <a:solidFill>
                  <a:srgbClr val="6600FF"/>
                </a:solidFill>
              </a:rPr>
              <a:t>virus</a:t>
            </a:r>
            <a:r>
              <a:rPr lang="en-US" sz="2400" b="1" dirty="0">
                <a:solidFill>
                  <a:srgbClr val="6600FF"/>
                </a:solidFill>
              </a:rPr>
              <a:t> </a:t>
            </a:r>
            <a:r>
              <a:rPr lang="en-US" sz="2400" b="1" dirty="0">
                <a:solidFill>
                  <a:srgbClr val="C00000"/>
                </a:solidFill>
              </a:rPr>
              <a:t>(</a:t>
            </a:r>
            <a:r>
              <a:rPr lang="en-US" sz="2400" b="1" i="1" dirty="0">
                <a:solidFill>
                  <a:srgbClr val="6600FF"/>
                </a:solidFill>
              </a:rPr>
              <a:t>Pox</a:t>
            </a:r>
            <a:r>
              <a:rPr lang="en-US" sz="2400" b="1" dirty="0">
                <a:solidFill>
                  <a:srgbClr val="C00000"/>
                </a:solidFill>
              </a:rPr>
              <a:t>).</a:t>
            </a:r>
          </a:p>
          <a:p>
            <a:pPr marL="0" indent="0">
              <a:buNone/>
            </a:pPr>
            <a:r>
              <a:rPr lang="hy-AM" sz="2400" b="1" dirty="0">
                <a:solidFill>
                  <a:srgbClr val="CC00CC"/>
                </a:solidFill>
              </a:rPr>
              <a:t>֍</a:t>
            </a:r>
            <a:r>
              <a:rPr lang="en-US" sz="2400" b="1" dirty="0">
                <a:solidFill>
                  <a:srgbClr val="C00000"/>
                </a:solidFill>
              </a:rPr>
              <a:t>A largest bacterium is </a:t>
            </a:r>
            <a:r>
              <a:rPr lang="en-US" sz="2400" b="1" i="1" dirty="0">
                <a:solidFill>
                  <a:srgbClr val="6600FF"/>
                </a:solidFill>
              </a:rPr>
              <a:t>Bacillus </a:t>
            </a:r>
            <a:r>
              <a:rPr lang="en-US" sz="2400" b="1" i="1" dirty="0" err="1">
                <a:solidFill>
                  <a:srgbClr val="6600FF"/>
                </a:solidFill>
              </a:rPr>
              <a:t>anthracis</a:t>
            </a:r>
            <a:r>
              <a:rPr lang="en-US" sz="2400" b="1" i="1" dirty="0">
                <a:solidFill>
                  <a:srgbClr val="6600FF"/>
                </a:solidFill>
              </a:rPr>
              <a:t> </a:t>
            </a:r>
            <a:r>
              <a:rPr lang="en-US" sz="2400" b="1" dirty="0">
                <a:solidFill>
                  <a:srgbClr val="C00000"/>
                </a:solidFill>
              </a:rPr>
              <a:t>.</a:t>
            </a:r>
          </a:p>
          <a:p>
            <a:pPr marL="0" indent="0">
              <a:buNone/>
            </a:pPr>
            <a:r>
              <a:rPr lang="en-US" sz="2400" b="1" dirty="0"/>
              <a:t>Cell shape is generally characteristic of a given bacterial species, but can </a:t>
            </a:r>
            <a:r>
              <a:rPr lang="en-US" sz="2400" b="1" dirty="0">
                <a:solidFill>
                  <a:srgbClr val="0070C0"/>
                </a:solidFill>
              </a:rPr>
              <a:t>vary depending on growth conditions.</a:t>
            </a:r>
            <a:endParaRPr lang="ar-IQ" sz="2400" b="1" dirty="0">
              <a:solidFill>
                <a:srgbClr val="0070C0"/>
              </a:solidFill>
            </a:endParaRPr>
          </a:p>
        </p:txBody>
      </p:sp>
    </p:spTree>
    <p:extLst>
      <p:ext uri="{BB962C8B-B14F-4D97-AF65-F5344CB8AC3E}">
        <p14:creationId xmlns:p14="http://schemas.microsoft.com/office/powerpoint/2010/main" val="187900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1" y="1524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52400"/>
            <a:ext cx="51435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5257800"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416628"/>
            <a:ext cx="6583363" cy="345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85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426588"/>
          </a:xfrm>
        </p:spPr>
        <p:txBody>
          <a:bodyPr>
            <a:normAutofit/>
          </a:bodyPr>
          <a:lstStyle/>
          <a:p>
            <a:r>
              <a:rPr lang="en-US" sz="2400" dirty="0"/>
              <a:t>      </a:t>
            </a:r>
            <a:r>
              <a:rPr lang="en-US" sz="2400" b="1" dirty="0"/>
              <a:t>Department of Anesthesia Techniques </a:t>
            </a:r>
            <a:br>
              <a:rPr lang="en-US" sz="2400" b="1" dirty="0"/>
            </a:br>
            <a:r>
              <a:rPr lang="en-US" sz="2400" b="1" dirty="0"/>
              <a:t>        Title of the lecture:- Bacteria</a:t>
            </a:r>
            <a:br>
              <a:rPr lang="en-US" sz="2400" b="1" dirty="0"/>
            </a:br>
            <a:r>
              <a:rPr lang="en-US" sz="2400" b="1" dirty="0"/>
              <a:t>         </a:t>
            </a:r>
            <a:r>
              <a:rPr lang="en-US" sz="2400" b="1" dirty="0">
                <a:solidFill>
                  <a:srgbClr val="FF0000"/>
                </a:solidFill>
                <a:latin typeface="Times New Roman" pitchFamily="18" charset="0"/>
                <a:cs typeface="Times New Roman" pitchFamily="18" charset="0"/>
              </a:rPr>
              <a:t>Prof. </a:t>
            </a:r>
            <a:r>
              <a:rPr lang="en-US" sz="2400" b="1" dirty="0" err="1">
                <a:solidFill>
                  <a:srgbClr val="FF0000"/>
                </a:solidFill>
                <a:latin typeface="Times New Roman" pitchFamily="18" charset="0"/>
                <a:cs typeface="Times New Roman" pitchFamily="18" charset="0"/>
              </a:rPr>
              <a:t>Dr.Younis</a:t>
            </a:r>
            <a:r>
              <a:rPr lang="en-US" sz="2400" b="1" dirty="0">
                <a:solidFill>
                  <a:srgbClr val="FF0000"/>
                </a:solidFill>
                <a:latin typeface="Times New Roman" pitchFamily="18" charset="0"/>
                <a:cs typeface="Times New Roman" pitchFamily="18" charset="0"/>
              </a:rPr>
              <a:t> A. </a:t>
            </a:r>
            <a:r>
              <a:rPr lang="en-US" sz="2400" b="1" dirty="0" err="1">
                <a:solidFill>
                  <a:srgbClr val="FF0000"/>
                </a:solidFill>
                <a:latin typeface="Times New Roman" pitchFamily="18" charset="0"/>
                <a:cs typeface="Times New Roman" pitchFamily="18" charset="0"/>
              </a:rPr>
              <a:t>Alkhafaji</a:t>
            </a:r>
            <a:endParaRPr lang="ar-IQ" sz="2400" dirty="0"/>
          </a:p>
        </p:txBody>
      </p:sp>
      <p:sp>
        <p:nvSpPr>
          <p:cNvPr id="3" name="Content Placeholder 2"/>
          <p:cNvSpPr>
            <a:spLocks noGrp="1"/>
          </p:cNvSpPr>
          <p:nvPr>
            <p:ph idx="1"/>
          </p:nvPr>
        </p:nvSpPr>
        <p:spPr>
          <a:xfrm>
            <a:off x="152400" y="1447800"/>
            <a:ext cx="8839200" cy="5257800"/>
          </a:xfrm>
        </p:spPr>
        <p:txBody>
          <a:bodyPr>
            <a:normAutofit/>
          </a:bodyPr>
          <a:lstStyle/>
          <a:p>
            <a:pPr marL="0" indent="0">
              <a:buNone/>
            </a:pPr>
            <a:r>
              <a:rPr lang="en-US" sz="2400" b="1" u="sng" dirty="0">
                <a:solidFill>
                  <a:srgbClr val="CC00CC"/>
                </a:solidFill>
              </a:rPr>
              <a:t>Structurall</a:t>
            </a:r>
            <a:r>
              <a:rPr lang="en-US" sz="2400" b="1" dirty="0">
                <a:solidFill>
                  <a:srgbClr val="CC00CC"/>
                </a:solidFill>
              </a:rPr>
              <a:t>y, a bacterial cell has three architectural regions:	</a:t>
            </a:r>
          </a:p>
          <a:p>
            <a:pPr lvl="0"/>
            <a:r>
              <a:rPr lang="en-US" sz="2400" b="1" dirty="0">
                <a:solidFill>
                  <a:srgbClr val="6600FF"/>
                </a:solidFill>
              </a:rPr>
              <a:t>Appendages</a:t>
            </a:r>
            <a:r>
              <a:rPr lang="en-US" sz="2400" b="1" dirty="0"/>
              <a:t> (attachments to the cell surface) in the form of </a:t>
            </a:r>
            <a:r>
              <a:rPr lang="en-US" sz="2400" b="1" dirty="0">
                <a:solidFill>
                  <a:srgbClr val="FF0000"/>
                </a:solidFill>
              </a:rPr>
              <a:t>flagella</a:t>
            </a:r>
            <a:r>
              <a:rPr lang="en-US" sz="2400" b="1" dirty="0"/>
              <a:t> and</a:t>
            </a:r>
            <a:r>
              <a:rPr lang="en-US" sz="2400" dirty="0"/>
              <a:t> </a:t>
            </a:r>
            <a:r>
              <a:rPr lang="en-US" sz="2400" b="1" dirty="0" err="1">
                <a:solidFill>
                  <a:srgbClr val="FF0000"/>
                </a:solidFill>
              </a:rPr>
              <a:t>pili</a:t>
            </a:r>
            <a:r>
              <a:rPr lang="en-US" sz="2400" b="1" dirty="0">
                <a:solidFill>
                  <a:srgbClr val="FF0000"/>
                </a:solidFill>
              </a:rPr>
              <a:t> </a:t>
            </a:r>
            <a:r>
              <a:rPr lang="en-US" sz="2400" b="1" dirty="0"/>
              <a:t>(or </a:t>
            </a:r>
            <a:r>
              <a:rPr lang="en-US" sz="2400" b="1" dirty="0">
                <a:solidFill>
                  <a:srgbClr val="FF0000"/>
                </a:solidFill>
              </a:rPr>
              <a:t>fimbriae</a:t>
            </a:r>
            <a:r>
              <a:rPr lang="en-US" sz="2400" b="1" dirty="0"/>
              <a:t>)</a:t>
            </a:r>
            <a:r>
              <a:rPr lang="en-US" sz="2400" dirty="0"/>
              <a:t>.</a:t>
            </a:r>
          </a:p>
          <a:p>
            <a:pPr lvl="0"/>
            <a:r>
              <a:rPr lang="en-US" sz="2400" b="1" dirty="0">
                <a:solidFill>
                  <a:srgbClr val="6600FF"/>
                </a:solidFill>
              </a:rPr>
              <a:t>Cell envelope </a:t>
            </a:r>
            <a:r>
              <a:rPr lang="en-US" sz="2400" b="1" dirty="0">
                <a:cs typeface="+mj-cs"/>
              </a:rPr>
              <a:t>consisting</a:t>
            </a:r>
            <a:r>
              <a:rPr lang="en-US" sz="2400" dirty="0"/>
              <a:t> </a:t>
            </a:r>
            <a:r>
              <a:rPr lang="en-US" sz="2400" b="1" dirty="0"/>
              <a:t>of a </a:t>
            </a:r>
            <a:r>
              <a:rPr lang="en-US" sz="2400" b="1" dirty="0">
                <a:solidFill>
                  <a:srgbClr val="0070C0"/>
                </a:solidFill>
              </a:rPr>
              <a:t>capsule</a:t>
            </a:r>
            <a:r>
              <a:rPr lang="en-US" sz="2400" dirty="0"/>
              <a:t>, </a:t>
            </a:r>
            <a:r>
              <a:rPr lang="en-US" sz="2400" b="1" dirty="0">
                <a:solidFill>
                  <a:srgbClr val="FF0000"/>
                </a:solidFill>
              </a:rPr>
              <a:t>cell wall </a:t>
            </a:r>
            <a:r>
              <a:rPr lang="en-US" sz="2400" dirty="0"/>
              <a:t>and </a:t>
            </a:r>
            <a:r>
              <a:rPr lang="en-US" sz="2400" b="1" dirty="0">
                <a:solidFill>
                  <a:schemeClr val="accent2">
                    <a:lumMod val="75000"/>
                  </a:schemeClr>
                </a:solidFill>
              </a:rPr>
              <a:t>plasma</a:t>
            </a:r>
            <a:r>
              <a:rPr lang="en-US" sz="2400" b="1" dirty="0"/>
              <a:t> </a:t>
            </a:r>
            <a:r>
              <a:rPr lang="en-US" sz="2400" b="1" dirty="0">
                <a:solidFill>
                  <a:schemeClr val="accent2">
                    <a:lumMod val="75000"/>
                  </a:schemeClr>
                </a:solidFill>
              </a:rPr>
              <a:t>membrane</a:t>
            </a:r>
            <a:r>
              <a:rPr lang="en-US" sz="2400" dirty="0"/>
              <a:t>.</a:t>
            </a:r>
          </a:p>
          <a:p>
            <a:pPr lvl="0"/>
            <a:r>
              <a:rPr lang="en-US" sz="2400" b="1" dirty="0">
                <a:solidFill>
                  <a:srgbClr val="6600FF"/>
                </a:solidFill>
              </a:rPr>
              <a:t>Cytoplasmic region</a:t>
            </a:r>
            <a:r>
              <a:rPr lang="en-US" sz="2400" b="1" dirty="0"/>
              <a:t> that contains the </a:t>
            </a:r>
            <a:r>
              <a:rPr lang="en-US" sz="2400" b="1" dirty="0">
                <a:solidFill>
                  <a:srgbClr val="006600"/>
                </a:solidFill>
              </a:rPr>
              <a:t>cell chromosome </a:t>
            </a:r>
            <a:r>
              <a:rPr lang="en-US" sz="2400" b="1" dirty="0"/>
              <a:t>(DNA) and </a:t>
            </a:r>
            <a:r>
              <a:rPr lang="en-US" sz="2400" b="1" dirty="0">
                <a:solidFill>
                  <a:srgbClr val="006600"/>
                </a:solidFill>
              </a:rPr>
              <a:t>ribosomes</a:t>
            </a:r>
            <a:r>
              <a:rPr lang="en-US" sz="2400" b="1" dirty="0"/>
              <a:t> and various </a:t>
            </a:r>
            <a:r>
              <a:rPr lang="en-US" sz="2400" b="1" dirty="0">
                <a:solidFill>
                  <a:srgbClr val="006600"/>
                </a:solidFill>
              </a:rPr>
              <a:t>sorts</a:t>
            </a:r>
            <a:r>
              <a:rPr lang="en-US" sz="2400" b="1" dirty="0"/>
              <a:t> of </a:t>
            </a:r>
            <a:r>
              <a:rPr lang="en-US" sz="2400" b="1" dirty="0">
                <a:solidFill>
                  <a:srgbClr val="006600"/>
                </a:solidFill>
              </a:rPr>
              <a:t>inclusions</a:t>
            </a:r>
            <a:r>
              <a:rPr lang="en-US" sz="2400" b="1" dirty="0"/>
              <a:t>.</a:t>
            </a:r>
          </a:p>
          <a:p>
            <a:pPr marL="0" indent="0">
              <a:buNone/>
            </a:pPr>
            <a:r>
              <a:rPr lang="en-US" sz="2800" b="1" u="sng" dirty="0">
                <a:solidFill>
                  <a:srgbClr val="0070C0"/>
                </a:solidFill>
                <a:cs typeface="+mj-cs"/>
              </a:rPr>
              <a:t>Bacterial motility</a:t>
            </a:r>
          </a:p>
          <a:p>
            <a:pPr marL="0" indent="0">
              <a:buNone/>
            </a:pPr>
            <a:r>
              <a:rPr lang="en-US" sz="2400" b="1" dirty="0">
                <a:cs typeface="+mj-cs"/>
              </a:rPr>
              <a:t>The ability of an organism to move by itself is called motility. *</a:t>
            </a:r>
          </a:p>
          <a:p>
            <a:pPr marL="0" indent="0">
              <a:buNone/>
            </a:pPr>
            <a:r>
              <a:rPr lang="en-US" sz="2400" b="1" dirty="0">
                <a:cs typeface="+mj-cs"/>
              </a:rPr>
              <a:t>* Prokaryotes move by means of propeller-like flagella.</a:t>
            </a:r>
          </a:p>
          <a:p>
            <a:pPr marL="0" indent="0">
              <a:buNone/>
            </a:pPr>
            <a:r>
              <a:rPr lang="en-US" sz="2400" b="1" dirty="0">
                <a:cs typeface="+mj-cs"/>
              </a:rPr>
              <a:t>*Almost </a:t>
            </a:r>
            <a:r>
              <a:rPr lang="en-US" sz="2400" b="1" dirty="0">
                <a:solidFill>
                  <a:srgbClr val="FF0000"/>
                </a:solidFill>
                <a:cs typeface="+mj-cs"/>
              </a:rPr>
              <a:t>all</a:t>
            </a:r>
            <a:r>
              <a:rPr lang="en-US" sz="2400" b="1" dirty="0">
                <a:cs typeface="+mj-cs"/>
              </a:rPr>
              <a:t> </a:t>
            </a:r>
            <a:r>
              <a:rPr lang="en-US" sz="2400" b="1" dirty="0">
                <a:solidFill>
                  <a:srgbClr val="CC00CC"/>
                </a:solidFill>
                <a:cs typeface="+mj-cs"/>
              </a:rPr>
              <a:t>spiral bacteria </a:t>
            </a:r>
            <a:r>
              <a:rPr lang="en-US" sz="2400" b="1" dirty="0">
                <a:cs typeface="+mj-cs"/>
              </a:rPr>
              <a:t>and about </a:t>
            </a:r>
            <a:r>
              <a:rPr lang="en-US" sz="2400" b="1" dirty="0">
                <a:solidFill>
                  <a:srgbClr val="FF0000"/>
                </a:solidFill>
                <a:cs typeface="+mj-cs"/>
              </a:rPr>
              <a:t>half</a:t>
            </a:r>
            <a:r>
              <a:rPr lang="en-US" sz="2400" b="1" dirty="0">
                <a:cs typeface="+mj-cs"/>
              </a:rPr>
              <a:t> of the bacilli </a:t>
            </a:r>
            <a:r>
              <a:rPr lang="en-US" sz="2400" b="1" dirty="0">
                <a:solidFill>
                  <a:srgbClr val="C00000"/>
                </a:solidFill>
                <a:cs typeface="+mj-cs"/>
              </a:rPr>
              <a:t>are motile</a:t>
            </a:r>
            <a:r>
              <a:rPr lang="en-US" sz="2400" b="1" dirty="0">
                <a:cs typeface="+mj-cs"/>
              </a:rPr>
              <a:t>, whereas essentially </a:t>
            </a:r>
            <a:r>
              <a:rPr lang="en-US" sz="2400" b="1" dirty="0">
                <a:solidFill>
                  <a:srgbClr val="CC00CC"/>
                </a:solidFill>
                <a:cs typeface="+mj-cs"/>
              </a:rPr>
              <a:t>none of the </a:t>
            </a:r>
            <a:r>
              <a:rPr lang="en-US" sz="2400" b="1" dirty="0" err="1">
                <a:solidFill>
                  <a:srgbClr val="CC00CC"/>
                </a:solidFill>
                <a:cs typeface="+mj-cs"/>
              </a:rPr>
              <a:t>cocci</a:t>
            </a:r>
            <a:r>
              <a:rPr lang="en-US" sz="2400" b="1" dirty="0">
                <a:cs typeface="+mj-cs"/>
              </a:rPr>
              <a:t> </a:t>
            </a:r>
            <a:r>
              <a:rPr lang="en-US" sz="2400" b="1" dirty="0">
                <a:solidFill>
                  <a:srgbClr val="C00000"/>
                </a:solidFill>
                <a:cs typeface="+mj-cs"/>
              </a:rPr>
              <a:t>are motile</a:t>
            </a:r>
            <a:r>
              <a:rPr lang="en-US" sz="2400" b="1" dirty="0">
                <a:cs typeface="+mj-cs"/>
              </a:rPr>
              <a:t>.</a:t>
            </a:r>
          </a:p>
          <a:p>
            <a:pPr marL="0" indent="0">
              <a:buNone/>
            </a:pPr>
            <a:endParaRPr lang="ar-IQ" sz="2400" dirty="0">
              <a:cs typeface="+mj-cs"/>
            </a:endParaRPr>
          </a:p>
        </p:txBody>
      </p:sp>
      <p:pic>
        <p:nvPicPr>
          <p:cNvPr id="4" name="Picture 3">
            <a:extLst>
              <a:ext uri="{FF2B5EF4-FFF2-40B4-BE49-F238E27FC236}">
                <a16:creationId xmlns:a16="http://schemas.microsoft.com/office/drawing/2014/main" id="{25F81A5F-FC8F-7934-51AD-6DCDEA14AD44}"/>
              </a:ext>
            </a:extLst>
          </p:cNvPr>
          <p:cNvPicPr>
            <a:picLocks noChangeAspect="1"/>
          </p:cNvPicPr>
          <p:nvPr/>
        </p:nvPicPr>
        <p:blipFill>
          <a:blip r:embed="rId2"/>
          <a:stretch>
            <a:fillRect/>
          </a:stretch>
        </p:blipFill>
        <p:spPr>
          <a:xfrm>
            <a:off x="202077" y="116632"/>
            <a:ext cx="1292464" cy="1304657"/>
          </a:xfrm>
          <a:prstGeom prst="rect">
            <a:avLst/>
          </a:prstGeom>
        </p:spPr>
      </p:pic>
      <p:pic>
        <p:nvPicPr>
          <p:cNvPr id="5" name="Picture 4">
            <a:extLst>
              <a:ext uri="{FF2B5EF4-FFF2-40B4-BE49-F238E27FC236}">
                <a16:creationId xmlns:a16="http://schemas.microsoft.com/office/drawing/2014/main" id="{358211F2-4787-1899-37BE-E1CF1DC31B56}"/>
              </a:ext>
            </a:extLst>
          </p:cNvPr>
          <p:cNvPicPr>
            <a:picLocks noChangeAspect="1"/>
          </p:cNvPicPr>
          <p:nvPr/>
        </p:nvPicPr>
        <p:blipFill>
          <a:blip r:embed="rId3"/>
          <a:stretch>
            <a:fillRect/>
          </a:stretch>
        </p:blipFill>
        <p:spPr>
          <a:xfrm>
            <a:off x="7497046" y="106623"/>
            <a:ext cx="1444877" cy="1426588"/>
          </a:xfrm>
          <a:prstGeom prst="rect">
            <a:avLst/>
          </a:prstGeom>
        </p:spPr>
      </p:pic>
    </p:spTree>
    <p:extLst>
      <p:ext uri="{BB962C8B-B14F-4D97-AF65-F5344CB8AC3E}">
        <p14:creationId xmlns:p14="http://schemas.microsoft.com/office/powerpoint/2010/main" val="63910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rmAutofit/>
          </a:bodyPr>
          <a:lstStyle/>
          <a:p>
            <a:pPr algn="l"/>
            <a:r>
              <a:rPr lang="en-US" sz="2400" b="1" dirty="0">
                <a:solidFill>
                  <a:srgbClr val="6600FF"/>
                </a:solidFill>
              </a:rPr>
              <a:t>Site of flagella</a:t>
            </a:r>
          </a:p>
        </p:txBody>
      </p:sp>
      <p:sp>
        <p:nvSpPr>
          <p:cNvPr id="3" name="Content Placeholder 2"/>
          <p:cNvSpPr>
            <a:spLocks noGrp="1"/>
          </p:cNvSpPr>
          <p:nvPr>
            <p:ph idx="1"/>
          </p:nvPr>
        </p:nvSpPr>
        <p:spPr>
          <a:xfrm>
            <a:off x="152400" y="990600"/>
            <a:ext cx="8839200" cy="5715000"/>
          </a:xfrm>
        </p:spPr>
        <p:txBody>
          <a:bodyPr>
            <a:normAutofit/>
          </a:bodyPr>
          <a:lstStyle/>
          <a:p>
            <a:pPr marL="0" indent="0">
              <a:buNone/>
            </a:pPr>
            <a:r>
              <a:rPr lang="en-US" sz="2400" dirty="0">
                <a:cs typeface="+mj-cs"/>
              </a:rPr>
              <a:t>1-Peritrichous         2- </a:t>
            </a:r>
            <a:r>
              <a:rPr lang="en-US" sz="2400" dirty="0" err="1">
                <a:cs typeface="+mj-cs"/>
              </a:rPr>
              <a:t>Monotrichous</a:t>
            </a:r>
            <a:r>
              <a:rPr lang="en-US" sz="2400" dirty="0">
                <a:cs typeface="+mj-cs"/>
              </a:rPr>
              <a:t>    </a:t>
            </a:r>
          </a:p>
          <a:p>
            <a:pPr marL="0" indent="0">
              <a:buNone/>
            </a:pPr>
            <a:endParaRPr lang="en-US" sz="2400" dirty="0">
              <a:cs typeface="+mj-cs"/>
            </a:endParaRPr>
          </a:p>
          <a:p>
            <a:pPr marL="0" indent="0">
              <a:buNone/>
            </a:pPr>
            <a:endParaRPr lang="en-US" sz="2400" dirty="0">
              <a:cs typeface="+mj-cs"/>
            </a:endParaRPr>
          </a:p>
          <a:p>
            <a:pPr marL="0" indent="0">
              <a:buNone/>
            </a:pPr>
            <a:endParaRPr lang="en-US" sz="2400" dirty="0">
              <a:cs typeface="+mj-cs"/>
            </a:endParaRPr>
          </a:p>
          <a:p>
            <a:pPr marL="0" indent="0">
              <a:buNone/>
            </a:pPr>
            <a:endParaRPr lang="en-US" sz="2400" dirty="0">
              <a:cs typeface="+mj-cs"/>
            </a:endParaRPr>
          </a:p>
          <a:p>
            <a:pPr marL="0" indent="0">
              <a:buNone/>
            </a:pPr>
            <a:r>
              <a:rPr lang="en-US" sz="2400" dirty="0">
                <a:cs typeface="+mj-cs"/>
              </a:rPr>
              <a:t> </a:t>
            </a:r>
            <a:r>
              <a:rPr lang="en-US" sz="2400" dirty="0"/>
              <a:t>3- </a:t>
            </a:r>
            <a:r>
              <a:rPr lang="en-US" sz="2400" dirty="0" err="1"/>
              <a:t>Amphitrichous</a:t>
            </a:r>
            <a:r>
              <a:rPr lang="en-US" sz="2400" dirty="0"/>
              <a:t>     4.Lophotrichous </a:t>
            </a:r>
          </a:p>
          <a:p>
            <a:pPr marL="0" indent="0">
              <a:buNone/>
            </a:pPr>
            <a:r>
              <a:rPr lang="en-US" sz="2400" dirty="0">
                <a:cs typeface="+mj-cs"/>
              </a:rPr>
              <a:t>                                                 </a:t>
            </a:r>
            <a:endParaRPr lang="ar-IQ" sz="2400" dirty="0">
              <a:cs typeface="+mj-cs"/>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67180"/>
            <a:ext cx="16637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567180"/>
            <a:ext cx="1961357"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733800"/>
            <a:ext cx="1905000"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7.jpeg"/>
          <p:cNvPicPr/>
          <p:nvPr/>
        </p:nvPicPr>
        <p:blipFill>
          <a:blip r:embed="rId6" cstate="print"/>
          <a:stretch>
            <a:fillRect/>
          </a:stretch>
        </p:blipFill>
        <p:spPr>
          <a:xfrm>
            <a:off x="2889307" y="3670141"/>
            <a:ext cx="1889125" cy="1389380"/>
          </a:xfrm>
          <a:prstGeom prst="rect">
            <a:avLst/>
          </a:prstGeom>
        </p:spPr>
      </p:pic>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228600"/>
            <a:ext cx="4067175"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553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152400" y="76200"/>
            <a:ext cx="8839200" cy="6553200"/>
          </a:xfrm>
        </p:spPr>
        <p:txBody>
          <a:bodyPr>
            <a:normAutofit/>
          </a:bodyPr>
          <a:lstStyle/>
          <a:p>
            <a:pPr marL="0" indent="0">
              <a:buNone/>
            </a:pPr>
            <a:r>
              <a:rPr lang="en-US" sz="2400" b="1" dirty="0"/>
              <a:t>Difference between Gram-Positive and Gram-Negative Bacteria</a:t>
            </a:r>
          </a:p>
          <a:p>
            <a:pPr marL="0" indent="0">
              <a:buNone/>
            </a:pPr>
            <a:endParaRPr lang="ar-IQ" sz="2400" b="1" dirty="0"/>
          </a:p>
        </p:txBody>
      </p:sp>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3220" t="43873" r="25932" b="10356"/>
          <a:stretch/>
        </p:blipFill>
        <p:spPr bwMode="auto">
          <a:xfrm>
            <a:off x="152400" y="533400"/>
            <a:ext cx="8883267"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228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dirty="0" err="1"/>
              <a:t>Ontain</a:t>
            </a:r>
            <a:r>
              <a:rPr lang="en-US" dirty="0"/>
              <a:t>:</a:t>
            </a:r>
            <a:endParaRPr lang="ar-IQ" dirty="0"/>
          </a:p>
        </p:txBody>
      </p:sp>
      <p:sp>
        <p:nvSpPr>
          <p:cNvPr id="3" name="Content Placeholder 2"/>
          <p:cNvSpPr>
            <a:spLocks noGrp="1"/>
          </p:cNvSpPr>
          <p:nvPr>
            <p:ph idx="1"/>
          </p:nvPr>
        </p:nvSpPr>
        <p:spPr>
          <a:xfrm>
            <a:off x="152400" y="1371600"/>
            <a:ext cx="8839200" cy="5257800"/>
          </a:xfrm>
        </p:spPr>
        <p:txBody>
          <a:bodyPr/>
          <a:lstStyle/>
          <a:p>
            <a:pPr marL="0" indent="0">
              <a:buNone/>
            </a:pPr>
            <a:endParaRPr lang="ar-IQ"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50" t="9649" r="23927" b="30921"/>
          <a:stretch/>
        </p:blipFill>
        <p:spPr bwMode="auto">
          <a:xfrm>
            <a:off x="24063" y="12032"/>
            <a:ext cx="9084595" cy="669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772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TotalTime>
  <Words>625</Words>
  <Application>Microsoft Office PowerPoint</Application>
  <PresentationFormat>On-screen Show (4:3)</PresentationFormat>
  <Paragraphs>62</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     Department of Anesthesia Techniques            Title of the lecture:- Bacteria            Prof. Dr. Younis A. Alkhafaji                                      Younis.Abdulridha@mustaqbal-college.edu.iq                                      </vt:lpstr>
      <vt:lpstr>PowerPoint Presentation</vt:lpstr>
      <vt:lpstr>                       Department of Anesthesia Techniques                             Title of the lecture:- Bacteria  Prof. Dr.              Prof. Dr.Younis A. Alkhafaji</vt:lpstr>
      <vt:lpstr>Arrangement </vt:lpstr>
      <vt:lpstr>PowerPoint Presentation</vt:lpstr>
      <vt:lpstr>      Department of Anesthesia Techniques          Title of the lecture:- Bacteria          Prof. Dr.Younis A. Alkhafaji</vt:lpstr>
      <vt:lpstr>Site of flagella</vt:lpstr>
      <vt:lpstr>PowerPoint Presentation</vt:lpstr>
      <vt:lpstr>Ontain: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Department of Anesthesia Techniques                            Title of the lecture:- Bacteria                             Younis.Abdulridha@mustaqbal-college.edu.iq                               Ataa_khalil@mustaqbal-college.edu.iq </dc:title>
  <dc:creator>younis</dc:creator>
  <cp:lastModifiedBy>younis</cp:lastModifiedBy>
  <cp:revision>37</cp:revision>
  <dcterms:created xsi:type="dcterms:W3CDTF">2006-08-16T00:00:00Z</dcterms:created>
  <dcterms:modified xsi:type="dcterms:W3CDTF">2023-12-19T18:42:21Z</dcterms:modified>
</cp:coreProperties>
</file>