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6E52A6-4A01-E9DC-EF2B-A4F6CB64A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D9D1CBC-33D8-5395-C1D1-C4ACD39A5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370FDC-5D52-FAAC-02B2-A435B68B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0E9431-0184-255C-4131-775D31455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0418662-9D06-FDD0-485B-A0136D56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F83783-6972-62B3-F78A-5873215D1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8D1901A-7F15-9732-8E1D-00982523D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36CCDEF-69FE-6555-74B9-077CAFA0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14EB48-55D2-BE02-F17A-C754C0785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E1E670-C4FE-11BF-2AEB-9AA2FBFAF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1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AA3FDC9-5763-DB82-CF27-5634954916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C79EF3-52B5-9E5F-CC12-8622EAAE0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E75E0D-E834-AE87-88B8-A0F8A0659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E4EA2D7-2DCA-636A-1FEF-D64F7FA53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8D5C45-1FC2-18B6-CFED-9F384940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1C91C2-C529-4149-9121-7D65957C2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5C0C23F-764F-713C-503F-695D6B73A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929504-4A90-E282-F8B2-4C9EC7D29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224D05-8D9A-64D8-2316-D264E8936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1FD9C0-17A1-48CC-464E-EAC62D60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1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76B778-4A71-AEA7-7D17-4922F9E50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CF522CC-9527-4417-43F8-A692E6856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9C53A7-F867-2175-776B-78C5BF4C5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62C10C-3336-97DF-9651-865EFAFB1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07F3A9-78CF-26D2-B79D-9CFBDE4C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6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5788B4-CC63-E46A-E242-0BDF2C4B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B4C103B-796B-40C4-9E39-1E9509658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B3E7245-CE49-37F0-6435-6CF298CFF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DFA3808-D550-23E4-F6A1-C2B3A4B69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7A01E16-FFC2-8C60-7918-84CB4EBFB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D534838-0874-A652-040D-27F31F06F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A64BB2-26FD-2636-2FFB-8C4026632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E0CF455-4915-29E4-A160-A7807497F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D5446E4-3848-0A65-B84C-1E7D95ECB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65EADC1-9DB4-EB5B-EF79-2C95A44AC4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D9482F3-5F57-5E05-D496-8DB3F030DB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60103C-E8FB-0F68-EB9C-D566AE981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27D5B7B-C21C-76CE-DE7F-8BB08A9C8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4AC5B2A-F57F-5243-6B5C-3F007B278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4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CB63C1-8565-3A8C-1D1C-8A935926E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D9E804A-5531-AC06-821F-366B49190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98B1B0D-0A08-716A-2CA8-9E518D63E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CBAC547-FA48-EB9E-A72D-11F9A9806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7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AA406E5-4C92-2839-03B7-28461CDC3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A4CD1FA-4BCE-3BB9-BF8E-E26788599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BA5E062-6A22-953B-78B1-3A459800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A8D016-74AD-90DA-D412-A9678DEE6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CADDF47-45F4-947E-B78F-E685BE3BB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85B5A6E-1422-CCB5-22E4-D7D174C0D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B242AB-4918-C31E-067C-D079D67E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09C9DA0-8E4A-E976-F1D0-178F54D1F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696AD1F-EAB5-6953-10ED-AD5966770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2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0ABD78-8FA7-9728-3146-2EC0308BA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11BAE4A-5DCC-7467-5F5E-7EA21003A4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E828CE2-6F0E-6F21-751F-5A2C00E81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5751496-BD6E-EA5F-86B7-C121E6802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AC578FB-EE59-AD3C-07AB-BFDF3C18E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B0F7939-967C-8DEF-0A56-2A4915EAA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7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B9DCD8B-9327-81F4-27E8-448E61BE9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11841CB-C527-1E0A-597F-E3DBCD4DA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B0A1EF-4213-EB06-F3EC-C6785A46C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4E519-4A7C-47CE-B6B5-DD3184DBA1DA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F4E9B8-725B-E48F-4031-95F68B0252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3992C1-B9D8-B357-6536-36A768B51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AEE4B-BBED-4FE4-BEB5-F9C188BC0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04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14C853F-A776-75FC-DEEE-A4861A2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009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ABD40B-5453-8812-63B8-185BE8262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065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Bahnschrift Condensed" panose="020B0502040204020203" pitchFamily="34" charset="0"/>
                <a:cs typeface="Times New Roman" panose="02020603050405020304" pitchFamily="18" charset="0"/>
              </a:rPr>
              <a:t>Histones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418B641-0E12-4807-4D6F-3693F737C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6996"/>
            <a:ext cx="10515600" cy="5019967"/>
          </a:xfrm>
        </p:spPr>
        <p:txBody>
          <a:bodyPr/>
          <a:lstStyle/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 family of basic proteins that associate with DNA in the nucleus.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histone octamer is composed of two copies each of the histone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H2A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H2B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These are known as the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 histones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fifth histone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usually exist out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side the core (in the binding region 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nucleosome and another).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each nucleosome attached with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followed one by linker DNA ( 20-60 bp).</a:t>
            </a: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36E256BC-1DBC-24E4-A8DB-72747A86D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481" y="2351314"/>
            <a:ext cx="3769956" cy="3349690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857592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3B2F16C-2F92-2828-D3C4-F19FCF7E1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3184"/>
            <a:ext cx="10515600" cy="5663779"/>
          </a:xfrm>
        </p:spPr>
        <p:txBody>
          <a:bodyPr>
            <a:normAutofit/>
          </a:bodyPr>
          <a:lstStyle/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four of the core histones amino acid sequences contain between 20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25% of lysine and arginine.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relatively small (molecular size for the core protein 11.4 KD- 15.4KD) and highly positively charged proteins allowing them to closely associate with negatively charged DNA, for H1 Histone it is relatively larger (MW: 21KD) and percentage of basic amino acid is 30.5%.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 major families of histones exist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H1/H5, H2A, H2B, H3</a:t>
            </a:r>
          </a:p>
          <a:p>
            <a:pPr algn="just" rtl="0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H4. Histones H2A, H2B, H3 and H4 are known as the core histones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histones H1 and H5 are known as the linker histones</a:t>
            </a:r>
          </a:p>
        </p:txBody>
      </p:sp>
    </p:spTree>
    <p:extLst>
      <p:ext uri="{BB962C8B-B14F-4D97-AF65-F5344CB8AC3E}">
        <p14:creationId xmlns:p14="http://schemas.microsoft.com/office/powerpoint/2010/main" val="1285141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3415586-7F58-DE97-C51A-951D0F539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8580"/>
            <a:ext cx="10515600" cy="5878383"/>
          </a:xfrm>
        </p:spPr>
        <p:txBody>
          <a:bodyPr/>
          <a:lstStyle/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level of packing is the coiling of beads in a helical structure called the 30 nm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chromatin fiber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appears to be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solenoid</a:t>
            </a:r>
          </a:p>
          <a:p>
            <a:pPr algn="just" rtl="0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about 6 nucleosomes per turn.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 additional H1 histone proteins are associated with each nucleosome to maintain the chromosome structure.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93DEE0D-E497-5A4D-0922-D3442C40E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865" y="2836506"/>
            <a:ext cx="9386596" cy="3722914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082261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35AF383-7739-9E9E-F0CD-211EAAD08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588"/>
            <a:ext cx="10515600" cy="5906375"/>
          </a:xfrm>
        </p:spPr>
        <p:txBody>
          <a:bodyPr>
            <a:normAutofit/>
          </a:bodyPr>
          <a:lstStyle/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final packaging occurs when the fiber is organized in loops, Chromatin</a:t>
            </a:r>
          </a:p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further condensed by folding into loops.</a:t>
            </a:r>
          </a:p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final result of chromatin packaging is the supercoiled, compact DNA that makes up chromosomes.</a:t>
            </a:r>
          </a:p>
          <a:p>
            <a:pPr algn="just" rtl="0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Chromatin 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major component of the nucleus, the genetic material consist from 50% DNA and protein for each and during interphase this chromatin appeared as uncondensed diffused material look like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beads- in string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during metaphase it will arrange to thread-like structure.</a:t>
            </a:r>
          </a:p>
          <a:p>
            <a:pPr algn="just" rt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75A983F-157A-6F5E-DDBE-962610DE4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074" y="3536303"/>
            <a:ext cx="8808098" cy="3172408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963874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E702323-D1FE-C623-B298-AAB876EC0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2555"/>
            <a:ext cx="10515600" cy="5794408"/>
          </a:xfrm>
        </p:spPr>
        <p:txBody>
          <a:bodyPr>
            <a:normAutofit/>
          </a:bodyPr>
          <a:lstStyle/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Chromosomes are composed of DNA tightly-wound around histones.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Chromosomal DNA is packaged inside microscopic nuclei with the help of histones.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These are positively-charged proteins that strongly adhere to negatively-charged DNA and form complexes called nucleosomes.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nucleosome is composed of DNA wound 1.65 times around eight histone proteins. Nucleosomes fold up to form a 30-nanometer chromatin fiber, which forms loops averaging 300 nanometers in length.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300 nm fibers are compressed and folded to produce a 250 nm-wide fiber, which is tightly coiled into the chromatid of a chromosome</a:t>
            </a:r>
          </a:p>
        </p:txBody>
      </p:sp>
    </p:spTree>
    <p:extLst>
      <p:ext uri="{BB962C8B-B14F-4D97-AF65-F5344CB8AC3E}">
        <p14:creationId xmlns:p14="http://schemas.microsoft.com/office/powerpoint/2010/main" val="3628933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DCA3CE53-8FBA-C19E-89B1-89016B295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785" y="307910"/>
            <a:ext cx="8182946" cy="6316825"/>
          </a:xfr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389229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325049-48D1-E532-D74F-097A21751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Bahnschrift Condensed" panose="020B0502040204020203" pitchFamily="34" charset="0"/>
                <a:cs typeface="Times New Roman" panose="02020603050405020304" pitchFamily="18" charset="0"/>
              </a:rPr>
              <a:t>Telomeres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ECB8EB7-7E6F-5183-0B44-BA96946C3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91682"/>
            <a:ext cx="11216951" cy="5309117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Telomeres are repetitive stretches of DNA located at the ends of linear chromosomes. They protect the ends of chromosomes.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many types of cells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telomeres lose a bit of their DNA every time a cell divides. Eventually, when all of the telomere DNA is gone, the cell cannot replicate and dies.</a:t>
            </a:r>
          </a:p>
          <a:p>
            <a:pPr algn="l" rtl="0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 blood cells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other cell types with the capacity to divide very frequently have a special enzyme that prevents their chromosomes from losing their telomeres.</a:t>
            </a:r>
          </a:p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Because they retain their telomeres, such cells generally live longer than other cells.</a:t>
            </a:r>
          </a:p>
          <a:p>
            <a:pPr algn="l" rtl="0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Telomeres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also play a role in </a:t>
            </a:r>
            <a:r>
              <a:rPr lang="en-US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cancer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chromosomes of malignant cells usually do not lose their telomeres, helping to fuel the uncontrolled growth that makes cancer so devastating</a:t>
            </a:r>
          </a:p>
        </p:txBody>
      </p:sp>
    </p:spTree>
    <p:extLst>
      <p:ext uri="{BB962C8B-B14F-4D97-AF65-F5344CB8AC3E}">
        <p14:creationId xmlns:p14="http://schemas.microsoft.com/office/powerpoint/2010/main" val="130964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D669C0E7-359E-1A59-9E47-562A49B575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45" y="1825624"/>
            <a:ext cx="5197151" cy="4164629"/>
          </a:xfrm>
          <a:ln w="28575">
            <a:solidFill>
              <a:srgbClr val="FF0000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083F9C6-FF73-F4B8-6342-737AAB595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54119"/>
            <a:ext cx="5701160" cy="4126803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2745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1F2D3F-DE27-1711-3386-FC06CE952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Prokaryotic and Eukaryotic Chromosomes Organization</a:t>
            </a:r>
          </a:p>
        </p:txBody>
      </p:sp>
      <p:sp>
        <p:nvSpPr>
          <p:cNvPr id="7" name="عنصر نائب للمحتوى 6">
            <a:extLst>
              <a:ext uri="{FF2B5EF4-FFF2-40B4-BE49-F238E27FC236}">
                <a16:creationId xmlns:a16="http://schemas.microsoft.com/office/drawing/2014/main" id="{92C12C33-2B67-2082-FDF7-135CD0D02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69082" cy="4667250"/>
          </a:xfrm>
        </p:spPr>
        <p:txBody>
          <a:bodyPr>
            <a:normAutofit/>
          </a:bodyPr>
          <a:lstStyle/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DNA molecules are organized within cells into the structures we observe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chromosomes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Because the total length of cellular DNA in cells is up to a hundred thousand times the cell’s length, the packing of DNA into chromosomes is crucial to cell architecture.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Cells package their DNA not only to protect it, but also to regulate which genes are accessed and when. DNA packaging helps conserve space in cells.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Packaging is the reason why the approximately two meters of human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DNA can fit into a cell that is only a few micrometers wide</a:t>
            </a:r>
          </a:p>
        </p:txBody>
      </p:sp>
    </p:spTree>
    <p:extLst>
      <p:ext uri="{BB962C8B-B14F-4D97-AF65-F5344CB8AC3E}">
        <p14:creationId xmlns:p14="http://schemas.microsoft.com/office/powerpoint/2010/main" val="126529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6F94D06-697D-491C-649A-8851DAD15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465"/>
            <a:ext cx="10515600" cy="5486498"/>
          </a:xfrm>
        </p:spPr>
        <p:txBody>
          <a:bodyPr>
            <a:normAutofit/>
          </a:bodyPr>
          <a:lstStyle/>
          <a:p>
            <a:pPr algn="just" rtl="0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chromosome comes from the Greek words for color 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body 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Scientists gave this name to chromosomes because they are cell structures, or bodies, that are strongly stained by some colorful dyes used in research because the length of a chromosomal DNA molecule is much greater than the length of a chromosome, there must be an efficient packaging system.</a:t>
            </a:r>
          </a:p>
          <a:p>
            <a:pPr algn="just" rt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Thus, What are the mechanisms that pack DNA into chromosomes?</a:t>
            </a:r>
          </a:p>
        </p:txBody>
      </p:sp>
    </p:spTree>
    <p:extLst>
      <p:ext uri="{BB962C8B-B14F-4D97-AF65-F5344CB8AC3E}">
        <p14:creationId xmlns:p14="http://schemas.microsoft.com/office/powerpoint/2010/main" val="259435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6D804AB-84F2-8F56-2030-9155893EA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3224"/>
            <a:ext cx="10515600" cy="6158205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Chromosomes are thread-like or supercoiled structures located inside the cell (in cytoplasm of prokaryotes or nucleus of the eukaryotes).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Each chromosome is made of proteins and a single molecule of deoxyribonucleic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 (DNA).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prokaryotes contain a single, circular chromosome that is found in an area in the cytoplasm called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nucleoid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nucleoid :(meaning nucleus-like) is an irregularly-shaped region within the cell of a prokaryote that contains all or most of the genetic material. In contrast to the nucleus of a eukaryotic cell, it is not surrounded by a nuclear membrane.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genome of prokaryotic organisms generally is a super coiled circular, double-stranded piece of DNA.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length of a genome widely varies, but generally is at least a few million base pairs It is commonly referred to as a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prokaryotic chromosome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chromosome for this bacterium is circular and this is a common</a:t>
            </a:r>
          </a:p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arrangement, but there are a number of species with linear chromosomes.</a:t>
            </a:r>
          </a:p>
        </p:txBody>
      </p:sp>
    </p:spTree>
    <p:extLst>
      <p:ext uri="{BB962C8B-B14F-4D97-AF65-F5344CB8AC3E}">
        <p14:creationId xmlns:p14="http://schemas.microsoft.com/office/powerpoint/2010/main" val="2874431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8B04EA-0DBD-6CAE-4365-F88C51C6D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Structure of bacterial chromosome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FAA9638-4427-BB86-305B-A40E0E1C2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898"/>
            <a:ext cx="10515600" cy="4684065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model of the overall structure of the bacterial chromosome:</a:t>
            </a:r>
          </a:p>
          <a:p>
            <a:pPr algn="just" rtl="0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unfolded, circular chromosome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coli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depicted as a single line for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simplicity, though of course it is a double-stranded helix.</a:t>
            </a:r>
          </a:p>
          <a:p>
            <a:pPr algn="just" rtl="0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DNA folded into chromosomal domains by protein-DNA associations.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proteins are depicted as the yellow circles,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interacBng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both the DNA and with each other 6- 8 domains are shown in these figure A and B , but the actual number for E. coli is about 50.</a:t>
            </a:r>
          </a:p>
          <a:p>
            <a:pPr algn="just" rtl="0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Supercoiling and other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interacBons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cause the chromosome to compact greatly</a:t>
            </a:r>
          </a:p>
        </p:txBody>
      </p:sp>
    </p:spTree>
    <p:extLst>
      <p:ext uri="{BB962C8B-B14F-4D97-AF65-F5344CB8AC3E}">
        <p14:creationId xmlns:p14="http://schemas.microsoft.com/office/powerpoint/2010/main" val="379055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8409854F-0090-3256-A09B-6BB2BF983D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37" y="1651519"/>
            <a:ext cx="9069355" cy="4637314"/>
          </a:xfr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955078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718C48-BD0B-6B00-5A87-5EC009690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Chromatin organization and chromosome structure of eukaryotes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E0DC045-430B-BE6E-07F7-7E3E49067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1095653" cy="4486275"/>
          </a:xfrm>
        </p:spPr>
        <p:txBody>
          <a:bodyPr>
            <a:normAutofit fontScale="92500" lnSpcReduction="10000"/>
          </a:bodyPr>
          <a:lstStyle/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species of plants and animals has a set number of chromosomes.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46 chromosomes while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 plant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12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39.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fact, the packing is at the level of the nucleus, where the 2 m of DNA in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human cell is packed into 46 chromosomes, all in a nucleus 0.006 mm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diameter, because the length of a chromosomal DNA molecule is much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than the length of a chromosome, there must be an efficient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packaging system.</a:t>
            </a:r>
          </a:p>
          <a:p>
            <a:pPr algn="just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subunit designation of the chromosome is chromatin. The fundamental unit of chromatin is the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nucleosome</a:t>
            </a:r>
          </a:p>
        </p:txBody>
      </p:sp>
    </p:spTree>
    <p:extLst>
      <p:ext uri="{BB962C8B-B14F-4D97-AF65-F5344CB8AC3E}">
        <p14:creationId xmlns:p14="http://schemas.microsoft.com/office/powerpoint/2010/main" val="1164024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F4CD3D-A5D8-539A-CAD1-6DEC13E0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Levels of DNA packaging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44BC75F-5599-E38B-F6A3-2C6649ACB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1104984" cy="4712057"/>
          </a:xfrm>
        </p:spPr>
        <p:txBody>
          <a:bodyPr/>
          <a:lstStyle/>
          <a:p>
            <a:pPr algn="l" rtl="0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level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twisting or super coiling of DNA molecules .</a:t>
            </a:r>
          </a:p>
          <a:p>
            <a:pPr algn="l" rtl="0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level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warping of DNA around histones.</a:t>
            </a:r>
          </a:p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of folds or zig zag by HI histone and the linker (other benefits of linker create elasticity and flexibility to chromatin beside binding two adjacent nucleosome )</a:t>
            </a:r>
          </a:p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of (30 nm) fibers and solenoid model by collecting each 6 nucleosome together</a:t>
            </a:r>
          </a:p>
        </p:txBody>
      </p:sp>
    </p:spTree>
    <p:extLst>
      <p:ext uri="{BB962C8B-B14F-4D97-AF65-F5344CB8AC3E}">
        <p14:creationId xmlns:p14="http://schemas.microsoft.com/office/powerpoint/2010/main" val="2935044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B5D46304-B45D-F1C1-4594-4ACBC1A82D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592" y="1427585"/>
            <a:ext cx="4404049" cy="4898570"/>
          </a:xfrm>
          <a:ln w="38100">
            <a:solidFill>
              <a:srgbClr val="FF0000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5C2247B-B67C-7A44-6C62-FC60552AF2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848" y="1426028"/>
            <a:ext cx="4926563" cy="4898571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3758957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1234</Words>
  <Application>Microsoft Office PowerPoint</Application>
  <PresentationFormat>شاشة عريضة</PresentationFormat>
  <Paragraphs>76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3" baseType="lpstr">
      <vt:lpstr>Arial</vt:lpstr>
      <vt:lpstr>Bahnschrift Condensed</vt:lpstr>
      <vt:lpstr>Calibri</vt:lpstr>
      <vt:lpstr>Calibri Light</vt:lpstr>
      <vt:lpstr>Times New Roman</vt:lpstr>
      <vt:lpstr>نسق Office</vt:lpstr>
      <vt:lpstr>عرض تقديمي في PowerPoint</vt:lpstr>
      <vt:lpstr>Prokaryotic and Eukaryotic Chromosomes Organization</vt:lpstr>
      <vt:lpstr>عرض تقديمي في PowerPoint</vt:lpstr>
      <vt:lpstr>عرض تقديمي في PowerPoint</vt:lpstr>
      <vt:lpstr>Structure of bacterial chromosome</vt:lpstr>
      <vt:lpstr>عرض تقديمي في PowerPoint</vt:lpstr>
      <vt:lpstr>Chromatin organization and chromosome structure of eukaryotes</vt:lpstr>
      <vt:lpstr>Levels of DNA packaging</vt:lpstr>
      <vt:lpstr>عرض تقديمي في PowerPoint</vt:lpstr>
      <vt:lpstr>Histones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Telomeres 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Dr.H</dc:creator>
  <cp:lastModifiedBy>Dr.H</cp:lastModifiedBy>
  <cp:revision>1</cp:revision>
  <dcterms:created xsi:type="dcterms:W3CDTF">2023-12-19T08:02:07Z</dcterms:created>
  <dcterms:modified xsi:type="dcterms:W3CDTF">2023-12-19T08:47:16Z</dcterms:modified>
</cp:coreProperties>
</file>