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tkar hamza" userId="b47f3e03c0d4bf70" providerId="LiveId" clId="{DD0D50F7-9025-405F-9EB2-BB5D5E1B0273}"/>
    <pc:docChg chg="addSld delSld modSld sldOrd">
      <pc:chgData name="aftkar hamza" userId="b47f3e03c0d4bf70" providerId="LiveId" clId="{DD0D50F7-9025-405F-9EB2-BB5D5E1B0273}" dt="2023-11-26T18:07:30.018" v="41" actId="2696"/>
      <pc:docMkLst>
        <pc:docMk/>
      </pc:docMkLst>
      <pc:sldChg chg="modSp mod">
        <pc:chgData name="aftkar hamza" userId="b47f3e03c0d4bf70" providerId="LiveId" clId="{DD0D50F7-9025-405F-9EB2-BB5D5E1B0273}" dt="2023-11-26T18:01:33.502" v="30" actId="20577"/>
        <pc:sldMkLst>
          <pc:docMk/>
          <pc:sldMk cId="3683833123" sldId="264"/>
        </pc:sldMkLst>
        <pc:spChg chg="mod">
          <ac:chgData name="aftkar hamza" userId="b47f3e03c0d4bf70" providerId="LiveId" clId="{DD0D50F7-9025-405F-9EB2-BB5D5E1B0273}" dt="2023-11-26T18:01:33.502" v="30" actId="20577"/>
          <ac:spMkLst>
            <pc:docMk/>
            <pc:sldMk cId="3683833123" sldId="264"/>
            <ac:spMk id="3" creationId="{08201E79-13A2-9198-74C8-93122E08EEF9}"/>
          </ac:spMkLst>
        </pc:spChg>
      </pc:sldChg>
      <pc:sldChg chg="modSp mod">
        <pc:chgData name="aftkar hamza" userId="b47f3e03c0d4bf70" providerId="LiveId" clId="{DD0D50F7-9025-405F-9EB2-BB5D5E1B0273}" dt="2023-11-26T18:01:58.611" v="31" actId="1076"/>
        <pc:sldMkLst>
          <pc:docMk/>
          <pc:sldMk cId="1313252118" sldId="266"/>
        </pc:sldMkLst>
        <pc:spChg chg="mod">
          <ac:chgData name="aftkar hamza" userId="b47f3e03c0d4bf70" providerId="LiveId" clId="{DD0D50F7-9025-405F-9EB2-BB5D5E1B0273}" dt="2023-11-26T18:01:58.611" v="31" actId="1076"/>
          <ac:spMkLst>
            <pc:docMk/>
            <pc:sldMk cId="1313252118" sldId="266"/>
            <ac:spMk id="3" creationId="{B40FE7CE-551D-E42B-25CE-744AF5FB36A3}"/>
          </ac:spMkLst>
        </pc:spChg>
      </pc:sldChg>
      <pc:sldChg chg="modSp mod">
        <pc:chgData name="aftkar hamza" userId="b47f3e03c0d4bf70" providerId="LiveId" clId="{DD0D50F7-9025-405F-9EB2-BB5D5E1B0273}" dt="2023-11-26T18:02:18.922" v="32" actId="1076"/>
        <pc:sldMkLst>
          <pc:docMk/>
          <pc:sldMk cId="28998536" sldId="267"/>
        </pc:sldMkLst>
        <pc:spChg chg="mod">
          <ac:chgData name="aftkar hamza" userId="b47f3e03c0d4bf70" providerId="LiveId" clId="{DD0D50F7-9025-405F-9EB2-BB5D5E1B0273}" dt="2023-11-26T18:02:18.922" v="32" actId="1076"/>
          <ac:spMkLst>
            <pc:docMk/>
            <pc:sldMk cId="28998536" sldId="267"/>
            <ac:spMk id="3" creationId="{E71F0498-0E09-E3D3-287A-95DF9A56D8DE}"/>
          </ac:spMkLst>
        </pc:spChg>
      </pc:sldChg>
      <pc:sldChg chg="modSp mod">
        <pc:chgData name="aftkar hamza" userId="b47f3e03c0d4bf70" providerId="LiveId" clId="{DD0D50F7-9025-405F-9EB2-BB5D5E1B0273}" dt="2023-11-26T18:03:26.506" v="34" actId="1076"/>
        <pc:sldMkLst>
          <pc:docMk/>
          <pc:sldMk cId="2135984850" sldId="270"/>
        </pc:sldMkLst>
        <pc:picChg chg="mod">
          <ac:chgData name="aftkar hamza" userId="b47f3e03c0d4bf70" providerId="LiveId" clId="{DD0D50F7-9025-405F-9EB2-BB5D5E1B0273}" dt="2023-11-26T18:03:26.506" v="34" actId="1076"/>
          <ac:picMkLst>
            <pc:docMk/>
            <pc:sldMk cId="2135984850" sldId="270"/>
            <ac:picMk id="3" creationId="{2EACFC55-189F-61FC-F0E9-C378860FEA0C}"/>
          </ac:picMkLst>
        </pc:picChg>
      </pc:sldChg>
      <pc:sldChg chg="modSp del mod">
        <pc:chgData name="aftkar hamza" userId="b47f3e03c0d4bf70" providerId="LiveId" clId="{DD0D50F7-9025-405F-9EB2-BB5D5E1B0273}" dt="2023-11-26T18:07:30.018" v="41" actId="2696"/>
        <pc:sldMkLst>
          <pc:docMk/>
          <pc:sldMk cId="1195782913" sldId="281"/>
        </pc:sldMkLst>
        <pc:spChg chg="mod">
          <ac:chgData name="aftkar hamza" userId="b47f3e03c0d4bf70" providerId="LiveId" clId="{DD0D50F7-9025-405F-9EB2-BB5D5E1B0273}" dt="2023-11-26T18:06:49.543" v="39" actId="20577"/>
          <ac:spMkLst>
            <pc:docMk/>
            <pc:sldMk cId="1195782913" sldId="281"/>
            <ac:spMk id="3" creationId="{AB15D7C5-7A64-E82B-46F3-535F20A53713}"/>
          </ac:spMkLst>
        </pc:spChg>
        <pc:spChg chg="mod">
          <ac:chgData name="aftkar hamza" userId="b47f3e03c0d4bf70" providerId="LiveId" clId="{DD0D50F7-9025-405F-9EB2-BB5D5E1B0273}" dt="2023-11-26T18:06:54.689" v="40" actId="1076"/>
          <ac:spMkLst>
            <pc:docMk/>
            <pc:sldMk cId="1195782913" sldId="281"/>
            <ac:spMk id="5" creationId="{C52D9994-A9C5-B4A8-B797-4CB100BC5025}"/>
          </ac:spMkLst>
        </pc:spChg>
      </pc:sldChg>
      <pc:sldChg chg="del">
        <pc:chgData name="aftkar hamza" userId="b47f3e03c0d4bf70" providerId="LiveId" clId="{DD0D50F7-9025-405F-9EB2-BB5D5E1B0273}" dt="2023-11-25T19:40:25.764" v="0" actId="2696"/>
        <pc:sldMkLst>
          <pc:docMk/>
          <pc:sldMk cId="3871970988" sldId="284"/>
        </pc:sldMkLst>
      </pc:sldChg>
      <pc:sldChg chg="addSp modSp new mod ord">
        <pc:chgData name="aftkar hamza" userId="b47f3e03c0d4bf70" providerId="LiveId" clId="{DD0D50F7-9025-405F-9EB2-BB5D5E1B0273}" dt="2023-11-26T18:06:12.283" v="38"/>
        <pc:sldMkLst>
          <pc:docMk/>
          <pc:sldMk cId="4158209018" sldId="284"/>
        </pc:sldMkLst>
        <pc:spChg chg="add mod">
          <ac:chgData name="aftkar hamza" userId="b47f3e03c0d4bf70" providerId="LiveId" clId="{DD0D50F7-9025-405F-9EB2-BB5D5E1B0273}" dt="2023-11-26T17:58:01.502" v="19" actId="1076"/>
          <ac:spMkLst>
            <pc:docMk/>
            <pc:sldMk cId="4158209018" sldId="284"/>
            <ac:spMk id="3" creationId="{4AC0FBE2-9F74-DCB3-F9D9-C994EB48EEFC}"/>
          </ac:spMkLst>
        </pc:spChg>
      </pc:sldChg>
      <pc:sldChg chg="addSp modSp new mod">
        <pc:chgData name="aftkar hamza" userId="b47f3e03c0d4bf70" providerId="LiveId" clId="{DD0D50F7-9025-405F-9EB2-BB5D5E1B0273}" dt="2023-11-26T17:59:06.748" v="22" actId="1076"/>
        <pc:sldMkLst>
          <pc:docMk/>
          <pc:sldMk cId="1117818654" sldId="285"/>
        </pc:sldMkLst>
        <pc:spChg chg="add mod">
          <ac:chgData name="aftkar hamza" userId="b47f3e03c0d4bf70" providerId="LiveId" clId="{DD0D50F7-9025-405F-9EB2-BB5D5E1B0273}" dt="2023-11-26T17:59:06.748" v="22" actId="1076"/>
          <ac:spMkLst>
            <pc:docMk/>
            <pc:sldMk cId="1117818654" sldId="285"/>
            <ac:spMk id="3" creationId="{83F2F5F3-391B-DA93-B222-5C54CA8507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21FC-861B-4938-7AAD-9C4E47436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0EF93-1770-1C92-D295-EB752881F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409C-4454-9CE7-742C-07980758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1A41-97D4-AAE5-3F9F-55C2116B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8F4B-5002-3E44-8AEB-135FBBEA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34C-784D-386A-772C-13BDBF0C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81512-D6E4-24D8-F304-6A91BB4A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CB411-8867-A9D5-E012-D38DD199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261D-E7BF-F3EC-3FF1-10C7E9FD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AB2B0-8E22-1012-DC64-80896278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2021E-0855-3C16-0F5C-D8A3580D3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71C1F-CEF3-C575-1260-C4986EE3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8DD43-1115-743E-2961-643AA7C6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80C9D-4DD0-D0BB-F80E-5E449420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CA2D3-D355-D5A3-87FE-FCB7EEC3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D6B3-259F-0CBD-7761-2C27D78E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F59B7-1846-9E69-52F0-152CF735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08615-2874-E9D2-6264-A2AEA381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A151-D2B6-B887-416F-C0FC1370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C367-1453-59ED-9316-10DC985B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143B-759D-151D-2E5F-DC4C5DA0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D019B-5990-226C-0182-46B755A6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EE691-0223-C35F-E8F0-CB293A59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CE010-9949-57C8-6608-0A03B6BA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BB44-4B91-8238-42EA-426B5271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3184-4EC3-E62C-6051-E2EFED3D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B7B1-23B7-3BB1-1969-CE94A7240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85642-E877-72FA-CF40-80DC6B0BC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7BC37-83DF-0CAC-ED2F-4E2AE7EA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7CF06-546F-6EE6-1F21-9EB4F17D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BFE44-EF78-2AF4-0B67-C4DF19FA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3434-DEED-C2A3-06B5-E9EACFDC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5F401-0DF2-B97A-6478-EB38C72CC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3C20A-00AD-E54C-759F-C1EEE3A4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A81BC-9ACD-F09A-8A79-AF9FCDE29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E4ED3-5227-6549-4434-7D6639BF5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A65E5-290F-998D-DECD-30E5C099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AFE62-68BF-50D9-2BBA-30AA38FB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1C78D-96A1-B066-DD03-32EA5D71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B843-9358-7796-839E-F3B37C41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B3BE3-D997-2C42-8A4C-44E31CC8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F5D0E-3F11-9BB2-BDA1-4438D39C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05B4B-4E14-BDBC-921E-405D8241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79CF2-862E-D832-087B-A73E25E2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697E9-1908-FB7C-B164-7767AAB4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F8104-9CCE-B5B7-3DD4-5E320AD0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6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FF2C-6EF5-5685-58B7-CB5091E7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B7C6-C30E-20F7-535D-89DFBC933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CB2BF-A095-2EEB-4F8E-1AB51201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8F2AC-47F2-C7F2-390F-D2EC40B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C3E5E-7E49-6D9C-EAB7-7A824A87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AD1A4-D7A4-2642-20A4-242EBE38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5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D6BC-D7DA-3999-048F-C3EF3DEA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A16F7-CEF3-08D6-FEE6-84227D5A0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30C55-922F-C93B-BB66-36FB75A34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D2441-3F51-2E4C-D469-79641050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6FEDD-029B-4C16-573F-F37F2906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2995-A5D8-C91F-7B7C-4EAFDBF2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4529E-4F97-2CB5-3DFF-F9ECFA35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073A1-07B9-FCE2-F84A-2EB274BCB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DB2C-09C7-8627-D4D2-54FAB2D14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70E3-4BF4-4AEA-BD21-861BDB3BA1A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A64F1-B8B4-7B79-D7D1-2347461B2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EA8D1-7FB2-9866-B891-AEB40E319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3C3E-759D-438D-A56E-463BB667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wm.com/article/heading/vol-15--the-puerperium--physiology-of-the-puerperium-and-lactation/id/415293#r3" TargetMode="External"/><Relationship Id="rId2" Type="http://schemas.openxmlformats.org/officeDocument/2006/relationships/hyperlink" Target="https://www.glowm.com/article/heading/vol-15--the-puerperium--physiology-of-the-puerperium-and-lactation/id/415293#r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D433-239A-B251-D66C-7A9F58882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732" y="2650080"/>
            <a:ext cx="9144000" cy="23876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The partograph is a record for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monitoring maternal and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foetal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wellbeing during the active phase of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labour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and a decision-making aid should be taken when abnormalities are detected. It is designed to be used at any level of care.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</a:b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Its central feature is a graph used to record all observations made when the woman is in labor. </a:t>
            </a:r>
            <a:b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DCEA9-F726-211A-B723-901CE6A75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3932" y="4806370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BE2AE-953F-9386-780D-34706AA3CEB9}"/>
              </a:ext>
            </a:extLst>
          </p:cNvPr>
          <p:cNvSpPr txBox="1"/>
          <p:nvPr/>
        </p:nvSpPr>
        <p:spPr>
          <a:xfrm>
            <a:off x="2088066" y="537931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Partograph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4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AEE27E-ACD8-789F-217C-85162E52BD32}"/>
              </a:ext>
            </a:extLst>
          </p:cNvPr>
          <p:cNvSpPr txBox="1"/>
          <p:nvPr/>
        </p:nvSpPr>
        <p:spPr>
          <a:xfrm>
            <a:off x="2154974" y="356828"/>
            <a:ext cx="60941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2800" dirty="0"/>
              <a:t> </a:t>
            </a:r>
            <a:r>
              <a:rPr lang="en-US" sz="2800" dirty="0"/>
              <a:t>: Puerperium </a:t>
            </a:r>
          </a:p>
          <a:p>
            <a:endParaRPr lang="en-US" sz="2800" dirty="0"/>
          </a:p>
          <a:p>
            <a:r>
              <a:rPr lang="en-US" sz="2800" dirty="0"/>
              <a:t>The puerperium is the period of about 6 weeks, when we give special attention to the changes occurring in the mother’s body. These changes primarily include the return of the maternal organs to around pre-pregnant sizes and functions, endocrine changes as the placenta is lost, and the onset of lactation.</a:t>
            </a:r>
          </a:p>
        </p:txBody>
      </p:sp>
    </p:spTree>
    <p:extLst>
      <p:ext uri="{BB962C8B-B14F-4D97-AF65-F5344CB8AC3E}">
        <p14:creationId xmlns:p14="http://schemas.microsoft.com/office/powerpoint/2010/main" val="377808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0FE7CE-551D-E42B-25CE-744AF5FB36A3}"/>
              </a:ext>
            </a:extLst>
          </p:cNvPr>
          <p:cNvSpPr txBox="1"/>
          <p:nvPr/>
        </p:nvSpPr>
        <p:spPr>
          <a:xfrm>
            <a:off x="1708925" y="106757"/>
            <a:ext cx="6094140" cy="6086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Routine Postpartum Care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immediate postpartum period most often occurs in the hospital setting, where the majority of women remain for approximately 2 days after a vaginal delivery and 3-4 days after a cesarean delivery.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During this time, women are recovering from their delivery and are beginning to care for the newborn.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period is used to make sure the mother is stable and to educate her in the care of her baby (especially the first-time mother).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While still in the hospital, the mother is monitored for blood loss,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signs of infection, abnormal blood pressure,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contraction of the uterus,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ability to void. 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There is also attention to Rh compatibility, maternal immunization statuses and breastfeeding.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5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1F0498-0E09-E3D3-287A-95DF9A56D8DE}"/>
              </a:ext>
            </a:extLst>
          </p:cNvPr>
          <p:cNvSpPr txBox="1"/>
          <p:nvPr/>
        </p:nvSpPr>
        <p:spPr>
          <a:xfrm>
            <a:off x="1708925" y="0"/>
            <a:ext cx="6094140" cy="654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Vaginal delivery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After a vaginal delivery, most women experience swelling of the perineum and consequent pain.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is intensified if the woman has had an episiotomy or a laceration. Routine care of this area includes ice applied to the perineum to reduce the swelling and to help with pain relief.</a:t>
            </a:r>
            <a:r>
              <a:rPr lang="ar-IQ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Pain medications are helpful both systemically as nonsteroidal anti-inflammatory drugs (NSAIDs) or narcotics and as local anesthetic spray to the perineum.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Hemorrhoids are another postpartum issue likely to affect women who have vaginal deliveries.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Symptomatic relief is the best treatment during this immediate postpartum period because hemorrhoids often resolve as the perineum recovers.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can be achieved by the use of corticosteroid creams, </a:t>
            </a:r>
            <a:r>
              <a:rPr lang="ar-IQ" sz="20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308EC-BB0E-4BDA-5EB8-F7282D8588F5}"/>
              </a:ext>
            </a:extLst>
          </p:cNvPr>
          <p:cNvSpPr txBox="1"/>
          <p:nvPr/>
        </p:nvSpPr>
        <p:spPr>
          <a:xfrm>
            <a:off x="2233032" y="538611"/>
            <a:ext cx="6094140" cy="303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local anesthetics in addition to a bowel regimen that avoids constipation.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r-IQ" sz="2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often takes longer for the woman who has had an episiotomy or a laceration than for one who has not.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vagina and perineum should first be fully healed, which takes several weeks. </a:t>
            </a:r>
            <a:r>
              <a:rPr lang="ar-IQ" sz="2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8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483E5-CF32-F90E-0367-0C2D031BD0EF}"/>
              </a:ext>
            </a:extLst>
          </p:cNvPr>
          <p:cNvSpPr txBox="1"/>
          <p:nvPr/>
        </p:nvSpPr>
        <p:spPr>
          <a:xfrm>
            <a:off x="2322241" y="193590"/>
            <a:ext cx="6094140" cy="578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Lochia removes waste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040"/>
              </a:lnSpc>
              <a:spcBef>
                <a:spcPts val="375"/>
              </a:spcBef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puerperal uterine contractions also help in the expulsion of blood, membranes and vernix from the uterine cavity, in a vaginal discharge known as lochia.</a:t>
            </a:r>
            <a:r>
              <a:rPr lang="en-US" sz="2400" u="sng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040"/>
              </a:lnSpc>
              <a:spcBef>
                <a:spcPts val="375"/>
              </a:spcBef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red colored discharge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lochia rubra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typically lasts 3–5 days.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040"/>
              </a:lnSpc>
              <a:spcBef>
                <a:spcPts val="375"/>
              </a:spcBef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discharge then becomes thinner and browner, as blood contributes less to it, (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lochia serosa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and by around day 10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040"/>
              </a:lnSpc>
              <a:spcBef>
                <a:spcPts val="375"/>
              </a:spcBef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 followed by a yellow to white discharge, composed of leukocytes and mucus but possibly also fat and cholesterol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lochia alba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040"/>
              </a:lnSpc>
              <a:spcBef>
                <a:spcPts val="375"/>
              </a:spcBef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amount of lochia has been shown to be reduced in women who delivered smaller babies, had a cesarean section, and those who were not first time mothers.</a:t>
            </a:r>
            <a:r>
              <a:rPr lang="en-US" sz="2400" u="sng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3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040"/>
              </a:lnSpc>
              <a:spcBef>
                <a:spcPts val="375"/>
              </a:spcBef>
              <a:spcAft>
                <a:spcPts val="225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Green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discolouration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malodorous lochia can be a sign of infection.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3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CFC55-189F-61FC-F0E9-C378860F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20" y="844667"/>
            <a:ext cx="6856476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8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81191E-1799-0A60-C766-80DCB934C182}"/>
              </a:ext>
            </a:extLst>
          </p:cNvPr>
          <p:cNvSpPr txBox="1"/>
          <p:nvPr/>
        </p:nvSpPr>
        <p:spPr>
          <a:xfrm>
            <a:off x="995247" y="0"/>
            <a:ext cx="609414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 during puerperium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0D2AD-2C60-F00E-60E1-5A6C12E72883}"/>
              </a:ext>
            </a:extLst>
          </p:cNvPr>
          <p:cNvSpPr txBox="1"/>
          <p:nvPr/>
        </p:nvSpPr>
        <p:spPr>
          <a:xfrm>
            <a:off x="1162515" y="1072858"/>
            <a:ext cx="6094140" cy="44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lots of fluid, easy to digest diet (milk, green leafy vegetables, fresh fruits).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 of breasts.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 of bowel &amp; bladder: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encouraged to pass urine frequently, having more roughage, fluids in diet corrects constipation.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Care of perineum: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kept clean, dry after every act of urination / defecation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5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46995-80C0-322D-2EA4-BE5EF7525E2E}"/>
              </a:ext>
            </a:extLst>
          </p:cNvPr>
          <p:cNvSpPr txBox="1"/>
          <p:nvPr/>
        </p:nvSpPr>
        <p:spPr>
          <a:xfrm>
            <a:off x="1452447" y="238760"/>
            <a:ext cx="6094140" cy="615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Nursing interventions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nurse must report a PPH immediately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prepare for the insertion of a large-bore intravenous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catheter, if one is not already present, and the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administration of intravenous fluids and oxygen.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large-bore intravenous catheter is inserted to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1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EA133-E430-38E0-72A2-EDE83D709D1F}"/>
              </a:ext>
            </a:extLst>
          </p:cNvPr>
          <p:cNvSpPr txBox="1"/>
          <p:nvPr/>
        </p:nvSpPr>
        <p:spPr>
          <a:xfrm>
            <a:off x="1775832" y="107578"/>
            <a:ext cx="6094140" cy="590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 possible administration of blood products.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nurse should assess continually for bleeding,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changes in vital signs, and oxygen saturation.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patient’s legs may also be elevated.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and their families will need nursing support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 a PPH, as it can be quite a disconcerting experience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6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79F6D-4DF1-F8B1-6741-5F7C5E64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01" y="721066"/>
            <a:ext cx="2658086" cy="106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ADF5C-CBAB-968C-E628-D2B6008A9E64}"/>
              </a:ext>
            </a:extLst>
          </p:cNvPr>
          <p:cNvSpPr txBox="1"/>
          <p:nvPr/>
        </p:nvSpPr>
        <p:spPr>
          <a:xfrm>
            <a:off x="1385540" y="1613118"/>
            <a:ext cx="60941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surgical cut made at the opening of the vagina during childbirth, to aid a difficult delivery and prevent rupture of tissues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AB8DA-0DDA-376E-6662-E8B439F4D235}"/>
              </a:ext>
            </a:extLst>
          </p:cNvPr>
          <p:cNvSpPr txBox="1"/>
          <p:nvPr/>
        </p:nvSpPr>
        <p:spPr>
          <a:xfrm>
            <a:off x="1510801" y="3782443"/>
            <a:ext cx="60941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Episiotomy can be classified into four types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88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F851D8-4971-64AD-2FDA-1D094A52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72" y="1106742"/>
            <a:ext cx="9072500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AA8022-992C-8203-F3A6-E95D1D9D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48" y="0"/>
            <a:ext cx="520643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F5A2D8-A61A-4640-B347-C3D3230A0556}"/>
              </a:ext>
            </a:extLst>
          </p:cNvPr>
          <p:cNvSpPr txBox="1"/>
          <p:nvPr/>
        </p:nvSpPr>
        <p:spPr>
          <a:xfrm>
            <a:off x="660711" y="294166"/>
            <a:ext cx="609414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Mediolateral: 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incision is made to the right or left side from the midpoint of the fourchette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FA3EE-E69D-B17B-9DD8-D6557AFC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94" y="1645705"/>
            <a:ext cx="6224555" cy="951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261CA-EAFB-C6EB-93B8-602F721EE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94" y="2937870"/>
            <a:ext cx="6151397" cy="804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1E4E9F-B1C8-1C4B-5A67-E1044D91523A}"/>
              </a:ext>
            </a:extLst>
          </p:cNvPr>
          <p:cNvSpPr txBox="1"/>
          <p:nvPr/>
        </p:nvSpPr>
        <p:spPr>
          <a:xfrm>
            <a:off x="660711" y="4083719"/>
            <a:ext cx="5896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J-shaped: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The incision begins in the center of the fourchette (a thin fold of skin at the back of the vulva) and is directed posteriorly along the midline</a:t>
            </a:r>
          </a:p>
        </p:txBody>
      </p:sp>
    </p:spTree>
    <p:extLst>
      <p:ext uri="{BB962C8B-B14F-4D97-AF65-F5344CB8AC3E}">
        <p14:creationId xmlns:p14="http://schemas.microsoft.com/office/powerpoint/2010/main" val="106698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CF9D9-CF1C-14D8-EF9A-AE65580D2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0"/>
            <a:ext cx="841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CB695-F883-82E9-6970-E538B6B87441}"/>
              </a:ext>
            </a:extLst>
          </p:cNvPr>
          <p:cNvSpPr txBox="1"/>
          <p:nvPr/>
        </p:nvSpPr>
        <p:spPr>
          <a:xfrm>
            <a:off x="1686622" y="0"/>
            <a:ext cx="609414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Tears of the perineum and vagina are classified as follows</a:t>
            </a: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First degree: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 involving the fourchette, perineal skin and vaginal mucous membrane, but not the underlying fascia and muscle;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Second degree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involving the perineal muscles and skin but not involving the anal sphincter;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Third degree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injury to the anal sphincter 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Fourth degree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 injury extends through the anal sphincter complex (external anal sphincter and internal anal sphincter)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-rectal epithelium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epithelium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3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33A810-6726-55F5-ACD2-2B951B0A3A90}"/>
              </a:ext>
            </a:extLst>
          </p:cNvPr>
          <p:cNvSpPr txBox="1"/>
          <p:nvPr/>
        </p:nvSpPr>
        <p:spPr>
          <a:xfrm>
            <a:off x="705315" y="326498"/>
            <a:ext cx="609414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the management of episiotomy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After an episiotomy, you may have pain at the incision site. An ice pack may help reduce swelling and pain. Warm or cold shallow baths 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ease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speed healing. Medicated creams or local numbing sprays may also be helpful. 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may take a pain reliever as recommended by 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C7B65-B7DC-F60A-1735-AC7B6C62ABAD}"/>
              </a:ext>
            </a:extLst>
          </p:cNvPr>
          <p:cNvSpPr txBox="1"/>
          <p:nvPr/>
        </p:nvSpPr>
        <p:spPr>
          <a:xfrm>
            <a:off x="705315" y="5157652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Most episiotomies heal in 3 weeks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418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D8FB2-B8E2-5329-7B8B-321EDA5B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0B9BE-469A-C294-B8E6-4F23B81024EC}"/>
              </a:ext>
            </a:extLst>
          </p:cNvPr>
          <p:cNvSpPr txBox="1"/>
          <p:nvPr/>
        </p:nvSpPr>
        <p:spPr>
          <a:xfrm>
            <a:off x="1463598" y="0"/>
            <a:ext cx="60941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Induction 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Augmentation of</a:t>
            </a:r>
            <a:r>
              <a:rPr kumimoji="0" lang="en-US" sz="4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labor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A247C-0BF6-2E6F-FF84-1BDEA641620B}"/>
              </a:ext>
            </a:extLst>
          </p:cNvPr>
          <p:cNvSpPr txBox="1"/>
          <p:nvPr/>
        </p:nvSpPr>
        <p:spPr>
          <a:xfrm>
            <a:off x="3894563" y="1323439"/>
            <a:ext cx="60941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the difference between induction and augmentation of labor?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Labor induction is the process of starting labor before it begins on its own.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Augmentation of labor is when labor is already in progress, but needs a little help to move along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29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0FBE2-9F74-DCB3-F9D9-C994EB48EEFC}"/>
              </a:ext>
            </a:extLst>
          </p:cNvPr>
          <p:cNvSpPr txBox="1"/>
          <p:nvPr/>
        </p:nvSpPr>
        <p:spPr>
          <a:xfrm>
            <a:off x="2301798" y="295481"/>
            <a:ext cx="6094140" cy="5813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Augmentation</a:t>
            </a:r>
            <a:r>
              <a:rPr kumimoji="0" lang="en-US" sz="2800" b="1" i="0" u="none" strike="noStrike" kern="0" cap="none" spc="4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of</a:t>
            </a:r>
            <a:r>
              <a:rPr kumimoji="0" lang="en-US" sz="2800" b="1" i="0" u="none" strike="noStrike" kern="0" cap="none" spc="5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labor</a:t>
            </a:r>
          </a:p>
          <a:p>
            <a:pPr marL="63500" marR="827405" lvl="0" indent="0" algn="l" defTabSz="914400" rtl="0" eaLnBrk="1" fontAlgn="auto" latinLnBrk="0" hangingPunct="1">
              <a:lnSpc>
                <a:spcPct val="125000"/>
              </a:lnSpc>
              <a:spcBef>
                <a:spcPts val="1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Definition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- Stimulating the uterus during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labour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to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increase the frequency,</a:t>
            </a:r>
            <a:r>
              <a:rPr kumimoji="0" lang="en-US" sz="2000" b="1" i="0" u="sng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duration</a:t>
            </a:r>
            <a:r>
              <a:rPr kumimoji="0" lang="en-US" sz="2000" b="1" i="0" u="sng" strike="noStrike" kern="1200" cap="none" spc="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2000" b="1" i="0" u="sng" strike="noStrike" kern="1200" cap="none" spc="1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strength</a:t>
            </a:r>
            <a:r>
              <a:rPr kumimoji="0" lang="en-US" sz="2000" b="1" i="0" u="sng" strike="noStrike" kern="1200" cap="none" spc="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of</a:t>
            </a:r>
            <a:r>
              <a:rPr kumimoji="0" lang="en-US" sz="2000" b="1" i="0" u="sng" strike="noStrike" kern="1200" cap="none" spc="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contractions.</a:t>
            </a:r>
          </a:p>
          <a:p>
            <a:pPr marL="63500" marR="826770" lvl="0" indent="0" algn="l" defTabSz="914400" rtl="0" eaLnBrk="1" fontAlgn="auto" latinLnBrk="0" hangingPunct="1">
              <a:lnSpc>
                <a:spcPct val="125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Note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good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labour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pattern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is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established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when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there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are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three</a:t>
            </a:r>
            <a:r>
              <a:rPr kumimoji="0" lang="en-US" sz="2000" b="1" i="0" u="sng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contractions</a:t>
            </a:r>
            <a:r>
              <a:rPr kumimoji="0" lang="en-US" sz="2000" b="1" i="0" u="sng" strike="noStrike" kern="1200" cap="none" spc="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</a:t>
            </a:r>
            <a:r>
              <a:rPr kumimoji="0" lang="en-US" sz="2000" b="1" i="0" u="sng" strike="noStrike" kern="1200" cap="none" spc="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10</a:t>
            </a:r>
            <a:r>
              <a:rPr kumimoji="0" lang="en-US" sz="2000" b="1" i="0" u="sng" strike="noStrike" kern="1200" cap="none" spc="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minutes,</a:t>
            </a:r>
            <a:r>
              <a:rPr kumimoji="0" lang="en-US" sz="2000" b="1" i="0" u="sng" strike="noStrike" kern="1200" cap="none" spc="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each</a:t>
            </a:r>
            <a:r>
              <a:rPr kumimoji="0" lang="en-US" sz="2000" b="1" i="0" u="sng" strike="noStrike" kern="1200" cap="none" spc="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lasting</a:t>
            </a:r>
            <a:r>
              <a:rPr kumimoji="0" lang="en-US" sz="2000" b="1" i="0" u="sng" strike="noStrike" kern="1200" cap="none" spc="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more</a:t>
            </a:r>
            <a:r>
              <a:rPr kumimoji="0" lang="en-US" sz="2000" b="1" i="0" u="sng" strike="noStrike" kern="1200" cap="none" spc="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than</a:t>
            </a:r>
            <a:r>
              <a:rPr kumimoji="0" lang="en-US" sz="2000" b="1" i="0" u="sng" strike="noStrike" kern="1200" cap="none" spc="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40</a:t>
            </a:r>
            <a:r>
              <a:rPr kumimoji="0" lang="en-US" sz="2000" b="1" i="0" u="sng" strike="noStrike" kern="1200" cap="none" spc="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seconds.</a:t>
            </a:r>
          </a:p>
          <a:p>
            <a:pPr marL="63500" marR="824230" lvl="0" indent="344805" algn="l" defTabSz="914400" rtl="0" eaLnBrk="1" fontAlgn="auto" latinLnBrk="0" hangingPunct="1">
              <a:lnSpc>
                <a:spcPct val="125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oxytocin</a:t>
            </a:r>
            <a:r>
              <a:rPr kumimoji="0" lang="en-US" sz="2000" b="1" i="0" u="sng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infusion</a:t>
            </a:r>
            <a:r>
              <a:rPr kumimoji="0" lang="en-US" sz="2000" b="1" i="0" u="sng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2000" b="1" i="0" u="sng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amniotomy</a:t>
            </a:r>
          </a:p>
          <a:p>
            <a:pPr marL="63500" marR="824230" lvl="0" indent="344805" algn="l" defTabSz="914400" rtl="0" eaLnBrk="1" fontAlgn="auto" latinLnBrk="0" hangingPunct="1">
              <a:lnSpc>
                <a:spcPct val="125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The difference between induction and augmentation is that with augmentation, labor has already begun and is being stimulated, while induction is used to start labor.</a:t>
            </a:r>
          </a:p>
          <a:p>
            <a:pPr marL="63500" marR="824230" lvl="0" indent="344805" algn="l" defTabSz="914400" rtl="0" eaLnBrk="1" fontAlgn="auto" latinLnBrk="0" hangingPunct="1">
              <a:lnSpc>
                <a:spcPct val="125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820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ED3CFD-747A-33BC-733B-EACA4056A131}"/>
              </a:ext>
            </a:extLst>
          </p:cNvPr>
          <p:cNvSpPr txBox="1"/>
          <p:nvPr/>
        </p:nvSpPr>
        <p:spPr>
          <a:xfrm>
            <a:off x="1630866" y="197148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6313D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How is Labor Augmentation </a:t>
            </a:r>
            <a:r>
              <a:rPr kumimoji="0" lang="ar-IQ" sz="3600" b="0" i="0" u="none" strike="noStrike" kern="1200" cap="none" spc="0" normalizeH="0" baseline="0" noProof="0" dirty="0">
                <a:ln>
                  <a:noFill/>
                </a:ln>
                <a:solidFill>
                  <a:srgbClr val="06313D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0A6D8-8562-190D-3CA3-0ED62D5FE35B}"/>
              </a:ext>
            </a:extLst>
          </p:cNvPr>
          <p:cNvSpPr txBox="1"/>
          <p:nvPr/>
        </p:nvSpPr>
        <p:spPr>
          <a:xfrm>
            <a:off x="2489510" y="1719961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E42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rupturing the membranes</a:t>
            </a: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rgbClr val="292E42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E42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 if the amniotic sac is still intact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05B4F-0112-D705-5020-C46D3D3FD052}"/>
              </a:ext>
            </a:extLst>
          </p:cNvPr>
          <p:cNvSpPr txBox="1"/>
          <p:nvPr/>
        </p:nvSpPr>
        <p:spPr>
          <a:xfrm>
            <a:off x="2578720" y="2569688"/>
            <a:ext cx="6094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E42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E42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xytocin, commonly known as the brand name Pitocin, may be used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F50FE-3BD9-D07B-B12E-3F239ED45794}"/>
              </a:ext>
            </a:extLst>
          </p:cNvPr>
          <p:cNvSpPr txBox="1"/>
          <p:nvPr/>
        </p:nvSpPr>
        <p:spPr>
          <a:xfrm>
            <a:off x="2489510" y="4002837"/>
            <a:ext cx="6094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E42"/>
                </a:solidFill>
                <a:effectLst/>
                <a:uLnTx/>
                <a:uFillTx/>
                <a:latin typeface="Roboto-Regular"/>
                <a:ea typeface="+mn-ea"/>
                <a:cs typeface="+mn-cs"/>
              </a:rPr>
              <a:t>. The goal is to provide just enough oxytocin to cause about three to five contractions every 10 minutes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37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BF1673-95D3-8167-7F98-0227FA9E1E98}"/>
              </a:ext>
            </a:extLst>
          </p:cNvPr>
          <p:cNvSpPr txBox="1"/>
          <p:nvPr/>
        </p:nvSpPr>
        <p:spPr>
          <a:xfrm>
            <a:off x="1630866" y="803331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Bishop Score Calculator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386CA-F6A1-6606-BC4A-2D712582DD33}"/>
              </a:ext>
            </a:extLst>
          </p:cNvPr>
          <p:cNvSpPr txBox="1"/>
          <p:nvPr/>
        </p:nvSpPr>
        <p:spPr>
          <a:xfrm>
            <a:off x="1630866" y="1415846"/>
            <a:ext cx="6094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Bishop Score (also known as Pelvic Score) is the most commonly used method to rate the readiness of the cervix for induction of labor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DCEC3-C8D7-49C0-7241-0E736D09B59B}"/>
              </a:ext>
            </a:extLst>
          </p:cNvPr>
          <p:cNvSpPr txBox="1"/>
          <p:nvPr/>
        </p:nvSpPr>
        <p:spPr>
          <a:xfrm>
            <a:off x="1931949" y="3428999"/>
            <a:ext cx="6094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Bishop Score gives points to 5 measurements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7344B-A522-829F-DBEC-82C4297C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60" y="3927006"/>
            <a:ext cx="6151397" cy="499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7F835-DADF-E77C-F1A0-829583CE6291}"/>
              </a:ext>
            </a:extLst>
          </p:cNvPr>
          <p:cNvSpPr txBox="1"/>
          <p:nvPr/>
        </p:nvSpPr>
        <p:spPr>
          <a:xfrm>
            <a:off x="2843383" y="4425013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effacement of the cervix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65FC0-159D-472E-4119-481512E2F3D5}"/>
              </a:ext>
            </a:extLst>
          </p:cNvPr>
          <p:cNvSpPr txBox="1"/>
          <p:nvPr/>
        </p:nvSpPr>
        <p:spPr>
          <a:xfrm>
            <a:off x="2843383" y="479434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station of the fetus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00C27-3FD2-1734-838C-F9D916788AED}"/>
              </a:ext>
            </a:extLst>
          </p:cNvPr>
          <p:cNvSpPr txBox="1"/>
          <p:nvPr/>
        </p:nvSpPr>
        <p:spPr>
          <a:xfrm>
            <a:off x="2843383" y="529235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consistency of the cervix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1C224-199D-97B6-F7DB-065B21207B81}"/>
              </a:ext>
            </a:extLst>
          </p:cNvPr>
          <p:cNvSpPr txBox="1"/>
          <p:nvPr/>
        </p:nvSpPr>
        <p:spPr>
          <a:xfrm>
            <a:off x="2698417" y="593155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position of the cervix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2F5F3-391B-DA93-B222-5C54CA850710}"/>
              </a:ext>
            </a:extLst>
          </p:cNvPr>
          <p:cNvSpPr txBox="1"/>
          <p:nvPr/>
        </p:nvSpPr>
        <p:spPr>
          <a:xfrm>
            <a:off x="1720075" y="99747"/>
            <a:ext cx="6094140" cy="619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Tx/>
              <a:buSzTx/>
              <a:buFontTx/>
              <a:buNone/>
              <a:tabLst>
                <a:tab pos="521335" algn="l"/>
              </a:tabLst>
              <a:defRPr/>
            </a:pPr>
            <a:r>
              <a:rPr kumimoji="0" lang="en-US" sz="2400" b="1" i="0" u="none" strike="noStrike" kern="0" cap="none" spc="-5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Nursing</a:t>
            </a:r>
            <a:r>
              <a:rPr kumimoji="0" lang="en-US" sz="2400" b="1" i="0" u="none" strike="noStrike" kern="0" cap="none" spc="-6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400" b="1" i="0" u="none" strike="noStrike" kern="0" cap="none" spc="-5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Care</a:t>
            </a:r>
            <a:r>
              <a:rPr kumimoji="0" lang="en-US" sz="2400" b="1" i="0" u="none" strike="noStrike" kern="0" cap="none" spc="-5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400" b="1" i="0" u="none" strike="noStrike" kern="0" cap="none" spc="-5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with</a:t>
            </a:r>
            <a:r>
              <a:rPr kumimoji="0" lang="en-US" sz="2400" b="1" i="0" u="none" strike="noStrike" kern="0" cap="none" spc="-7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400" b="1" i="0" u="none" strike="noStrike" kern="0" cap="none" spc="-5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Augmentation</a:t>
            </a:r>
            <a:r>
              <a:rPr kumimoji="0" lang="en-US" sz="2400" b="1" i="0" u="none" strike="noStrike" kern="0" cap="none" spc="-5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of</a:t>
            </a:r>
            <a:r>
              <a:rPr kumimoji="0" lang="en-US" sz="2400" b="1" i="0" u="none" strike="noStrike" kern="0" cap="none" spc="-55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Labor-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5213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Client</a:t>
            </a:r>
            <a:r>
              <a:rPr kumimoji="0" lang="en-US" sz="1800" b="1" i="0" u="none" strike="noStrike" kern="1200" cap="none" spc="3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education</a:t>
            </a:r>
            <a:r>
              <a:rPr kumimoji="0" lang="en-US" sz="1800" b="1" i="0" u="none" strike="noStrike" kern="1200" cap="none" spc="5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3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ongoing</a:t>
            </a:r>
            <a:r>
              <a:rPr kumimoji="0" lang="en-US" sz="1800" b="1" i="0" u="none" strike="noStrike" kern="1200" cap="none" spc="5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support</a:t>
            </a:r>
          </a:p>
          <a:p>
            <a:pPr marL="342900" marR="825500" lvl="0" indent="-342900" algn="l" defTabSz="914400" rtl="0" eaLnBrk="1" fontAlgn="auto" latinLnBrk="0" hangingPunct="1">
              <a:lnSpc>
                <a:spcPct val="142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5213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Noninvasive methods such as emptying the bladder, ambulation and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position changes, relaxation measures, nourishment and hydration,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hydrotherapy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should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be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attempted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before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initiating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invasive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interventions</a:t>
            </a:r>
            <a:r>
              <a:rPr kumimoji="0" lang="en-US" sz="1800" b="1" i="0" u="none" strike="noStrike" kern="1200" cap="none" spc="3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e.g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:</a:t>
            </a: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oxytocin</a:t>
            </a:r>
            <a:r>
              <a:rPr kumimoji="0" lang="en-US" sz="1800" b="1" i="0" u="none" strike="noStrike" kern="1200" cap="none" spc="2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aminiotomy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)</a:t>
            </a:r>
          </a:p>
          <a:p>
            <a:pPr marL="342900" marR="824230" lvl="0" indent="-3429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5213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Initial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ongoing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monitoring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of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maternal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fetal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response</a:t>
            </a:r>
            <a:r>
              <a:rPr kumimoji="0" lang="en-US" sz="1800" b="1" i="0" u="none" strike="noStrike" kern="1200" cap="none" spc="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to</a:t>
            </a:r>
            <a:r>
              <a:rPr kumimoji="0" lang="en-US" sz="1800" b="1" i="0" u="none" strike="noStrike" kern="1200" cap="none" spc="-30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oxytocin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Pts val="1400"/>
              <a:buFont typeface="Wingdings"/>
              <a:buChar char=""/>
              <a:tabLst>
                <a:tab pos="1435735" algn="l"/>
                <a:tab pos="14363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Maternal</a:t>
            </a:r>
            <a:r>
              <a:rPr kumimoji="0" lang="en-US" sz="1800" b="1" i="0" u="none" strike="noStrike" kern="1200" cap="none" spc="7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vital</a:t>
            </a:r>
            <a:r>
              <a:rPr kumimoji="0" lang="en-US" sz="1800" b="1" i="0" u="none" strike="noStrike" kern="1200" cap="none" spc="5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signs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Pts val="1400"/>
              <a:buFont typeface="Wingdings"/>
              <a:buChar char=""/>
              <a:tabLst>
                <a:tab pos="1435735" algn="l"/>
                <a:tab pos="143637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Maternal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comfort</a:t>
            </a:r>
            <a:r>
              <a:rPr kumimoji="0" lang="en-US" sz="1800" b="1" i="0" u="none" strike="noStrike" kern="1200" cap="none" spc="-5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level/coping</a:t>
            </a:r>
            <a:r>
              <a:rPr kumimoji="0" lang="en-US" sz="1800" b="1" i="0" u="none" strike="noStrike" kern="1200" cap="none" spc="-4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status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ts val="1400"/>
              <a:buFont typeface="Wingdings"/>
              <a:buChar char=""/>
              <a:tabLst>
                <a:tab pos="1435735" algn="l"/>
                <a:tab pos="1436370" algn="l"/>
              </a:tabLst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Assessment</a:t>
            </a:r>
            <a:r>
              <a:rPr kumimoji="0" lang="en-US" sz="1800" b="1" i="0" u="none" strike="noStrike" kern="1200" cap="none" spc="-7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of</a:t>
            </a: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uterine</a:t>
            </a:r>
            <a:r>
              <a:rPr kumimoji="0" lang="en-US" sz="1800" b="1" i="0" u="none" strike="noStrike" kern="120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contractions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5213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Assessment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of</a:t>
            </a:r>
            <a:r>
              <a:rPr kumimoji="0" lang="en-US" sz="1800" b="1" i="0" u="none" strike="noStrike" kern="1200" cap="none" spc="7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fetal</a:t>
            </a:r>
            <a:r>
              <a:rPr kumimoji="0" lang="en-US" sz="1800" b="1" i="0" u="none" strike="noStrike" kern="1200" cap="none" spc="7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heart</a:t>
            </a:r>
            <a:r>
              <a:rPr kumimoji="0" lang="en-US" sz="1800" b="1" i="0" u="none" strike="noStrike" kern="1200" cap="none" spc="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Wingdings"/>
                <a:cs typeface="Andalus" pitchFamily="18" charset="-78"/>
              </a:rPr>
              <a:t>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5213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Preparation</a:t>
            </a:r>
            <a:r>
              <a:rPr kumimoji="0" lang="en-US" sz="1800" b="1" i="0" u="none" strike="noStrike" kern="1200" cap="none" spc="2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administration</a:t>
            </a:r>
            <a:r>
              <a:rPr kumimoji="0" lang="en-US" sz="1800" b="1" i="0" u="none" strike="noStrike" kern="1200" cap="none" spc="2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of</a:t>
            </a:r>
            <a:r>
              <a:rPr kumimoji="0" lang="en-US" sz="1800" b="1" i="0" u="none" strike="noStrike" kern="1200" cap="none" spc="2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oxytocin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5213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Interventions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to</a:t>
            </a: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promote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comfort</a:t>
            </a: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and</a:t>
            </a:r>
            <a:r>
              <a:rPr kumimoji="0" lang="en-US" sz="1800" b="1" i="0" u="none" strike="noStrike" kern="1200" cap="none" spc="-2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progress</a:t>
            </a: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in</a:t>
            </a:r>
            <a:r>
              <a:rPr kumimoji="0" lang="en-US" sz="1800" b="1" i="0" u="none" strike="noStrike" kern="1200" cap="none" spc="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ndalus" pitchFamily="18" charset="-78"/>
                <a:ea typeface="Times New Roman"/>
                <a:cs typeface="Andalus" pitchFamily="18" charset="-78"/>
              </a:rPr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111781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normal_11">
            <a:extLst>
              <a:ext uri="{FF2B5EF4-FFF2-40B4-BE49-F238E27FC236}">
                <a16:creationId xmlns:a16="http://schemas.microsoft.com/office/drawing/2014/main" id="{51587C85-09F1-9931-67DB-EACA5B907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26" y="122383"/>
            <a:ext cx="3586162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69E1A-E768-FB7E-C92A-42149845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15" y="1388354"/>
            <a:ext cx="6992718" cy="2804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98EB3-E2B4-F1C9-0BEA-7CE9DF058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54" y="387570"/>
            <a:ext cx="8303472" cy="963251"/>
          </a:xfrm>
          <a:prstGeom prst="rect">
            <a:avLst/>
          </a:prstGeom>
        </p:spPr>
      </p:pic>
      <p:sp>
        <p:nvSpPr>
          <p:cNvPr id="7" name="Right Arrow 8">
            <a:extLst>
              <a:ext uri="{FF2B5EF4-FFF2-40B4-BE49-F238E27FC236}">
                <a16:creationId xmlns:a16="http://schemas.microsoft.com/office/drawing/2014/main" id="{C677866C-68B2-0EFD-18D7-67A07282D420}"/>
              </a:ext>
            </a:extLst>
          </p:cNvPr>
          <p:cNvSpPr/>
          <p:nvPr/>
        </p:nvSpPr>
        <p:spPr>
          <a:xfrm rot="1669714">
            <a:off x="5099283" y="3819732"/>
            <a:ext cx="1338263" cy="1165056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5705CD18-EB43-5C1C-C095-DDCAA2369B73}"/>
              </a:ext>
            </a:extLst>
          </p:cNvPr>
          <p:cNvSpPr/>
          <p:nvPr/>
        </p:nvSpPr>
        <p:spPr>
          <a:xfrm rot="20122597">
            <a:off x="6567782" y="2262238"/>
            <a:ext cx="1529530" cy="1682868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E5A8CCEE-810F-2AF4-8FFE-1A126C487522}"/>
              </a:ext>
            </a:extLst>
          </p:cNvPr>
          <p:cNvSpPr/>
          <p:nvPr/>
        </p:nvSpPr>
        <p:spPr>
          <a:xfrm rot="20122597">
            <a:off x="6253047" y="1174007"/>
            <a:ext cx="2159000" cy="1056881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959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CC66E-55D1-8CC0-13C0-DEBEFDDC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6" y="1145814"/>
            <a:ext cx="9980017" cy="1956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6A610-57B6-74E6-7FE5-F2C7BD69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07" y="196959"/>
            <a:ext cx="5273497" cy="1066892"/>
          </a:xfrm>
          <a:prstGeom prst="rect">
            <a:avLst/>
          </a:prstGeom>
        </p:spPr>
      </p:pic>
      <p:pic>
        <p:nvPicPr>
          <p:cNvPr id="6" name="Picture 4" descr="1">
            <a:extLst>
              <a:ext uri="{FF2B5EF4-FFF2-40B4-BE49-F238E27FC236}">
                <a16:creationId xmlns:a16="http://schemas.microsoft.com/office/drawing/2014/main" id="{4B4874D5-1CF7-3B19-BB52-B8C30F59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6" y="3174914"/>
            <a:ext cx="8699760" cy="25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4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5F8A5-8EFD-B52B-34F3-F249DAAD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7" y="1910964"/>
            <a:ext cx="8596105" cy="3036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8ECB06-11DD-D9F9-AA27-C2075528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20" y="947713"/>
            <a:ext cx="564538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54CF0-B3CB-63F6-DD1A-91FA9B013165}"/>
              </a:ext>
            </a:extLst>
          </p:cNvPr>
          <p:cNvSpPr txBox="1"/>
          <p:nvPr/>
        </p:nvSpPr>
        <p:spPr>
          <a:xfrm>
            <a:off x="1296329" y="642652"/>
            <a:ext cx="609414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Assess maternal condition regularly by monitoring :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Drugs , IV fluids , and oxytocin , if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labour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 is augmented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Pulse , blood pressure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Temperature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Urine volume , analysis for protein and acetone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1DAE8-A0AB-FCBB-6C70-9EF735E3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30" y="0"/>
            <a:ext cx="5858764" cy="963251"/>
          </a:xfrm>
          <a:prstGeom prst="rect">
            <a:avLst/>
          </a:prstGeom>
        </p:spPr>
      </p:pic>
      <p:pic>
        <p:nvPicPr>
          <p:cNvPr id="6" name="Picture 6" descr="3">
            <a:extLst>
              <a:ext uri="{FF2B5EF4-FFF2-40B4-BE49-F238E27FC236}">
                <a16:creationId xmlns:a16="http://schemas.microsoft.com/office/drawing/2014/main" id="{E4EC9E4F-63A1-FB57-50B8-7A95C21B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6972"/>
            <a:ext cx="7776863" cy="32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1358C-D623-B675-4F8F-1F07B805F915}"/>
              </a:ext>
            </a:extLst>
          </p:cNvPr>
          <p:cNvSpPr txBox="1"/>
          <p:nvPr/>
        </p:nvSpPr>
        <p:spPr>
          <a:xfrm>
            <a:off x="3047071" y="1012954"/>
            <a:ext cx="60941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111: Maternal Condition (at the bottom) - Name, age, date, time of admission, and diagnosis (parity, Gravida). - Assess maternal condition regularly by monitoring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396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DE299D-E5C9-1DCB-EC77-B97403DD1608}"/>
              </a:ext>
            </a:extLst>
          </p:cNvPr>
          <p:cNvSpPr txBox="1"/>
          <p:nvPr/>
        </p:nvSpPr>
        <p:spPr>
          <a:xfrm>
            <a:off x="2177276" y="338088"/>
            <a:ext cx="60941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Postpartum hemorrhage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one of the leading causes of death among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postpartum patients.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PPH refers to a blood loss of more than 500 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after a vaginal birth and more than 1000 mL after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C-section.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Postpartum hemorrhage is categorized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 early or late.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Early refers to a hemorrhage occurring within the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first 24 hours after birth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 Late refers to a hemorrhage </a:t>
            </a:r>
            <a:r>
              <a:rPr lang="en-US" sz="2800" dirty="0"/>
              <a:t>occurring </a:t>
            </a:r>
            <a:r>
              <a:rPr lang="en-US" sz="2400" dirty="0"/>
              <a:t>after 24</a:t>
            </a:r>
          </a:p>
          <a:p>
            <a:r>
              <a:rPr lang="en-US" sz="2400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311829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01E79-13A2-9198-74C8-93122E08EEF9}"/>
              </a:ext>
            </a:extLst>
          </p:cNvPr>
          <p:cNvSpPr txBox="1"/>
          <p:nvPr/>
        </p:nvSpPr>
        <p:spPr>
          <a:xfrm>
            <a:off x="1494263" y="-94148"/>
            <a:ext cx="648722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Nursing interventions </a:t>
            </a:r>
            <a:r>
              <a:rPr lang="ar-IQ" sz="2800" dirty="0"/>
              <a:t> </a:t>
            </a:r>
            <a:r>
              <a:rPr lang="en-US" sz="2800" dirty="0"/>
              <a:t>The nurse must report a PPH immediately and</a:t>
            </a:r>
            <a:r>
              <a:rPr lang="ar-IQ" sz="2800" dirty="0"/>
              <a:t> </a:t>
            </a:r>
            <a:r>
              <a:rPr lang="en-US" sz="2800" dirty="0"/>
              <a:t>-prepare for the insertion of a large-bore intravenous catheter, if one is not already present, and the administration of intravenous fluids and oxygen. </a:t>
            </a:r>
            <a:r>
              <a:rPr lang="ar-IQ" sz="2800" dirty="0"/>
              <a:t> </a:t>
            </a:r>
            <a:r>
              <a:rPr lang="en-US" sz="2800" dirty="0"/>
              <a:t>A large-bore intravenous catheter is inserted to allow possible administration of blood products. </a:t>
            </a:r>
            <a:r>
              <a:rPr lang="ar-IQ" sz="2800" dirty="0"/>
              <a:t> </a:t>
            </a:r>
            <a:r>
              <a:rPr lang="en-US" sz="2800" dirty="0"/>
              <a:t>-The nurse should assess continually for bleeding, changes in vital signs, and oxygen saturation.</a:t>
            </a:r>
            <a:r>
              <a:rPr lang="ar-IQ" sz="2800" dirty="0"/>
              <a:t> </a:t>
            </a:r>
            <a:r>
              <a:rPr lang="en-US" sz="2800" dirty="0"/>
              <a:t>-The patient’s legs may also be elevated. </a:t>
            </a:r>
            <a:r>
              <a:rPr lang="ar-IQ" sz="2800" dirty="0"/>
              <a:t> </a:t>
            </a:r>
            <a:r>
              <a:rPr lang="en-US" sz="2800" dirty="0"/>
              <a:t>Patients and their families will need nursing support during a PPH, as it can be quite a disconcerting experience.</a:t>
            </a:r>
          </a:p>
        </p:txBody>
      </p:sp>
    </p:spTree>
    <p:extLst>
      <p:ext uri="{BB962C8B-B14F-4D97-AF65-F5344CB8AC3E}">
        <p14:creationId xmlns:p14="http://schemas.microsoft.com/office/powerpoint/2010/main" val="368383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1511</Words>
  <Application>Microsoft Office PowerPoint</Application>
  <PresentationFormat>Widescreen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Andalus</vt:lpstr>
      <vt:lpstr>arial</vt:lpstr>
      <vt:lpstr>arial</vt:lpstr>
      <vt:lpstr>Calibri</vt:lpstr>
      <vt:lpstr>Calibri Light</vt:lpstr>
      <vt:lpstr>Constantia</vt:lpstr>
      <vt:lpstr>Courier New</vt:lpstr>
      <vt:lpstr>inherit</vt:lpstr>
      <vt:lpstr>open sans</vt:lpstr>
      <vt:lpstr>Raleway</vt:lpstr>
      <vt:lpstr>Roboto-Regular</vt:lpstr>
      <vt:lpstr>Symbol</vt:lpstr>
      <vt:lpstr>Times New Roman</vt:lpstr>
      <vt:lpstr>Wingdings</vt:lpstr>
      <vt:lpstr>Wingdings 2</vt:lpstr>
      <vt:lpstr>Office Theme</vt:lpstr>
      <vt:lpstr>The partograph is a record for monitoring maternal and foetal wellbeing during the active phase of labour, and a decision-making aid should be taken when abnormalities are detected. It is designed to be used at any level of care. Its central feature is a graph used to record all observations made when the woman is in labor.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partograph is a record for monitoring maternal and foetal wellbeing during the active phase of labour, and a decision-making aid should be taken when abnormalities are detected. It is designed to be used at any level of care. Its central feature is a graph used to record all observations made when the woman is in labor.  </dc:title>
  <dc:creator>aftkar hamza</dc:creator>
  <cp:lastModifiedBy>aftkar hamza</cp:lastModifiedBy>
  <cp:revision>1</cp:revision>
  <dcterms:created xsi:type="dcterms:W3CDTF">2023-11-25T17:11:17Z</dcterms:created>
  <dcterms:modified xsi:type="dcterms:W3CDTF">2023-11-26T18:07:40Z</dcterms:modified>
</cp:coreProperties>
</file>