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4" r:id="rId5"/>
    <p:sldId id="259" r:id="rId6"/>
    <p:sldId id="301" r:id="rId7"/>
    <p:sldId id="260" r:id="rId8"/>
    <p:sldId id="261" r:id="rId9"/>
    <p:sldId id="262" r:id="rId10"/>
    <p:sldId id="302" r:id="rId11"/>
    <p:sldId id="263" r:id="rId12"/>
    <p:sldId id="264" r:id="rId13"/>
    <p:sldId id="295" r:id="rId14"/>
    <p:sldId id="265" r:id="rId15"/>
    <p:sldId id="267" r:id="rId16"/>
    <p:sldId id="268" r:id="rId17"/>
    <p:sldId id="269" r:id="rId18"/>
    <p:sldId id="296" r:id="rId19"/>
    <p:sldId id="270" r:id="rId20"/>
    <p:sldId id="271" r:id="rId21"/>
    <p:sldId id="272" r:id="rId22"/>
    <p:sldId id="273" r:id="rId23"/>
    <p:sldId id="274" r:id="rId24"/>
    <p:sldId id="275" r:id="rId25"/>
    <p:sldId id="276" r:id="rId26"/>
    <p:sldId id="277" r:id="rId27"/>
    <p:sldId id="278" r:id="rId28"/>
    <p:sldId id="281" r:id="rId29"/>
    <p:sldId id="279" r:id="rId30"/>
    <p:sldId id="282" r:id="rId31"/>
    <p:sldId id="297" r:id="rId32"/>
    <p:sldId id="280" r:id="rId33"/>
    <p:sldId id="283" r:id="rId34"/>
    <p:sldId id="298" r:id="rId35"/>
    <p:sldId id="299" r:id="rId36"/>
    <p:sldId id="284" r:id="rId37"/>
    <p:sldId id="285" r:id="rId38"/>
    <p:sldId id="300" r:id="rId39"/>
    <p:sldId id="286" r:id="rId40"/>
    <p:sldId id="288" r:id="rId41"/>
    <p:sldId id="303" r:id="rId42"/>
    <p:sldId id="290" r:id="rId43"/>
    <p:sldId id="304" r:id="rId44"/>
    <p:sldId id="291" r:id="rId45"/>
    <p:sldId id="305" r:id="rId46"/>
    <p:sldId id="292" r:id="rId47"/>
    <p:sldId id="30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D5C76D-2307-45E2-9C51-C8084EB88243}" v="1" dt="2023-11-15T06:33:53.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5" d="100"/>
          <a:sy n="65" d="100"/>
        </p:scale>
        <p:origin x="1954"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3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ftkar hamza" userId="b47f3e03c0d4bf70" providerId="LiveId" clId="{65D5C76D-2307-45E2-9C51-C8084EB88243}"/>
    <pc:docChg chg="modSld">
      <pc:chgData name="aftkar hamza" userId="b47f3e03c0d4bf70" providerId="LiveId" clId="{65D5C76D-2307-45E2-9C51-C8084EB88243}" dt="2023-11-15T06:33:53.056" v="0"/>
      <pc:docMkLst>
        <pc:docMk/>
      </pc:docMkLst>
      <pc:sldChg chg="modSp">
        <pc:chgData name="aftkar hamza" userId="b47f3e03c0d4bf70" providerId="LiveId" clId="{65D5C76D-2307-45E2-9C51-C8084EB88243}" dt="2023-11-15T06:33:53.056" v="0"/>
        <pc:sldMkLst>
          <pc:docMk/>
          <pc:sldMk cId="2301642773" sldId="275"/>
        </pc:sldMkLst>
        <pc:spChg chg="mod">
          <ac:chgData name="aftkar hamza" userId="b47f3e03c0d4bf70" providerId="LiveId" clId="{65D5C76D-2307-45E2-9C51-C8084EB88243}" dt="2023-11-15T06:33:53.056" v="0"/>
          <ac:spMkLst>
            <pc:docMk/>
            <pc:sldMk cId="2301642773" sldId="275"/>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457201"/>
            <a:ext cx="4191000" cy="1371599"/>
          </a:xfrm>
        </p:spPr>
        <p:txBody>
          <a:bodyPr>
            <a:normAutofit/>
          </a:bodyPr>
          <a:lstStyle/>
          <a:p>
            <a:r>
              <a:rPr lang="en-US" sz="2800" dirty="0">
                <a:latin typeface="Times New Roman" pitchFamily="18" charset="0"/>
                <a:cs typeface="Times New Roman" pitchFamily="18" charset="0"/>
              </a:rPr>
              <a:t>Al-</a:t>
            </a:r>
            <a:r>
              <a:rPr lang="en-US" sz="2800" dirty="0" err="1">
                <a:latin typeface="Times New Roman" pitchFamily="18" charset="0"/>
                <a:cs typeface="Times New Roman" pitchFamily="18" charset="0"/>
              </a:rPr>
              <a:t>Mustaqbal</a:t>
            </a:r>
            <a:r>
              <a:rPr lang="en-US" sz="2800" dirty="0">
                <a:latin typeface="Times New Roman" pitchFamily="18" charset="0"/>
                <a:cs typeface="Times New Roman" pitchFamily="18" charset="0"/>
              </a:rPr>
              <a:t> university/Nursing college</a:t>
            </a:r>
          </a:p>
        </p:txBody>
      </p:sp>
      <p:sp>
        <p:nvSpPr>
          <p:cNvPr id="3" name="Subtitle 2"/>
          <p:cNvSpPr>
            <a:spLocks noGrp="1"/>
          </p:cNvSpPr>
          <p:nvPr>
            <p:ph type="subTitle" idx="1"/>
          </p:nvPr>
        </p:nvSpPr>
        <p:spPr/>
        <p:txBody>
          <a:bodyPr/>
          <a:lstStyle/>
          <a:p>
            <a:r>
              <a:rPr lang="en-US" dirty="0" err="1"/>
              <a:t>Prof.dr.Saadya</a:t>
            </a:r>
            <a:r>
              <a:rPr lang="en-US" dirty="0"/>
              <a:t> </a:t>
            </a:r>
            <a:r>
              <a:rPr lang="en-US" dirty="0" err="1"/>
              <a:t>hadi</a:t>
            </a:r>
            <a:r>
              <a:rPr lang="en-US" dirty="0"/>
              <a:t> </a:t>
            </a:r>
            <a:r>
              <a:rPr lang="en-US" dirty="0" err="1"/>
              <a:t>humade</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1905000"/>
            <a:ext cx="754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66800" y="457200"/>
            <a:ext cx="2133600"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533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35846"/>
            <a:ext cx="8382000" cy="5016758"/>
          </a:xfrm>
          <a:prstGeom prst="rect">
            <a:avLst/>
          </a:prstGeom>
        </p:spPr>
        <p:txBody>
          <a:bodyPr wrap="square">
            <a:spAutoFit/>
          </a:bodyPr>
          <a:lstStyle/>
          <a:p>
            <a:pPr lvl="0"/>
            <a:r>
              <a:rPr lang="en-US" sz="2000" dirty="0">
                <a:solidFill>
                  <a:prstClr val="black"/>
                </a:solidFill>
              </a:rPr>
              <a:t>Under the direction of the hypothalamus, the anterior pituitary gland secretes follicle-stimulating hormone (FSH) and luteinizing hormone (LH).</a:t>
            </a:r>
          </a:p>
          <a:p>
            <a:pPr lvl="0"/>
            <a:r>
              <a:rPr lang="en-US" sz="2000" dirty="0">
                <a:solidFill>
                  <a:prstClr val="black"/>
                </a:solidFill>
              </a:rPr>
              <a:t> FSH and LH initiate the production of testosterone in the </a:t>
            </a:r>
            <a:r>
              <a:rPr lang="en-US" sz="2000" dirty="0" err="1">
                <a:solidFill>
                  <a:prstClr val="black"/>
                </a:solidFill>
              </a:rPr>
              <a:t>Leydig</a:t>
            </a:r>
            <a:r>
              <a:rPr lang="en-US" sz="2000" dirty="0">
                <a:solidFill>
                  <a:prstClr val="black"/>
                </a:solidFill>
              </a:rPr>
              <a:t> cells of the testes.</a:t>
            </a:r>
          </a:p>
          <a:p>
            <a:pPr lvl="0"/>
            <a:r>
              <a:rPr lang="en-US" sz="2000" dirty="0">
                <a:solidFill>
                  <a:prstClr val="black"/>
                </a:solidFill>
              </a:rPr>
              <a:t> Testosterone has the following effects not directly related to sexual reproduction:</a:t>
            </a:r>
          </a:p>
          <a:p>
            <a:pPr lvl="0"/>
            <a:r>
              <a:rPr lang="en-US" sz="2000" dirty="0">
                <a:solidFill>
                  <a:prstClr val="black"/>
                </a:solidFill>
              </a:rPr>
              <a:t> • Increases muscle mass and strength </a:t>
            </a:r>
          </a:p>
          <a:p>
            <a:pPr lvl="0"/>
            <a:r>
              <a:rPr lang="en-US" sz="2000" dirty="0">
                <a:solidFill>
                  <a:prstClr val="black"/>
                </a:solidFill>
              </a:rPr>
              <a:t>• Promotes growth of long bones </a:t>
            </a:r>
          </a:p>
          <a:p>
            <a:pPr lvl="0"/>
            <a:r>
              <a:rPr lang="en-US" sz="2000" dirty="0">
                <a:solidFill>
                  <a:prstClr val="black"/>
                </a:solidFill>
              </a:rPr>
              <a:t>• Increases basal metabolic rate </a:t>
            </a:r>
          </a:p>
          <a:p>
            <a:pPr lvl="0"/>
            <a:r>
              <a:rPr lang="en-US" sz="2000" dirty="0">
                <a:solidFill>
                  <a:prstClr val="black"/>
                </a:solidFill>
              </a:rPr>
              <a:t>• Enhances production of red blood cells </a:t>
            </a:r>
          </a:p>
          <a:p>
            <a:pPr lvl="0"/>
            <a:r>
              <a:rPr lang="en-US" sz="2000" dirty="0">
                <a:solidFill>
                  <a:prstClr val="black"/>
                </a:solidFill>
              </a:rPr>
              <a:t>• Produces enlargement of vocal cords</a:t>
            </a:r>
          </a:p>
          <a:p>
            <a:pPr lvl="0"/>
            <a:r>
              <a:rPr lang="en-US" sz="2000" dirty="0">
                <a:solidFill>
                  <a:prstClr val="black"/>
                </a:solidFill>
              </a:rPr>
              <a:t> • Affects the distribution of body hair These effects result in greater strength and stature and a higher hematocrit level in males than in females. </a:t>
            </a:r>
          </a:p>
          <a:p>
            <a:pPr lvl="0"/>
            <a:r>
              <a:rPr lang="en-US" sz="2000" dirty="0">
                <a:solidFill>
                  <a:prstClr val="black"/>
                </a:solidFill>
              </a:rPr>
              <a:t>Testosterone also increases the production of sebum, a fatty secretion of the sebaceous glands of the skin, and it may contribute to the development of acne during early </a:t>
            </a:r>
            <a:r>
              <a:rPr lang="en-US" sz="2000" dirty="0" err="1">
                <a:solidFill>
                  <a:prstClr val="black"/>
                </a:solidFill>
              </a:rPr>
              <a:t>adolescenc</a:t>
            </a:r>
            <a:endParaRPr lang="en-US" sz="2000" dirty="0">
              <a:solidFill>
                <a:prstClr val="black"/>
              </a:solidFill>
            </a:endParaRPr>
          </a:p>
        </p:txBody>
      </p:sp>
    </p:spTree>
    <p:extLst>
      <p:ext uri="{BB962C8B-B14F-4D97-AF65-F5344CB8AC3E}">
        <p14:creationId xmlns:p14="http://schemas.microsoft.com/office/powerpoint/2010/main" val="744790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1"/>
            <a:ext cx="7239000" cy="5632311"/>
          </a:xfrm>
          <a:prstGeom prst="rect">
            <a:avLst/>
          </a:prstGeom>
        </p:spPr>
        <p:txBody>
          <a:bodyPr wrap="square">
            <a:spAutoFit/>
          </a:bodyPr>
          <a:lstStyle/>
          <a:p>
            <a:r>
              <a:rPr lang="en-US" sz="2400" b="1" dirty="0">
                <a:solidFill>
                  <a:srgbClr val="FF0000"/>
                </a:solidFill>
              </a:rPr>
              <a:t>Ducts Each epididymis</a:t>
            </a:r>
            <a:r>
              <a:rPr lang="en-US" sz="2400" dirty="0"/>
              <a:t>, one from each testicle, </a:t>
            </a:r>
            <a:r>
              <a:rPr lang="en-US" sz="2400" dirty="0">
                <a:solidFill>
                  <a:srgbClr val="FF0000"/>
                </a:solidFill>
              </a:rPr>
              <a:t>stores the sperm</a:t>
            </a:r>
            <a:r>
              <a:rPr lang="en-US" sz="2400" dirty="0"/>
              <a:t>. </a:t>
            </a:r>
          </a:p>
          <a:p>
            <a:r>
              <a:rPr lang="en-US" sz="2400" dirty="0"/>
              <a:t>The sperm may remain in the epididymis for 2 to 10 days, during which time they mature and then </a:t>
            </a:r>
            <a:r>
              <a:rPr lang="en-US" sz="2400" dirty="0">
                <a:solidFill>
                  <a:srgbClr val="FF0000"/>
                </a:solidFill>
              </a:rPr>
              <a:t>move on to the vas deferens</a:t>
            </a:r>
            <a:r>
              <a:rPr lang="en-US" sz="2400" dirty="0"/>
              <a:t>.</a:t>
            </a:r>
          </a:p>
          <a:p>
            <a:r>
              <a:rPr lang="en-US" sz="2400" dirty="0"/>
              <a:t> </a:t>
            </a:r>
            <a:r>
              <a:rPr lang="en-US" sz="2400" b="1" dirty="0"/>
              <a:t>Each vas deferens </a:t>
            </a:r>
            <a:r>
              <a:rPr lang="en-US" sz="2400" dirty="0"/>
              <a:t>passes upward into the body, goes around the </a:t>
            </a:r>
            <a:r>
              <a:rPr lang="en-US" sz="2400" dirty="0" err="1"/>
              <a:t>symphysis</a:t>
            </a:r>
            <a:r>
              <a:rPr lang="en-US" sz="2400" dirty="0"/>
              <a:t> pubis, circles the bladder, and passes downward to form (with the ducts from the seminal vesicles) the ejaculatory ducts. </a:t>
            </a:r>
          </a:p>
          <a:p>
            <a:r>
              <a:rPr lang="en-US" sz="2400" b="1" dirty="0"/>
              <a:t>The ejaculatory ducts </a:t>
            </a:r>
            <a:r>
              <a:rPr lang="en-US" sz="2400" dirty="0"/>
              <a:t>then enter the back of the prostate gland and connect to the upper part of the urethra, which is in the penis. </a:t>
            </a:r>
          </a:p>
          <a:p>
            <a:r>
              <a:rPr lang="en-US" sz="2400" b="1" dirty="0"/>
              <a:t>The urethra transports </a:t>
            </a:r>
            <a:r>
              <a:rPr lang="en-US" sz="2400" dirty="0"/>
              <a:t>both </a:t>
            </a:r>
            <a:r>
              <a:rPr lang="en-US" sz="2400" b="1" dirty="0"/>
              <a:t>urine from the bladder and semen </a:t>
            </a:r>
            <a:r>
              <a:rPr lang="en-US" sz="2400" dirty="0"/>
              <a:t>from the prostate gland to the outside of the body, although not at the same time.</a:t>
            </a:r>
          </a:p>
        </p:txBody>
      </p:sp>
    </p:spTree>
    <p:extLst>
      <p:ext uri="{BB962C8B-B14F-4D97-AF65-F5344CB8AC3E}">
        <p14:creationId xmlns:p14="http://schemas.microsoft.com/office/powerpoint/2010/main" val="422373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35846"/>
            <a:ext cx="7772400" cy="5016758"/>
          </a:xfrm>
          <a:prstGeom prst="rect">
            <a:avLst/>
          </a:prstGeom>
        </p:spPr>
        <p:txBody>
          <a:bodyPr wrap="square">
            <a:spAutoFit/>
          </a:bodyPr>
          <a:lstStyle/>
          <a:p>
            <a:r>
              <a:rPr lang="en-US" sz="2000" b="1" dirty="0">
                <a:solidFill>
                  <a:srgbClr val="FF0000"/>
                </a:solidFill>
              </a:rPr>
              <a:t>Accessory glands :</a:t>
            </a:r>
          </a:p>
          <a:p>
            <a:r>
              <a:rPr lang="en-US" sz="2000" dirty="0"/>
              <a:t>The accessory glands </a:t>
            </a:r>
            <a:r>
              <a:rPr lang="en-US" sz="2000" dirty="0">
                <a:solidFill>
                  <a:srgbClr val="FF0000"/>
                </a:solidFill>
              </a:rPr>
              <a:t>are the seminal vesicles</a:t>
            </a:r>
            <a:r>
              <a:rPr lang="en-US" sz="2000" dirty="0"/>
              <a:t>, the </a:t>
            </a:r>
            <a:r>
              <a:rPr lang="en-US" sz="2000" dirty="0">
                <a:solidFill>
                  <a:srgbClr val="FF0000"/>
                </a:solidFill>
              </a:rPr>
              <a:t>prostate gland</a:t>
            </a:r>
            <a:r>
              <a:rPr lang="en-US" sz="2000" dirty="0"/>
              <a:t>, and the </a:t>
            </a:r>
            <a:r>
              <a:rPr lang="en-US" sz="2000" dirty="0">
                <a:solidFill>
                  <a:srgbClr val="FF0000"/>
                </a:solidFill>
              </a:rPr>
              <a:t>bulbourethral glands, also called Cowper’s glands</a:t>
            </a:r>
            <a:r>
              <a:rPr lang="en-US" sz="2000" dirty="0"/>
              <a:t>.</a:t>
            </a:r>
          </a:p>
          <a:p>
            <a:r>
              <a:rPr lang="en-US" sz="2000" dirty="0"/>
              <a:t> </a:t>
            </a:r>
            <a:r>
              <a:rPr lang="en-US" sz="2000" b="1" dirty="0"/>
              <a:t>The accessory glands produce secretions </a:t>
            </a:r>
            <a:r>
              <a:rPr lang="en-US" sz="2000" dirty="0"/>
              <a:t>(</a:t>
            </a:r>
            <a:r>
              <a:rPr lang="en-US" sz="2000" dirty="0">
                <a:solidFill>
                  <a:srgbClr val="FF0000"/>
                </a:solidFill>
              </a:rPr>
              <a:t>seminal plasma)that </a:t>
            </a:r>
            <a:r>
              <a:rPr lang="en-US" sz="2000" dirty="0"/>
              <a:t>have three functions: </a:t>
            </a:r>
          </a:p>
          <a:p>
            <a:pPr marL="342900" indent="-342900">
              <a:buAutoNum type="arabicPeriod"/>
            </a:pPr>
            <a:r>
              <a:rPr lang="en-US" sz="2000" dirty="0"/>
              <a:t>Nourish the sperm </a:t>
            </a:r>
          </a:p>
          <a:p>
            <a:pPr marL="342900" indent="-342900">
              <a:buAutoNum type="arabicPeriod"/>
            </a:pPr>
            <a:r>
              <a:rPr lang="en-US" sz="2000" dirty="0"/>
              <a:t>Protect the sperm from the acidic environment of the woman’s vagina </a:t>
            </a:r>
          </a:p>
          <a:p>
            <a:pPr marL="342900" indent="-342900">
              <a:buAutoNum type="arabicPeriod"/>
            </a:pPr>
            <a:r>
              <a:rPr lang="en-US" sz="2000" dirty="0"/>
              <a:t>Enhance the motility (movement) of the sperm.</a:t>
            </a:r>
          </a:p>
          <a:p>
            <a:pPr marL="342900" indent="-342900">
              <a:buAutoNum type="arabicPeriod"/>
            </a:pPr>
            <a:endParaRPr lang="en-US" sz="2000" dirty="0"/>
          </a:p>
          <a:p>
            <a:r>
              <a:rPr lang="en-US" sz="2000" dirty="0"/>
              <a:t> The combined seminal plasma and sperm </a:t>
            </a:r>
            <a:r>
              <a:rPr lang="en-US" sz="2000" dirty="0">
                <a:solidFill>
                  <a:srgbClr val="FF0000"/>
                </a:solidFill>
              </a:rPr>
              <a:t>are called semen</a:t>
            </a:r>
            <a:r>
              <a:rPr lang="en-US" sz="2000" dirty="0"/>
              <a:t>.</a:t>
            </a:r>
          </a:p>
          <a:p>
            <a:r>
              <a:rPr lang="en-US" sz="2000" dirty="0"/>
              <a:t> Semen may be secreted during sexual intercourse before ejaculation.</a:t>
            </a:r>
          </a:p>
          <a:p>
            <a:r>
              <a:rPr lang="en-US" sz="2000" dirty="0"/>
              <a:t> </a:t>
            </a:r>
            <a:r>
              <a:rPr lang="en-US" sz="2000" dirty="0">
                <a:solidFill>
                  <a:srgbClr val="FF0000"/>
                </a:solidFill>
              </a:rPr>
              <a:t>Therefore pregnancy may occur even if ejaculation occurs outside the vagina. </a:t>
            </a:r>
            <a:r>
              <a:rPr lang="en-US" sz="2000" b="1" dirty="0"/>
              <a:t>Increased heat </a:t>
            </a:r>
            <a:r>
              <a:rPr lang="en-US" sz="2000" dirty="0"/>
              <a:t>in the environment around the sperm (testes) </a:t>
            </a:r>
            <a:r>
              <a:rPr lang="en-US" sz="2000" b="1" dirty="0"/>
              <a:t>increases the motility of the sperm but also shortens their life span</a:t>
            </a:r>
            <a:r>
              <a:rPr lang="en-US" sz="2000" dirty="0"/>
              <a:t>. </a:t>
            </a:r>
          </a:p>
          <a:p>
            <a:r>
              <a:rPr lang="en-US" sz="2000" dirty="0"/>
              <a:t>A constant </a:t>
            </a:r>
            <a:r>
              <a:rPr lang="en-US" sz="2000" dirty="0">
                <a:solidFill>
                  <a:srgbClr val="FF0000"/>
                </a:solidFill>
              </a:rPr>
              <a:t>increase in temperature </a:t>
            </a:r>
            <a:r>
              <a:rPr lang="en-US" sz="2000" dirty="0"/>
              <a:t>around the </a:t>
            </a:r>
            <a:r>
              <a:rPr lang="en-US" sz="2000" dirty="0">
                <a:solidFill>
                  <a:srgbClr val="FF0000"/>
                </a:solidFill>
              </a:rPr>
              <a:t>testes can prevent spermatogenesis and lead to permanent sterility</a:t>
            </a:r>
            <a:endParaRPr lang="en-US" sz="2000" dirty="0"/>
          </a:p>
        </p:txBody>
      </p:sp>
    </p:spTree>
    <p:extLst>
      <p:ext uri="{BB962C8B-B14F-4D97-AF65-F5344CB8AC3E}">
        <p14:creationId xmlns:p14="http://schemas.microsoft.com/office/powerpoint/2010/main" val="91477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409575"/>
            <a:ext cx="7839075" cy="767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959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315200" cy="4524315"/>
          </a:xfrm>
          <a:prstGeom prst="rect">
            <a:avLst/>
          </a:prstGeom>
        </p:spPr>
        <p:txBody>
          <a:bodyPr wrap="square">
            <a:spAutoFit/>
          </a:bodyPr>
          <a:lstStyle/>
          <a:p>
            <a:r>
              <a:rPr lang="en-US" sz="2400" b="1" dirty="0">
                <a:solidFill>
                  <a:srgbClr val="FF0000"/>
                </a:solidFill>
              </a:rPr>
              <a:t>Female </a:t>
            </a:r>
            <a:r>
              <a:rPr lang="en-US" sz="2400" b="1" dirty="0"/>
              <a:t>:</a:t>
            </a:r>
          </a:p>
          <a:p>
            <a:r>
              <a:rPr lang="en-US" sz="2400" b="1" dirty="0"/>
              <a:t>The female reproductive system consists of :</a:t>
            </a:r>
          </a:p>
          <a:p>
            <a:r>
              <a:rPr lang="en-US" sz="2400" b="1" dirty="0"/>
              <a:t>1- </a:t>
            </a:r>
            <a:r>
              <a:rPr lang="en-US" sz="2400" dirty="0"/>
              <a:t>external genitalia,</a:t>
            </a:r>
          </a:p>
          <a:p>
            <a:r>
              <a:rPr lang="en-US" sz="2400" dirty="0"/>
              <a:t>2-  internal genitalia,</a:t>
            </a:r>
          </a:p>
          <a:p>
            <a:r>
              <a:rPr lang="en-US" sz="2400" dirty="0"/>
              <a:t>3- and accessory structures such as the mammary glands (breasts). </a:t>
            </a:r>
          </a:p>
          <a:p>
            <a:r>
              <a:rPr lang="en-US" sz="2400" dirty="0"/>
              <a:t>The bony pelvis its importance in the childbearing process. </a:t>
            </a:r>
          </a:p>
          <a:p>
            <a:r>
              <a:rPr lang="en-US" sz="2400" dirty="0"/>
              <a:t>External Genitalia The female external genitalia are collectively called the vulva. They include the </a:t>
            </a:r>
            <a:r>
              <a:rPr lang="en-US" sz="2400" dirty="0" err="1"/>
              <a:t>mons</a:t>
            </a:r>
            <a:r>
              <a:rPr lang="en-US" sz="2400" dirty="0"/>
              <a:t> pubis, labia </a:t>
            </a:r>
            <a:r>
              <a:rPr lang="en-US" sz="2400" dirty="0" err="1"/>
              <a:t>majora</a:t>
            </a:r>
            <a:r>
              <a:rPr lang="en-US" sz="2400" dirty="0"/>
              <a:t>, labia </a:t>
            </a:r>
            <a:r>
              <a:rPr lang="en-US" sz="2400" dirty="0" err="1"/>
              <a:t>minora</a:t>
            </a:r>
            <a:r>
              <a:rPr lang="en-US" sz="2400" dirty="0"/>
              <a:t>, </a:t>
            </a:r>
            <a:r>
              <a:rPr lang="en-US" sz="2400" dirty="0" err="1"/>
              <a:t>fourchette</a:t>
            </a:r>
            <a:r>
              <a:rPr lang="en-US" sz="2400" dirty="0"/>
              <a:t>, clitoris, vaginal vestibule, and perineum .</a:t>
            </a:r>
          </a:p>
        </p:txBody>
      </p:sp>
    </p:spTree>
    <p:extLst>
      <p:ext uri="{BB962C8B-B14F-4D97-AF65-F5344CB8AC3E}">
        <p14:creationId xmlns:p14="http://schemas.microsoft.com/office/powerpoint/2010/main" val="3845681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74345"/>
            <a:ext cx="8382000" cy="5293757"/>
          </a:xfrm>
          <a:prstGeom prst="rect">
            <a:avLst/>
          </a:prstGeom>
        </p:spPr>
        <p:txBody>
          <a:bodyPr wrap="square">
            <a:spAutoFit/>
          </a:bodyPr>
          <a:lstStyle/>
          <a:p>
            <a:r>
              <a:rPr lang="en-US" sz="2000" b="1" dirty="0">
                <a:solidFill>
                  <a:srgbClr val="FF0000"/>
                </a:solidFill>
              </a:rPr>
              <a:t>Mons pubis:</a:t>
            </a:r>
          </a:p>
          <a:p>
            <a:r>
              <a:rPr lang="en-US" sz="2000" b="1" dirty="0">
                <a:solidFill>
                  <a:srgbClr val="FF0000"/>
                </a:solidFill>
              </a:rPr>
              <a:t> 1- </a:t>
            </a:r>
            <a:r>
              <a:rPr lang="en-US" sz="2000" b="1" dirty="0"/>
              <a:t>The </a:t>
            </a:r>
            <a:r>
              <a:rPr lang="en-US" sz="2000" b="1" dirty="0" err="1"/>
              <a:t>mons</a:t>
            </a:r>
            <a:r>
              <a:rPr lang="en-US" sz="2000" b="1" dirty="0"/>
              <a:t> pubis </a:t>
            </a:r>
            <a:r>
              <a:rPr lang="en-US" sz="2000" dirty="0"/>
              <a:t>(</a:t>
            </a:r>
            <a:r>
              <a:rPr lang="en-US" sz="2000" dirty="0" err="1"/>
              <a:t>mons</a:t>
            </a:r>
            <a:r>
              <a:rPr lang="en-US" sz="2000" dirty="0"/>
              <a:t> </a:t>
            </a:r>
            <a:r>
              <a:rPr lang="en-US" sz="2000" dirty="0" err="1"/>
              <a:t>veneris</a:t>
            </a:r>
            <a:r>
              <a:rPr lang="en-US" sz="2000" dirty="0"/>
              <a:t>) is a pad of fatty tissue covered by coarse skin and hair. It protects the </a:t>
            </a:r>
            <a:r>
              <a:rPr lang="en-US" sz="2000" dirty="0" err="1"/>
              <a:t>symphysis</a:t>
            </a:r>
            <a:r>
              <a:rPr lang="en-US" sz="2000" dirty="0"/>
              <a:t> pubis and contributes to the rounded contour of the female body.</a:t>
            </a:r>
          </a:p>
          <a:p>
            <a:r>
              <a:rPr lang="en-US" sz="2000" dirty="0"/>
              <a:t>2-  </a:t>
            </a:r>
            <a:r>
              <a:rPr lang="en-US" sz="2000" b="1" dirty="0"/>
              <a:t>Labia </a:t>
            </a:r>
            <a:r>
              <a:rPr lang="en-US" sz="2000" b="1" dirty="0" err="1"/>
              <a:t>majora</a:t>
            </a:r>
            <a:r>
              <a:rPr lang="en-US" sz="2000" b="1" dirty="0"/>
              <a:t> </a:t>
            </a:r>
            <a:r>
              <a:rPr lang="en-US" sz="2000" dirty="0"/>
              <a:t>The labia </a:t>
            </a:r>
            <a:r>
              <a:rPr lang="en-US" sz="2000" dirty="0" err="1"/>
              <a:t>majora</a:t>
            </a:r>
            <a:r>
              <a:rPr lang="en-US" sz="2000" dirty="0"/>
              <a:t> are two folds of fatty tissue on each side of the vaginal vestibule.</a:t>
            </a:r>
          </a:p>
          <a:p>
            <a:r>
              <a:rPr lang="en-US" sz="2000" dirty="0"/>
              <a:t> Many small glands are located on the moist interior surface. </a:t>
            </a:r>
          </a:p>
          <a:p>
            <a:r>
              <a:rPr lang="en-US" sz="2000" b="1" dirty="0"/>
              <a:t>3-Labia </a:t>
            </a:r>
            <a:r>
              <a:rPr lang="en-US" sz="2000" b="1" dirty="0" err="1"/>
              <a:t>minora</a:t>
            </a:r>
            <a:r>
              <a:rPr lang="en-US" sz="2000" b="1" dirty="0"/>
              <a:t> </a:t>
            </a:r>
            <a:r>
              <a:rPr lang="en-US" sz="2000" dirty="0"/>
              <a:t>The labia </a:t>
            </a:r>
            <a:r>
              <a:rPr lang="en-US" sz="2000" dirty="0" err="1"/>
              <a:t>minora</a:t>
            </a:r>
            <a:r>
              <a:rPr lang="en-US" sz="2000" dirty="0"/>
              <a:t> are two thin, soft folds of tissue that are seen when the labia </a:t>
            </a:r>
            <a:r>
              <a:rPr lang="en-US" sz="2000" dirty="0" err="1"/>
              <a:t>majora</a:t>
            </a:r>
            <a:r>
              <a:rPr lang="en-US" sz="2000" dirty="0"/>
              <a:t> are separated. </a:t>
            </a:r>
          </a:p>
          <a:p>
            <a:r>
              <a:rPr lang="en-US" sz="2000" dirty="0">
                <a:solidFill>
                  <a:srgbClr val="FF0000"/>
                </a:solidFill>
              </a:rPr>
              <a:t>Secretions from sebaceous glands in the labia are bactericidal to reduce infection and lubricate and protect the skin of the vulva</a:t>
            </a:r>
            <a:r>
              <a:rPr lang="en-US" sz="2000" dirty="0"/>
              <a:t>.</a:t>
            </a:r>
          </a:p>
          <a:p>
            <a:r>
              <a:rPr lang="en-US" sz="2000" b="1" dirty="0"/>
              <a:t> 4- </a:t>
            </a:r>
            <a:r>
              <a:rPr lang="en-US" sz="2000" b="1" dirty="0" err="1"/>
              <a:t>Fourchette</a:t>
            </a:r>
            <a:r>
              <a:rPr lang="en-US" sz="2000" b="1" dirty="0"/>
              <a:t> </a:t>
            </a:r>
          </a:p>
          <a:p>
            <a:r>
              <a:rPr lang="en-US" sz="2000" dirty="0"/>
              <a:t>The </a:t>
            </a:r>
            <a:r>
              <a:rPr lang="en-US" sz="2000" dirty="0" err="1"/>
              <a:t>fourchette</a:t>
            </a:r>
            <a:r>
              <a:rPr lang="en-US" sz="2000" dirty="0"/>
              <a:t> is a fold of tissue just below the vagina, where the labia </a:t>
            </a:r>
            <a:r>
              <a:rPr lang="en-US" sz="2000" dirty="0" err="1"/>
              <a:t>majora</a:t>
            </a:r>
            <a:r>
              <a:rPr lang="en-US" sz="2000" dirty="0"/>
              <a:t> and the labia </a:t>
            </a:r>
            <a:r>
              <a:rPr lang="en-US" sz="2000" dirty="0" err="1"/>
              <a:t>minora</a:t>
            </a:r>
            <a:r>
              <a:rPr lang="en-US" sz="2000" dirty="0"/>
              <a:t> meet.</a:t>
            </a:r>
          </a:p>
          <a:p>
            <a:r>
              <a:rPr lang="en-US" sz="2000" dirty="0"/>
              <a:t> It is also known </a:t>
            </a:r>
            <a:r>
              <a:rPr lang="en-US" sz="2000" b="1" dirty="0"/>
              <a:t>as the obstetrical perineum</a:t>
            </a:r>
            <a:r>
              <a:rPr lang="en-US" sz="2000" dirty="0"/>
              <a:t>. </a:t>
            </a:r>
          </a:p>
          <a:p>
            <a:r>
              <a:rPr lang="en-US" sz="2000" dirty="0">
                <a:solidFill>
                  <a:srgbClr val="FF0000"/>
                </a:solidFill>
              </a:rPr>
              <a:t>Lacerations in this area often occur during childbirth.</a:t>
            </a:r>
          </a:p>
          <a:p>
            <a:r>
              <a:rPr lang="en-US" dirty="0"/>
              <a:t> </a:t>
            </a:r>
          </a:p>
        </p:txBody>
      </p:sp>
    </p:spTree>
    <p:extLst>
      <p:ext uri="{BB962C8B-B14F-4D97-AF65-F5344CB8AC3E}">
        <p14:creationId xmlns:p14="http://schemas.microsoft.com/office/powerpoint/2010/main" val="1013433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35846"/>
            <a:ext cx="7772400" cy="6247864"/>
          </a:xfrm>
          <a:prstGeom prst="rect">
            <a:avLst/>
          </a:prstGeom>
        </p:spPr>
        <p:txBody>
          <a:bodyPr wrap="square">
            <a:spAutoFit/>
          </a:bodyPr>
          <a:lstStyle/>
          <a:p>
            <a:r>
              <a:rPr lang="en-US" sz="2000" b="1" dirty="0"/>
              <a:t>5- Clitoris </a:t>
            </a:r>
          </a:p>
          <a:p>
            <a:r>
              <a:rPr lang="en-US" sz="2000" dirty="0"/>
              <a:t>The clitoris is a small, erectile body in the most anterior portion of the labia </a:t>
            </a:r>
            <a:r>
              <a:rPr lang="en-US" sz="2000" dirty="0" err="1"/>
              <a:t>minora</a:t>
            </a:r>
            <a:r>
              <a:rPr lang="en-US" sz="2000" dirty="0"/>
              <a:t>.</a:t>
            </a:r>
          </a:p>
          <a:p>
            <a:r>
              <a:rPr lang="en-US" sz="2000" dirty="0"/>
              <a:t> It is similar in structure to the penis. </a:t>
            </a:r>
          </a:p>
          <a:p>
            <a:r>
              <a:rPr lang="en-US" sz="2000" dirty="0"/>
              <a:t>Functionally, it is the most erotic, sensitive part of the female genitalia. </a:t>
            </a:r>
          </a:p>
          <a:p>
            <a:r>
              <a:rPr lang="en-US" sz="2000" b="1" dirty="0"/>
              <a:t>6-Vaginal vestibule</a:t>
            </a:r>
          </a:p>
          <a:p>
            <a:r>
              <a:rPr lang="en-US" sz="2000" b="1" dirty="0"/>
              <a:t> </a:t>
            </a:r>
            <a:r>
              <a:rPr lang="en-US" sz="2000" dirty="0"/>
              <a:t>The vaginal vestibule is the area seen when the labia </a:t>
            </a:r>
            <a:r>
              <a:rPr lang="en-US" sz="2000" dirty="0" err="1"/>
              <a:t>minora</a:t>
            </a:r>
            <a:r>
              <a:rPr lang="en-US" sz="2000" dirty="0"/>
              <a:t> are separated and includes five structures:</a:t>
            </a:r>
          </a:p>
          <a:p>
            <a:r>
              <a:rPr lang="en-US" sz="2000" dirty="0"/>
              <a:t> 1. </a:t>
            </a:r>
            <a:r>
              <a:rPr lang="en-US" sz="2000" b="1" dirty="0"/>
              <a:t>The urethral meatus </a:t>
            </a:r>
            <a:r>
              <a:rPr lang="en-US" sz="2000" dirty="0"/>
              <a:t>lies approximately 2 cm below the clitoris. It has a </a:t>
            </a:r>
            <a:r>
              <a:rPr lang="en-US" sz="2000" dirty="0" err="1"/>
              <a:t>foldlike</a:t>
            </a:r>
            <a:r>
              <a:rPr lang="en-US" sz="2000" dirty="0"/>
              <a:t> appearance with a slit type of opening, and it serves as the exit for urine.</a:t>
            </a:r>
          </a:p>
          <a:p>
            <a:r>
              <a:rPr lang="en-US" sz="2000" dirty="0"/>
              <a:t> 2. </a:t>
            </a:r>
            <a:r>
              <a:rPr lang="en-US" sz="2000" b="1" dirty="0" err="1"/>
              <a:t>Skene</a:t>
            </a:r>
            <a:r>
              <a:rPr lang="en-US" sz="2000" b="1" dirty="0"/>
              <a:t> ducts </a:t>
            </a:r>
            <a:r>
              <a:rPr lang="en-US" sz="2000" dirty="0"/>
              <a:t>(</a:t>
            </a:r>
            <a:r>
              <a:rPr lang="en-US" sz="2000" dirty="0" err="1"/>
              <a:t>paraurethral</a:t>
            </a:r>
            <a:r>
              <a:rPr lang="en-US" sz="2000" dirty="0"/>
              <a:t> ducts) are located on each side of the urethra and provide lubrication for the urethra and the vaginal orifice. </a:t>
            </a:r>
          </a:p>
          <a:p>
            <a:r>
              <a:rPr lang="en-US" sz="2000" dirty="0"/>
              <a:t>3. </a:t>
            </a:r>
            <a:r>
              <a:rPr lang="en-US" sz="2000" b="1" dirty="0"/>
              <a:t>The vaginal </a:t>
            </a:r>
            <a:r>
              <a:rPr lang="en-US" sz="2000" b="1" dirty="0" err="1"/>
              <a:t>introitus</a:t>
            </a:r>
            <a:r>
              <a:rPr lang="en-US" sz="2000" b="1" dirty="0"/>
              <a:t> </a:t>
            </a:r>
            <a:r>
              <a:rPr lang="en-US" sz="2000" dirty="0"/>
              <a:t>is the division between the external and internal female genitalia.</a:t>
            </a:r>
          </a:p>
          <a:p>
            <a:r>
              <a:rPr lang="en-US" sz="2000" dirty="0"/>
              <a:t> 4. </a:t>
            </a:r>
            <a:r>
              <a:rPr lang="en-US" sz="2000" b="1" dirty="0"/>
              <a:t>The hymen is a thin </a:t>
            </a:r>
            <a:r>
              <a:rPr lang="en-US" sz="2000" dirty="0"/>
              <a:t>elastic membrane that closes the vagina from the vestibule to various degrees. </a:t>
            </a:r>
          </a:p>
          <a:p>
            <a:r>
              <a:rPr lang="en-US" sz="2000" dirty="0"/>
              <a:t>5</a:t>
            </a:r>
            <a:r>
              <a:rPr lang="en-US" sz="2000" b="1" dirty="0"/>
              <a:t>. The ducts of the </a:t>
            </a:r>
            <a:r>
              <a:rPr lang="en-US" sz="2000" b="1" dirty="0" err="1"/>
              <a:t>Bartholin</a:t>
            </a:r>
            <a:r>
              <a:rPr lang="en-US" sz="2000" b="1" dirty="0"/>
              <a:t> </a:t>
            </a:r>
            <a:r>
              <a:rPr lang="en-US" sz="2000" dirty="0"/>
              <a:t>glands (</a:t>
            </a:r>
            <a:r>
              <a:rPr lang="en-US" sz="2000" dirty="0" err="1"/>
              <a:t>vulvovaginal</a:t>
            </a:r>
            <a:r>
              <a:rPr lang="en-US" sz="2000" dirty="0"/>
              <a:t> glands) provide lubrication for the vaginal </a:t>
            </a:r>
            <a:r>
              <a:rPr lang="en-US" sz="2000" dirty="0" err="1"/>
              <a:t>introitus</a:t>
            </a:r>
            <a:r>
              <a:rPr lang="en-US" sz="2000" dirty="0"/>
              <a:t> during sexual arousal and are normally not visible.</a:t>
            </a:r>
          </a:p>
        </p:txBody>
      </p:sp>
    </p:spTree>
    <p:extLst>
      <p:ext uri="{BB962C8B-B14F-4D97-AF65-F5344CB8AC3E}">
        <p14:creationId xmlns:p14="http://schemas.microsoft.com/office/powerpoint/2010/main" val="1593035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7696200" cy="4861381"/>
          </a:xfrm>
          <a:prstGeom prst="rect">
            <a:avLst/>
          </a:prstGeom>
        </p:spPr>
        <p:txBody>
          <a:bodyPr wrap="square">
            <a:spAutoFit/>
          </a:bodyPr>
          <a:lstStyle/>
          <a:p>
            <a:pPr>
              <a:lnSpc>
                <a:spcPct val="150000"/>
              </a:lnSpc>
            </a:pPr>
            <a:r>
              <a:rPr lang="en-US" sz="2000" b="1" dirty="0"/>
              <a:t>Perineum:</a:t>
            </a:r>
          </a:p>
          <a:p>
            <a:pPr>
              <a:lnSpc>
                <a:spcPct val="150000"/>
              </a:lnSpc>
            </a:pPr>
            <a:r>
              <a:rPr lang="en-US" sz="2000" dirty="0"/>
              <a:t> The perineum is a strong, muscular area between the vaginal opening and the anus. </a:t>
            </a:r>
            <a:r>
              <a:rPr lang="en-US" sz="2000" dirty="0">
                <a:solidFill>
                  <a:srgbClr val="FF0000"/>
                </a:solidFill>
              </a:rPr>
              <a:t>The elastic fibers </a:t>
            </a:r>
            <a:r>
              <a:rPr lang="en-US" sz="2000" dirty="0"/>
              <a:t>and connective tissue of the perineum </a:t>
            </a:r>
            <a:r>
              <a:rPr lang="en-US" sz="2000" dirty="0">
                <a:solidFill>
                  <a:srgbClr val="FF0000"/>
                </a:solidFill>
              </a:rPr>
              <a:t>allow stretching to permit the birth of the fetus.</a:t>
            </a:r>
            <a:r>
              <a:rPr lang="en-US" sz="2000" dirty="0"/>
              <a:t> </a:t>
            </a:r>
          </a:p>
          <a:p>
            <a:pPr>
              <a:lnSpc>
                <a:spcPct val="150000"/>
              </a:lnSpc>
            </a:pPr>
            <a:r>
              <a:rPr lang="en-US" sz="2000" dirty="0">
                <a:solidFill>
                  <a:srgbClr val="FF0000"/>
                </a:solidFill>
              </a:rPr>
              <a:t>The perineum is the site of the episiotomy </a:t>
            </a:r>
            <a:r>
              <a:rPr lang="en-US" sz="2000" dirty="0"/>
              <a:t>(incision) if performed or potential tears during childbirth. </a:t>
            </a:r>
          </a:p>
          <a:p>
            <a:pPr>
              <a:lnSpc>
                <a:spcPct val="150000"/>
              </a:lnSpc>
            </a:pPr>
            <a:r>
              <a:rPr lang="en-US" sz="2000" dirty="0"/>
              <a:t>Pelvic weakness or painful intercourse (dyspareunia) may result if this tissue does not </a:t>
            </a:r>
            <a:r>
              <a:rPr lang="en-US" sz="2000" dirty="0">
                <a:solidFill>
                  <a:srgbClr val="FF0000"/>
                </a:solidFill>
              </a:rPr>
              <a:t>heal properly.</a:t>
            </a:r>
          </a:p>
          <a:p>
            <a:pPr>
              <a:lnSpc>
                <a:spcPct val="150000"/>
              </a:lnSpc>
            </a:pPr>
            <a:r>
              <a:rPr lang="en-US" sz="2000" dirty="0"/>
              <a:t> </a:t>
            </a:r>
            <a:r>
              <a:rPr lang="en-US" sz="2000" b="1" dirty="0"/>
              <a:t>Internal Genitalia </a:t>
            </a:r>
          </a:p>
          <a:p>
            <a:pPr>
              <a:lnSpc>
                <a:spcPct val="150000"/>
              </a:lnSpc>
            </a:pPr>
            <a:r>
              <a:rPr lang="en-US" sz="2000" dirty="0">
                <a:solidFill>
                  <a:srgbClr val="FF0000"/>
                </a:solidFill>
              </a:rPr>
              <a:t>The internal genitalia are the vagina, uterus, fallopian tubes, and ovaries</a:t>
            </a:r>
            <a:r>
              <a:rPr lang="en-US" sz="2000" dirty="0"/>
              <a:t>. </a:t>
            </a:r>
          </a:p>
        </p:txBody>
      </p:sp>
    </p:spTree>
    <p:extLst>
      <p:ext uri="{BB962C8B-B14F-4D97-AF65-F5344CB8AC3E}">
        <p14:creationId xmlns:p14="http://schemas.microsoft.com/office/powerpoint/2010/main" val="561262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733426"/>
            <a:ext cx="9239250" cy="873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527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610600" cy="4862870"/>
          </a:xfrm>
          <a:prstGeom prst="rect">
            <a:avLst/>
          </a:prstGeom>
        </p:spPr>
        <p:txBody>
          <a:bodyPr wrap="square">
            <a:spAutoFit/>
          </a:bodyPr>
          <a:lstStyle/>
          <a:p>
            <a:pPr>
              <a:lnSpc>
                <a:spcPct val="150000"/>
              </a:lnSpc>
            </a:pPr>
            <a:r>
              <a:rPr lang="en-US" sz="2000" b="1" dirty="0"/>
              <a:t>Vagina </a:t>
            </a:r>
          </a:p>
          <a:p>
            <a:r>
              <a:rPr lang="en-US" sz="2000" dirty="0"/>
              <a:t>The vagina is a tubular structure made of muscle and membranous tissue that connects the external genitalia to the uterus. </a:t>
            </a:r>
          </a:p>
          <a:p>
            <a:r>
              <a:rPr lang="en-US" sz="2000" dirty="0">
                <a:solidFill>
                  <a:srgbClr val="FF0000"/>
                </a:solidFill>
              </a:rPr>
              <a:t>The vagina is self-cleansing </a:t>
            </a:r>
            <a:r>
              <a:rPr lang="en-US" sz="2000" dirty="0"/>
              <a:t>and during the reproductive years maintains a normal acidic pH of 4 to 5.</a:t>
            </a:r>
          </a:p>
          <a:p>
            <a:r>
              <a:rPr lang="en-US" sz="2000" dirty="0"/>
              <a:t> </a:t>
            </a:r>
            <a:r>
              <a:rPr lang="en-US" sz="2000" dirty="0">
                <a:solidFill>
                  <a:srgbClr val="FF0000"/>
                </a:solidFill>
              </a:rPr>
              <a:t>Antibiotic therapy, frequent douching, and excessive use of vaginal sprays, deodorant sanitary pads, or deodorant tampons may alter the self-cleansing activity</a:t>
            </a:r>
            <a:r>
              <a:rPr lang="en-US" sz="2000" dirty="0"/>
              <a:t>. </a:t>
            </a:r>
          </a:p>
          <a:p>
            <a:r>
              <a:rPr lang="en-US" sz="2000" dirty="0"/>
              <a:t>The vagina has three functions:</a:t>
            </a:r>
          </a:p>
          <a:p>
            <a:r>
              <a:rPr lang="en-US" sz="2000" dirty="0"/>
              <a:t> 1. Provides a passageway for sperm to enter the uterus</a:t>
            </a:r>
          </a:p>
          <a:p>
            <a:r>
              <a:rPr lang="en-US" sz="2000" dirty="0"/>
              <a:t> 2. Allows drainage of menstrual fluids and other secretions </a:t>
            </a:r>
          </a:p>
          <a:p>
            <a:r>
              <a:rPr lang="en-US" sz="2000" dirty="0"/>
              <a:t>3. Provides a passageway for the infant’s birth Strong pelvic floor muscles stabilize and support the internal and external reproductive organs. </a:t>
            </a:r>
          </a:p>
          <a:p>
            <a:r>
              <a:rPr lang="en-US" sz="2000" b="1" dirty="0"/>
              <a:t>The most important of these muscles </a:t>
            </a:r>
            <a:r>
              <a:rPr lang="en-US" sz="2000" dirty="0"/>
              <a:t>is the </a:t>
            </a:r>
            <a:r>
              <a:rPr lang="en-US" sz="2000" dirty="0" err="1"/>
              <a:t>levator</a:t>
            </a:r>
            <a:r>
              <a:rPr lang="en-US" sz="2000" dirty="0"/>
              <a:t> </a:t>
            </a:r>
            <a:r>
              <a:rPr lang="en-US" sz="2000" dirty="0" err="1"/>
              <a:t>ani</a:t>
            </a:r>
            <a:r>
              <a:rPr lang="en-US" sz="2000" dirty="0"/>
              <a:t>, which </a:t>
            </a:r>
            <a:r>
              <a:rPr lang="en-US" sz="2000" dirty="0">
                <a:solidFill>
                  <a:srgbClr val="FF0000"/>
                </a:solidFill>
              </a:rPr>
              <a:t>supports the three structures that penetrate it: urethra, vagina, and rectum.</a:t>
            </a:r>
          </a:p>
        </p:txBody>
      </p:sp>
    </p:spTree>
    <p:extLst>
      <p:ext uri="{BB962C8B-B14F-4D97-AF65-F5344CB8AC3E}">
        <p14:creationId xmlns:p14="http://schemas.microsoft.com/office/powerpoint/2010/main" val="35107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85800"/>
            <a:ext cx="7696200" cy="3693319"/>
          </a:xfrm>
          <a:prstGeom prst="rect">
            <a:avLst/>
          </a:prstGeom>
        </p:spPr>
        <p:txBody>
          <a:bodyPr wrap="square">
            <a:spAutoFit/>
          </a:bodyPr>
          <a:lstStyle/>
          <a:p>
            <a:r>
              <a:rPr lang="en-US" dirty="0"/>
              <a:t>Puberty:</a:t>
            </a:r>
          </a:p>
          <a:p>
            <a:r>
              <a:rPr lang="en-US" dirty="0"/>
              <a:t> Before puberty, boys and girls appear very much alike except for their genitalia. Puberty involves changes in the whole body and the psyche as well as in the expectations of society toward the individual.</a:t>
            </a:r>
          </a:p>
          <a:p>
            <a:r>
              <a:rPr lang="en-US" dirty="0"/>
              <a:t> Puberty is a period of rapid change in the lives of boys and girls during which the reproductive systems mature and become capable of reproduction. </a:t>
            </a:r>
          </a:p>
          <a:p>
            <a:r>
              <a:rPr lang="en-US" b="1" dirty="0"/>
              <a:t>Puberty</a:t>
            </a:r>
            <a:r>
              <a:rPr lang="en-US" dirty="0"/>
              <a:t> </a:t>
            </a:r>
            <a:r>
              <a:rPr lang="en-US" dirty="0">
                <a:solidFill>
                  <a:srgbClr val="FF0000"/>
                </a:solidFill>
              </a:rPr>
              <a:t>begins when the secondary sex characteristics </a:t>
            </a:r>
            <a:r>
              <a:rPr lang="en-US" dirty="0"/>
              <a:t>(e.g., </a:t>
            </a:r>
            <a:r>
              <a:rPr lang="en-US" dirty="0">
                <a:solidFill>
                  <a:srgbClr val="FF0000"/>
                </a:solidFill>
              </a:rPr>
              <a:t>pubic hair) appear</a:t>
            </a:r>
            <a:r>
              <a:rPr lang="en-US" dirty="0"/>
              <a:t>. </a:t>
            </a:r>
            <a:r>
              <a:rPr lang="en-US" b="1" dirty="0"/>
              <a:t>Puberty</a:t>
            </a:r>
            <a:r>
              <a:rPr lang="en-US" dirty="0"/>
              <a:t> </a:t>
            </a:r>
            <a:r>
              <a:rPr lang="en-US" dirty="0">
                <a:solidFill>
                  <a:srgbClr val="FF0000"/>
                </a:solidFill>
              </a:rPr>
              <a:t>ends when mature sperm are formed or when regular menstrual cycles occur</a:t>
            </a:r>
            <a:r>
              <a:rPr lang="en-US" dirty="0"/>
              <a:t>. This transition from childhood to adulthood has been identified and often celebrated by various rites of passage. Some cultures have required demonstrations of bravery, such as hunting wild animals or displays of self-defense.</a:t>
            </a:r>
          </a:p>
          <a:p>
            <a:r>
              <a:rPr lang="en-US" dirty="0"/>
              <a:t> Ritual circumcision is another rite of passage in some cultures and religions. </a:t>
            </a:r>
          </a:p>
        </p:txBody>
      </p:sp>
    </p:spTree>
    <p:extLst>
      <p:ext uri="{BB962C8B-B14F-4D97-AF65-F5344CB8AC3E}">
        <p14:creationId xmlns:p14="http://schemas.microsoft.com/office/powerpoint/2010/main" val="1829575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7346"/>
            <a:ext cx="8229600" cy="5632311"/>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Uterus</a:t>
            </a:r>
            <a:r>
              <a:rPr lang="en-US" sz="2000" dirty="0">
                <a:latin typeface="Times New Roman" pitchFamily="18" charset="0"/>
                <a:cs typeface="Times New Roman" pitchFamily="18" charset="0"/>
              </a:rPr>
              <a:t> </a:t>
            </a:r>
          </a:p>
          <a:p>
            <a:r>
              <a:rPr lang="en-US" sz="2000" b="1" dirty="0">
                <a:latin typeface="Times New Roman" pitchFamily="18" charset="0"/>
                <a:cs typeface="Times New Roman" pitchFamily="18" charset="0"/>
              </a:rPr>
              <a:t>The uterus </a:t>
            </a:r>
            <a:r>
              <a:rPr lang="en-US" sz="2000" dirty="0">
                <a:latin typeface="Times New Roman" pitchFamily="18" charset="0"/>
                <a:cs typeface="Times New Roman" pitchFamily="18" charset="0"/>
              </a:rPr>
              <a:t>(womb) is a hollow muscular organ in which a fertilized ovum is implanted, an embryo forms, and a fetus develops.</a:t>
            </a:r>
          </a:p>
          <a:p>
            <a:r>
              <a:rPr lang="en-US" sz="2000" dirty="0">
                <a:latin typeface="Times New Roman" pitchFamily="18" charset="0"/>
                <a:cs typeface="Times New Roman" pitchFamily="18" charset="0"/>
              </a:rPr>
              <a:t> It is shaped like an upside-down pear or light bulb. </a:t>
            </a:r>
          </a:p>
          <a:p>
            <a:r>
              <a:rPr lang="en-US" sz="2000" dirty="0">
                <a:latin typeface="Times New Roman" pitchFamily="18" charset="0"/>
                <a:cs typeface="Times New Roman" pitchFamily="18" charset="0"/>
              </a:rPr>
              <a:t>In a mature, </a:t>
            </a:r>
            <a:r>
              <a:rPr lang="en-US" sz="2000" dirty="0" err="1">
                <a:latin typeface="Times New Roman" pitchFamily="18" charset="0"/>
                <a:cs typeface="Times New Roman" pitchFamily="18" charset="0"/>
              </a:rPr>
              <a:t>nonpregnant</a:t>
            </a:r>
            <a:r>
              <a:rPr lang="en-US" sz="2000" dirty="0">
                <a:latin typeface="Times New Roman" pitchFamily="18" charset="0"/>
                <a:cs typeface="Times New Roman" pitchFamily="18" charset="0"/>
              </a:rPr>
              <a:t> woman, it weighs approximately 60 g (2 </a:t>
            </a:r>
            <a:r>
              <a:rPr lang="en-US" sz="2000" dirty="0" err="1">
                <a:latin typeface="Times New Roman" pitchFamily="18" charset="0"/>
                <a:cs typeface="Times New Roman" pitchFamily="18" charset="0"/>
              </a:rPr>
              <a:t>oz</a:t>
            </a:r>
            <a:r>
              <a:rPr lang="en-US" sz="2000" dirty="0">
                <a:latin typeface="Times New Roman" pitchFamily="18" charset="0"/>
                <a:cs typeface="Times New Roman" pitchFamily="18" charset="0"/>
              </a:rPr>
              <a:t>) and is 7.5 cm (3 inches) long, 5 cm (2 inches) wide, and 1 to 2.5 cm (0.4 to 1 inch) thick.</a:t>
            </a:r>
          </a:p>
          <a:p>
            <a:r>
              <a:rPr lang="en-US" sz="2000" dirty="0">
                <a:latin typeface="Times New Roman" pitchFamily="18" charset="0"/>
                <a:cs typeface="Times New Roman" pitchFamily="18" charset="0"/>
              </a:rPr>
              <a:t> The uterus lies between the bladder and the rectum above the vagina. </a:t>
            </a:r>
          </a:p>
          <a:p>
            <a:r>
              <a:rPr lang="en-US" sz="2000" b="1" dirty="0">
                <a:solidFill>
                  <a:srgbClr val="FF0000"/>
                </a:solidFill>
                <a:latin typeface="Times New Roman" pitchFamily="18" charset="0"/>
                <a:cs typeface="Times New Roman" pitchFamily="18" charset="0"/>
              </a:rPr>
              <a:t>Several ligaments support the uterus. </a:t>
            </a:r>
          </a:p>
          <a:p>
            <a:r>
              <a:rPr lang="en-US" sz="2000" dirty="0">
                <a:latin typeface="Times New Roman" pitchFamily="18" charset="0"/>
                <a:cs typeface="Times New Roman" pitchFamily="18" charset="0"/>
              </a:rPr>
              <a:t>1-The broad ligament provides stability to the uterus in the pelvic cavity,</a:t>
            </a:r>
          </a:p>
          <a:p>
            <a:r>
              <a:rPr lang="en-US" sz="2000" dirty="0">
                <a:latin typeface="Times New Roman" pitchFamily="18" charset="0"/>
                <a:cs typeface="Times New Roman" pitchFamily="18" charset="0"/>
              </a:rPr>
              <a:t>2- the round ligament is surrounded by muscles that enlarge during pregnancy and keep the uterus in place, </a:t>
            </a:r>
          </a:p>
          <a:p>
            <a:r>
              <a:rPr lang="en-US" sz="2000" dirty="0">
                <a:latin typeface="Times New Roman" pitchFamily="18" charset="0"/>
                <a:cs typeface="Times New Roman" pitchFamily="18" charset="0"/>
              </a:rPr>
              <a:t>3- the cardinal ligaments prevent uterine prolapse, </a:t>
            </a:r>
          </a:p>
          <a:p>
            <a:r>
              <a:rPr lang="en-US" sz="2000" dirty="0">
                <a:latin typeface="Times New Roman" pitchFamily="18" charset="0"/>
                <a:cs typeface="Times New Roman" pitchFamily="18" charset="0"/>
              </a:rPr>
              <a:t>4-and the </a:t>
            </a:r>
            <a:r>
              <a:rPr lang="en-US" sz="2000" dirty="0" err="1">
                <a:latin typeface="Times New Roman" pitchFamily="18" charset="0"/>
                <a:cs typeface="Times New Roman" pitchFamily="18" charset="0"/>
              </a:rPr>
              <a:t>uterosacral</a:t>
            </a:r>
            <a:r>
              <a:rPr lang="en-US" sz="2000" dirty="0">
                <a:latin typeface="Times New Roman" pitchFamily="18" charset="0"/>
                <a:cs typeface="Times New Roman" pitchFamily="18" charset="0"/>
              </a:rPr>
              <a:t> ligaments are surrounded by smooth muscle and contain sensory nerve fibers that may contribute to the sensation of dysmenorrhea (painful menstruation). </a:t>
            </a:r>
          </a:p>
          <a:p>
            <a:r>
              <a:rPr lang="en-US" sz="2000" dirty="0">
                <a:solidFill>
                  <a:srgbClr val="FF0000"/>
                </a:solidFill>
                <a:latin typeface="Times New Roman" pitchFamily="18" charset="0"/>
                <a:cs typeface="Times New Roman" pitchFamily="18" charset="0"/>
              </a:rPr>
              <a:t>Stretching of the uterine ligaments as the uterus enlarges during pregnancy can cause minor discomfort to the mother.</a:t>
            </a:r>
          </a:p>
        </p:txBody>
      </p:sp>
    </p:spTree>
    <p:extLst>
      <p:ext uri="{BB962C8B-B14F-4D97-AF65-F5344CB8AC3E}">
        <p14:creationId xmlns:p14="http://schemas.microsoft.com/office/powerpoint/2010/main" val="3611157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1"/>
            <a:ext cx="8839200" cy="5262979"/>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Nerve supply Because the autonomic </a:t>
            </a:r>
            <a:r>
              <a:rPr lang="en-US" sz="2400" dirty="0">
                <a:latin typeface="Times New Roman" pitchFamily="18" charset="0"/>
                <a:cs typeface="Times New Roman" pitchFamily="18" charset="0"/>
              </a:rPr>
              <a:t>nervous system innervates the reproductive system, its functions are not under voluntary (conscious) control.</a:t>
            </a:r>
          </a:p>
          <a:p>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Therefore even a paraplegic woman </a:t>
            </a:r>
            <a:r>
              <a:rPr lang="en-US" sz="2400" dirty="0">
                <a:latin typeface="Times New Roman" pitchFamily="18" charset="0"/>
                <a:cs typeface="Times New Roman" pitchFamily="18" charset="0"/>
              </a:rPr>
              <a:t>can have adequate contractions for labor.</a:t>
            </a:r>
          </a:p>
          <a:p>
            <a:r>
              <a:rPr lang="en-US" sz="2400" dirty="0">
                <a:latin typeface="Times New Roman" pitchFamily="18" charset="0"/>
                <a:cs typeface="Times New Roman" pitchFamily="18" charset="0"/>
              </a:rPr>
              <a:t> Sensations for uterine contractions are carried to the central nervous system </a:t>
            </a:r>
            <a:r>
              <a:rPr lang="en-US" sz="2400" dirty="0">
                <a:solidFill>
                  <a:srgbClr val="FF0000"/>
                </a:solidFill>
                <a:latin typeface="Times New Roman" pitchFamily="18" charset="0"/>
                <a:cs typeface="Times New Roman" pitchFamily="18" charset="0"/>
              </a:rPr>
              <a:t>via the 11th and 12th thoracic nerve roots</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Pain from the cervix and the vagina passes </a:t>
            </a:r>
            <a:r>
              <a:rPr lang="en-US" sz="2400" dirty="0">
                <a:solidFill>
                  <a:srgbClr val="FF0000"/>
                </a:solidFill>
                <a:latin typeface="Times New Roman" pitchFamily="18" charset="0"/>
                <a:cs typeface="Times New Roman" pitchFamily="18" charset="0"/>
              </a:rPr>
              <a:t>through the </a:t>
            </a:r>
            <a:r>
              <a:rPr lang="en-US" sz="2400" dirty="0" err="1">
                <a:solidFill>
                  <a:srgbClr val="FF0000"/>
                </a:solidFill>
                <a:latin typeface="Times New Roman" pitchFamily="18" charset="0"/>
                <a:cs typeface="Times New Roman" pitchFamily="18" charset="0"/>
              </a:rPr>
              <a:t>pudendal</a:t>
            </a:r>
            <a:r>
              <a:rPr lang="en-US" sz="2400" dirty="0">
                <a:solidFill>
                  <a:srgbClr val="FF0000"/>
                </a:solidFill>
                <a:latin typeface="Times New Roman" pitchFamily="18" charset="0"/>
                <a:cs typeface="Times New Roman" pitchFamily="18" charset="0"/>
              </a:rPr>
              <a:t> nerves. </a:t>
            </a:r>
          </a:p>
          <a:p>
            <a:r>
              <a:rPr lang="en-US" sz="2400" dirty="0">
                <a:latin typeface="Times New Roman" pitchFamily="18" charset="0"/>
                <a:cs typeface="Times New Roman" pitchFamily="18" charset="0"/>
              </a:rPr>
              <a:t>The motor fibers of the uterus arise from the seventh and eighth thoracic vertebrae.</a:t>
            </a:r>
          </a:p>
          <a:p>
            <a:r>
              <a:rPr lang="en-US" sz="2400" dirty="0">
                <a:latin typeface="Times New Roman" pitchFamily="18" charset="0"/>
                <a:cs typeface="Times New Roman" pitchFamily="18" charset="0"/>
              </a:rPr>
              <a:t> This separate motor and sensory nerve supply allows for the use of a local anesthetic without interfering with uterine contractions and is important in pain management during labor.</a:t>
            </a:r>
          </a:p>
        </p:txBody>
      </p:sp>
    </p:spTree>
    <p:extLst>
      <p:ext uri="{BB962C8B-B14F-4D97-AF65-F5344CB8AC3E}">
        <p14:creationId xmlns:p14="http://schemas.microsoft.com/office/powerpoint/2010/main" val="500001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7346"/>
            <a:ext cx="7772400" cy="6217087"/>
          </a:xfrm>
          <a:prstGeom prst="rect">
            <a:avLst/>
          </a:prstGeom>
        </p:spPr>
        <p:txBody>
          <a:bodyPr wrap="square">
            <a:spAutoFit/>
          </a:bodyPr>
          <a:lstStyle/>
          <a:p>
            <a:r>
              <a:rPr lang="en-US" sz="2000" b="1" dirty="0">
                <a:latin typeface="Times New Roman" pitchFamily="18" charset="0"/>
                <a:cs typeface="Times New Roman" pitchFamily="18" charset="0"/>
              </a:rPr>
              <a:t>Anatomy</a:t>
            </a:r>
            <a:r>
              <a:rPr lang="en-US" sz="2000" dirty="0">
                <a:latin typeface="Times New Roman" pitchFamily="18" charset="0"/>
                <a:cs typeface="Times New Roman" pitchFamily="18" charset="0"/>
              </a:rPr>
              <a:t> </a:t>
            </a:r>
          </a:p>
          <a:p>
            <a:r>
              <a:rPr lang="en-US" sz="2000" b="1" dirty="0">
                <a:latin typeface="Times New Roman" pitchFamily="18" charset="0"/>
                <a:cs typeface="Times New Roman" pitchFamily="18" charset="0"/>
              </a:rPr>
              <a:t>The uterus </a:t>
            </a:r>
            <a:r>
              <a:rPr lang="en-US" sz="2000" dirty="0">
                <a:latin typeface="Times New Roman" pitchFamily="18" charset="0"/>
                <a:cs typeface="Times New Roman" pitchFamily="18" charset="0"/>
              </a:rPr>
              <a:t>is separated into three parts:</a:t>
            </a:r>
          </a:p>
          <a:p>
            <a:r>
              <a:rPr lang="en-US" sz="2000" dirty="0">
                <a:latin typeface="Times New Roman" pitchFamily="18" charset="0"/>
                <a:cs typeface="Times New Roman" pitchFamily="18" charset="0"/>
              </a:rPr>
              <a:t> fundus, corpus, and cervix. </a:t>
            </a:r>
          </a:p>
          <a:p>
            <a:r>
              <a:rPr lang="en-US" sz="2000" b="1" dirty="0">
                <a:latin typeface="Times New Roman" pitchFamily="18" charset="0"/>
                <a:cs typeface="Times New Roman" pitchFamily="18" charset="0"/>
              </a:rPr>
              <a:t>The fundus </a:t>
            </a:r>
            <a:r>
              <a:rPr lang="en-US" sz="2000" dirty="0">
                <a:latin typeface="Times New Roman" pitchFamily="18" charset="0"/>
                <a:cs typeface="Times New Roman" pitchFamily="18" charset="0"/>
              </a:rPr>
              <a:t>(upper part) is broad and flat.</a:t>
            </a:r>
          </a:p>
          <a:p>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The fallopian tubes </a:t>
            </a:r>
            <a:r>
              <a:rPr lang="en-US" sz="2000" dirty="0">
                <a:latin typeface="Times New Roman" pitchFamily="18" charset="0"/>
                <a:cs typeface="Times New Roman" pitchFamily="18" charset="0"/>
              </a:rPr>
              <a:t>enter the uterus on each side of the fundus.</a:t>
            </a:r>
          </a:p>
          <a:p>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The corpus (body</a:t>
            </a:r>
            <a:r>
              <a:rPr lang="en-US" sz="2000" dirty="0">
                <a:latin typeface="Times New Roman" pitchFamily="18" charset="0"/>
                <a:cs typeface="Times New Roman" pitchFamily="18" charset="0"/>
              </a:rPr>
              <a:t>) is the middle portion, and it plays an active role in menstruation and pregnancy. </a:t>
            </a:r>
          </a:p>
          <a:p>
            <a:r>
              <a:rPr lang="en-US" sz="2000" b="1" dirty="0">
                <a:solidFill>
                  <a:srgbClr val="FF0000"/>
                </a:solidFill>
                <a:latin typeface="Times New Roman" pitchFamily="18" charset="0"/>
                <a:cs typeface="Times New Roman" pitchFamily="18" charset="0"/>
              </a:rPr>
              <a:t>The fundus and the corpus have three distinct layers: </a:t>
            </a:r>
          </a:p>
          <a:p>
            <a:pPr marL="342900" indent="-342900">
              <a:buAutoNum type="arabicPeriod"/>
            </a:pPr>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perimetrium</a:t>
            </a:r>
            <a:r>
              <a:rPr lang="en-US" sz="2000" dirty="0">
                <a:latin typeface="Times New Roman" pitchFamily="18" charset="0"/>
                <a:cs typeface="Times New Roman" pitchFamily="18" charset="0"/>
              </a:rPr>
              <a:t> is the outermost or </a:t>
            </a:r>
            <a:r>
              <a:rPr lang="en-US" sz="2000" dirty="0" err="1">
                <a:latin typeface="Times New Roman" pitchFamily="18" charset="0"/>
                <a:cs typeface="Times New Roman" pitchFamily="18" charset="0"/>
              </a:rPr>
              <a:t>serosal</a:t>
            </a:r>
            <a:r>
              <a:rPr lang="en-US" sz="2000" dirty="0">
                <a:latin typeface="Times New Roman" pitchFamily="18" charset="0"/>
                <a:cs typeface="Times New Roman" pitchFamily="18" charset="0"/>
              </a:rPr>
              <a:t> layer that envelops the uterus. </a:t>
            </a:r>
          </a:p>
          <a:p>
            <a:pPr marL="342900" indent="-342900">
              <a:buAutoNum type="arabicPeriod"/>
            </a:pPr>
            <a:r>
              <a:rPr lang="en-US" sz="2000" dirty="0">
                <a:latin typeface="Times New Roman" pitchFamily="18" charset="0"/>
                <a:cs typeface="Times New Roman" pitchFamily="18" charset="0"/>
              </a:rPr>
              <a:t>The myometrium is the middle muscular layer that functions during pregnancy and birth. </a:t>
            </a:r>
          </a:p>
          <a:p>
            <a:r>
              <a:rPr lang="en-US" sz="2000" b="1" dirty="0">
                <a:solidFill>
                  <a:srgbClr val="FF0000"/>
                </a:solidFill>
                <a:latin typeface="Times New Roman" pitchFamily="18" charset="0"/>
                <a:cs typeface="Times New Roman" pitchFamily="18" charset="0"/>
              </a:rPr>
              <a:t>It has three involuntary muscle layers</a:t>
            </a:r>
            <a:r>
              <a:rPr lang="en-US" sz="2000" dirty="0">
                <a:latin typeface="Times New Roman" pitchFamily="18" charset="0"/>
                <a:cs typeface="Times New Roman" pitchFamily="18" charset="0"/>
              </a:rPr>
              <a:t>: </a:t>
            </a:r>
          </a:p>
          <a:p>
            <a:pPr marL="285750" indent="-285750">
              <a:buFont typeface="Arial" pitchFamily="34" charset="0"/>
              <a:buChar char="•"/>
            </a:pPr>
            <a:r>
              <a:rPr lang="en-US" sz="2000" dirty="0">
                <a:latin typeface="Times New Roman" pitchFamily="18" charset="0"/>
                <a:cs typeface="Times New Roman" pitchFamily="18" charset="0"/>
              </a:rPr>
              <a:t>a longitudinal outer layer, a figure-of-eight interlacing middle layer, </a:t>
            </a:r>
          </a:p>
          <a:p>
            <a:pPr marL="285750" indent="-285750">
              <a:buFont typeface="Arial" pitchFamily="34" charset="0"/>
              <a:buChar char="•"/>
            </a:pPr>
            <a:r>
              <a:rPr lang="en-US" sz="2000" dirty="0">
                <a:latin typeface="Times New Roman" pitchFamily="18" charset="0"/>
                <a:cs typeface="Times New Roman" pitchFamily="18" charset="0"/>
              </a:rPr>
              <a:t>and a circular inner layer that forms sphincters at the fallopian tube attachments and at the internal opening of the cervix. </a:t>
            </a:r>
          </a:p>
          <a:p>
            <a:r>
              <a:rPr lang="en-US" sz="2000" dirty="0">
                <a:latin typeface="Times New Roman" pitchFamily="18" charset="0"/>
                <a:cs typeface="Times New Roman" pitchFamily="18" charset="0"/>
              </a:rPr>
              <a:t>3. The endometrium is the inner or mucosal layer that is functional during menstruation and implantation of the fertilized ovum. </a:t>
            </a:r>
          </a:p>
          <a:p>
            <a:r>
              <a:rPr lang="en-US" sz="2000" dirty="0">
                <a:latin typeface="Times New Roman" pitchFamily="18" charset="0"/>
                <a:cs typeface="Times New Roman" pitchFamily="18" charset="0"/>
              </a:rPr>
              <a:t>It is governed by cyclical hormonal changes.</a:t>
            </a:r>
          </a:p>
          <a:p>
            <a:r>
              <a:rPr lang="en-US" dirty="0"/>
              <a:t> </a:t>
            </a:r>
          </a:p>
        </p:txBody>
      </p:sp>
    </p:spTree>
    <p:extLst>
      <p:ext uri="{BB962C8B-B14F-4D97-AF65-F5344CB8AC3E}">
        <p14:creationId xmlns:p14="http://schemas.microsoft.com/office/powerpoint/2010/main" val="4077132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305800" cy="4661276"/>
          </a:xfrm>
          <a:prstGeom prst="rect">
            <a:avLst/>
          </a:prstGeom>
        </p:spPr>
        <p:txBody>
          <a:bodyPr wrap="square">
            <a:spAutoFit/>
          </a:bodyPr>
          <a:lstStyle/>
          <a:p>
            <a:pPr>
              <a:lnSpc>
                <a:spcPct val="150000"/>
              </a:lnSpc>
            </a:pPr>
            <a:r>
              <a:rPr lang="en-US" sz="2000" b="1" dirty="0"/>
              <a:t>The cervix </a:t>
            </a:r>
          </a:p>
          <a:p>
            <a:pPr>
              <a:lnSpc>
                <a:spcPct val="150000"/>
              </a:lnSpc>
            </a:pPr>
            <a:r>
              <a:rPr lang="en-US" sz="2000" dirty="0"/>
              <a:t>(lower part) is narrow and tubular and opens into the upper vagina. </a:t>
            </a:r>
          </a:p>
          <a:p>
            <a:pPr>
              <a:lnSpc>
                <a:spcPct val="150000"/>
              </a:lnSpc>
            </a:pPr>
            <a:r>
              <a:rPr lang="en-US" sz="2000" dirty="0"/>
              <a:t>The cervix consists of a cervical canal with an internal opening near the uterine corpus (internal </a:t>
            </a:r>
            <a:r>
              <a:rPr lang="en-US" sz="2000" dirty="0" err="1"/>
              <a:t>os</a:t>
            </a:r>
            <a:r>
              <a:rPr lang="en-US" sz="2000" dirty="0"/>
              <a:t>) and an opening into the vagina (the external </a:t>
            </a:r>
            <a:r>
              <a:rPr lang="en-US" sz="2000" dirty="0" err="1"/>
              <a:t>os</a:t>
            </a:r>
            <a:r>
              <a:rPr lang="en-US" sz="2000" dirty="0"/>
              <a:t>). </a:t>
            </a:r>
            <a:r>
              <a:rPr lang="en-US" sz="2000" b="1" dirty="0">
                <a:solidFill>
                  <a:srgbClr val="FF0000"/>
                </a:solidFill>
              </a:rPr>
              <a:t>The mucosal lining of the cervix has four functions</a:t>
            </a:r>
            <a:r>
              <a:rPr lang="en-US" sz="2000" dirty="0"/>
              <a:t>: </a:t>
            </a:r>
          </a:p>
          <a:p>
            <a:pPr marL="342900" indent="-342900">
              <a:lnSpc>
                <a:spcPct val="150000"/>
              </a:lnSpc>
              <a:buAutoNum type="arabicPeriod"/>
            </a:pPr>
            <a:r>
              <a:rPr lang="en-US" sz="2000" dirty="0"/>
              <a:t>Lubricates the vagina </a:t>
            </a:r>
          </a:p>
          <a:p>
            <a:pPr marL="342900" indent="-342900">
              <a:lnSpc>
                <a:spcPct val="150000"/>
              </a:lnSpc>
              <a:buAutoNum type="arabicPeriod"/>
            </a:pPr>
            <a:r>
              <a:rPr lang="en-US" sz="2000" dirty="0"/>
              <a:t>Acts as a bacteriostatic agent</a:t>
            </a:r>
          </a:p>
          <a:p>
            <a:pPr marL="342900" indent="-342900">
              <a:lnSpc>
                <a:spcPct val="150000"/>
              </a:lnSpc>
              <a:buAutoNum type="arabicPeriod"/>
            </a:pPr>
            <a:r>
              <a:rPr lang="en-US" sz="2000" dirty="0"/>
              <a:t>Provides an alkaline environment to shelter deposited sperm from the acidic pH of the vagina</a:t>
            </a:r>
          </a:p>
          <a:p>
            <a:pPr marL="342900" indent="-342900">
              <a:lnSpc>
                <a:spcPct val="150000"/>
              </a:lnSpc>
              <a:buAutoNum type="arabicPeriod"/>
            </a:pPr>
            <a:r>
              <a:rPr lang="en-US" sz="2000" dirty="0"/>
              <a:t>Produces a mucous plug in the cervical canal during pregnancy</a:t>
            </a:r>
          </a:p>
        </p:txBody>
      </p:sp>
    </p:spTree>
    <p:extLst>
      <p:ext uri="{BB962C8B-B14F-4D97-AF65-F5344CB8AC3E}">
        <p14:creationId xmlns:p14="http://schemas.microsoft.com/office/powerpoint/2010/main" val="2575040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7346"/>
            <a:ext cx="7620000" cy="6463308"/>
          </a:xfrm>
          <a:prstGeom prst="rect">
            <a:avLst/>
          </a:prstGeom>
        </p:spPr>
        <p:txBody>
          <a:bodyPr wrap="square">
            <a:spAutoFit/>
          </a:bodyPr>
          <a:lstStyle/>
          <a:p>
            <a:r>
              <a:rPr lang="en-US" b="1" dirty="0">
                <a:latin typeface="Times New Roman" pitchFamily="18" charset="0"/>
                <a:cs typeface="Times New Roman" pitchFamily="18" charset="0"/>
              </a:rPr>
              <a:t>Fallopian tubes </a:t>
            </a:r>
          </a:p>
          <a:p>
            <a:r>
              <a:rPr lang="en-US" b="1" dirty="0">
                <a:latin typeface="Times New Roman" pitchFamily="18" charset="0"/>
                <a:cs typeface="Times New Roman" pitchFamily="18" charset="0"/>
              </a:rPr>
              <a:t>The fallopian tubes, also called uterine tubes or oviducts, extend laterally from the uterus, one to each ovary . </a:t>
            </a:r>
          </a:p>
          <a:p>
            <a:r>
              <a:rPr lang="en-US" b="1" dirty="0">
                <a:latin typeface="Times New Roman" pitchFamily="18" charset="0"/>
                <a:cs typeface="Times New Roman" pitchFamily="18" charset="0"/>
              </a:rPr>
              <a:t>They vary in length from 8 to 13.5 cm (3 to 5.3 inches).</a:t>
            </a:r>
          </a:p>
          <a:p>
            <a:r>
              <a:rPr lang="en-US" b="1"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Each tube has four sections</a:t>
            </a:r>
            <a:r>
              <a:rPr lang="en-US" b="1" dirty="0">
                <a:latin typeface="Times New Roman" pitchFamily="18" charset="0"/>
                <a:cs typeface="Times New Roman" pitchFamily="18" charset="0"/>
              </a:rPr>
              <a:t>: </a:t>
            </a:r>
          </a:p>
          <a:p>
            <a:pPr marL="342900" indent="-342900">
              <a:buAutoNum type="arabicPeriod"/>
            </a:pPr>
            <a:r>
              <a:rPr lang="en-US" b="1" dirty="0">
                <a:latin typeface="Times New Roman" pitchFamily="18" charset="0"/>
                <a:cs typeface="Times New Roman" pitchFamily="18" charset="0"/>
              </a:rPr>
              <a:t>The interstitial portion extends into the uterine cavity and lies within the wall of the uterus.</a:t>
            </a:r>
          </a:p>
          <a:p>
            <a:pPr marL="342900" indent="-342900">
              <a:buAutoNum type="arabicPeriod"/>
            </a:pPr>
            <a:r>
              <a:rPr lang="en-US" b="1" dirty="0">
                <a:latin typeface="Times New Roman" pitchFamily="18" charset="0"/>
                <a:cs typeface="Times New Roman" pitchFamily="18" charset="0"/>
              </a:rPr>
              <a:t>The isthmus is a narrow area near the uterus.</a:t>
            </a:r>
          </a:p>
          <a:p>
            <a:pPr marL="342900" indent="-342900">
              <a:buAutoNum type="arabicPeriod"/>
            </a:pPr>
            <a:r>
              <a:rPr lang="en-US" b="1" dirty="0">
                <a:latin typeface="Times New Roman" pitchFamily="18" charset="0"/>
                <a:cs typeface="Times New Roman" pitchFamily="18" charset="0"/>
              </a:rPr>
              <a:t>The ampulla is the wider area of the tube and is the usual site of fertilization.</a:t>
            </a:r>
          </a:p>
          <a:p>
            <a:pPr marL="342900" indent="-342900">
              <a:buAutoNum type="arabicPeriod"/>
            </a:pPr>
            <a:r>
              <a:rPr lang="en-US" b="1" dirty="0">
                <a:latin typeface="Times New Roman" pitchFamily="18" charset="0"/>
                <a:cs typeface="Times New Roman" pitchFamily="18" charset="0"/>
              </a:rPr>
              <a:t>The infundibulum is the funnel-like enlarged distal end of the tube. Fingerlike projections from the infundibulum, called fimbriae, hover over each ovary and “capture” the ovum (egg) as it is released by the ovary at ovulation.</a:t>
            </a:r>
          </a:p>
          <a:p>
            <a:r>
              <a:rPr lang="en-US" b="1" dirty="0">
                <a:latin typeface="Times New Roman" pitchFamily="18" charset="0"/>
                <a:cs typeface="Times New Roman" pitchFamily="18" charset="0"/>
              </a:rPr>
              <a:t> The four functions of the fallopian tubes are to provide the following: </a:t>
            </a:r>
          </a:p>
          <a:p>
            <a:pPr marL="342900" indent="-342900">
              <a:buAutoNum type="arabicPeriod"/>
            </a:pPr>
            <a:r>
              <a:rPr lang="en-US" b="1" dirty="0">
                <a:latin typeface="Times New Roman" pitchFamily="18" charset="0"/>
                <a:cs typeface="Times New Roman" pitchFamily="18" charset="0"/>
              </a:rPr>
              <a:t>A passageway in which sperm meet the ovum </a:t>
            </a:r>
          </a:p>
          <a:p>
            <a:pPr marL="342900" indent="-342900">
              <a:buAutoNum type="arabicPeriod"/>
            </a:pPr>
            <a:r>
              <a:rPr lang="en-US" b="1" dirty="0">
                <a:latin typeface="Times New Roman" pitchFamily="18" charset="0"/>
                <a:cs typeface="Times New Roman" pitchFamily="18" charset="0"/>
              </a:rPr>
              <a:t>The site of fertilization (usually the outer one-third of the tube)</a:t>
            </a:r>
          </a:p>
          <a:p>
            <a:pPr marL="342900" indent="-342900">
              <a:buAutoNum type="arabicPeriod"/>
            </a:pPr>
            <a:r>
              <a:rPr lang="en-US" b="1" dirty="0">
                <a:latin typeface="Times New Roman" pitchFamily="18" charset="0"/>
                <a:cs typeface="Times New Roman" pitchFamily="18" charset="0"/>
              </a:rPr>
              <a:t>A safe, nourishing environment for the ovum or zygote (fertilized ovum)</a:t>
            </a:r>
          </a:p>
          <a:p>
            <a:pPr marL="342900" indent="-342900">
              <a:buAutoNum type="arabicPeriod"/>
            </a:pPr>
            <a:r>
              <a:rPr lang="en-US" b="1" dirty="0">
                <a:latin typeface="Times New Roman" pitchFamily="18" charset="0"/>
                <a:cs typeface="Times New Roman" pitchFamily="18" charset="0"/>
              </a:rPr>
              <a:t>The means of transporting the ovum or zygote to the corpus of the uterus.</a:t>
            </a:r>
          </a:p>
          <a:p>
            <a:r>
              <a:rPr lang="en-US" b="1" dirty="0">
                <a:solidFill>
                  <a:srgbClr val="FF0000"/>
                </a:solidFill>
                <a:latin typeface="Times New Roman" pitchFamily="18" charset="0"/>
                <a:cs typeface="Times New Roman" pitchFamily="18" charset="0"/>
              </a:rPr>
              <a:t>Cells within the tubes have cilia (</a:t>
            </a:r>
            <a:r>
              <a:rPr lang="en-US" b="1" dirty="0" err="1">
                <a:solidFill>
                  <a:srgbClr val="FF0000"/>
                </a:solidFill>
                <a:latin typeface="Times New Roman" pitchFamily="18" charset="0"/>
                <a:cs typeface="Times New Roman" pitchFamily="18" charset="0"/>
              </a:rPr>
              <a:t>hairlike</a:t>
            </a:r>
            <a:r>
              <a:rPr lang="en-US" b="1" dirty="0">
                <a:solidFill>
                  <a:srgbClr val="FF0000"/>
                </a:solidFill>
                <a:latin typeface="Times New Roman" pitchFamily="18" charset="0"/>
                <a:cs typeface="Times New Roman" pitchFamily="18" charset="0"/>
              </a:rPr>
              <a:t> projections) that beat rhythmically to propel the ovum toward the uterus</a:t>
            </a:r>
            <a:r>
              <a:rPr lang="en-US" b="1" dirty="0">
                <a:latin typeface="Times New Roman" pitchFamily="18" charset="0"/>
                <a:cs typeface="Times New Roman" pitchFamily="18" charset="0"/>
              </a:rPr>
              <a:t>. Other cells secrete a protein-rich fluid to nourish the ovum after it leaves the ovary.  </a:t>
            </a:r>
          </a:p>
        </p:txBody>
      </p:sp>
    </p:spTree>
    <p:extLst>
      <p:ext uri="{BB962C8B-B14F-4D97-AF65-F5344CB8AC3E}">
        <p14:creationId xmlns:p14="http://schemas.microsoft.com/office/powerpoint/2010/main" val="2301642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74345"/>
            <a:ext cx="8077200" cy="4708981"/>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Ovaries</a:t>
            </a:r>
          </a:p>
          <a:p>
            <a:r>
              <a:rPr lang="en-US" sz="2000" b="1" dirty="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The ovaries are two almond-shaped glands, each about the size of a walnut. </a:t>
            </a:r>
          </a:p>
          <a:p>
            <a:r>
              <a:rPr lang="en-US" sz="2000" dirty="0">
                <a:latin typeface="Times New Roman" pitchFamily="18" charset="0"/>
                <a:cs typeface="Times New Roman" pitchFamily="18" charset="0"/>
              </a:rPr>
              <a:t>They are located in the lower abdominal cavity, one on each side of the uterus, and are </a:t>
            </a:r>
            <a:r>
              <a:rPr lang="en-US" sz="2000" b="1" dirty="0">
                <a:solidFill>
                  <a:srgbClr val="FF0000"/>
                </a:solidFill>
                <a:latin typeface="Times New Roman" pitchFamily="18" charset="0"/>
                <a:cs typeface="Times New Roman" pitchFamily="18" charset="0"/>
              </a:rPr>
              <a:t>held in place by ovarian and uterine ligaments.</a:t>
            </a:r>
          </a:p>
          <a:p>
            <a:r>
              <a:rPr lang="en-US" sz="2000" b="1" dirty="0">
                <a:latin typeface="Times New Roman" pitchFamily="18" charset="0"/>
                <a:cs typeface="Times New Roman" pitchFamily="18" charset="0"/>
              </a:rPr>
              <a:t> The ovaries have two functions: </a:t>
            </a:r>
          </a:p>
          <a:p>
            <a:pPr marL="342900" indent="-342900">
              <a:buAutoNum type="arabicPeriod"/>
            </a:pPr>
            <a:r>
              <a:rPr lang="en-US" sz="2000" dirty="0">
                <a:latin typeface="Times New Roman" pitchFamily="18" charset="0"/>
                <a:cs typeface="Times New Roman" pitchFamily="18" charset="0"/>
              </a:rPr>
              <a:t>Production of hormones, chiefly estrogen and progesterone </a:t>
            </a:r>
          </a:p>
          <a:p>
            <a:pPr marL="342900" indent="-342900">
              <a:buAutoNum type="arabicPeriod"/>
            </a:pPr>
            <a:r>
              <a:rPr lang="en-US" sz="2000" dirty="0">
                <a:latin typeface="Times New Roman" pitchFamily="18" charset="0"/>
                <a:cs typeface="Times New Roman" pitchFamily="18" charset="0"/>
              </a:rPr>
              <a:t>Stimulation of an ovum’s maturation during each menstrual cycle </a:t>
            </a:r>
          </a:p>
          <a:p>
            <a:pPr marL="342900" indent="-342900">
              <a:buAutoNum type="arabicPeriod"/>
            </a:pPr>
            <a:r>
              <a:rPr lang="en-US" sz="2000" dirty="0">
                <a:latin typeface="Times New Roman" pitchFamily="18" charset="0"/>
                <a:cs typeface="Times New Roman" pitchFamily="18" charset="0"/>
              </a:rPr>
              <a:t>At birth, every female infant has all the ova (oocytes) that will be available during her reproductive years (approximately 2 million cells). </a:t>
            </a:r>
          </a:p>
          <a:p>
            <a:pPr marL="342900" indent="-342900">
              <a:buAutoNum type="arabicPeriod"/>
            </a:pPr>
            <a:r>
              <a:rPr lang="en-US" sz="2000" dirty="0">
                <a:latin typeface="Times New Roman" pitchFamily="18" charset="0"/>
                <a:cs typeface="Times New Roman" pitchFamily="18" charset="0"/>
              </a:rPr>
              <a:t>These degenerate significantly so that by adulthood the remaining oocytes number only in the thousands. Of these, only a small percentage are actually released (about 400 during the reproductive years). </a:t>
            </a:r>
          </a:p>
          <a:p>
            <a:pPr marL="342900" indent="-342900">
              <a:buAutoNum type="arabicPeriod"/>
            </a:pPr>
            <a:r>
              <a:rPr lang="en-US" sz="2000" dirty="0">
                <a:latin typeface="Times New Roman" pitchFamily="18" charset="0"/>
                <a:cs typeface="Times New Roman" pitchFamily="18" charset="0"/>
              </a:rPr>
              <a:t>Every month, one ovum matures and is released from the ovary. </a:t>
            </a:r>
          </a:p>
          <a:p>
            <a:pPr marL="342900" indent="-342900">
              <a:buAutoNum type="arabicPeriod"/>
            </a:pPr>
            <a:r>
              <a:rPr lang="en-US" sz="2000" dirty="0">
                <a:latin typeface="Times New Roman" pitchFamily="18" charset="0"/>
                <a:cs typeface="Times New Roman" pitchFamily="18" charset="0"/>
              </a:rPr>
              <a:t>Any ova that remain after the climacteric (the time surrounding menopause) no longer respond to hormonal stimulation to mature.</a:t>
            </a:r>
          </a:p>
        </p:txBody>
      </p:sp>
    </p:spTree>
    <p:extLst>
      <p:ext uri="{BB962C8B-B14F-4D97-AF65-F5344CB8AC3E}">
        <p14:creationId xmlns:p14="http://schemas.microsoft.com/office/powerpoint/2010/main" val="347976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7346"/>
            <a:ext cx="8001000" cy="6247864"/>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Pelvis:</a:t>
            </a:r>
          </a:p>
          <a:p>
            <a:r>
              <a:rPr lang="en-US" sz="2000" dirty="0">
                <a:latin typeface="Times New Roman" pitchFamily="18" charset="0"/>
                <a:cs typeface="Times New Roman" pitchFamily="18" charset="0"/>
              </a:rPr>
              <a:t> The bony pelvis occupies the lower portion of the trunk of the body.</a:t>
            </a:r>
          </a:p>
          <a:p>
            <a:r>
              <a:rPr lang="en-US" sz="2000"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Four bones attached to the lower spine form the pelvis</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 Two innominate bones</a:t>
            </a:r>
          </a:p>
          <a:p>
            <a:r>
              <a:rPr lang="en-US" sz="2000" dirty="0">
                <a:latin typeface="Times New Roman" pitchFamily="18" charset="0"/>
                <a:cs typeface="Times New Roman" pitchFamily="18" charset="0"/>
              </a:rPr>
              <a:t> • Sacrum </a:t>
            </a:r>
          </a:p>
          <a:p>
            <a:r>
              <a:rPr lang="en-US" sz="2000" dirty="0">
                <a:latin typeface="Times New Roman" pitchFamily="18" charset="0"/>
                <a:cs typeface="Times New Roman" pitchFamily="18" charset="0"/>
              </a:rPr>
              <a:t>• Coccyx Each innominate bone is made up of an ilium, pubis, and ischium, which are separate during childhood but fuse by adulthood. </a:t>
            </a:r>
          </a:p>
          <a:p>
            <a:r>
              <a:rPr lang="en-US" sz="2000" dirty="0">
                <a:solidFill>
                  <a:srgbClr val="FF0000"/>
                </a:solidFill>
                <a:latin typeface="Times New Roman" pitchFamily="18" charset="0"/>
                <a:cs typeface="Times New Roman" pitchFamily="18" charset="0"/>
              </a:rPr>
              <a:t>The ilium is the lateral</a:t>
            </a:r>
            <a:r>
              <a:rPr lang="en-US" sz="2000" dirty="0">
                <a:latin typeface="Times New Roman" pitchFamily="18" charset="0"/>
                <a:cs typeface="Times New Roman" pitchFamily="18" charset="0"/>
              </a:rPr>
              <a:t>, flaring portion of the hip bone; the pubis is the anterior hip bone. </a:t>
            </a:r>
          </a:p>
          <a:p>
            <a:r>
              <a:rPr lang="en-US" sz="2000" dirty="0">
                <a:latin typeface="Times New Roman" pitchFamily="18" charset="0"/>
                <a:cs typeface="Times New Roman" pitchFamily="18" charset="0"/>
              </a:rPr>
              <a:t>These two bones join to form the </a:t>
            </a:r>
            <a:r>
              <a:rPr lang="en-US" sz="2000" dirty="0" err="1">
                <a:latin typeface="Times New Roman" pitchFamily="18" charset="0"/>
                <a:cs typeface="Times New Roman" pitchFamily="18" charset="0"/>
              </a:rPr>
              <a:t>symphysis</a:t>
            </a:r>
            <a:r>
              <a:rPr lang="en-US" sz="2000" dirty="0">
                <a:latin typeface="Times New Roman" pitchFamily="18" charset="0"/>
                <a:cs typeface="Times New Roman" pitchFamily="18" charset="0"/>
              </a:rPr>
              <a:t> pubis. </a:t>
            </a:r>
          </a:p>
          <a:p>
            <a:r>
              <a:rPr lang="en-US" sz="2000" dirty="0">
                <a:latin typeface="Times New Roman" pitchFamily="18" charset="0"/>
                <a:cs typeface="Times New Roman" pitchFamily="18" charset="0"/>
              </a:rPr>
              <a:t>The curved space under the </a:t>
            </a:r>
            <a:r>
              <a:rPr lang="en-US" sz="2000" dirty="0" err="1">
                <a:latin typeface="Times New Roman" pitchFamily="18" charset="0"/>
                <a:cs typeface="Times New Roman" pitchFamily="18" charset="0"/>
              </a:rPr>
              <a:t>symphysis</a:t>
            </a:r>
            <a:r>
              <a:rPr lang="en-US" sz="2000" dirty="0">
                <a:latin typeface="Times New Roman" pitchFamily="18" charset="0"/>
                <a:cs typeface="Times New Roman" pitchFamily="18" charset="0"/>
              </a:rPr>
              <a:t> pubis is called the pubic arch.</a:t>
            </a:r>
          </a:p>
          <a:p>
            <a:r>
              <a:rPr lang="en-US" sz="2000" dirty="0">
                <a:latin typeface="Times New Roman" pitchFamily="18" charset="0"/>
                <a:cs typeface="Times New Roman" pitchFamily="18" charset="0"/>
              </a:rPr>
              <a:t> The ischium is below the ilium and supports the seated body.</a:t>
            </a:r>
          </a:p>
          <a:p>
            <a:r>
              <a:rPr lang="en-US" sz="2000" dirty="0">
                <a:latin typeface="Times New Roman" pitchFamily="18" charset="0"/>
                <a:cs typeface="Times New Roman" pitchFamily="18" charset="0"/>
              </a:rPr>
              <a:t> An </a:t>
            </a:r>
            <a:r>
              <a:rPr lang="en-US" sz="2000" dirty="0" err="1">
                <a:latin typeface="Times New Roman" pitchFamily="18" charset="0"/>
                <a:cs typeface="Times New Roman" pitchFamily="18" charset="0"/>
              </a:rPr>
              <a:t>ischial</a:t>
            </a:r>
            <a:r>
              <a:rPr lang="en-US" sz="2000" dirty="0">
                <a:latin typeface="Times New Roman" pitchFamily="18" charset="0"/>
                <a:cs typeface="Times New Roman" pitchFamily="18" charset="0"/>
              </a:rPr>
              <a:t> spine, one from each ischium, juts inward to varying degrees. </a:t>
            </a:r>
            <a:r>
              <a:rPr lang="en-US" sz="2000" dirty="0">
                <a:solidFill>
                  <a:srgbClr val="FF0000"/>
                </a:solidFill>
                <a:latin typeface="Times New Roman" pitchFamily="18" charset="0"/>
                <a:cs typeface="Times New Roman" pitchFamily="18" charset="0"/>
              </a:rPr>
              <a:t>These </a:t>
            </a:r>
            <a:r>
              <a:rPr lang="en-US" sz="2000" dirty="0" err="1">
                <a:solidFill>
                  <a:srgbClr val="FF0000"/>
                </a:solidFill>
                <a:latin typeface="Times New Roman" pitchFamily="18" charset="0"/>
                <a:cs typeface="Times New Roman" pitchFamily="18" charset="0"/>
              </a:rPr>
              <a:t>ischial</a:t>
            </a:r>
            <a:r>
              <a:rPr lang="en-US" sz="2000" dirty="0">
                <a:solidFill>
                  <a:srgbClr val="FF0000"/>
                </a:solidFill>
                <a:latin typeface="Times New Roman" pitchFamily="18" charset="0"/>
                <a:cs typeface="Times New Roman" pitchFamily="18" charset="0"/>
              </a:rPr>
              <a:t> spines serve as a reference point for descent of the fetus during labor. </a:t>
            </a:r>
          </a:p>
          <a:p>
            <a:r>
              <a:rPr lang="en-US" sz="2000" dirty="0">
                <a:latin typeface="Times New Roman" pitchFamily="18" charset="0"/>
                <a:cs typeface="Times New Roman" pitchFamily="18" charset="0"/>
              </a:rPr>
              <a:t>The posterior pelvis consists of the sacrum and the coccyx. </a:t>
            </a:r>
          </a:p>
          <a:p>
            <a:r>
              <a:rPr lang="en-US" sz="2000" dirty="0">
                <a:latin typeface="Times New Roman" pitchFamily="18" charset="0"/>
                <a:cs typeface="Times New Roman" pitchFamily="18" charset="0"/>
              </a:rPr>
              <a:t>Five fused, triangular vertebrae at the base of the spine form the sacrum. </a:t>
            </a:r>
          </a:p>
          <a:p>
            <a:r>
              <a:rPr lang="en-US" sz="2000" dirty="0">
                <a:latin typeface="Times New Roman" pitchFamily="18" charset="0"/>
                <a:cs typeface="Times New Roman" pitchFamily="18" charset="0"/>
              </a:rPr>
              <a:t>The sacrum may jut into the pelvic cavity, causing a narrowing of the birth passageway. </a:t>
            </a:r>
          </a:p>
          <a:p>
            <a:r>
              <a:rPr lang="en-US" sz="2000" dirty="0">
                <a:latin typeface="Times New Roman" pitchFamily="18" charset="0"/>
                <a:cs typeface="Times New Roman" pitchFamily="18" charset="0"/>
              </a:rPr>
              <a:t>Below the sacrum is the coccyx, the lowest part of the spine. </a:t>
            </a:r>
          </a:p>
        </p:txBody>
      </p:sp>
    </p:spTree>
    <p:extLst>
      <p:ext uri="{BB962C8B-B14F-4D97-AF65-F5344CB8AC3E}">
        <p14:creationId xmlns:p14="http://schemas.microsoft.com/office/powerpoint/2010/main" val="1545336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66800"/>
            <a:ext cx="7772400" cy="1323439"/>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The bony pelvis has three functions:</a:t>
            </a:r>
          </a:p>
          <a:p>
            <a:r>
              <a:rPr lang="en-US" sz="2000" dirty="0">
                <a:latin typeface="Times New Roman" pitchFamily="18" charset="0"/>
                <a:cs typeface="Times New Roman" pitchFamily="18" charset="0"/>
              </a:rPr>
              <a:t> 1. Supports and distributes body weight </a:t>
            </a:r>
          </a:p>
          <a:p>
            <a:r>
              <a:rPr lang="en-US" sz="2000" dirty="0">
                <a:latin typeface="Times New Roman" pitchFamily="18" charset="0"/>
                <a:cs typeface="Times New Roman" pitchFamily="18" charset="0"/>
              </a:rPr>
              <a:t>2. Supports and protects pelvic organs </a:t>
            </a:r>
          </a:p>
          <a:p>
            <a:r>
              <a:rPr lang="en-US" sz="2000" dirty="0">
                <a:latin typeface="Times New Roman" pitchFamily="18" charset="0"/>
                <a:cs typeface="Times New Roman" pitchFamily="18" charset="0"/>
              </a:rPr>
              <a:t>3. Forms the birth passageway</a:t>
            </a:r>
          </a:p>
        </p:txBody>
      </p:sp>
    </p:spTree>
    <p:extLst>
      <p:ext uri="{BB962C8B-B14F-4D97-AF65-F5344CB8AC3E}">
        <p14:creationId xmlns:p14="http://schemas.microsoft.com/office/powerpoint/2010/main" val="3387093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1295401"/>
            <a:ext cx="84105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294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74345"/>
            <a:ext cx="7696200" cy="5016758"/>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Types of </a:t>
            </a:r>
            <a:r>
              <a:rPr lang="en-US" sz="2000" b="1" dirty="0" err="1">
                <a:solidFill>
                  <a:srgbClr val="FF0000"/>
                </a:solidFill>
                <a:latin typeface="Times New Roman" pitchFamily="18" charset="0"/>
                <a:cs typeface="Times New Roman" pitchFamily="18" charset="0"/>
              </a:rPr>
              <a:t>pelves</a:t>
            </a:r>
            <a:r>
              <a:rPr lang="en-US" sz="2000" b="1" dirty="0">
                <a:solidFill>
                  <a:srgbClr val="FF0000"/>
                </a:solidFill>
                <a:latin typeface="Times New Roman" pitchFamily="18" charset="0"/>
                <a:cs typeface="Times New Roman" pitchFamily="18" charset="0"/>
              </a:rPr>
              <a:t>:</a:t>
            </a:r>
          </a:p>
          <a:p>
            <a:r>
              <a:rPr lang="en-US" sz="2000" b="1" dirty="0">
                <a:solidFill>
                  <a:srgbClr val="FF0000"/>
                </a:solidFill>
                <a:latin typeface="Times New Roman" pitchFamily="18" charset="0"/>
                <a:cs typeface="Times New Roman" pitchFamily="18" charset="0"/>
              </a:rPr>
              <a:t> </a:t>
            </a:r>
            <a:r>
              <a:rPr lang="en-US" sz="2000" b="1" dirty="0">
                <a:latin typeface="Times New Roman" pitchFamily="18" charset="0"/>
                <a:cs typeface="Times New Roman" pitchFamily="18" charset="0"/>
              </a:rPr>
              <a:t>There are four basic types of </a:t>
            </a:r>
            <a:r>
              <a:rPr lang="en-US" sz="2000" b="1" dirty="0" err="1">
                <a:latin typeface="Times New Roman" pitchFamily="18" charset="0"/>
                <a:cs typeface="Times New Roman" pitchFamily="18" charset="0"/>
              </a:rPr>
              <a:t>pelves</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Most women have a combination of pelvic characteristics rather than having one pure type. Each type of pelvis has implications for labor and birth:</a:t>
            </a:r>
          </a:p>
          <a:p>
            <a:r>
              <a:rPr lang="en-US" sz="2000" dirty="0">
                <a:latin typeface="Times New Roman" pitchFamily="18" charset="0"/>
                <a:cs typeface="Times New Roman" pitchFamily="18" charset="0"/>
              </a:rPr>
              <a:t> • </a:t>
            </a:r>
            <a:r>
              <a:rPr lang="en-US" sz="2000" b="1" dirty="0">
                <a:solidFill>
                  <a:srgbClr val="FF0000"/>
                </a:solidFill>
                <a:latin typeface="Times New Roman" pitchFamily="18" charset="0"/>
                <a:cs typeface="Times New Roman" pitchFamily="18" charset="0"/>
              </a:rPr>
              <a:t>The </a:t>
            </a:r>
            <a:r>
              <a:rPr lang="en-US" sz="2000" b="1" dirty="0" err="1">
                <a:solidFill>
                  <a:srgbClr val="FF0000"/>
                </a:solidFill>
                <a:latin typeface="Times New Roman" pitchFamily="18" charset="0"/>
                <a:cs typeface="Times New Roman" pitchFamily="18" charset="0"/>
              </a:rPr>
              <a:t>gynecoid</a:t>
            </a:r>
            <a:r>
              <a:rPr lang="en-US" sz="2000" b="1" dirty="0">
                <a:solidFill>
                  <a:srgbClr val="FF0000"/>
                </a:solidFill>
                <a:latin typeface="Times New Roman" pitchFamily="18" charset="0"/>
                <a:cs typeface="Times New Roman" pitchFamily="18" charset="0"/>
              </a:rPr>
              <a:t> pelvis </a:t>
            </a:r>
            <a:r>
              <a:rPr lang="en-US" sz="2000" dirty="0">
                <a:latin typeface="Times New Roman" pitchFamily="18" charset="0"/>
                <a:cs typeface="Times New Roman" pitchFamily="18" charset="0"/>
              </a:rPr>
              <a:t>is the classic female pelvis, with rounded anterior and posterior segments. This type is most favorable for vaginal birth.</a:t>
            </a:r>
          </a:p>
          <a:p>
            <a:r>
              <a:rPr lang="en-US" sz="2000" dirty="0">
                <a:latin typeface="Times New Roman" pitchFamily="18" charset="0"/>
                <a:cs typeface="Times New Roman" pitchFamily="18" charset="0"/>
              </a:rPr>
              <a:t> • </a:t>
            </a:r>
            <a:r>
              <a:rPr lang="en-US" sz="2000" dirty="0">
                <a:solidFill>
                  <a:srgbClr val="FF0000"/>
                </a:solidFill>
                <a:latin typeface="Times New Roman" pitchFamily="18" charset="0"/>
                <a:cs typeface="Times New Roman" pitchFamily="18" charset="0"/>
              </a:rPr>
              <a:t>The android pelvis </a:t>
            </a:r>
            <a:r>
              <a:rPr lang="en-US" sz="2000" dirty="0">
                <a:latin typeface="Times New Roman" pitchFamily="18" charset="0"/>
                <a:cs typeface="Times New Roman" pitchFamily="18" charset="0"/>
              </a:rPr>
              <a:t>has a wedge-shaped inlet with a narrow anterior segment; it is typical of the male anatomy. </a:t>
            </a:r>
          </a:p>
          <a:p>
            <a:r>
              <a:rPr lang="en-US" sz="2000" dirty="0">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The anthropoid pelvis </a:t>
            </a:r>
            <a:r>
              <a:rPr lang="en-US" sz="2000" dirty="0">
                <a:latin typeface="Times New Roman" pitchFamily="18" charset="0"/>
                <a:cs typeface="Times New Roman" pitchFamily="18" charset="0"/>
              </a:rPr>
              <a:t>has an </a:t>
            </a:r>
            <a:r>
              <a:rPr lang="en-US" sz="2000" dirty="0" err="1">
                <a:latin typeface="Times New Roman" pitchFamily="18" charset="0"/>
                <a:cs typeface="Times New Roman" pitchFamily="18" charset="0"/>
              </a:rPr>
              <a:t>anteroposterior</a:t>
            </a:r>
            <a:r>
              <a:rPr lang="en-US" sz="2000" dirty="0">
                <a:latin typeface="Times New Roman" pitchFamily="18" charset="0"/>
                <a:cs typeface="Times New Roman" pitchFamily="18" charset="0"/>
              </a:rPr>
              <a:t> diameter that equals or exceeds its transverse diameter. The shape is a long, narrow oval. Women with this type of pelvis can usually deliver vaginally, but their infant is more likely to be born in the occiput posterior (back of the fetal head toward the mother’s sacrum) position. </a:t>
            </a:r>
          </a:p>
          <a:p>
            <a:r>
              <a:rPr lang="en-US" sz="2000" dirty="0">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The </a:t>
            </a:r>
            <a:r>
              <a:rPr lang="en-US" sz="2000" dirty="0" err="1">
                <a:solidFill>
                  <a:srgbClr val="FF0000"/>
                </a:solidFill>
                <a:latin typeface="Times New Roman" pitchFamily="18" charset="0"/>
                <a:cs typeface="Times New Roman" pitchFamily="18" charset="0"/>
              </a:rPr>
              <a:t>platypelloid</a:t>
            </a:r>
            <a:r>
              <a:rPr lang="en-US" sz="2000" dirty="0">
                <a:solidFill>
                  <a:srgbClr val="FF0000"/>
                </a:solidFill>
                <a:latin typeface="Times New Roman" pitchFamily="18" charset="0"/>
                <a:cs typeface="Times New Roman" pitchFamily="18" charset="0"/>
              </a:rPr>
              <a:t> pelvis </a:t>
            </a:r>
            <a:r>
              <a:rPr lang="en-US" sz="2000" dirty="0">
                <a:latin typeface="Times New Roman" pitchFamily="18" charset="0"/>
                <a:cs typeface="Times New Roman" pitchFamily="18" charset="0"/>
              </a:rPr>
              <a:t>has a shortened </a:t>
            </a:r>
            <a:r>
              <a:rPr lang="en-US" sz="2000" dirty="0" err="1">
                <a:latin typeface="Times New Roman" pitchFamily="18" charset="0"/>
                <a:cs typeface="Times New Roman" pitchFamily="18" charset="0"/>
              </a:rPr>
              <a:t>anteroposterior</a:t>
            </a:r>
            <a:r>
              <a:rPr lang="en-US" sz="2000" dirty="0">
                <a:latin typeface="Times New Roman" pitchFamily="18" charset="0"/>
                <a:cs typeface="Times New Roman" pitchFamily="18" charset="0"/>
              </a:rPr>
              <a:t> diameter and a flat, transverse oval shape. This type is unfavorable for vaginal birth.</a:t>
            </a:r>
          </a:p>
        </p:txBody>
      </p:sp>
    </p:spTree>
    <p:extLst>
      <p:ext uri="{BB962C8B-B14F-4D97-AF65-F5344CB8AC3E}">
        <p14:creationId xmlns:p14="http://schemas.microsoft.com/office/powerpoint/2010/main" val="374474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28343"/>
            <a:ext cx="8305800" cy="3693319"/>
          </a:xfrm>
          <a:prstGeom prst="rect">
            <a:avLst/>
          </a:prstGeom>
        </p:spPr>
        <p:txBody>
          <a:bodyPr wrap="square">
            <a:spAutoFit/>
          </a:bodyPr>
          <a:lstStyle/>
          <a:p>
            <a:r>
              <a:rPr lang="en-US" b="1" dirty="0"/>
              <a:t>Male:</a:t>
            </a:r>
          </a:p>
          <a:p>
            <a:r>
              <a:rPr lang="en-US" b="1" dirty="0"/>
              <a:t> Male hormonal </a:t>
            </a:r>
            <a:r>
              <a:rPr lang="en-US" dirty="0"/>
              <a:t>changes normally begin between 10 and 16 years of age. Outward changes become apparent when the size of the penis and testes increases and there is a general growth spurt. </a:t>
            </a:r>
          </a:p>
          <a:p>
            <a:r>
              <a:rPr lang="en-US" b="1" dirty="0"/>
              <a:t>Testosterone,</a:t>
            </a:r>
            <a:r>
              <a:rPr lang="en-US" dirty="0"/>
              <a:t> the primary male sex hormone, causes the boy to grow taller, become more muscular, and develop secondary sex characteristics such as pubic hair, facial hair, and a deeper voice. </a:t>
            </a:r>
          </a:p>
          <a:p>
            <a:r>
              <a:rPr lang="en-US" b="1" dirty="0"/>
              <a:t>The voice deepens </a:t>
            </a:r>
            <a:r>
              <a:rPr lang="en-US" dirty="0"/>
              <a:t>but is often characterized by squeaks or cracks before reaching its final pitch. </a:t>
            </a:r>
          </a:p>
          <a:p>
            <a:r>
              <a:rPr lang="en-US" dirty="0"/>
              <a:t>Testosterone levels are constant, although levels may decrease with age to 50% of peak levels by age 80 years. </a:t>
            </a:r>
          </a:p>
          <a:p>
            <a:r>
              <a:rPr lang="en-US" b="1" dirty="0"/>
              <a:t>Nocturnal emissions </a:t>
            </a:r>
            <a:r>
              <a:rPr lang="en-US" dirty="0"/>
              <a:t>(“wet dreams”) may occur without sexual stimulation. </a:t>
            </a:r>
          </a:p>
          <a:p>
            <a:r>
              <a:rPr lang="en-US" dirty="0"/>
              <a:t>These emissions usually do not contain sperm.</a:t>
            </a:r>
          </a:p>
        </p:txBody>
      </p:sp>
    </p:spTree>
    <p:extLst>
      <p:ext uri="{BB962C8B-B14F-4D97-AF65-F5344CB8AC3E}">
        <p14:creationId xmlns:p14="http://schemas.microsoft.com/office/powerpoint/2010/main" val="1450033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7620000" cy="3477875"/>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False and true </a:t>
            </a:r>
            <a:r>
              <a:rPr lang="en-US" sz="2000" b="1" dirty="0" err="1">
                <a:solidFill>
                  <a:srgbClr val="FF0000"/>
                </a:solidFill>
                <a:latin typeface="Times New Roman" pitchFamily="18" charset="0"/>
                <a:cs typeface="Times New Roman" pitchFamily="18" charset="0"/>
              </a:rPr>
              <a:t>pelves</a:t>
            </a:r>
            <a:r>
              <a:rPr lang="en-US" sz="2000" b="1" dirty="0">
                <a:solidFill>
                  <a:srgbClr val="FF0000"/>
                </a:solidFill>
                <a:latin typeface="Times New Roman" pitchFamily="18" charset="0"/>
                <a:cs typeface="Times New Roman" pitchFamily="18" charset="0"/>
              </a:rPr>
              <a:t> </a:t>
            </a:r>
          </a:p>
          <a:p>
            <a:r>
              <a:rPr lang="en-US" sz="2000" dirty="0">
                <a:latin typeface="Times New Roman" pitchFamily="18" charset="0"/>
                <a:cs typeface="Times New Roman" pitchFamily="18" charset="0"/>
              </a:rPr>
              <a:t>The pelvis is divided into:</a:t>
            </a:r>
          </a:p>
          <a:p>
            <a:r>
              <a:rPr lang="en-US" sz="2000" dirty="0">
                <a:latin typeface="Times New Roman" pitchFamily="18" charset="0"/>
                <a:cs typeface="Times New Roman" pitchFamily="18" charset="0"/>
              </a:rPr>
              <a:t>1-  the </a:t>
            </a:r>
            <a:r>
              <a:rPr lang="en-US" sz="2000" dirty="0">
                <a:solidFill>
                  <a:srgbClr val="FF0000"/>
                </a:solidFill>
                <a:latin typeface="Times New Roman" pitchFamily="18" charset="0"/>
                <a:cs typeface="Times New Roman" pitchFamily="18" charset="0"/>
              </a:rPr>
              <a:t>fals</a:t>
            </a:r>
            <a:r>
              <a:rPr lang="en-US" sz="2000" dirty="0">
                <a:latin typeface="Times New Roman" pitchFamily="18" charset="0"/>
                <a:cs typeface="Times New Roman" pitchFamily="18" charset="0"/>
              </a:rPr>
              <a:t>e </a:t>
            </a:r>
          </a:p>
          <a:p>
            <a:r>
              <a:rPr lang="en-US" sz="2000" dirty="0">
                <a:latin typeface="Times New Roman" pitchFamily="18" charset="0"/>
                <a:cs typeface="Times New Roman" pitchFamily="18" charset="0"/>
              </a:rPr>
              <a:t>2-and </a:t>
            </a:r>
            <a:r>
              <a:rPr lang="en-US" sz="2000" dirty="0">
                <a:solidFill>
                  <a:srgbClr val="FF0000"/>
                </a:solidFill>
                <a:latin typeface="Times New Roman" pitchFamily="18" charset="0"/>
                <a:cs typeface="Times New Roman" pitchFamily="18" charset="0"/>
              </a:rPr>
              <a:t>true </a:t>
            </a:r>
            <a:r>
              <a:rPr lang="en-US" sz="2000" dirty="0" err="1">
                <a:solidFill>
                  <a:srgbClr val="FF0000"/>
                </a:solidFill>
                <a:latin typeface="Times New Roman" pitchFamily="18" charset="0"/>
                <a:cs typeface="Times New Roman" pitchFamily="18" charset="0"/>
              </a:rPr>
              <a:t>pelves</a:t>
            </a:r>
            <a:r>
              <a:rPr lang="en-US" sz="2000" dirty="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by an imaginary line (</a:t>
            </a:r>
            <a:r>
              <a:rPr lang="en-US" sz="2000" dirty="0" err="1">
                <a:latin typeface="Times New Roman" pitchFamily="18" charset="0"/>
                <a:cs typeface="Times New Roman" pitchFamily="18" charset="0"/>
              </a:rPr>
              <a:t>linea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terminalis</a:t>
            </a:r>
            <a:r>
              <a:rPr lang="en-US" sz="2000" dirty="0">
                <a:latin typeface="Times New Roman" pitchFamily="18" charset="0"/>
                <a:cs typeface="Times New Roman" pitchFamily="18" charset="0"/>
              </a:rPr>
              <a:t>) that extends from the sacroiliac joint to the anterior </a:t>
            </a:r>
            <a:r>
              <a:rPr lang="en-US" sz="2000" dirty="0" err="1">
                <a:latin typeface="Times New Roman" pitchFamily="18" charset="0"/>
                <a:cs typeface="Times New Roman" pitchFamily="18" charset="0"/>
              </a:rPr>
              <a:t>iliopubic</a:t>
            </a:r>
            <a:r>
              <a:rPr lang="en-US" sz="2000" dirty="0">
                <a:latin typeface="Times New Roman" pitchFamily="18" charset="0"/>
                <a:cs typeface="Times New Roman" pitchFamily="18" charset="0"/>
              </a:rPr>
              <a:t> prominence. </a:t>
            </a:r>
          </a:p>
          <a:p>
            <a:r>
              <a:rPr lang="en-US" sz="2000" dirty="0">
                <a:latin typeface="Times New Roman" pitchFamily="18" charset="0"/>
                <a:cs typeface="Times New Roman" pitchFamily="18" charset="0"/>
              </a:rPr>
              <a:t>The upper, or false, pelvis supports the enlarging uterus and guides the fetus into the true pelvis. </a:t>
            </a:r>
          </a:p>
          <a:p>
            <a:r>
              <a:rPr lang="en-US" sz="2000" dirty="0">
                <a:latin typeface="Times New Roman" pitchFamily="18" charset="0"/>
                <a:cs typeface="Times New Roman" pitchFamily="18" charset="0"/>
              </a:rPr>
              <a:t>The lower, or true, pelvis consists of the pelvic inlet, the pelvic cavity, and the pelvic outlet. </a:t>
            </a:r>
          </a:p>
          <a:p>
            <a:r>
              <a:rPr lang="en-US" sz="2000" dirty="0">
                <a:latin typeface="Times New Roman" pitchFamily="18" charset="0"/>
                <a:cs typeface="Times New Roman" pitchFamily="18" charset="0"/>
              </a:rPr>
              <a:t>The true pelvis is important because it dictates the bony limits of the birth canal.</a:t>
            </a:r>
          </a:p>
        </p:txBody>
      </p:sp>
    </p:spTree>
    <p:extLst>
      <p:ext uri="{BB962C8B-B14F-4D97-AF65-F5344CB8AC3E}">
        <p14:creationId xmlns:p14="http://schemas.microsoft.com/office/powerpoint/2010/main" val="368427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010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911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58847"/>
            <a:ext cx="8153400" cy="6247864"/>
          </a:xfrm>
          <a:prstGeom prst="rect">
            <a:avLst/>
          </a:prstGeom>
        </p:spPr>
        <p:txBody>
          <a:bodyPr wrap="square">
            <a:spAutoFit/>
          </a:bodyPr>
          <a:lstStyle/>
          <a:p>
            <a:r>
              <a:rPr lang="en-US" sz="2000" b="1" dirty="0">
                <a:latin typeface="Times New Roman" pitchFamily="18" charset="0"/>
                <a:cs typeface="Times New Roman" pitchFamily="18" charset="0"/>
              </a:rPr>
              <a:t>Pelvic inlet </a:t>
            </a:r>
          </a:p>
          <a:p>
            <a:r>
              <a:rPr lang="en-US" sz="2000" dirty="0">
                <a:latin typeface="Times New Roman" pitchFamily="18" charset="0"/>
                <a:cs typeface="Times New Roman" pitchFamily="18" charset="0"/>
              </a:rPr>
              <a:t>The pelvic inlet, just below the </a:t>
            </a:r>
            <a:r>
              <a:rPr lang="en-US" sz="2000" dirty="0" err="1">
                <a:latin typeface="Times New Roman" pitchFamily="18" charset="0"/>
                <a:cs typeface="Times New Roman" pitchFamily="18" charset="0"/>
              </a:rPr>
              <a:t>linea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terminalis</a:t>
            </a:r>
            <a:r>
              <a:rPr lang="en-US" sz="2000" dirty="0">
                <a:latin typeface="Times New Roman" pitchFamily="18" charset="0"/>
                <a:cs typeface="Times New Roman" pitchFamily="18" charset="0"/>
              </a:rPr>
              <a:t>, has obstetrically important diameters. </a:t>
            </a:r>
            <a:r>
              <a:rPr lang="en-US" sz="2000" b="1" dirty="0">
                <a:solidFill>
                  <a:srgbClr val="FF0000"/>
                </a:solidFill>
                <a:latin typeface="Times New Roman" pitchFamily="18" charset="0"/>
                <a:cs typeface="Times New Roman" pitchFamily="18" charset="0"/>
              </a:rPr>
              <a:t>The </a:t>
            </a:r>
            <a:r>
              <a:rPr lang="en-US" sz="2000" b="1" dirty="0" err="1">
                <a:solidFill>
                  <a:srgbClr val="FF0000"/>
                </a:solidFill>
                <a:latin typeface="Times New Roman" pitchFamily="18" charset="0"/>
                <a:cs typeface="Times New Roman" pitchFamily="18" charset="0"/>
              </a:rPr>
              <a:t>anteroposterior</a:t>
            </a:r>
            <a:r>
              <a:rPr lang="en-US" sz="2000" b="1" dirty="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diameter is measured between the </a:t>
            </a:r>
            <a:r>
              <a:rPr lang="en-US" sz="2000" dirty="0" err="1">
                <a:latin typeface="Times New Roman" pitchFamily="18" charset="0"/>
                <a:cs typeface="Times New Roman" pitchFamily="18" charset="0"/>
              </a:rPr>
              <a:t>symphysis</a:t>
            </a:r>
            <a:r>
              <a:rPr lang="en-US" sz="2000" dirty="0">
                <a:latin typeface="Times New Roman" pitchFamily="18" charset="0"/>
                <a:cs typeface="Times New Roman" pitchFamily="18" charset="0"/>
              </a:rPr>
              <a:t> pubis and the sacrum and is the shortest inlet diameter. </a:t>
            </a:r>
          </a:p>
          <a:p>
            <a:r>
              <a:rPr lang="en-US" sz="2000" b="1" dirty="0">
                <a:solidFill>
                  <a:srgbClr val="FF0000"/>
                </a:solidFill>
                <a:latin typeface="Times New Roman" pitchFamily="18" charset="0"/>
                <a:cs typeface="Times New Roman" pitchFamily="18" charset="0"/>
              </a:rPr>
              <a:t>The transverse diameter </a:t>
            </a:r>
            <a:r>
              <a:rPr lang="en-US" sz="2000" dirty="0">
                <a:latin typeface="Times New Roman" pitchFamily="18" charset="0"/>
                <a:cs typeface="Times New Roman" pitchFamily="18" charset="0"/>
              </a:rPr>
              <a:t>is measured across the </a:t>
            </a:r>
            <a:r>
              <a:rPr lang="en-US" sz="2000" dirty="0" err="1">
                <a:latin typeface="Times New Roman" pitchFamily="18" charset="0"/>
                <a:cs typeface="Times New Roman" pitchFamily="18" charset="0"/>
              </a:rPr>
              <a:t>linea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terminalis</a:t>
            </a:r>
            <a:r>
              <a:rPr lang="en-US" sz="2000" dirty="0">
                <a:latin typeface="Times New Roman" pitchFamily="18" charset="0"/>
                <a:cs typeface="Times New Roman" pitchFamily="18" charset="0"/>
              </a:rPr>
              <a:t> and is the largest inlet diameter. </a:t>
            </a:r>
          </a:p>
          <a:p>
            <a:r>
              <a:rPr lang="en-US" sz="2000" b="1" dirty="0">
                <a:solidFill>
                  <a:srgbClr val="FF0000"/>
                </a:solidFill>
                <a:latin typeface="Times New Roman" pitchFamily="18" charset="0"/>
                <a:cs typeface="Times New Roman" pitchFamily="18" charset="0"/>
              </a:rPr>
              <a:t>The oblique diameters </a:t>
            </a:r>
            <a:r>
              <a:rPr lang="en-US" sz="2000" dirty="0">
                <a:latin typeface="Times New Roman" pitchFamily="18" charset="0"/>
                <a:cs typeface="Times New Roman" pitchFamily="18" charset="0"/>
              </a:rPr>
              <a:t>are measured from the right or left sacroiliac joint to the prominence of the </a:t>
            </a:r>
            <a:r>
              <a:rPr lang="en-US" sz="2000" dirty="0" err="1">
                <a:latin typeface="Times New Roman" pitchFamily="18" charset="0"/>
                <a:cs typeface="Times New Roman" pitchFamily="18" charset="0"/>
              </a:rPr>
              <a:t>linea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terminalis</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Measurements of the pelvic inlet </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include the following:</a:t>
            </a:r>
          </a:p>
          <a:p>
            <a:r>
              <a:rPr lang="en-US" sz="2000" dirty="0">
                <a:latin typeface="Times New Roman" pitchFamily="18" charset="0"/>
                <a:cs typeface="Times New Roman" pitchFamily="18" charset="0"/>
              </a:rPr>
              <a:t> • Diagonal conjugate: The distance between the </a:t>
            </a:r>
            <a:r>
              <a:rPr lang="en-US" sz="2000" dirty="0" err="1">
                <a:latin typeface="Times New Roman" pitchFamily="18" charset="0"/>
                <a:cs typeface="Times New Roman" pitchFamily="18" charset="0"/>
              </a:rPr>
              <a:t>suprapubic</a:t>
            </a:r>
            <a:r>
              <a:rPr lang="en-US" sz="2000" dirty="0">
                <a:latin typeface="Times New Roman" pitchFamily="18" charset="0"/>
                <a:cs typeface="Times New Roman" pitchFamily="18" charset="0"/>
              </a:rPr>
              <a:t> angle and the sacral promontory. </a:t>
            </a:r>
          </a:p>
          <a:p>
            <a:r>
              <a:rPr lang="en-US" sz="2000" dirty="0">
                <a:latin typeface="Times New Roman" pitchFamily="18" charset="0"/>
                <a:cs typeface="Times New Roman" pitchFamily="18" charset="0"/>
              </a:rPr>
              <a:t>The health care provider assesses this measurement during a manual pelvic examination. </a:t>
            </a:r>
          </a:p>
          <a:p>
            <a:r>
              <a:rPr lang="en-US" sz="2000" dirty="0">
                <a:latin typeface="Times New Roman" pitchFamily="18" charset="0"/>
                <a:cs typeface="Times New Roman" pitchFamily="18" charset="0"/>
              </a:rPr>
              <a:t>• Obstetric conjugate (the smallest inlet diameter):</a:t>
            </a:r>
          </a:p>
          <a:p>
            <a:r>
              <a:rPr lang="en-US" sz="2000" dirty="0">
                <a:latin typeface="Times New Roman" pitchFamily="18" charset="0"/>
                <a:cs typeface="Times New Roman" pitchFamily="18" charset="0"/>
              </a:rPr>
              <a:t> Estimated by subtracting 1.5 to 2 cm from the diagonal conjugate (the approximate thickness of the pubic bone). This measurement determines whether the fetus can pass through the birth canal. </a:t>
            </a:r>
          </a:p>
          <a:p>
            <a:r>
              <a:rPr lang="en-US" sz="2000" dirty="0">
                <a:latin typeface="Times New Roman" pitchFamily="18" charset="0"/>
                <a:cs typeface="Times New Roman" pitchFamily="18" charset="0"/>
              </a:rPr>
              <a:t>• Transverse diameter: The largest diameter of the inlet. It determines the inlet’s shape. </a:t>
            </a:r>
          </a:p>
        </p:txBody>
      </p:sp>
    </p:spTree>
    <p:extLst>
      <p:ext uri="{BB962C8B-B14F-4D97-AF65-F5344CB8AC3E}">
        <p14:creationId xmlns:p14="http://schemas.microsoft.com/office/powerpoint/2010/main" val="1258992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7346"/>
            <a:ext cx="7772400" cy="5940088"/>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Pelvic outlet</a:t>
            </a:r>
          </a:p>
          <a:p>
            <a:r>
              <a:rPr lang="en-US" sz="2000" b="1" dirty="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The transverse diameter of the outlet is a measurement of the distance between the inner surfaces of the </a:t>
            </a:r>
            <a:r>
              <a:rPr lang="en-US" sz="2000" dirty="0" err="1">
                <a:solidFill>
                  <a:srgbClr val="FF0000"/>
                </a:solidFill>
                <a:latin typeface="Times New Roman" pitchFamily="18" charset="0"/>
                <a:cs typeface="Times New Roman" pitchFamily="18" charset="0"/>
              </a:rPr>
              <a:t>ischial</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tuberosities</a:t>
            </a:r>
            <a:r>
              <a:rPr lang="en-US" sz="2000" dirty="0">
                <a:solidFill>
                  <a:srgbClr val="FF0000"/>
                </a:solidFill>
                <a:latin typeface="Times New Roman" pitchFamily="18" charset="0"/>
                <a:cs typeface="Times New Roman" pitchFamily="18" charset="0"/>
              </a:rPr>
              <a:t> and is known as the </a:t>
            </a:r>
            <a:r>
              <a:rPr lang="en-US" sz="2000" dirty="0" err="1">
                <a:solidFill>
                  <a:srgbClr val="FF0000"/>
                </a:solidFill>
                <a:latin typeface="Times New Roman" pitchFamily="18" charset="0"/>
                <a:cs typeface="Times New Roman" pitchFamily="18" charset="0"/>
              </a:rPr>
              <a:t>biischial</a:t>
            </a:r>
            <a:r>
              <a:rPr lang="en-US" sz="2000" dirty="0">
                <a:solidFill>
                  <a:srgbClr val="FF0000"/>
                </a:solidFill>
                <a:latin typeface="Times New Roman" pitchFamily="18" charset="0"/>
                <a:cs typeface="Times New Roman" pitchFamily="18" charset="0"/>
              </a:rPr>
              <a:t> diameter. </a:t>
            </a:r>
          </a:p>
          <a:p>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anteroposterior</a:t>
            </a:r>
            <a:r>
              <a:rPr lang="en-US" sz="2000" dirty="0">
                <a:latin typeface="Times New Roman" pitchFamily="18" charset="0"/>
                <a:cs typeface="Times New Roman" pitchFamily="18" charset="0"/>
              </a:rPr>
              <a:t> measurement of the outlet is the distance between the lower border of the </a:t>
            </a:r>
            <a:r>
              <a:rPr lang="en-US" sz="2000" dirty="0" err="1">
                <a:latin typeface="Times New Roman" pitchFamily="18" charset="0"/>
                <a:cs typeface="Times New Roman" pitchFamily="18" charset="0"/>
              </a:rPr>
              <a:t>symphysis</a:t>
            </a:r>
            <a:r>
              <a:rPr lang="en-US" sz="2000" dirty="0">
                <a:latin typeface="Times New Roman" pitchFamily="18" charset="0"/>
                <a:cs typeface="Times New Roman" pitchFamily="18" charset="0"/>
              </a:rPr>
              <a:t> pubis and the tip of the sacrum. </a:t>
            </a:r>
          </a:p>
          <a:p>
            <a:r>
              <a:rPr lang="en-US" sz="2000" dirty="0">
                <a:latin typeface="Times New Roman" pitchFamily="18" charset="0"/>
                <a:cs typeface="Times New Roman" pitchFamily="18" charset="0"/>
              </a:rPr>
              <a:t>It can be measured by vaginal examination. </a:t>
            </a:r>
          </a:p>
          <a:p>
            <a:r>
              <a:rPr lang="en-US" sz="2000" dirty="0">
                <a:latin typeface="Times New Roman" pitchFamily="18" charset="0"/>
                <a:cs typeface="Times New Roman" pitchFamily="18" charset="0"/>
              </a:rPr>
              <a:t>The sagittal diameters are measured from the middle of the transverse diameter to the pubic bone anteriorly and to the </a:t>
            </a:r>
            <a:r>
              <a:rPr lang="en-US" sz="2000" dirty="0" err="1">
                <a:latin typeface="Times New Roman" pitchFamily="18" charset="0"/>
                <a:cs typeface="Times New Roman" pitchFamily="18" charset="0"/>
              </a:rPr>
              <a:t>sacrococcygeal</a:t>
            </a:r>
            <a:r>
              <a:rPr lang="en-US" sz="2000" dirty="0">
                <a:latin typeface="Times New Roman" pitchFamily="18" charset="0"/>
                <a:cs typeface="Times New Roman" pitchFamily="18" charset="0"/>
              </a:rPr>
              <a:t> bone posteriorly. </a:t>
            </a:r>
          </a:p>
          <a:p>
            <a:r>
              <a:rPr lang="en-US" sz="2000" dirty="0">
                <a:latin typeface="Times New Roman" pitchFamily="18" charset="0"/>
                <a:cs typeface="Times New Roman" pitchFamily="18" charset="0"/>
              </a:rPr>
              <a:t>The coccyx can move or break during the passage of the fetal head, but an immobile coccyx can decrease the size of the pelvic outlet and make vaginal birth difficult. </a:t>
            </a:r>
          </a:p>
          <a:p>
            <a:r>
              <a:rPr lang="en-US" sz="2000" dirty="0">
                <a:solidFill>
                  <a:srgbClr val="FF0000"/>
                </a:solidFill>
                <a:latin typeface="Times New Roman" pitchFamily="18" charset="0"/>
                <a:cs typeface="Times New Roman" pitchFamily="18" charset="0"/>
              </a:rPr>
              <a:t>A narrow pubic arch can also affect the passage of the fetal head through the birth canal. </a:t>
            </a:r>
          </a:p>
          <a:p>
            <a:r>
              <a:rPr lang="en-US" sz="2000" dirty="0">
                <a:solidFill>
                  <a:srgbClr val="FF0000"/>
                </a:solidFill>
                <a:latin typeface="Times New Roman" pitchFamily="18" charset="0"/>
                <a:cs typeface="Times New Roman" pitchFamily="18" charset="0"/>
              </a:rPr>
              <a:t>Adequate pelvic measurements are essential for a successful vaginal birth. </a:t>
            </a:r>
            <a:r>
              <a:rPr lang="en-US" sz="2000" b="1" dirty="0">
                <a:latin typeface="Times New Roman" pitchFamily="18" charset="0"/>
                <a:cs typeface="Times New Roman" pitchFamily="18" charset="0"/>
              </a:rPr>
              <a:t>Problems that can cause a pelvis to be small (e.g., a history of a pelvic fracture or rickets) potentially indicate that delivery by cesarean section will be necessary.</a:t>
            </a:r>
          </a:p>
        </p:txBody>
      </p:sp>
    </p:spTree>
    <p:extLst>
      <p:ext uri="{BB962C8B-B14F-4D97-AF65-F5344CB8AC3E}">
        <p14:creationId xmlns:p14="http://schemas.microsoft.com/office/powerpoint/2010/main" val="1105377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31520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682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638175"/>
            <a:ext cx="8267700"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642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90600"/>
            <a:ext cx="7467600" cy="3737946"/>
          </a:xfrm>
          <a:prstGeom prst="rect">
            <a:avLst/>
          </a:prstGeom>
        </p:spPr>
        <p:txBody>
          <a:bodyPr wrap="square">
            <a:spAutoFit/>
          </a:bodyPr>
          <a:lstStyle/>
          <a:p>
            <a:pPr>
              <a:lnSpc>
                <a:spcPct val="150000"/>
              </a:lnSpc>
            </a:pPr>
            <a:r>
              <a:rPr lang="en-US" sz="2000" b="1" dirty="0">
                <a:solidFill>
                  <a:srgbClr val="FF0000"/>
                </a:solidFill>
                <a:latin typeface="Times New Roman" pitchFamily="18" charset="0"/>
                <a:cs typeface="Times New Roman" pitchFamily="18" charset="0"/>
              </a:rPr>
              <a:t>Breasts Female breasts (mammary glands) are accessory organs of reproduction</a:t>
            </a:r>
            <a:r>
              <a:rPr lang="en-US" sz="2000" dirty="0"/>
              <a:t>.</a:t>
            </a:r>
          </a:p>
          <a:p>
            <a:pPr>
              <a:lnSpc>
                <a:spcPct val="150000"/>
              </a:lnSpc>
            </a:pPr>
            <a:r>
              <a:rPr lang="en-US" sz="2000" dirty="0"/>
              <a:t> They produce milk after birth to provide nourishment and maternal antibodies for the infant .</a:t>
            </a:r>
          </a:p>
          <a:p>
            <a:pPr>
              <a:lnSpc>
                <a:spcPct val="150000"/>
              </a:lnSpc>
            </a:pPr>
            <a:r>
              <a:rPr lang="en-US" sz="2000" dirty="0"/>
              <a:t>The nipple, in the center of each breast, is surrounded by a pigmented areola. Montgomery glands (Montgomery tubercles) are small sebaceous glands in the areola that secrete a substance to lubricate and protect the breasts during lactation.</a:t>
            </a:r>
          </a:p>
        </p:txBody>
      </p:sp>
    </p:spTree>
    <p:extLst>
      <p:ext uri="{BB962C8B-B14F-4D97-AF65-F5344CB8AC3E}">
        <p14:creationId xmlns:p14="http://schemas.microsoft.com/office/powerpoint/2010/main" val="2010208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82341"/>
            <a:ext cx="7696200" cy="3785652"/>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Each breast is composed of 15 to 24 lobes </a:t>
            </a:r>
            <a:r>
              <a:rPr lang="en-US" sz="2000" dirty="0">
                <a:latin typeface="Times New Roman" pitchFamily="18" charset="0"/>
                <a:cs typeface="Times New Roman" pitchFamily="18" charset="0"/>
              </a:rPr>
              <a:t>arranged like the spokes of a wheel. </a:t>
            </a:r>
          </a:p>
          <a:p>
            <a:r>
              <a:rPr lang="en-US" sz="2000" dirty="0">
                <a:latin typeface="Times New Roman" pitchFamily="18" charset="0"/>
                <a:cs typeface="Times New Roman" pitchFamily="18" charset="0"/>
              </a:rPr>
              <a:t>Adipose (fatty) and fibrous tissues separate the lobes. </a:t>
            </a:r>
          </a:p>
          <a:p>
            <a:r>
              <a:rPr lang="en-US" sz="2000" dirty="0">
                <a:latin typeface="Times New Roman" pitchFamily="18" charset="0"/>
                <a:cs typeface="Times New Roman" pitchFamily="18" charset="0"/>
              </a:rPr>
              <a:t>The adipose tissue affects size and firmness and gives the breasts a smooth outline. </a:t>
            </a:r>
          </a:p>
          <a:p>
            <a:r>
              <a:rPr lang="en-US" sz="2000" dirty="0">
                <a:latin typeface="Times New Roman" pitchFamily="18" charset="0"/>
                <a:cs typeface="Times New Roman" pitchFamily="18" charset="0"/>
              </a:rPr>
              <a:t>Breast size is primarily determined by the amount of fatty tissue and is unrelated to a woman’s ability to produce milk. </a:t>
            </a:r>
          </a:p>
          <a:p>
            <a:r>
              <a:rPr lang="en-US" sz="2000" dirty="0">
                <a:latin typeface="Times New Roman" pitchFamily="18" charset="0"/>
                <a:cs typeface="Times New Roman" pitchFamily="18" charset="0"/>
              </a:rPr>
              <a:t>Alveoli (lobules) are the glands that secrete milk.</a:t>
            </a:r>
          </a:p>
          <a:p>
            <a:r>
              <a:rPr lang="en-US" sz="2000" dirty="0">
                <a:latin typeface="Times New Roman" pitchFamily="18" charset="0"/>
                <a:cs typeface="Times New Roman" pitchFamily="18" charset="0"/>
              </a:rPr>
              <a:t> They empty into approximately 20 separate lactiferous (milk-carrying) ducts. </a:t>
            </a:r>
          </a:p>
          <a:p>
            <a:r>
              <a:rPr lang="en-US" sz="2000" dirty="0">
                <a:latin typeface="Times New Roman" pitchFamily="18" charset="0"/>
                <a:cs typeface="Times New Roman" pitchFamily="18" charset="0"/>
              </a:rPr>
              <a:t>Milk is stored briefly in widened areas of the ducts, </a:t>
            </a:r>
            <a:r>
              <a:rPr lang="en-US" sz="2000" b="1" dirty="0">
                <a:solidFill>
                  <a:srgbClr val="FF0000"/>
                </a:solidFill>
                <a:latin typeface="Times New Roman" pitchFamily="18" charset="0"/>
                <a:cs typeface="Times New Roman" pitchFamily="18" charset="0"/>
              </a:rPr>
              <a:t>called </a:t>
            </a:r>
            <a:r>
              <a:rPr lang="en-US" sz="2000" b="1" dirty="0" err="1">
                <a:solidFill>
                  <a:srgbClr val="FF0000"/>
                </a:solidFill>
                <a:latin typeface="Times New Roman" pitchFamily="18" charset="0"/>
                <a:cs typeface="Times New Roman" pitchFamily="18" charset="0"/>
              </a:rPr>
              <a:t>ampullae</a:t>
            </a:r>
            <a:r>
              <a:rPr lang="en-US" sz="2000" b="1" dirty="0">
                <a:solidFill>
                  <a:srgbClr val="FF0000"/>
                </a:solidFill>
                <a:latin typeface="Times New Roman" pitchFamily="18" charset="0"/>
                <a:cs typeface="Times New Roman" pitchFamily="18" charset="0"/>
              </a:rPr>
              <a:t> or lactiferous sinuses.</a:t>
            </a:r>
          </a:p>
        </p:txBody>
      </p:sp>
    </p:spTree>
    <p:extLst>
      <p:ext uri="{BB962C8B-B14F-4D97-AF65-F5344CB8AC3E}">
        <p14:creationId xmlns:p14="http://schemas.microsoft.com/office/powerpoint/2010/main" val="2775738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0772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387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12845"/>
            <a:ext cx="7620000" cy="5016758"/>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Reproductive Cycle and Menstruation</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The female reproductive cycle consists of regular changes in secretions </a:t>
            </a:r>
            <a:r>
              <a:rPr lang="en-US" sz="2000" dirty="0">
                <a:solidFill>
                  <a:srgbClr val="FF0000"/>
                </a:solidFill>
                <a:latin typeface="Times New Roman" pitchFamily="18" charset="0"/>
                <a:cs typeface="Times New Roman" pitchFamily="18" charset="0"/>
              </a:rPr>
              <a:t>of the anterior pituitary gland</a:t>
            </a:r>
            <a:r>
              <a:rPr lang="en-US" sz="2000" dirty="0">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the ovary, and the endometrial lining of the uterus</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The anterior pituitary gland, in response to the hypothalamus, secretes follicle-stimulating hormone (</a:t>
            </a:r>
            <a:r>
              <a:rPr lang="en-US" sz="2000" dirty="0">
                <a:solidFill>
                  <a:srgbClr val="FF0000"/>
                </a:solidFill>
                <a:latin typeface="Times New Roman" pitchFamily="18" charset="0"/>
                <a:cs typeface="Times New Roman" pitchFamily="18" charset="0"/>
              </a:rPr>
              <a:t>FSH) and luteinizing hormone (LH).</a:t>
            </a:r>
          </a:p>
          <a:p>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FSH stimulates maturation </a:t>
            </a:r>
            <a:r>
              <a:rPr lang="en-US" sz="2000" dirty="0">
                <a:latin typeface="Times New Roman" pitchFamily="18" charset="0"/>
                <a:cs typeface="Times New Roman" pitchFamily="18" charset="0"/>
              </a:rPr>
              <a:t>of a follicle in the ovary that contains a single ovum. </a:t>
            </a:r>
          </a:p>
          <a:p>
            <a:r>
              <a:rPr lang="en-US" sz="2000" dirty="0">
                <a:latin typeface="Times New Roman" pitchFamily="18" charset="0"/>
                <a:cs typeface="Times New Roman" pitchFamily="18" charset="0"/>
              </a:rPr>
              <a:t>Several follicles start maturing during each cycle, but usually only one reaches final maturity. </a:t>
            </a:r>
          </a:p>
          <a:p>
            <a:r>
              <a:rPr lang="en-US" sz="2000" dirty="0">
                <a:latin typeface="Times New Roman" pitchFamily="18" charset="0"/>
                <a:cs typeface="Times New Roman" pitchFamily="18" charset="0"/>
              </a:rPr>
              <a:t>The maturing ovum and </a:t>
            </a:r>
            <a:r>
              <a:rPr lang="en-US" sz="2000" dirty="0">
                <a:solidFill>
                  <a:srgbClr val="FF0000"/>
                </a:solidFill>
                <a:latin typeface="Times New Roman" pitchFamily="18" charset="0"/>
                <a:cs typeface="Times New Roman" pitchFamily="18" charset="0"/>
              </a:rPr>
              <a:t>the corpus </a:t>
            </a:r>
            <a:r>
              <a:rPr lang="en-US" sz="2000" dirty="0" err="1">
                <a:solidFill>
                  <a:srgbClr val="FF0000"/>
                </a:solidFill>
                <a:latin typeface="Times New Roman" pitchFamily="18" charset="0"/>
                <a:cs typeface="Times New Roman" pitchFamily="18" charset="0"/>
              </a:rPr>
              <a:t>luteum</a:t>
            </a:r>
            <a:r>
              <a:rPr lang="en-US" sz="2000" dirty="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(the follicle left empty after the ovum is released) </a:t>
            </a:r>
            <a:r>
              <a:rPr lang="en-US" sz="2000" dirty="0">
                <a:solidFill>
                  <a:srgbClr val="FF0000"/>
                </a:solidFill>
                <a:latin typeface="Times New Roman" pitchFamily="18" charset="0"/>
                <a:cs typeface="Times New Roman" pitchFamily="18" charset="0"/>
              </a:rPr>
              <a:t>produce increasing amounts of estrogen and progesterone,</a:t>
            </a:r>
            <a:r>
              <a:rPr lang="en-US" sz="2000" dirty="0">
                <a:latin typeface="Times New Roman" pitchFamily="18" charset="0"/>
                <a:cs typeface="Times New Roman" pitchFamily="18" charset="0"/>
              </a:rPr>
              <a:t> which </a:t>
            </a:r>
            <a:r>
              <a:rPr lang="en-US" sz="2000" b="1" dirty="0">
                <a:latin typeface="Times New Roman" pitchFamily="18" charset="0"/>
                <a:cs typeface="Times New Roman" pitchFamily="18" charset="0"/>
              </a:rPr>
              <a:t>leads to enlargement of the endometrium</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A surge in LH stimulates </a:t>
            </a:r>
            <a:r>
              <a:rPr lang="en-US" sz="2000" dirty="0">
                <a:latin typeface="Times New Roman" pitchFamily="18" charset="0"/>
                <a:cs typeface="Times New Roman" pitchFamily="18" charset="0"/>
              </a:rPr>
              <a:t>final </a:t>
            </a:r>
            <a:r>
              <a:rPr lang="en-US" sz="2000" b="1" dirty="0">
                <a:latin typeface="Times New Roman" pitchFamily="18" charset="0"/>
                <a:cs typeface="Times New Roman" pitchFamily="18" charset="0"/>
              </a:rPr>
              <a:t>maturation and the release of an ovum</a:t>
            </a:r>
            <a:r>
              <a:rPr lang="en-US" sz="2000" dirty="0">
                <a:latin typeface="Times New Roman" pitchFamily="18" charset="0"/>
                <a:cs typeface="Times New Roman" pitchFamily="18" charset="0"/>
              </a:rPr>
              <a:t>. Approximately 2 days before ovulation, the vaginal secretions increase noticeably.</a:t>
            </a:r>
          </a:p>
        </p:txBody>
      </p:sp>
    </p:spTree>
    <p:extLst>
      <p:ext uri="{BB962C8B-B14F-4D97-AF65-F5344CB8AC3E}">
        <p14:creationId xmlns:p14="http://schemas.microsoft.com/office/powerpoint/2010/main" val="91878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319088"/>
            <a:ext cx="8086725"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064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
            <a:ext cx="7848600" cy="5355312"/>
          </a:xfrm>
          <a:prstGeom prst="rect">
            <a:avLst/>
          </a:prstGeom>
        </p:spPr>
        <p:txBody>
          <a:bodyPr wrap="square">
            <a:spAutoFit/>
          </a:bodyPr>
          <a:lstStyle/>
          <a:p>
            <a:r>
              <a:rPr lang="en-US" b="1" dirty="0">
                <a:solidFill>
                  <a:srgbClr val="FF0000"/>
                </a:solidFill>
                <a:latin typeface="Times New Roman" pitchFamily="18" charset="0"/>
                <a:cs typeface="Times New Roman" pitchFamily="18" charset="0"/>
              </a:rPr>
              <a:t>Female reproductive cycles</a:t>
            </a:r>
            <a:r>
              <a:rPr lang="en-US" dirty="0"/>
              <a:t>. </a:t>
            </a:r>
          </a:p>
          <a:p>
            <a:r>
              <a:rPr lang="en-US" dirty="0"/>
              <a:t>This diagram illustrates the interrelationships among the hypothalamic, pituitary, ovarian, and uterine functions throughout a standard 28-day menstrual cycle.</a:t>
            </a:r>
          </a:p>
          <a:p>
            <a:r>
              <a:rPr lang="en-US" dirty="0"/>
              <a:t> The variations in basal body temperature are also illustrated. </a:t>
            </a:r>
          </a:p>
          <a:p>
            <a:r>
              <a:rPr lang="en-US" dirty="0"/>
              <a:t>FSH, Follicle-stimulating hormone; </a:t>
            </a:r>
          </a:p>
          <a:p>
            <a:r>
              <a:rPr lang="en-US" dirty="0" err="1"/>
              <a:t>GnRH</a:t>
            </a:r>
            <a:r>
              <a:rPr lang="en-US" dirty="0"/>
              <a:t>, gonadotropic releasing hormone;</a:t>
            </a:r>
          </a:p>
          <a:p>
            <a:r>
              <a:rPr lang="en-US" dirty="0"/>
              <a:t> LH, luteinizing hormone. </a:t>
            </a:r>
          </a:p>
          <a:p>
            <a:r>
              <a:rPr lang="en-US" dirty="0"/>
              <a:t>Ovulation occurs when a mature ovum is released from the follicle about 14 days before the onset of the next menstrual period. </a:t>
            </a:r>
          </a:p>
          <a:p>
            <a:r>
              <a:rPr lang="en-US" dirty="0"/>
              <a:t>The corpus </a:t>
            </a:r>
            <a:r>
              <a:rPr lang="en-US" dirty="0" err="1"/>
              <a:t>luteum</a:t>
            </a:r>
            <a:r>
              <a:rPr lang="en-US" dirty="0"/>
              <a:t> turns yellow (luteinizing) immediately after ovulation and secretes increasing quantities of progesterone to prepare the uterine lining for a fertilized ovum.</a:t>
            </a:r>
          </a:p>
          <a:p>
            <a:r>
              <a:rPr lang="en-US" dirty="0"/>
              <a:t> Approximately 12 days after ovulation, the corpus </a:t>
            </a:r>
            <a:r>
              <a:rPr lang="en-US" dirty="0" err="1"/>
              <a:t>luteum</a:t>
            </a:r>
            <a:r>
              <a:rPr lang="en-US" dirty="0"/>
              <a:t> degenerates if fertilization has not occurred, and progesterone and estrogen levels decrease. </a:t>
            </a:r>
          </a:p>
          <a:p>
            <a:r>
              <a:rPr lang="en-US" dirty="0"/>
              <a:t>The drop in estrogen and progesterone levels causes the endometrium to break down, resulting in menstruation.</a:t>
            </a:r>
          </a:p>
          <a:p>
            <a:r>
              <a:rPr lang="en-US" dirty="0"/>
              <a:t> The anterior pituitary gland secretes more FSH and LH, beginning a new cycle. The beginning of menstruation, called menarche, occurs at about age 11 to 15 years. </a:t>
            </a:r>
          </a:p>
        </p:txBody>
      </p:sp>
    </p:spTree>
    <p:extLst>
      <p:ext uri="{BB962C8B-B14F-4D97-AF65-F5344CB8AC3E}">
        <p14:creationId xmlns:p14="http://schemas.microsoft.com/office/powerpoint/2010/main" val="875765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89844"/>
            <a:ext cx="7772400" cy="4093428"/>
          </a:xfrm>
          <a:prstGeom prst="rect">
            <a:avLst/>
          </a:prstGeom>
        </p:spPr>
        <p:txBody>
          <a:bodyPr wrap="square">
            <a:spAutoFit/>
          </a:bodyPr>
          <a:lstStyle/>
          <a:p>
            <a:pPr lvl="0"/>
            <a:r>
              <a:rPr lang="en-US" sz="2000" b="1" dirty="0">
                <a:solidFill>
                  <a:prstClr val="black"/>
                </a:solidFill>
                <a:latin typeface="Times New Roman" pitchFamily="18" charset="0"/>
                <a:cs typeface="Times New Roman" pitchFamily="18" charset="0"/>
              </a:rPr>
              <a:t>Early cycles are often </a:t>
            </a:r>
            <a:r>
              <a:rPr lang="en-US" sz="2000" dirty="0">
                <a:solidFill>
                  <a:srgbClr val="FF0000"/>
                </a:solidFill>
                <a:latin typeface="Times New Roman" pitchFamily="18" charset="0"/>
                <a:cs typeface="Times New Roman" pitchFamily="18" charset="0"/>
              </a:rPr>
              <a:t>irregular and may be </a:t>
            </a:r>
            <a:r>
              <a:rPr lang="en-US" sz="2000" dirty="0" err="1">
                <a:solidFill>
                  <a:srgbClr val="FF0000"/>
                </a:solidFill>
                <a:latin typeface="Times New Roman" pitchFamily="18" charset="0"/>
                <a:cs typeface="Times New Roman" pitchFamily="18" charset="0"/>
              </a:rPr>
              <a:t>anovulatory</a:t>
            </a:r>
            <a:r>
              <a:rPr lang="en-US" sz="2000" dirty="0">
                <a:solidFill>
                  <a:srgbClr val="FF0000"/>
                </a:solidFill>
                <a:latin typeface="Times New Roman" pitchFamily="18" charset="0"/>
                <a:cs typeface="Times New Roman" pitchFamily="18" charset="0"/>
              </a:rPr>
              <a:t>.</a:t>
            </a:r>
          </a:p>
          <a:p>
            <a:pPr lvl="0"/>
            <a:r>
              <a:rPr lang="en-US" sz="2000" b="1" dirty="0">
                <a:solidFill>
                  <a:prstClr val="black"/>
                </a:solidFill>
                <a:latin typeface="Times New Roman" pitchFamily="18" charset="0"/>
                <a:cs typeface="Times New Roman" pitchFamily="18" charset="0"/>
              </a:rPr>
              <a:t> Regular cycles </a:t>
            </a:r>
            <a:r>
              <a:rPr lang="en-US" sz="2000" dirty="0">
                <a:solidFill>
                  <a:prstClr val="black"/>
                </a:solidFill>
                <a:latin typeface="Times New Roman" pitchFamily="18" charset="0"/>
                <a:cs typeface="Times New Roman" pitchFamily="18" charset="0"/>
              </a:rPr>
              <a:t>are usually established </a:t>
            </a:r>
            <a:r>
              <a:rPr lang="en-US" sz="2000" b="1" dirty="0">
                <a:solidFill>
                  <a:prstClr val="black"/>
                </a:solidFill>
                <a:latin typeface="Times New Roman" pitchFamily="18" charset="0"/>
                <a:cs typeface="Times New Roman" pitchFamily="18" charset="0"/>
              </a:rPr>
              <a:t>within 6 months to 2 years of the menarche.</a:t>
            </a:r>
            <a:r>
              <a:rPr lang="en-US" sz="2000" dirty="0">
                <a:solidFill>
                  <a:prstClr val="black"/>
                </a:solidFill>
                <a:latin typeface="Times New Roman" pitchFamily="18" charset="0"/>
                <a:cs typeface="Times New Roman" pitchFamily="18" charset="0"/>
              </a:rPr>
              <a:t> </a:t>
            </a:r>
          </a:p>
          <a:p>
            <a:pPr lvl="0"/>
            <a:r>
              <a:rPr lang="en-US" sz="2000" dirty="0">
                <a:solidFill>
                  <a:prstClr val="black"/>
                </a:solidFill>
                <a:latin typeface="Times New Roman" pitchFamily="18" charset="0"/>
                <a:cs typeface="Times New Roman" pitchFamily="18" charset="0"/>
              </a:rPr>
              <a:t>In an average cycle, </a:t>
            </a:r>
            <a:r>
              <a:rPr lang="en-US" sz="2000" dirty="0">
                <a:solidFill>
                  <a:srgbClr val="FF0000"/>
                </a:solidFill>
                <a:latin typeface="Times New Roman" pitchFamily="18" charset="0"/>
                <a:cs typeface="Times New Roman" pitchFamily="18" charset="0"/>
              </a:rPr>
              <a:t>the flow (menses) occurs every 28 days, plus or minus 5 to 10 days. </a:t>
            </a:r>
          </a:p>
          <a:p>
            <a:pPr lvl="0"/>
            <a:r>
              <a:rPr lang="en-US" sz="2000" dirty="0">
                <a:solidFill>
                  <a:prstClr val="black"/>
                </a:solidFill>
                <a:latin typeface="Times New Roman" pitchFamily="18" charset="0"/>
                <a:cs typeface="Times New Roman" pitchFamily="18" charset="0"/>
              </a:rPr>
              <a:t>The flow itself lasts from 2 to 5 days, with a blood loss of 30 to 40 mL and an additional loss of 30 to 50 mL of serous fluid. </a:t>
            </a:r>
          </a:p>
          <a:p>
            <a:pPr lvl="0"/>
            <a:r>
              <a:rPr lang="en-US" sz="2000" dirty="0" err="1">
                <a:solidFill>
                  <a:srgbClr val="FF0000"/>
                </a:solidFill>
                <a:latin typeface="Times New Roman" pitchFamily="18" charset="0"/>
                <a:cs typeface="Times New Roman" pitchFamily="18" charset="0"/>
              </a:rPr>
              <a:t>Fibrinolysin</a:t>
            </a:r>
            <a:r>
              <a:rPr lang="en-US" sz="2000" dirty="0">
                <a:solidFill>
                  <a:prstClr val="black"/>
                </a:solidFill>
                <a:latin typeface="Times New Roman" pitchFamily="18" charset="0"/>
                <a:cs typeface="Times New Roman" pitchFamily="18" charset="0"/>
              </a:rPr>
              <a:t> is contained in the necrotic endometrium being expelled, and therefore clots are not normally seen in the menstrual discharge. </a:t>
            </a:r>
          </a:p>
          <a:p>
            <a:pPr lvl="0"/>
            <a:r>
              <a:rPr lang="en-US" sz="2000" dirty="0">
                <a:solidFill>
                  <a:prstClr val="black"/>
                </a:solidFill>
                <a:latin typeface="Times New Roman" pitchFamily="18" charset="0"/>
                <a:cs typeface="Times New Roman" pitchFamily="18" charset="0"/>
              </a:rPr>
              <a:t>The climacteric is a period of years during which the woman’s ability to reproduce gradually declines. </a:t>
            </a:r>
          </a:p>
          <a:p>
            <a:pPr lvl="0"/>
            <a:r>
              <a:rPr lang="en-US" sz="2000" b="1" dirty="0">
                <a:solidFill>
                  <a:prstClr val="black"/>
                </a:solidFill>
                <a:latin typeface="Times New Roman" pitchFamily="18" charset="0"/>
                <a:cs typeface="Times New Roman" pitchFamily="18" charset="0"/>
              </a:rPr>
              <a:t>Menopause refers </a:t>
            </a:r>
            <a:r>
              <a:rPr lang="en-US" sz="2000" dirty="0">
                <a:solidFill>
                  <a:prstClr val="black"/>
                </a:solidFill>
                <a:latin typeface="Times New Roman" pitchFamily="18" charset="0"/>
                <a:cs typeface="Times New Roman" pitchFamily="18" charset="0"/>
              </a:rPr>
              <a:t>to the final menstrual period, although in casual use the terms menopause and climacteric are often used interchangeably.</a:t>
            </a:r>
          </a:p>
        </p:txBody>
      </p:sp>
    </p:spTree>
    <p:extLst>
      <p:ext uri="{BB962C8B-B14F-4D97-AF65-F5344CB8AC3E}">
        <p14:creationId xmlns:p14="http://schemas.microsoft.com/office/powerpoint/2010/main" val="1118929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86800" cy="5909310"/>
          </a:xfrm>
          <a:prstGeom prst="rect">
            <a:avLst/>
          </a:prstGeom>
        </p:spPr>
        <p:txBody>
          <a:bodyPr wrap="square">
            <a:spAutoFit/>
          </a:bodyPr>
          <a:lstStyle/>
          <a:p>
            <a:pPr marL="285750" indent="-285750">
              <a:buFont typeface="Arial" pitchFamily="34" charset="0"/>
              <a:buChar char="•"/>
            </a:pPr>
            <a:r>
              <a:rPr lang="en-US" sz="2000" b="1" dirty="0">
                <a:solidFill>
                  <a:srgbClr val="FF0000"/>
                </a:solidFill>
              </a:rPr>
              <a:t>Key Points</a:t>
            </a:r>
            <a:endParaRPr lang="en-US" sz="2000" b="1" dirty="0">
              <a:solidFill>
                <a:srgbClr val="FF0000"/>
              </a:solidFill>
              <a:latin typeface="Times New Roman" pitchFamily="18" charset="0"/>
              <a:cs typeface="Times New Roman" pitchFamily="18" charset="0"/>
            </a:endParaRPr>
          </a:p>
          <a:p>
            <a:pPr marL="285750" indent="-285750">
              <a:buFont typeface="Arial" pitchFamily="34" charset="0"/>
              <a:buChar char="•"/>
            </a:pPr>
            <a:r>
              <a:rPr lang="en-US" sz="2000" b="1" dirty="0">
                <a:latin typeface="Times New Roman" pitchFamily="18" charset="0"/>
                <a:cs typeface="Times New Roman" pitchFamily="18" charset="0"/>
              </a:rPr>
              <a:t>Puberty is the time when the reproductive organs mature to become capable of reproduction, and secondary sex characteristics develop. </a:t>
            </a:r>
          </a:p>
          <a:p>
            <a:r>
              <a:rPr lang="en-US" sz="2000" dirty="0">
                <a:latin typeface="Times New Roman" pitchFamily="18" charset="0"/>
                <a:cs typeface="Times New Roman" pitchFamily="18" charset="0"/>
              </a:rPr>
              <a:t>• A sexually active girl can become pregnant before her first menstrual period because ovulation occurs before menstruation.</a:t>
            </a:r>
          </a:p>
          <a:p>
            <a:r>
              <a:rPr lang="en-US" sz="2000" dirty="0">
                <a:latin typeface="Times New Roman" pitchFamily="18" charset="0"/>
                <a:cs typeface="Times New Roman" pitchFamily="18" charset="0"/>
              </a:rPr>
              <a:t> • At birth, every female has all the ova that will be available during her reproductive years. </a:t>
            </a:r>
          </a:p>
          <a:p>
            <a:r>
              <a:rPr lang="en-US" sz="2000" dirty="0">
                <a:latin typeface="Times New Roman" pitchFamily="18" charset="0"/>
                <a:cs typeface="Times New Roman" pitchFamily="18" charset="0"/>
              </a:rPr>
              <a:t>• Testosterone is the principal male hormone.</a:t>
            </a:r>
          </a:p>
          <a:p>
            <a:pPr marL="285750" indent="-285750">
              <a:buFont typeface="Arial" pitchFamily="34" charset="0"/>
              <a:buChar char="•"/>
            </a:pPr>
            <a:r>
              <a:rPr lang="en-US" sz="2000" dirty="0">
                <a:latin typeface="Times New Roman" pitchFamily="18" charset="0"/>
                <a:cs typeface="Times New Roman" pitchFamily="18" charset="0"/>
              </a:rPr>
              <a:t> Estrogen and progesterone are the principal female hormones. </a:t>
            </a:r>
          </a:p>
          <a:p>
            <a:pPr marL="285750" indent="-285750">
              <a:buFont typeface="Arial" pitchFamily="34" charset="0"/>
              <a:buChar char="•"/>
            </a:pPr>
            <a:r>
              <a:rPr lang="en-US" sz="2000" dirty="0">
                <a:latin typeface="Times New Roman" pitchFamily="18" charset="0"/>
                <a:cs typeface="Times New Roman" pitchFamily="18" charset="0"/>
              </a:rPr>
              <a:t>Testosterone secretion continues throughout a man’s life, but estrogen and progesterone secretions are very low after a woman reaches the climacteric. </a:t>
            </a:r>
          </a:p>
          <a:p>
            <a:pPr marL="285750" indent="-285750">
              <a:buFont typeface="Arial" pitchFamily="34" charset="0"/>
              <a:buChar char="•"/>
            </a:pPr>
            <a:r>
              <a:rPr lang="en-US" sz="2000" dirty="0">
                <a:latin typeface="Times New Roman" pitchFamily="18" charset="0"/>
                <a:cs typeface="Times New Roman" pitchFamily="18" charset="0"/>
              </a:rPr>
              <a:t>The penis and scrotum are the male external genitalia. </a:t>
            </a:r>
          </a:p>
          <a:p>
            <a:pPr marL="285750" indent="-285750">
              <a:buFont typeface="Arial" pitchFamily="34" charset="0"/>
              <a:buChar char="•"/>
            </a:pPr>
            <a:r>
              <a:rPr lang="en-US" sz="2000" dirty="0">
                <a:latin typeface="Times New Roman" pitchFamily="18" charset="0"/>
                <a:cs typeface="Times New Roman" pitchFamily="18" charset="0"/>
              </a:rPr>
              <a:t>The scrotum keeps the testes cooler than the rest of the body, promoting normal sperm production.</a:t>
            </a:r>
          </a:p>
          <a:p>
            <a:pPr marL="285750" indent="-285750">
              <a:buFont typeface="Arial" pitchFamily="34" charset="0"/>
              <a:buChar char="•"/>
            </a:pPr>
            <a:r>
              <a:rPr lang="en-US" sz="2000" dirty="0">
                <a:latin typeface="Times New Roman" pitchFamily="18" charset="0"/>
                <a:cs typeface="Times New Roman" pitchFamily="18" charset="0"/>
              </a:rPr>
              <a:t>The two main functions of the testes are to manufacture sperm and to secrete male hormones (androgens), primarily testosterone. </a:t>
            </a:r>
          </a:p>
          <a:p>
            <a:pPr marL="285750" indent="-285750">
              <a:buFont typeface="Arial" pitchFamily="34" charset="0"/>
              <a:buChar char="•"/>
            </a:pPr>
            <a:r>
              <a:rPr lang="en-US" sz="2000" dirty="0">
                <a:latin typeface="Times New Roman" pitchFamily="18" charset="0"/>
                <a:cs typeface="Times New Roman" pitchFamily="18" charset="0"/>
              </a:rPr>
              <a:t>The myometrium (middle muscular uterine layer) is functional in pregnancy and labor. The endometrium (inner uterine layer) is functional in menstruation and implantation of a fertilized ovum. </a:t>
            </a:r>
          </a:p>
        </p:txBody>
      </p:sp>
    </p:spTree>
    <p:extLst>
      <p:ext uri="{BB962C8B-B14F-4D97-AF65-F5344CB8AC3E}">
        <p14:creationId xmlns:p14="http://schemas.microsoft.com/office/powerpoint/2010/main" val="216339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74345"/>
            <a:ext cx="8534400" cy="5016758"/>
          </a:xfrm>
          <a:prstGeom prst="rect">
            <a:avLst/>
          </a:prstGeom>
        </p:spPr>
        <p:txBody>
          <a:bodyPr wrap="square">
            <a:spAutoFit/>
          </a:bodyPr>
          <a:lstStyle/>
          <a:p>
            <a:pPr lvl="0"/>
            <a:r>
              <a:rPr lang="en-US" sz="2000" dirty="0">
                <a:solidFill>
                  <a:prstClr val="black"/>
                </a:solidFill>
                <a:latin typeface="Times New Roman" pitchFamily="18" charset="0"/>
                <a:cs typeface="Times New Roman" pitchFamily="18" charset="0"/>
              </a:rPr>
              <a:t>• The female breasts are composed of fatty and fibrous tissue and of glands that can secrete milk. The size of a woman’s breasts is determined by the amount of fatty tissue and does not influence her ability to secrete milk. </a:t>
            </a:r>
          </a:p>
          <a:p>
            <a:pPr lvl="0"/>
            <a:r>
              <a:rPr lang="en-US" sz="2000" dirty="0">
                <a:solidFill>
                  <a:prstClr val="black"/>
                </a:solidFill>
                <a:latin typeface="Times New Roman" pitchFamily="18" charset="0"/>
                <a:cs typeface="Times New Roman" pitchFamily="18" charset="0"/>
              </a:rPr>
              <a:t>• The female reproductive cycle consists of regular changes in hormone secretions from the anterior pituitary gland and the ovary, maturation and release of an ovum, and buildup and breakdown of the uterine lining. </a:t>
            </a:r>
          </a:p>
          <a:p>
            <a:pPr lvl="0"/>
            <a:r>
              <a:rPr lang="en-US" sz="2000" dirty="0">
                <a:solidFill>
                  <a:prstClr val="black"/>
                </a:solidFill>
                <a:latin typeface="Times New Roman" pitchFamily="18" charset="0"/>
                <a:cs typeface="Times New Roman" pitchFamily="18" charset="0"/>
              </a:rPr>
              <a:t>• There are four basic pelvic shapes, but women often have a combination of characteristics. </a:t>
            </a:r>
          </a:p>
          <a:p>
            <a:pPr lvl="0"/>
            <a:r>
              <a:rPr lang="en-US" sz="2000" dirty="0">
                <a:solidFill>
                  <a:prstClr val="black"/>
                </a:solidFill>
                <a:latin typeface="Times New Roman" pitchFamily="18" charset="0"/>
                <a:cs typeface="Times New Roman" pitchFamily="18" charset="0"/>
              </a:rPr>
              <a:t>The </a:t>
            </a:r>
            <a:r>
              <a:rPr lang="en-US" sz="2000" dirty="0" err="1">
                <a:solidFill>
                  <a:prstClr val="black"/>
                </a:solidFill>
                <a:latin typeface="Times New Roman" pitchFamily="18" charset="0"/>
                <a:cs typeface="Times New Roman" pitchFamily="18" charset="0"/>
              </a:rPr>
              <a:t>gynecoid</a:t>
            </a:r>
            <a:r>
              <a:rPr lang="en-US" sz="2000" dirty="0">
                <a:solidFill>
                  <a:prstClr val="black"/>
                </a:solidFill>
                <a:latin typeface="Times New Roman" pitchFamily="18" charset="0"/>
                <a:cs typeface="Times New Roman" pitchFamily="18" charset="0"/>
              </a:rPr>
              <a:t> pelvis is the most favorable for vaginal birth. </a:t>
            </a:r>
          </a:p>
          <a:p>
            <a:pPr lvl="0"/>
            <a:r>
              <a:rPr lang="en-US" sz="2000" dirty="0">
                <a:solidFill>
                  <a:prstClr val="black"/>
                </a:solidFill>
                <a:latin typeface="Times New Roman" pitchFamily="18" charset="0"/>
                <a:cs typeface="Times New Roman" pitchFamily="18" charset="0"/>
              </a:rPr>
              <a:t>• The pelvis is divided into a false pelvis above the </a:t>
            </a:r>
            <a:r>
              <a:rPr lang="en-US" sz="2000" dirty="0" err="1">
                <a:solidFill>
                  <a:prstClr val="black"/>
                </a:solidFill>
                <a:latin typeface="Times New Roman" pitchFamily="18" charset="0"/>
                <a:cs typeface="Times New Roman" pitchFamily="18" charset="0"/>
              </a:rPr>
              <a:t>linea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terminalis</a:t>
            </a:r>
            <a:r>
              <a:rPr lang="en-US" sz="2000" dirty="0">
                <a:solidFill>
                  <a:prstClr val="black"/>
                </a:solidFill>
                <a:latin typeface="Times New Roman" pitchFamily="18" charset="0"/>
                <a:cs typeface="Times New Roman" pitchFamily="18" charset="0"/>
              </a:rPr>
              <a:t> and the true pelvis below this line. </a:t>
            </a:r>
          </a:p>
          <a:p>
            <a:pPr lvl="0"/>
            <a:r>
              <a:rPr lang="en-US" sz="2000" dirty="0">
                <a:solidFill>
                  <a:prstClr val="black"/>
                </a:solidFill>
                <a:latin typeface="Times New Roman" pitchFamily="18" charset="0"/>
                <a:cs typeface="Times New Roman" pitchFamily="18" charset="0"/>
              </a:rPr>
              <a:t>The true pelvis is most important in the childbirth process. </a:t>
            </a:r>
          </a:p>
          <a:p>
            <a:pPr lvl="0"/>
            <a:r>
              <a:rPr lang="en-US" sz="2000" dirty="0">
                <a:solidFill>
                  <a:prstClr val="black"/>
                </a:solidFill>
                <a:latin typeface="Times New Roman" pitchFamily="18" charset="0"/>
                <a:cs typeface="Times New Roman" pitchFamily="18" charset="0"/>
              </a:rPr>
              <a:t>The true pelvis is further divided into the pelvic inlet, the pelvic cavity, and the pelvic outlet. </a:t>
            </a:r>
          </a:p>
          <a:p>
            <a:pPr lvl="0"/>
            <a:r>
              <a:rPr lang="en-US" sz="2000" dirty="0">
                <a:solidFill>
                  <a:prstClr val="black"/>
                </a:solidFill>
                <a:latin typeface="Times New Roman" pitchFamily="18" charset="0"/>
                <a:cs typeface="Times New Roman" pitchFamily="18" charset="0"/>
              </a:rPr>
              <a:t>• The egg lives for only 24 hours after ovulation, and fertilization must occur during that time.</a:t>
            </a:r>
          </a:p>
        </p:txBody>
      </p:sp>
    </p:spTree>
    <p:extLst>
      <p:ext uri="{BB962C8B-B14F-4D97-AF65-F5344CB8AC3E}">
        <p14:creationId xmlns:p14="http://schemas.microsoft.com/office/powerpoint/2010/main" val="316677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001000" cy="5909310"/>
          </a:xfrm>
          <a:prstGeom prst="rect">
            <a:avLst/>
          </a:prstGeom>
        </p:spPr>
        <p:txBody>
          <a:bodyPr wrap="square">
            <a:spAutoFit/>
          </a:bodyPr>
          <a:lstStyle/>
          <a:p>
            <a:r>
              <a:rPr lang="en-US" sz="2000" b="1" dirty="0">
                <a:solidFill>
                  <a:srgbClr val="FF0000"/>
                </a:solidFill>
              </a:rPr>
              <a:t>Review Questions for the NCLEX® Examination</a:t>
            </a:r>
          </a:p>
          <a:p>
            <a:endParaRPr lang="en-US" dirty="0"/>
          </a:p>
          <a:p>
            <a:r>
              <a:rPr lang="en-US" dirty="0"/>
              <a:t>1- Spermatozoa are produced in the: </a:t>
            </a:r>
          </a:p>
          <a:p>
            <a:pPr marL="342900" indent="-342900">
              <a:buAutoNum type="arabicPeriod"/>
            </a:pPr>
            <a:r>
              <a:rPr lang="en-US" dirty="0"/>
              <a:t>vas deferens.</a:t>
            </a:r>
          </a:p>
          <a:p>
            <a:pPr marL="342900" indent="-342900">
              <a:buAutoNum type="arabicPeriod"/>
            </a:pPr>
            <a:r>
              <a:rPr lang="en-US" dirty="0"/>
              <a:t>seminiferous tubules. </a:t>
            </a:r>
          </a:p>
          <a:p>
            <a:pPr marL="342900" indent="-342900">
              <a:buAutoNum type="arabicPeriod"/>
            </a:pPr>
            <a:r>
              <a:rPr lang="en-US" dirty="0"/>
              <a:t>prostate gland. </a:t>
            </a:r>
          </a:p>
          <a:p>
            <a:pPr marL="342900" indent="-342900">
              <a:buAutoNum type="arabicPeriod"/>
            </a:pPr>
            <a:r>
              <a:rPr lang="en-US" dirty="0" err="1"/>
              <a:t>Leydig</a:t>
            </a:r>
            <a:r>
              <a:rPr lang="en-US" dirty="0"/>
              <a:t> cells. </a:t>
            </a:r>
          </a:p>
          <a:p>
            <a:pPr marL="342900" indent="-342900">
              <a:buAutoNum type="arabicPeriod"/>
            </a:pPr>
            <a:endParaRPr lang="en-US" dirty="0"/>
          </a:p>
          <a:p>
            <a:r>
              <a:rPr lang="en-US" dirty="0"/>
              <a:t>2. A woman can keep a diary of her menstrual cycles to help determine her fertile period. She understands that after ovulation she will remain fertile for:</a:t>
            </a:r>
          </a:p>
          <a:p>
            <a:r>
              <a:rPr lang="en-US" dirty="0"/>
              <a:t> 1. 2 hours. </a:t>
            </a:r>
          </a:p>
          <a:p>
            <a:r>
              <a:rPr lang="en-US" dirty="0"/>
              <a:t>2. 24 hours. </a:t>
            </a:r>
          </a:p>
          <a:p>
            <a:r>
              <a:rPr lang="en-US" dirty="0"/>
              <a:t>3. 3 to 5 days. </a:t>
            </a:r>
          </a:p>
          <a:p>
            <a:r>
              <a:rPr lang="en-US" dirty="0"/>
              <a:t>4. 7 to 14 days. </a:t>
            </a:r>
          </a:p>
          <a:p>
            <a:endParaRPr lang="en-US" dirty="0"/>
          </a:p>
          <a:p>
            <a:r>
              <a:rPr lang="en-US" dirty="0"/>
              <a:t>3. Which data indicate that a woman may have pelvic dimensions that would be inadequate for a normal vaginal delivery? A woman with a(n): </a:t>
            </a:r>
          </a:p>
          <a:p>
            <a:pPr marL="342900" indent="-342900">
              <a:buAutoNum type="arabicPeriod"/>
            </a:pPr>
            <a:r>
              <a:rPr lang="en-US" dirty="0"/>
              <a:t>anthropoid-shaped pelvis with a history of pelvic inflammatory disease </a:t>
            </a:r>
          </a:p>
          <a:p>
            <a:pPr marL="342900" indent="-342900">
              <a:buAutoNum type="arabicPeriod"/>
            </a:pPr>
            <a:r>
              <a:rPr lang="en-US" dirty="0" err="1"/>
              <a:t>gynecoid</a:t>
            </a:r>
            <a:r>
              <a:rPr lang="en-US" dirty="0"/>
              <a:t>-shaped pelvis with a history of rickets </a:t>
            </a:r>
          </a:p>
          <a:p>
            <a:pPr marL="342900" indent="-342900">
              <a:buAutoNum type="arabicPeriod"/>
            </a:pPr>
            <a:r>
              <a:rPr lang="en-US" dirty="0"/>
              <a:t>anthropoid-shaped pelvis that previously delivered a 9-lb infant </a:t>
            </a:r>
          </a:p>
          <a:p>
            <a:pPr marL="342900" indent="-342900">
              <a:buAutoNum type="arabicPeriod"/>
            </a:pPr>
            <a:r>
              <a:rPr lang="en-US" dirty="0" err="1"/>
              <a:t>gynecoid</a:t>
            </a:r>
            <a:r>
              <a:rPr lang="en-US" dirty="0"/>
              <a:t>-shaped pelvis with a history of poor nutrition.</a:t>
            </a:r>
          </a:p>
        </p:txBody>
      </p:sp>
    </p:spTree>
    <p:extLst>
      <p:ext uri="{BB962C8B-B14F-4D97-AF65-F5344CB8AC3E}">
        <p14:creationId xmlns:p14="http://schemas.microsoft.com/office/powerpoint/2010/main" val="3415551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686800" cy="5293757"/>
          </a:xfrm>
          <a:prstGeom prst="rect">
            <a:avLst/>
          </a:prstGeom>
        </p:spPr>
        <p:txBody>
          <a:bodyPr wrap="square">
            <a:spAutoFit/>
          </a:bodyPr>
          <a:lstStyle/>
          <a:p>
            <a:pPr marL="342900" lvl="0" indent="-342900">
              <a:buFontTx/>
              <a:buAutoNum type="arabicPeriod"/>
            </a:pPr>
            <a:endParaRPr lang="en-US" dirty="0">
              <a:solidFill>
                <a:prstClr val="black"/>
              </a:solidFill>
            </a:endParaRPr>
          </a:p>
          <a:p>
            <a:pPr lvl="0"/>
            <a:r>
              <a:rPr lang="en-US" dirty="0">
                <a:solidFill>
                  <a:prstClr val="black"/>
                </a:solidFill>
              </a:rPr>
              <a:t> </a:t>
            </a:r>
            <a:r>
              <a:rPr lang="en-US" sz="2000" dirty="0">
                <a:solidFill>
                  <a:prstClr val="black"/>
                </a:solidFill>
                <a:latin typeface="Times New Roman" pitchFamily="18" charset="0"/>
                <a:cs typeface="Times New Roman" pitchFamily="18" charset="0"/>
              </a:rPr>
              <a:t>4. The muscular layer of the uterus that is the functional unit in pregnancy and labor is the:</a:t>
            </a:r>
          </a:p>
          <a:p>
            <a:pPr lvl="0"/>
            <a:r>
              <a:rPr lang="en-US" sz="2000" dirty="0">
                <a:solidFill>
                  <a:prstClr val="black"/>
                </a:solidFill>
                <a:latin typeface="Times New Roman" pitchFamily="18" charset="0"/>
                <a:cs typeface="Times New Roman" pitchFamily="18" charset="0"/>
              </a:rPr>
              <a:t> 1. </a:t>
            </a:r>
            <a:r>
              <a:rPr lang="en-US" sz="2000" dirty="0" err="1">
                <a:solidFill>
                  <a:prstClr val="black"/>
                </a:solidFill>
                <a:latin typeface="Times New Roman" pitchFamily="18" charset="0"/>
                <a:cs typeface="Times New Roman" pitchFamily="18" charset="0"/>
              </a:rPr>
              <a:t>perimetrium</a:t>
            </a:r>
            <a:r>
              <a:rPr lang="en-US" sz="2000" dirty="0">
                <a:solidFill>
                  <a:prstClr val="black"/>
                </a:solidFill>
                <a:latin typeface="Times New Roman" pitchFamily="18" charset="0"/>
                <a:cs typeface="Times New Roman" pitchFamily="18" charset="0"/>
              </a:rPr>
              <a:t>.</a:t>
            </a:r>
          </a:p>
          <a:p>
            <a:pPr lvl="0"/>
            <a:r>
              <a:rPr lang="en-US" sz="2000" dirty="0">
                <a:solidFill>
                  <a:prstClr val="black"/>
                </a:solidFill>
                <a:latin typeface="Times New Roman" pitchFamily="18" charset="0"/>
                <a:cs typeface="Times New Roman" pitchFamily="18" charset="0"/>
              </a:rPr>
              <a:t> 2. myometrium. </a:t>
            </a:r>
          </a:p>
          <a:p>
            <a:pPr lvl="0"/>
            <a:r>
              <a:rPr lang="en-US" sz="2000" dirty="0">
                <a:solidFill>
                  <a:prstClr val="black"/>
                </a:solidFill>
                <a:latin typeface="Times New Roman" pitchFamily="18" charset="0"/>
                <a:cs typeface="Times New Roman" pitchFamily="18" charset="0"/>
              </a:rPr>
              <a:t>3. endometrium. </a:t>
            </a:r>
          </a:p>
          <a:p>
            <a:pPr lvl="0"/>
            <a:r>
              <a:rPr lang="en-US" sz="2000" dirty="0">
                <a:solidFill>
                  <a:prstClr val="black"/>
                </a:solidFill>
                <a:latin typeface="Times New Roman" pitchFamily="18" charset="0"/>
                <a:cs typeface="Times New Roman" pitchFamily="18" charset="0"/>
              </a:rPr>
              <a:t>4. cervix.</a:t>
            </a:r>
          </a:p>
          <a:p>
            <a:pPr lvl="0"/>
            <a:endParaRPr lang="en-US" sz="2000" dirty="0">
              <a:solidFill>
                <a:prstClr val="black"/>
              </a:solidFill>
              <a:latin typeface="Times New Roman" pitchFamily="18" charset="0"/>
              <a:cs typeface="Times New Roman" pitchFamily="18" charset="0"/>
            </a:endParaRPr>
          </a:p>
          <a:p>
            <a:pPr lvl="0"/>
            <a:r>
              <a:rPr lang="en-US" sz="2000" dirty="0">
                <a:solidFill>
                  <a:prstClr val="black"/>
                </a:solidFill>
                <a:latin typeface="Times New Roman" pitchFamily="18" charset="0"/>
                <a:cs typeface="Times New Roman" pitchFamily="18" charset="0"/>
              </a:rPr>
              <a:t> 5. During a prenatal clinic visit, a woman states that she probably will not plan to breastfeed her infant because she has very small breasts and believes she cannot provide adequate milk for a full-term infant. The best response of the nurse would be: </a:t>
            </a:r>
          </a:p>
          <a:p>
            <a:pPr marL="342900" lvl="0" indent="-342900">
              <a:buAutoNum type="arabicPeriod"/>
            </a:pPr>
            <a:r>
              <a:rPr lang="en-US" sz="2000" dirty="0">
                <a:solidFill>
                  <a:prstClr val="black"/>
                </a:solidFill>
                <a:latin typeface="Times New Roman" pitchFamily="18" charset="0"/>
                <a:cs typeface="Times New Roman" pitchFamily="18" charset="0"/>
              </a:rPr>
              <a:t>“Ask the physician if he or she will prescribe hormones to build up the breasts.”</a:t>
            </a:r>
          </a:p>
          <a:p>
            <a:pPr marL="342900" lvl="0" indent="-342900">
              <a:buAutoNum type="arabicPeriod"/>
            </a:pPr>
            <a:r>
              <a:rPr lang="en-US" sz="2000" dirty="0">
                <a:solidFill>
                  <a:prstClr val="black"/>
                </a:solidFill>
                <a:latin typeface="Times New Roman" pitchFamily="18" charset="0"/>
                <a:cs typeface="Times New Roman" pitchFamily="18" charset="0"/>
              </a:rPr>
              <a:t>  “I can provide you with exercises that will build up your breast tissue.</a:t>
            </a:r>
          </a:p>
          <a:p>
            <a:pPr marL="342900" lvl="0" indent="-342900">
              <a:buAutoNum type="arabicPeriod"/>
            </a:pPr>
            <a:r>
              <a:rPr lang="en-US" sz="2000" dirty="0">
                <a:solidFill>
                  <a:prstClr val="black"/>
                </a:solidFill>
                <a:latin typeface="Times New Roman" pitchFamily="18" charset="0"/>
                <a:cs typeface="Times New Roman" pitchFamily="18" charset="0"/>
              </a:rPr>
              <a:t> “The fluid intake of the mother will determine the milk output.”</a:t>
            </a:r>
          </a:p>
          <a:p>
            <a:pPr marL="342900" lvl="0" indent="-342900">
              <a:buAutoNum type="arabicPeriod"/>
            </a:pPr>
            <a:r>
              <a:rPr lang="en-US" sz="2000" dirty="0">
                <a:solidFill>
                  <a:prstClr val="black"/>
                </a:solidFill>
                <a:latin typeface="Times New Roman" pitchFamily="18" charset="0"/>
                <a:cs typeface="Times New Roman" pitchFamily="18" charset="0"/>
              </a:rPr>
              <a:t>The size of the breast has no relationship to the ability to produce adequate milk.”</a:t>
            </a:r>
          </a:p>
        </p:txBody>
      </p:sp>
    </p:spTree>
    <p:extLst>
      <p:ext uri="{BB962C8B-B14F-4D97-AF65-F5344CB8AC3E}">
        <p14:creationId xmlns:p14="http://schemas.microsoft.com/office/powerpoint/2010/main" val="611358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382000" cy="5632311"/>
          </a:xfrm>
          <a:prstGeom prst="rect">
            <a:avLst/>
          </a:prstGeom>
        </p:spPr>
        <p:txBody>
          <a:bodyPr wrap="square">
            <a:spAutoFit/>
          </a:bodyPr>
          <a:lstStyle/>
          <a:p>
            <a:pPr lvl="0"/>
            <a:r>
              <a:rPr lang="en-US" dirty="0">
                <a:solidFill>
                  <a:prstClr val="black"/>
                </a:solidFill>
              </a:rPr>
              <a:t>6. The nurse is leading a class discussing ovulation and menstruation. The nurse explains that ovulation occurs: </a:t>
            </a:r>
          </a:p>
          <a:p>
            <a:pPr marL="342900" lvl="0" indent="-342900">
              <a:buAutoNum type="alphaLcPeriod"/>
            </a:pPr>
            <a:r>
              <a:rPr lang="en-US" dirty="0">
                <a:solidFill>
                  <a:prstClr val="black"/>
                </a:solidFill>
              </a:rPr>
              <a:t>14 days after the last menstrual period</a:t>
            </a:r>
          </a:p>
          <a:p>
            <a:pPr marL="342900" lvl="0" indent="-342900">
              <a:buAutoNum type="alphaLcPeriod"/>
            </a:pPr>
            <a:r>
              <a:rPr lang="en-US" dirty="0">
                <a:solidFill>
                  <a:prstClr val="black"/>
                </a:solidFill>
              </a:rPr>
              <a:t>14 days before the next menstrual period </a:t>
            </a:r>
          </a:p>
          <a:p>
            <a:pPr marL="342900" lvl="0" indent="-342900">
              <a:buAutoNum type="alphaLcPeriod"/>
            </a:pPr>
            <a:r>
              <a:rPr lang="en-US" dirty="0">
                <a:solidFill>
                  <a:prstClr val="black"/>
                </a:solidFill>
              </a:rPr>
              <a:t>at the 16th day of a 32-day menstrual cycle </a:t>
            </a:r>
          </a:p>
          <a:p>
            <a:pPr marL="342900" lvl="0" indent="-342900">
              <a:buAutoNum type="alphaLcPeriod"/>
            </a:pPr>
            <a:r>
              <a:rPr lang="en-US" dirty="0">
                <a:solidFill>
                  <a:prstClr val="black"/>
                </a:solidFill>
              </a:rPr>
              <a:t>. 1 week before menses occurs </a:t>
            </a:r>
          </a:p>
          <a:p>
            <a:pPr marL="342900" lvl="0" indent="-342900">
              <a:buAutoNum type="alphaLcPeriod"/>
            </a:pPr>
            <a:endParaRPr lang="en-US" dirty="0">
              <a:solidFill>
                <a:prstClr val="black"/>
              </a:solidFill>
            </a:endParaRPr>
          </a:p>
          <a:p>
            <a:pPr marL="342900" lvl="0" indent="-342900">
              <a:buAutoNum type="arabicPeriod"/>
            </a:pPr>
            <a:r>
              <a:rPr lang="en-US" dirty="0">
                <a:solidFill>
                  <a:prstClr val="black"/>
                </a:solidFill>
              </a:rPr>
              <a:t>b and d</a:t>
            </a:r>
          </a:p>
          <a:p>
            <a:pPr marL="342900" lvl="0" indent="-342900">
              <a:buAutoNum type="arabicPeriod"/>
            </a:pPr>
            <a:r>
              <a:rPr lang="en-US" dirty="0">
                <a:solidFill>
                  <a:prstClr val="black"/>
                </a:solidFill>
              </a:rPr>
              <a:t>a and c</a:t>
            </a:r>
          </a:p>
          <a:p>
            <a:pPr marL="342900" lvl="0" indent="-342900">
              <a:buAutoNum type="arabicPeriod"/>
            </a:pPr>
            <a:r>
              <a:rPr lang="en-US" dirty="0">
                <a:solidFill>
                  <a:prstClr val="black"/>
                </a:solidFill>
              </a:rPr>
              <a:t>b only 4. </a:t>
            </a:r>
          </a:p>
          <a:p>
            <a:pPr marL="342900" lvl="0" indent="-342900">
              <a:buAutoNum type="arabicPeriod"/>
            </a:pPr>
            <a:r>
              <a:rPr lang="en-US" dirty="0">
                <a:solidFill>
                  <a:prstClr val="black"/>
                </a:solidFill>
              </a:rPr>
              <a:t>d only </a:t>
            </a:r>
          </a:p>
          <a:p>
            <a:pPr marL="342900" lvl="0" indent="-342900">
              <a:buAutoNum type="alphaLcPeriod"/>
            </a:pPr>
            <a:endParaRPr lang="en-US" dirty="0">
              <a:solidFill>
                <a:prstClr val="black"/>
              </a:solidFill>
            </a:endParaRPr>
          </a:p>
          <a:p>
            <a:pPr lvl="0"/>
            <a:r>
              <a:rPr lang="en-US" dirty="0">
                <a:solidFill>
                  <a:prstClr val="black"/>
                </a:solidFill>
              </a:rPr>
              <a:t>Critical Thinking Questions </a:t>
            </a:r>
          </a:p>
          <a:p>
            <a:pPr marL="342900" lvl="0" indent="-342900">
              <a:buAutoNum type="arabicPeriod"/>
            </a:pPr>
            <a:r>
              <a:rPr lang="en-US" dirty="0">
                <a:solidFill>
                  <a:prstClr val="black"/>
                </a:solidFill>
              </a:rPr>
              <a:t>A patient is admitted to the labor unit. She has not had any prenatal care. Her history shows that she sustained a fractured pelvis from an automobile accident several years previously. The patient states she is interested in natural childbirth. What is the nurse’s best response? </a:t>
            </a:r>
          </a:p>
          <a:p>
            <a:pPr marL="342900" lvl="0" indent="-342900">
              <a:buAutoNum type="arabicPeriod"/>
            </a:pPr>
            <a:r>
              <a:rPr lang="en-US" dirty="0">
                <a:solidFill>
                  <a:prstClr val="black"/>
                </a:solidFill>
              </a:rPr>
              <a:t>An adolescent boy fears he is becoming incontinent because he notices his pajama pants are wet on occasion when he awakes in the morning. He asks if there is medicine to stop this problem. What is the best response from the nurse?</a:t>
            </a:r>
          </a:p>
        </p:txBody>
      </p:sp>
    </p:spTree>
    <p:extLst>
      <p:ext uri="{BB962C8B-B14F-4D97-AF65-F5344CB8AC3E}">
        <p14:creationId xmlns:p14="http://schemas.microsoft.com/office/powerpoint/2010/main" val="18534223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722313" y="1600201"/>
            <a:ext cx="6897687" cy="1752599"/>
          </a:xfrm>
        </p:spPr>
        <p:txBody>
          <a:bodyPr>
            <a:normAutofit/>
          </a:bodyPr>
          <a:lstStyle/>
          <a:p>
            <a:pPr algn="ctr"/>
            <a:r>
              <a:rPr lang="en-US" sz="3600" dirty="0"/>
              <a:t>Thanks for listening</a:t>
            </a:r>
          </a:p>
        </p:txBody>
      </p:sp>
    </p:spTree>
    <p:extLst>
      <p:ext uri="{BB962C8B-B14F-4D97-AF65-F5344CB8AC3E}">
        <p14:creationId xmlns:p14="http://schemas.microsoft.com/office/powerpoint/2010/main" val="292364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00200"/>
            <a:ext cx="8001000" cy="3785652"/>
          </a:xfrm>
          <a:prstGeom prst="rect">
            <a:avLst/>
          </a:prstGeom>
        </p:spPr>
        <p:txBody>
          <a:bodyPr wrap="square">
            <a:spAutoFit/>
          </a:bodyPr>
          <a:lstStyle/>
          <a:p>
            <a:r>
              <a:rPr lang="en-US" sz="2400" dirty="0"/>
              <a:t>Female </a:t>
            </a:r>
            <a:r>
              <a:rPr lang="en-US" sz="2400" dirty="0">
                <a:solidFill>
                  <a:srgbClr val="FF0000"/>
                </a:solidFill>
              </a:rPr>
              <a:t>The first outward change of puberty in girls is development of the breasts The first menstrual period </a:t>
            </a:r>
            <a:r>
              <a:rPr lang="en-US" sz="2400" dirty="0"/>
              <a:t>(menarche) occurs 2 to 2 years later (age 11 to 15 years). </a:t>
            </a:r>
            <a:r>
              <a:rPr lang="en-US" sz="2400" dirty="0">
                <a:solidFill>
                  <a:srgbClr val="FF0000"/>
                </a:solidFill>
              </a:rPr>
              <a:t>Female reproductive organs </a:t>
            </a:r>
            <a:r>
              <a:rPr lang="en-US" sz="2400" dirty="0"/>
              <a:t>mature to prepare for sexual activity and childbearing. </a:t>
            </a:r>
            <a:r>
              <a:rPr lang="en-US" sz="2400" dirty="0">
                <a:solidFill>
                  <a:srgbClr val="FF0000"/>
                </a:solidFill>
              </a:rPr>
              <a:t>Girls experience a growth spurt</a:t>
            </a:r>
            <a:r>
              <a:rPr lang="en-US" sz="2400" dirty="0"/>
              <a:t>, but this growth spurt ends earlier than the growth spurt experienced by boys.</a:t>
            </a:r>
          </a:p>
          <a:p>
            <a:r>
              <a:rPr lang="en-US" sz="2400" dirty="0">
                <a:solidFill>
                  <a:srgbClr val="FF0000"/>
                </a:solidFill>
              </a:rPr>
              <a:t> A girl’s hips broaden </a:t>
            </a:r>
            <a:r>
              <a:rPr lang="en-US" sz="2400" dirty="0"/>
              <a:t>as her pelvis assumes the wide basin shape needed for birth. </a:t>
            </a:r>
            <a:r>
              <a:rPr lang="en-US" sz="2400" dirty="0">
                <a:solidFill>
                  <a:srgbClr val="FF0000"/>
                </a:solidFill>
              </a:rPr>
              <a:t>Pubic hair and axillary hair appear</a:t>
            </a:r>
            <a:r>
              <a:rPr lang="en-US" sz="2400" dirty="0"/>
              <a:t>. </a:t>
            </a:r>
          </a:p>
          <a:p>
            <a:r>
              <a:rPr lang="en-US" sz="2400" dirty="0"/>
              <a:t>The quantity varies, as it does in males.</a:t>
            </a:r>
          </a:p>
        </p:txBody>
      </p:sp>
    </p:spTree>
    <p:extLst>
      <p:ext uri="{BB962C8B-B14F-4D97-AF65-F5344CB8AC3E}">
        <p14:creationId xmlns:p14="http://schemas.microsoft.com/office/powerpoint/2010/main" val="1595450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0225"/>
            <a:ext cx="86868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22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97346"/>
            <a:ext cx="6858000" cy="5016758"/>
          </a:xfrm>
          <a:prstGeom prst="rect">
            <a:avLst/>
          </a:prstGeom>
        </p:spPr>
        <p:txBody>
          <a:bodyPr wrap="square">
            <a:spAutoFit/>
          </a:bodyPr>
          <a:lstStyle/>
          <a:p>
            <a:r>
              <a:rPr lang="en-US" sz="2000" b="1" dirty="0">
                <a:solidFill>
                  <a:srgbClr val="FF0000"/>
                </a:solidFill>
              </a:rPr>
              <a:t>External Genitalia </a:t>
            </a:r>
          </a:p>
          <a:p>
            <a:r>
              <a:rPr lang="en-US" sz="2000" dirty="0"/>
              <a:t>The penis and the scrotum, which contains the testes, are the male external genitalia. </a:t>
            </a:r>
          </a:p>
          <a:p>
            <a:r>
              <a:rPr lang="en-US" sz="2000" dirty="0"/>
              <a:t>Penis The penis consists of the glans and the body.</a:t>
            </a:r>
          </a:p>
          <a:p>
            <a:r>
              <a:rPr lang="en-US" sz="2000" dirty="0"/>
              <a:t> The glans is the rounded, distal end of the penis.</a:t>
            </a:r>
          </a:p>
          <a:p>
            <a:r>
              <a:rPr lang="en-US" sz="2000" dirty="0"/>
              <a:t> It is visible on a circumcised penis but is hidden by the foreskin on an uncircumcised penis.</a:t>
            </a:r>
          </a:p>
          <a:p>
            <a:r>
              <a:rPr lang="en-US" sz="2000" b="1" dirty="0">
                <a:solidFill>
                  <a:srgbClr val="FF0000"/>
                </a:solidFill>
              </a:rPr>
              <a:t> </a:t>
            </a:r>
            <a:r>
              <a:rPr lang="en-US" sz="2000" b="1" dirty="0" err="1">
                <a:solidFill>
                  <a:srgbClr val="FF0000"/>
                </a:solidFill>
              </a:rPr>
              <a:t>Smegma</a:t>
            </a:r>
            <a:r>
              <a:rPr lang="en-US" sz="2000" b="1" dirty="0">
                <a:solidFill>
                  <a:srgbClr val="FF0000"/>
                </a:solidFill>
              </a:rPr>
              <a:t> is a </a:t>
            </a:r>
            <a:r>
              <a:rPr lang="en-US" sz="2000" b="1" dirty="0" err="1">
                <a:solidFill>
                  <a:srgbClr val="FF0000"/>
                </a:solidFill>
              </a:rPr>
              <a:t>cheeselike</a:t>
            </a:r>
            <a:r>
              <a:rPr lang="en-US" sz="2000" b="1" dirty="0">
                <a:solidFill>
                  <a:srgbClr val="FF0000"/>
                </a:solidFill>
              </a:rPr>
              <a:t> </a:t>
            </a:r>
            <a:r>
              <a:rPr lang="en-US" sz="2000" dirty="0"/>
              <a:t>sebaceous substance that collects under the foreskin and is easily removed with basic hygiene.</a:t>
            </a:r>
          </a:p>
          <a:p>
            <a:r>
              <a:rPr lang="en-US" sz="2000" dirty="0"/>
              <a:t> At the tip of the glans is an opening called the urethral meatus. </a:t>
            </a:r>
          </a:p>
          <a:p>
            <a:r>
              <a:rPr lang="en-US" sz="2000" dirty="0"/>
              <a:t>The body of the penis contains the urethra (the passageway for sperm and urine) and erectile tissue (the corpus </a:t>
            </a:r>
            <a:r>
              <a:rPr lang="en-US" sz="2000" dirty="0" err="1"/>
              <a:t>spongiosum</a:t>
            </a:r>
            <a:r>
              <a:rPr lang="en-US" sz="2000" dirty="0"/>
              <a:t> and two corpora </a:t>
            </a:r>
            <a:r>
              <a:rPr lang="en-US" sz="2000" dirty="0" err="1"/>
              <a:t>cavernosa</a:t>
            </a:r>
            <a:r>
              <a:rPr lang="en-US" sz="2000" dirty="0"/>
              <a:t>). </a:t>
            </a:r>
          </a:p>
          <a:p>
            <a:r>
              <a:rPr lang="en-US" sz="2000" dirty="0"/>
              <a:t>The penis has two functions:</a:t>
            </a:r>
          </a:p>
          <a:p>
            <a:r>
              <a:rPr lang="en-US" sz="2000" dirty="0"/>
              <a:t> 1. Provides a duct to expel urine from the bladder </a:t>
            </a:r>
          </a:p>
          <a:p>
            <a:r>
              <a:rPr lang="en-US" sz="2000" dirty="0"/>
              <a:t>2. Deposits sperm in a woman’s vagina to fertilize an ovum</a:t>
            </a:r>
          </a:p>
        </p:txBody>
      </p:sp>
    </p:spTree>
    <p:extLst>
      <p:ext uri="{BB962C8B-B14F-4D97-AF65-F5344CB8AC3E}">
        <p14:creationId xmlns:p14="http://schemas.microsoft.com/office/powerpoint/2010/main" val="404765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95400"/>
            <a:ext cx="6324600" cy="2677656"/>
          </a:xfrm>
          <a:prstGeom prst="rect">
            <a:avLst/>
          </a:prstGeom>
        </p:spPr>
        <p:txBody>
          <a:bodyPr wrap="square">
            <a:spAutoFit/>
          </a:bodyPr>
          <a:lstStyle/>
          <a:p>
            <a:r>
              <a:rPr lang="en-US" sz="2400" b="1" dirty="0">
                <a:solidFill>
                  <a:srgbClr val="FF0000"/>
                </a:solidFill>
              </a:rPr>
              <a:t>Scrotum The scrotum </a:t>
            </a:r>
            <a:r>
              <a:rPr lang="en-US" sz="2400" dirty="0"/>
              <a:t>is a sac that contains the testes. </a:t>
            </a:r>
          </a:p>
          <a:p>
            <a:r>
              <a:rPr lang="en-US" sz="2400" dirty="0"/>
              <a:t>The scrotum is suspended from the perineum, keeping the testes away from the body and thereby lowering their temperature, which is necessary for normal sperm production </a:t>
            </a:r>
            <a:r>
              <a:rPr lang="en-US" sz="2400" b="1" dirty="0">
                <a:solidFill>
                  <a:srgbClr val="FF0000"/>
                </a:solidFill>
              </a:rPr>
              <a:t>(spermatogenesis</a:t>
            </a:r>
            <a:r>
              <a:rPr lang="en-US" sz="2400" dirty="0"/>
              <a:t>).</a:t>
            </a:r>
          </a:p>
        </p:txBody>
      </p:sp>
    </p:spTree>
    <p:extLst>
      <p:ext uri="{BB962C8B-B14F-4D97-AF65-F5344CB8AC3E}">
        <p14:creationId xmlns:p14="http://schemas.microsoft.com/office/powerpoint/2010/main" val="2600124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239000" cy="3693319"/>
          </a:xfrm>
          <a:prstGeom prst="rect">
            <a:avLst/>
          </a:prstGeom>
        </p:spPr>
        <p:txBody>
          <a:bodyPr wrap="square">
            <a:spAutoFit/>
          </a:bodyPr>
          <a:lstStyle/>
          <a:p>
            <a:r>
              <a:rPr lang="en-US" b="1" dirty="0">
                <a:solidFill>
                  <a:srgbClr val="FF0000"/>
                </a:solidFill>
              </a:rPr>
              <a:t>Internal Genitalia :</a:t>
            </a:r>
          </a:p>
          <a:p>
            <a:r>
              <a:rPr lang="en-US" dirty="0"/>
              <a:t>The internal genitalia include the </a:t>
            </a:r>
            <a:r>
              <a:rPr lang="en-US" dirty="0">
                <a:solidFill>
                  <a:srgbClr val="FF0000"/>
                </a:solidFill>
              </a:rPr>
              <a:t>testes</a:t>
            </a:r>
            <a:r>
              <a:rPr lang="en-US" dirty="0"/>
              <a:t>, </a:t>
            </a:r>
            <a:r>
              <a:rPr lang="en-US" dirty="0">
                <a:solidFill>
                  <a:srgbClr val="FF0000"/>
                </a:solidFill>
              </a:rPr>
              <a:t>vas deferens, prostate, seminal vesicles, ejaculatory ducts, urethra, and accessory glands</a:t>
            </a:r>
            <a:r>
              <a:rPr lang="en-US" dirty="0"/>
              <a:t>.</a:t>
            </a:r>
          </a:p>
          <a:p>
            <a:r>
              <a:rPr lang="en-US" dirty="0"/>
              <a:t> </a:t>
            </a:r>
            <a:r>
              <a:rPr lang="en-US" b="1" dirty="0">
                <a:solidFill>
                  <a:srgbClr val="FF0000"/>
                </a:solidFill>
              </a:rPr>
              <a:t>Testes: </a:t>
            </a:r>
          </a:p>
          <a:p>
            <a:r>
              <a:rPr lang="en-US" dirty="0"/>
              <a:t>The testes (testicles) are a pair of oval glands housed in the scrotum.</a:t>
            </a:r>
          </a:p>
          <a:p>
            <a:r>
              <a:rPr lang="en-US" dirty="0"/>
              <a:t> </a:t>
            </a:r>
            <a:r>
              <a:rPr lang="en-US" b="1" dirty="0">
                <a:solidFill>
                  <a:srgbClr val="FF0000"/>
                </a:solidFill>
              </a:rPr>
              <a:t>They have two functions</a:t>
            </a:r>
            <a:r>
              <a:rPr lang="en-US" dirty="0"/>
              <a:t>: </a:t>
            </a:r>
          </a:p>
          <a:p>
            <a:pPr marL="342900" indent="-342900">
              <a:buAutoNum type="arabicPeriod"/>
            </a:pPr>
            <a:r>
              <a:rPr lang="en-US" dirty="0"/>
              <a:t>Manufacture male germ cells (spermatozoa or sperm).</a:t>
            </a:r>
          </a:p>
          <a:p>
            <a:pPr marL="342900" indent="-342900">
              <a:buAutoNum type="arabicPeriod"/>
            </a:pPr>
            <a:r>
              <a:rPr lang="en-US" dirty="0"/>
              <a:t>Secrete male hormones (androgens) Sperm are made in the convoluted seminiferous tubules that are contained within the testes.</a:t>
            </a:r>
          </a:p>
          <a:p>
            <a:pPr marL="342900" indent="-342900">
              <a:buAutoNum type="arabicPeriod"/>
            </a:pPr>
            <a:r>
              <a:rPr lang="en-US" dirty="0"/>
              <a:t> Sperm production begins at puberty and continues throughout the life span of the male. </a:t>
            </a:r>
          </a:p>
          <a:p>
            <a:pPr marL="342900" indent="-342900">
              <a:buAutoNum type="arabicPeriod"/>
            </a:pPr>
            <a:r>
              <a:rPr lang="en-US" dirty="0"/>
              <a:t>The production of testosterone, the most abundant male sex hormone, begins with the anterior pituitary gland. </a:t>
            </a:r>
          </a:p>
        </p:txBody>
      </p:sp>
    </p:spTree>
    <p:extLst>
      <p:ext uri="{BB962C8B-B14F-4D97-AF65-F5344CB8AC3E}">
        <p14:creationId xmlns:p14="http://schemas.microsoft.com/office/powerpoint/2010/main" val="1237896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5091</Words>
  <Application>Microsoft Office PowerPoint</Application>
  <PresentationFormat>On-screen Show (4:3)</PresentationFormat>
  <Paragraphs>324</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Times New Roman</vt:lpstr>
      <vt:lpstr>Office Theme</vt:lpstr>
      <vt:lpstr>Al-Mustaqbal university/Nursing college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DR.SADAI</dc:creator>
  <cp:lastModifiedBy>aftkar hamza</cp:lastModifiedBy>
  <cp:revision>43</cp:revision>
  <dcterms:created xsi:type="dcterms:W3CDTF">2006-08-16T00:00:00Z</dcterms:created>
  <dcterms:modified xsi:type="dcterms:W3CDTF">2023-11-15T06:34:03Z</dcterms:modified>
</cp:coreProperties>
</file>