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7" r:id="rId52"/>
    <p:sldId id="306" r:id="rId53"/>
    <p:sldId id="308" r:id="rId54"/>
    <p:sldId id="309" r:id="rId55"/>
    <p:sldId id="310" r:id="rId56"/>
    <p:sldId id="316" r:id="rId57"/>
    <p:sldId id="311" r:id="rId58"/>
    <p:sldId id="313" r:id="rId59"/>
    <p:sldId id="312" r:id="rId60"/>
    <p:sldId id="314"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F16652-3E32-4EB7-B1F3-5FE0C4962E60}" v="3" dt="2023-10-15T19:23:20.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69" d="100"/>
          <a:sy n="69" d="100"/>
        </p:scale>
        <p:origin x="122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ftkar hamza" userId="b47f3e03c0d4bf70" providerId="LiveId" clId="{CFF16652-3E32-4EB7-B1F3-5FE0C4962E60}"/>
    <pc:docChg chg="addSld delSld modSld">
      <pc:chgData name="aftkar hamza" userId="b47f3e03c0d4bf70" providerId="LiveId" clId="{CFF16652-3E32-4EB7-B1F3-5FE0C4962E60}" dt="2023-10-15T19:29:37.081" v="15" actId="2696"/>
      <pc:docMkLst>
        <pc:docMk/>
      </pc:docMkLst>
      <pc:sldChg chg="addSp modSp mod">
        <pc:chgData name="aftkar hamza" userId="b47f3e03c0d4bf70" providerId="LiveId" clId="{CFF16652-3E32-4EB7-B1F3-5FE0C4962E60}" dt="2023-10-15T19:20:47.827" v="4" actId="1076"/>
        <pc:sldMkLst>
          <pc:docMk/>
          <pc:sldMk cId="3498152893" sldId="310"/>
        </pc:sldMkLst>
        <pc:spChg chg="mod">
          <ac:chgData name="aftkar hamza" userId="b47f3e03c0d4bf70" providerId="LiveId" clId="{CFF16652-3E32-4EB7-B1F3-5FE0C4962E60}" dt="2023-10-15T19:18:27.132" v="2" actId="1076"/>
          <ac:spMkLst>
            <pc:docMk/>
            <pc:sldMk cId="3498152893" sldId="310"/>
            <ac:spMk id="3" creationId="{09CB478D-E884-AA78-36BE-C515108FB310}"/>
          </ac:spMkLst>
        </pc:spChg>
        <pc:picChg chg="add mod">
          <ac:chgData name="aftkar hamza" userId="b47f3e03c0d4bf70" providerId="LiveId" clId="{CFF16652-3E32-4EB7-B1F3-5FE0C4962E60}" dt="2023-10-15T19:18:22.045" v="1" actId="1076"/>
          <ac:picMkLst>
            <pc:docMk/>
            <pc:sldMk cId="3498152893" sldId="310"/>
            <ac:picMk id="4" creationId="{05AB37EF-27E3-6813-5EF8-6767D4F93A50}"/>
          </ac:picMkLst>
        </pc:picChg>
        <pc:picChg chg="add mod">
          <ac:chgData name="aftkar hamza" userId="b47f3e03c0d4bf70" providerId="LiveId" clId="{CFF16652-3E32-4EB7-B1F3-5FE0C4962E60}" dt="2023-10-15T19:20:47.827" v="4" actId="1076"/>
          <ac:picMkLst>
            <pc:docMk/>
            <pc:sldMk cId="3498152893" sldId="310"/>
            <ac:picMk id="5" creationId="{ABD2B52F-C7FB-1241-D74A-C303B9DEA4DF}"/>
          </ac:picMkLst>
        </pc:picChg>
      </pc:sldChg>
      <pc:sldChg chg="del">
        <pc:chgData name="aftkar hamza" userId="b47f3e03c0d4bf70" providerId="LiveId" clId="{CFF16652-3E32-4EB7-B1F3-5FE0C4962E60}" dt="2023-10-15T19:29:37.081" v="15" actId="2696"/>
        <pc:sldMkLst>
          <pc:docMk/>
          <pc:sldMk cId="2088039125" sldId="315"/>
        </pc:sldMkLst>
      </pc:sldChg>
      <pc:sldChg chg="addSp modSp new mod">
        <pc:chgData name="aftkar hamza" userId="b47f3e03c0d4bf70" providerId="LiveId" clId="{CFF16652-3E32-4EB7-B1F3-5FE0C4962E60}" dt="2023-10-15T19:23:23.738" v="14" actId="1076"/>
        <pc:sldMkLst>
          <pc:docMk/>
          <pc:sldMk cId="3926400206" sldId="316"/>
        </pc:sldMkLst>
        <pc:spChg chg="add mod">
          <ac:chgData name="aftkar hamza" userId="b47f3e03c0d4bf70" providerId="LiveId" clId="{CFF16652-3E32-4EB7-B1F3-5FE0C4962E60}" dt="2023-10-15T19:22:57.216" v="12" actId="1076"/>
          <ac:spMkLst>
            <pc:docMk/>
            <pc:sldMk cId="3926400206" sldId="316"/>
            <ac:spMk id="3" creationId="{72986518-86AC-C954-8DDD-EA61BE5D3E05}"/>
          </ac:spMkLst>
        </pc:spChg>
        <pc:picChg chg="add mod">
          <ac:chgData name="aftkar hamza" userId="b47f3e03c0d4bf70" providerId="LiveId" clId="{CFF16652-3E32-4EB7-B1F3-5FE0C4962E60}" dt="2023-10-15T19:23:23.738" v="14" actId="1076"/>
          <ac:picMkLst>
            <pc:docMk/>
            <pc:sldMk cId="3926400206" sldId="316"/>
            <ac:picMk id="4" creationId="{509AAD48-32A6-3106-27E9-5271500AE06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148E3-3B80-8E70-CAFE-582523DCB5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90E54B-CBCE-0179-5C53-0F7CBD3EFC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85F027-6A4A-84CF-EED6-A326E7BFE48B}"/>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16C0A0E9-D601-285C-1496-37E970AD35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5C63B-ABA1-B16D-F63A-EEF3D184DAD0}"/>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400646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7DEE6-2161-4EDA-5A0F-06320E6301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7995C6-E959-4E3B-CE90-D5BDEB1E1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4F189-43C8-E011-3F77-2507CAB6D270}"/>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89F2CADE-BF08-E066-1BE8-ADAF7A99EF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5ECEB-829B-963A-9759-B8BF155445CB}"/>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86625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F5E0D1-FE5A-6025-C751-4F5954A58E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C45243-4AF3-4223-1070-8D946AC073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8CD23-E7B6-39CE-FEFB-A6702A23BB49}"/>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6FDC9194-5958-642A-2183-C4E1457D1D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C0449-33F0-EAF4-2F35-71812B4A4DB7}"/>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0635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E427D-D162-69FA-CD85-B3716D746B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CDCF45-C765-F246-1AF0-61C7A85880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C43B13-0760-7863-9CA9-C707C7C75D7E}"/>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756017A1-C743-E12A-FC09-D50E17796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713232-938D-E4E3-BD88-F1B1D671670D}"/>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51042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90B1E-98B2-F640-DB42-BA59EB8EF7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4B8339-6221-5490-3461-2B7351FD4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302B27-25D8-E453-3E69-0BD5D01E8DE9}"/>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63ED155F-775E-7E6F-DFD9-9BFF98026A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43E7C-CC1B-589F-6D01-EC914323B663}"/>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474108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30798-CFB0-37B6-29B4-4EF93A6B5E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9C3A18-13ED-AB8B-92E1-B0E51EAC16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AC003C-7EC5-43BF-99C4-DBAE354EF4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45629E-805D-27A2-D126-4176949E74E5}"/>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6" name="Footer Placeholder 5">
            <a:extLst>
              <a:ext uri="{FF2B5EF4-FFF2-40B4-BE49-F238E27FC236}">
                <a16:creationId xmlns:a16="http://schemas.microsoft.com/office/drawing/2014/main" id="{93562A2A-2781-69DC-A0F0-A7BC0651EE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D2DA1D-708E-DD05-54BF-4D2DAB43C288}"/>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195755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7177C-1BD5-08BB-5FC6-3CF07141B2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864423-EBAC-A9B0-8DFE-6CF44ED3FC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6A46B1-644A-D3FA-F0B9-214E0EC3D7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7EDBDA-2FA0-FF9F-9B72-DC3EB55B23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67F71F-EDFD-6B75-873A-C7013E1B7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7D8711-75A2-267A-A9FF-BC90CCF57779}"/>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8" name="Footer Placeholder 7">
            <a:extLst>
              <a:ext uri="{FF2B5EF4-FFF2-40B4-BE49-F238E27FC236}">
                <a16:creationId xmlns:a16="http://schemas.microsoft.com/office/drawing/2014/main" id="{4CF8B46D-6356-0A69-D3EB-499CC51602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F0B0DF-9B76-CF64-83C1-2E6C092F2DC1}"/>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45220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C059-8FBE-A488-1BDC-8FBD195D72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AB4726-F152-32F7-A618-5718630252B9}"/>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4" name="Footer Placeholder 3">
            <a:extLst>
              <a:ext uri="{FF2B5EF4-FFF2-40B4-BE49-F238E27FC236}">
                <a16:creationId xmlns:a16="http://schemas.microsoft.com/office/drawing/2014/main" id="{B260B251-B68D-482C-EF6D-B411BDD45D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017944-E77C-C8DA-FCC5-F847A8CDDCEA}"/>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64043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726B69-2D58-BB97-C314-FB06E5387718}"/>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3" name="Footer Placeholder 2">
            <a:extLst>
              <a:ext uri="{FF2B5EF4-FFF2-40B4-BE49-F238E27FC236}">
                <a16:creationId xmlns:a16="http://schemas.microsoft.com/office/drawing/2014/main" id="{CDC8BF63-78A2-8BF0-0963-7942024DD5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471CA9-2EA7-1FBE-A9CB-00259B1E078A}"/>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540229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A486C-C1B6-ECB5-CB5F-FEC236F7F9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B2E78B-2292-FA5E-2C6B-2BEE19802C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45AF8D-A680-FF75-9F6C-30CA1B64B3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45B67A-2ECC-C33E-C542-A12951575495}"/>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6" name="Footer Placeholder 5">
            <a:extLst>
              <a:ext uri="{FF2B5EF4-FFF2-40B4-BE49-F238E27FC236}">
                <a16:creationId xmlns:a16="http://schemas.microsoft.com/office/drawing/2014/main" id="{A4F749FD-A705-1356-185D-6FB505CA1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48F1E-26D7-9B25-19C5-D1903D1EC4DC}"/>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37076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4411-86B1-3B23-AAD8-D4E83A396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454A73-2702-AC8F-2B2E-24D9722AE8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E3E945-9DCC-8D30-4BA0-E3A3315BAC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DB58BB-A7D9-ABC6-3C3D-0D8D0315A601}"/>
              </a:ext>
            </a:extLst>
          </p:cNvPr>
          <p:cNvSpPr>
            <a:spLocks noGrp="1"/>
          </p:cNvSpPr>
          <p:nvPr>
            <p:ph type="dt" sz="half" idx="10"/>
          </p:nvPr>
        </p:nvSpPr>
        <p:spPr/>
        <p:txBody>
          <a:bodyPr/>
          <a:lstStyle/>
          <a:p>
            <a:fld id="{01C27B51-361D-45CB-814C-F7B80C647D68}" type="datetimeFigureOut">
              <a:rPr lang="en-US" smtClean="0"/>
              <a:t>10/15/2023</a:t>
            </a:fld>
            <a:endParaRPr lang="en-US"/>
          </a:p>
        </p:txBody>
      </p:sp>
      <p:sp>
        <p:nvSpPr>
          <p:cNvPr id="6" name="Footer Placeholder 5">
            <a:extLst>
              <a:ext uri="{FF2B5EF4-FFF2-40B4-BE49-F238E27FC236}">
                <a16:creationId xmlns:a16="http://schemas.microsoft.com/office/drawing/2014/main" id="{B39F0351-F038-B8F3-3C55-0E417908D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E550A-4E92-A0C5-99BC-8272B060213F}"/>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743406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AE6EF1-4E24-CC02-E6A0-06B0F7A1B2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1717F0-88AB-19D3-3E40-E02A4350F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79A77-004A-324C-0C49-F6AC6B1DF2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27B51-361D-45CB-814C-F7B80C647D68}" type="datetimeFigureOut">
              <a:rPr lang="en-US" smtClean="0"/>
              <a:t>10/15/2023</a:t>
            </a:fld>
            <a:endParaRPr lang="en-US"/>
          </a:p>
        </p:txBody>
      </p:sp>
      <p:sp>
        <p:nvSpPr>
          <p:cNvPr id="5" name="Footer Placeholder 4">
            <a:extLst>
              <a:ext uri="{FF2B5EF4-FFF2-40B4-BE49-F238E27FC236}">
                <a16:creationId xmlns:a16="http://schemas.microsoft.com/office/drawing/2014/main" id="{ED08E66E-10B3-BABA-F256-1340DC62D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6FDEAF-6EA6-78E6-1BDA-E7E047939A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7E0B0D-4D6A-4269-837F-2CDE74BA20CB}" type="slidenum">
              <a:rPr lang="en-US" smtClean="0"/>
              <a:t>‹#›</a:t>
            </a:fld>
            <a:endParaRPr lang="en-US"/>
          </a:p>
        </p:txBody>
      </p:sp>
    </p:spTree>
    <p:extLst>
      <p:ext uri="{BB962C8B-B14F-4D97-AF65-F5344CB8AC3E}">
        <p14:creationId xmlns:p14="http://schemas.microsoft.com/office/powerpoint/2010/main" val="199354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8D130-A5FC-5C67-B0C6-1976B40245DF}"/>
              </a:ext>
            </a:extLst>
          </p:cNvPr>
          <p:cNvSpPr>
            <a:spLocks noGrp="1"/>
          </p:cNvSpPr>
          <p:nvPr>
            <p:ph type="ctrTitle"/>
          </p:nvPr>
        </p:nvSpPr>
        <p:spPr/>
        <p:txBody>
          <a:bodyPr>
            <a:normAutofit/>
          </a:bodyPr>
          <a:lstStyle/>
          <a:p>
            <a:r>
              <a:rPr lang="en-US" sz="9600" dirty="0">
                <a:solidFill>
                  <a:srgbClr val="FF0000"/>
                </a:solidFill>
              </a:rPr>
              <a:t>Prenatal Care</a:t>
            </a:r>
          </a:p>
        </p:txBody>
      </p:sp>
      <p:sp>
        <p:nvSpPr>
          <p:cNvPr id="3" name="Subtitle 2">
            <a:extLst>
              <a:ext uri="{FF2B5EF4-FFF2-40B4-BE49-F238E27FC236}">
                <a16:creationId xmlns:a16="http://schemas.microsoft.com/office/drawing/2014/main" id="{898D1A43-4B77-400F-43A2-45422F542DA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37524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4FA221-66E9-9106-6739-BFB187A7119F}"/>
              </a:ext>
            </a:extLst>
          </p:cNvPr>
          <p:cNvSpPr txBox="1"/>
          <p:nvPr/>
        </p:nvSpPr>
        <p:spPr>
          <a:xfrm>
            <a:off x="1630866" y="335845"/>
            <a:ext cx="6094140" cy="6186309"/>
          </a:xfrm>
          <a:prstGeom prst="rect">
            <a:avLst/>
          </a:prstGeom>
          <a:noFill/>
        </p:spPr>
        <p:txBody>
          <a:bodyPr wrap="square">
            <a:spAutoFit/>
          </a:bodyPr>
          <a:lstStyle/>
          <a:p>
            <a:r>
              <a:rPr lang="en-US" sz="4400" dirty="0">
                <a:solidFill>
                  <a:srgbClr val="FF0000"/>
                </a:solidFill>
              </a:rPr>
              <a:t>4- History of Family Illness</a:t>
            </a:r>
            <a:r>
              <a:rPr lang="en-US" sz="4400" dirty="0"/>
              <a:t>  Ask about illness that occur frequently in the family and cause potential problems in the pregnant woman or in the infant after birth, like any inherited diseases or congenital anomalies</a:t>
            </a:r>
          </a:p>
        </p:txBody>
      </p:sp>
    </p:spTree>
    <p:extLst>
      <p:ext uri="{BB962C8B-B14F-4D97-AF65-F5344CB8AC3E}">
        <p14:creationId xmlns:p14="http://schemas.microsoft.com/office/powerpoint/2010/main" val="4040690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5D2E04-D150-C6A8-BA2D-A4DC9E5701A4}"/>
              </a:ext>
            </a:extLst>
          </p:cNvPr>
          <p:cNvSpPr txBox="1"/>
          <p:nvPr/>
        </p:nvSpPr>
        <p:spPr>
          <a:xfrm>
            <a:off x="1285178" y="612844"/>
            <a:ext cx="6094140" cy="5632311"/>
          </a:xfrm>
          <a:prstGeom prst="rect">
            <a:avLst/>
          </a:prstGeom>
          <a:noFill/>
        </p:spPr>
        <p:txBody>
          <a:bodyPr wrap="square">
            <a:spAutoFit/>
          </a:bodyPr>
          <a:lstStyle/>
          <a:p>
            <a:r>
              <a:rPr lang="en-US" sz="4000" dirty="0">
                <a:solidFill>
                  <a:srgbClr val="FF0000"/>
                </a:solidFill>
              </a:rPr>
              <a:t>7- Obstetric History </a:t>
            </a:r>
            <a:r>
              <a:rPr lang="en-US" sz="4000" dirty="0"/>
              <a:t> Review the previous pregnancy briefly.  previous miscarriages or abortion  blood type Rh negative, ask if she received Rh immune globulin (</a:t>
            </a:r>
            <a:r>
              <a:rPr lang="en-US" sz="4000" dirty="0" err="1"/>
              <a:t>RhIG</a:t>
            </a:r>
            <a:r>
              <a:rPr lang="en-US" sz="4000" dirty="0"/>
              <a:t>) after abortions or previous births</a:t>
            </a:r>
            <a:r>
              <a:rPr lang="en-US" sz="1400" dirty="0"/>
              <a:t>.</a:t>
            </a:r>
          </a:p>
        </p:txBody>
      </p:sp>
    </p:spTree>
    <p:extLst>
      <p:ext uri="{BB962C8B-B14F-4D97-AF65-F5344CB8AC3E}">
        <p14:creationId xmlns:p14="http://schemas.microsoft.com/office/powerpoint/2010/main" val="1642077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1D01B4-AE48-9D92-4FFB-AF09DAEDB7A9}"/>
              </a:ext>
            </a:extLst>
          </p:cNvPr>
          <p:cNvSpPr txBox="1"/>
          <p:nvPr/>
        </p:nvSpPr>
        <p:spPr>
          <a:xfrm>
            <a:off x="1463598" y="877372"/>
            <a:ext cx="6094140" cy="4524315"/>
          </a:xfrm>
          <a:prstGeom prst="rect">
            <a:avLst/>
          </a:prstGeom>
          <a:noFill/>
        </p:spPr>
        <p:txBody>
          <a:bodyPr wrap="square">
            <a:spAutoFit/>
          </a:bodyPr>
          <a:lstStyle/>
          <a:p>
            <a:r>
              <a:rPr lang="en-US" sz="3600" dirty="0">
                <a:solidFill>
                  <a:srgbClr val="FF0000"/>
                </a:solidFill>
              </a:rPr>
              <a:t>Ask if she has ever had a blood transfusion. </a:t>
            </a:r>
            <a:r>
              <a:rPr lang="en-US" sz="3600" dirty="0"/>
              <a:t> Determine number of times she has been pregnant, including the present pregnancy </a:t>
            </a:r>
            <a:r>
              <a:rPr lang="en-US" sz="3600" dirty="0">
                <a:solidFill>
                  <a:srgbClr val="FF0000"/>
                </a:solidFill>
              </a:rPr>
              <a:t>(Gravida). </a:t>
            </a:r>
            <a:r>
              <a:rPr lang="en-US" sz="3600" dirty="0"/>
              <a:t> Determine number of children above the age of viability she has previously borne (</a:t>
            </a:r>
            <a:r>
              <a:rPr lang="en-US" sz="3600" dirty="0">
                <a:solidFill>
                  <a:srgbClr val="FF0000"/>
                </a:solidFill>
              </a:rPr>
              <a:t>Para</a:t>
            </a:r>
            <a:r>
              <a:rPr lang="en-US" sz="3600" dirty="0"/>
              <a:t>).</a:t>
            </a:r>
          </a:p>
        </p:txBody>
      </p:sp>
    </p:spTree>
    <p:extLst>
      <p:ext uri="{BB962C8B-B14F-4D97-AF65-F5344CB8AC3E}">
        <p14:creationId xmlns:p14="http://schemas.microsoft.com/office/powerpoint/2010/main" val="1353100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562760-BB14-BE6B-1B0C-85A685EA1703}"/>
              </a:ext>
            </a:extLst>
          </p:cNvPr>
          <p:cNvSpPr txBox="1"/>
          <p:nvPr/>
        </p:nvSpPr>
        <p:spPr>
          <a:xfrm>
            <a:off x="1686623" y="1038174"/>
            <a:ext cx="6094140" cy="4154984"/>
          </a:xfrm>
          <a:prstGeom prst="rect">
            <a:avLst/>
          </a:prstGeom>
          <a:noFill/>
        </p:spPr>
        <p:txBody>
          <a:bodyPr wrap="square">
            <a:spAutoFit/>
          </a:bodyPr>
          <a:lstStyle/>
          <a:p>
            <a:r>
              <a:rPr lang="en-US" sz="4400" dirty="0"/>
              <a:t> Examples: A woman who had two previous pregnancies, has given birth to two term children and is again pregnant: She is gravida 3, para 2</a:t>
            </a:r>
          </a:p>
        </p:txBody>
      </p:sp>
    </p:spTree>
    <p:extLst>
      <p:ext uri="{BB962C8B-B14F-4D97-AF65-F5344CB8AC3E}">
        <p14:creationId xmlns:p14="http://schemas.microsoft.com/office/powerpoint/2010/main" val="354681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81AD5B-287F-EA03-218A-E300B0A4F695}"/>
              </a:ext>
            </a:extLst>
          </p:cNvPr>
          <p:cNvSpPr txBox="1"/>
          <p:nvPr/>
        </p:nvSpPr>
        <p:spPr>
          <a:xfrm>
            <a:off x="2076915" y="797510"/>
            <a:ext cx="6094140" cy="5262979"/>
          </a:xfrm>
          <a:prstGeom prst="rect">
            <a:avLst/>
          </a:prstGeom>
          <a:noFill/>
        </p:spPr>
        <p:txBody>
          <a:bodyPr wrap="square">
            <a:spAutoFit/>
          </a:bodyPr>
          <a:lstStyle/>
          <a:p>
            <a:r>
              <a:rPr lang="en-US" sz="4800" dirty="0">
                <a:solidFill>
                  <a:srgbClr val="FF0000"/>
                </a:solidFill>
              </a:rPr>
              <a:t> Examples</a:t>
            </a:r>
            <a:r>
              <a:rPr lang="en-US" sz="4800" dirty="0"/>
              <a:t>: A woman who had two previous pregnancies, has given birth to two term children and is again pregnant: She is gravida 3, para 2</a:t>
            </a:r>
          </a:p>
        </p:txBody>
      </p:sp>
    </p:spTree>
    <p:extLst>
      <p:ext uri="{BB962C8B-B14F-4D97-AF65-F5344CB8AC3E}">
        <p14:creationId xmlns:p14="http://schemas.microsoft.com/office/powerpoint/2010/main" val="391053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C77651-AF89-1D33-7C16-5D6271C53CF6}"/>
              </a:ext>
            </a:extLst>
          </p:cNvPr>
          <p:cNvSpPr txBox="1"/>
          <p:nvPr/>
        </p:nvSpPr>
        <p:spPr>
          <a:xfrm>
            <a:off x="1809286" y="363915"/>
            <a:ext cx="6094140" cy="6494085"/>
          </a:xfrm>
          <a:prstGeom prst="rect">
            <a:avLst/>
          </a:prstGeom>
          <a:noFill/>
        </p:spPr>
        <p:txBody>
          <a:bodyPr wrap="square">
            <a:spAutoFit/>
          </a:bodyPr>
          <a:lstStyle/>
          <a:p>
            <a:r>
              <a:rPr lang="ar-IQ" sz="3200" dirty="0"/>
              <a:t> </a:t>
            </a:r>
            <a:r>
              <a:rPr lang="en-US" sz="3200" dirty="0"/>
              <a:t> (GTPAL or GTPALM) provide greater detail on a woman’s history.  By this system the gravida classification remains the same, but para is broken down as follows:  G: Gravida  T: the number of full-term infants born (born at 37 weeks or after).  P: the number of preterm infants born(borne before 37 weeks).  A: the number of spontaneous or induced abortions.  L: The number of living children.  M: Multiple pregnancies</a:t>
            </a:r>
          </a:p>
        </p:txBody>
      </p:sp>
    </p:spTree>
    <p:extLst>
      <p:ext uri="{BB962C8B-B14F-4D97-AF65-F5344CB8AC3E}">
        <p14:creationId xmlns:p14="http://schemas.microsoft.com/office/powerpoint/2010/main" val="1338098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68AA2C-48AE-5016-5845-7D9D3FF4ECBC}"/>
              </a:ext>
            </a:extLst>
          </p:cNvPr>
          <p:cNvSpPr txBox="1"/>
          <p:nvPr/>
        </p:nvSpPr>
        <p:spPr>
          <a:xfrm>
            <a:off x="3047071" y="2274838"/>
            <a:ext cx="6094140" cy="369332"/>
          </a:xfrm>
          <a:prstGeom prst="rect">
            <a:avLst/>
          </a:prstGeom>
          <a:noFill/>
        </p:spPr>
        <p:txBody>
          <a:bodyPr wrap="square">
            <a:spAutoFit/>
          </a:bodyPr>
          <a:lstStyle/>
          <a:p>
            <a:r>
              <a:rPr lang="ar-IQ" dirty="0"/>
              <a:t> </a:t>
            </a:r>
            <a:endParaRPr lang="en-US" dirty="0"/>
          </a:p>
        </p:txBody>
      </p:sp>
      <p:sp>
        <p:nvSpPr>
          <p:cNvPr id="5" name="TextBox 4">
            <a:extLst>
              <a:ext uri="{FF2B5EF4-FFF2-40B4-BE49-F238E27FC236}">
                <a16:creationId xmlns:a16="http://schemas.microsoft.com/office/drawing/2014/main" id="{8048C3CC-956F-5AA9-24A3-1AB71E98EF6B}"/>
              </a:ext>
            </a:extLst>
          </p:cNvPr>
          <p:cNvSpPr txBox="1"/>
          <p:nvPr/>
        </p:nvSpPr>
        <p:spPr>
          <a:xfrm>
            <a:off x="1976554" y="335647"/>
            <a:ext cx="6094140" cy="5509200"/>
          </a:xfrm>
          <a:prstGeom prst="rect">
            <a:avLst/>
          </a:prstGeom>
          <a:noFill/>
        </p:spPr>
        <p:txBody>
          <a:bodyPr wrap="square">
            <a:spAutoFit/>
          </a:bodyPr>
          <a:lstStyle/>
          <a:p>
            <a:r>
              <a:rPr lang="en-US" sz="4400" dirty="0"/>
              <a:t>Examples:  A woman who had two previous pregnancies, has given birth to two term children and is again pregnant:  gravida 3 para 2002 (GTPAL) or 320020 (GTPALM)</a:t>
            </a:r>
          </a:p>
        </p:txBody>
      </p:sp>
    </p:spTree>
    <p:extLst>
      <p:ext uri="{BB962C8B-B14F-4D97-AF65-F5344CB8AC3E}">
        <p14:creationId xmlns:p14="http://schemas.microsoft.com/office/powerpoint/2010/main" val="1090395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26A33F-090A-7B3A-05DE-374E76BDCA4A}"/>
              </a:ext>
            </a:extLst>
          </p:cNvPr>
          <p:cNvSpPr txBox="1"/>
          <p:nvPr/>
        </p:nvSpPr>
        <p:spPr>
          <a:xfrm>
            <a:off x="738769" y="203614"/>
            <a:ext cx="6094140" cy="7478970"/>
          </a:xfrm>
          <a:prstGeom prst="rect">
            <a:avLst/>
          </a:prstGeom>
          <a:noFill/>
        </p:spPr>
        <p:txBody>
          <a:bodyPr wrap="square">
            <a:spAutoFit/>
          </a:bodyPr>
          <a:lstStyle/>
          <a:p>
            <a:r>
              <a:rPr lang="en-US" sz="4000" dirty="0"/>
              <a:t> A woman who has had two abortions at 12 weeks (under age of viability) and is again pregnant. Gravida 3 para 0020 (GTPAL) or 300200 (GTPALM)  A woman who had term twins, then one preterm infant, and is now pregnant again. Gravida 3, para 21031 (A </a:t>
            </a:r>
            <a:r>
              <a:rPr lang="en-US" sz="4000" dirty="0" err="1"/>
              <a:t>multigestation</a:t>
            </a:r>
            <a:r>
              <a:rPr lang="en-US" sz="4000" dirty="0"/>
              <a:t> pregnancy is considered as one para)</a:t>
            </a:r>
          </a:p>
        </p:txBody>
      </p:sp>
    </p:spTree>
    <p:extLst>
      <p:ext uri="{BB962C8B-B14F-4D97-AF65-F5344CB8AC3E}">
        <p14:creationId xmlns:p14="http://schemas.microsoft.com/office/powerpoint/2010/main" val="3847224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90D957-E478-B816-0312-A76BEF541C53}"/>
              </a:ext>
            </a:extLst>
          </p:cNvPr>
          <p:cNvSpPr txBox="1"/>
          <p:nvPr/>
        </p:nvSpPr>
        <p:spPr>
          <a:xfrm>
            <a:off x="1842739" y="409022"/>
            <a:ext cx="6094140" cy="5632311"/>
          </a:xfrm>
          <a:prstGeom prst="rect">
            <a:avLst/>
          </a:prstGeom>
          <a:noFill/>
        </p:spPr>
        <p:txBody>
          <a:bodyPr wrap="square">
            <a:spAutoFit/>
          </a:bodyPr>
          <a:lstStyle/>
          <a:p>
            <a:r>
              <a:rPr lang="en-US" sz="4000" dirty="0"/>
              <a:t>. A pregnant woman who had the following past history: a boy born at 39 week’s gestation, now alive and well; a girl born at 40 week’s gestation, now alive and well; a girl born at 33 week’s gestation, now alive and well. 421030 (GTPALM) </a:t>
            </a:r>
          </a:p>
        </p:txBody>
      </p:sp>
    </p:spTree>
    <p:extLst>
      <p:ext uri="{BB962C8B-B14F-4D97-AF65-F5344CB8AC3E}">
        <p14:creationId xmlns:p14="http://schemas.microsoft.com/office/powerpoint/2010/main" val="1668938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3E4EF5-73BF-E8C5-519E-6DB8549311FF}"/>
              </a:ext>
            </a:extLst>
          </p:cNvPr>
          <p:cNvSpPr txBox="1"/>
          <p:nvPr/>
        </p:nvSpPr>
        <p:spPr>
          <a:xfrm>
            <a:off x="1753529" y="327444"/>
            <a:ext cx="6094140" cy="5434629"/>
          </a:xfrm>
          <a:prstGeom prst="rect">
            <a:avLst/>
          </a:prstGeom>
          <a:noFill/>
        </p:spPr>
        <p:txBody>
          <a:bodyPr wrap="square">
            <a:spAutoFit/>
          </a:bodyPr>
          <a:lstStyle/>
          <a:p>
            <a:pPr marL="0" marR="0" algn="justLow">
              <a:lnSpc>
                <a:spcPct val="115000"/>
              </a:lnSpc>
              <a:spcBef>
                <a:spcPts val="0"/>
              </a:spcBef>
              <a:spcAft>
                <a:spcPts val="0"/>
              </a:spcAft>
            </a:pPr>
            <a:r>
              <a:rPr lang="en-US" sz="2000" b="1" spc="20"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Physical Examination</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 full general examination</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including blood pressure (BP), height, and weight, is done first. Body mass index (BMI) should be calculated and recorded. BP and weight should be measured at each prenatal visit.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In the initial obstetric examination, speculum and bimanual pelvic examination is done for the following reasons: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check for lesions or discharge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note the color and consistency of the cervix</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obtain cervical samples for testing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Also, fetal heart rate and, in patients presenting later in pregnancy, lie of the fetus </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are assessed </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481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A72A9D-5E5B-3B88-182C-D09CC96FCDE6}"/>
              </a:ext>
            </a:extLst>
          </p:cNvPr>
          <p:cNvSpPr txBox="1"/>
          <p:nvPr/>
        </p:nvSpPr>
        <p:spPr>
          <a:xfrm>
            <a:off x="2099217" y="93885"/>
            <a:ext cx="6094140" cy="6494085"/>
          </a:xfrm>
          <a:prstGeom prst="rect">
            <a:avLst/>
          </a:prstGeom>
          <a:noFill/>
        </p:spPr>
        <p:txBody>
          <a:bodyPr wrap="square">
            <a:spAutoFit/>
          </a:bodyPr>
          <a:lstStyle/>
          <a:p>
            <a:pPr marL="457200" indent="-457200">
              <a:buFont typeface="Arial" panose="020B0604020202020204" pitchFamily="34" charset="0"/>
              <a:buChar char="•"/>
            </a:pPr>
            <a:r>
              <a:rPr lang="en-US" sz="3200" dirty="0">
                <a:solidFill>
                  <a:srgbClr val="FF0000"/>
                </a:solidFill>
              </a:rPr>
              <a:t>Goals of prenatal care </a:t>
            </a:r>
            <a:r>
              <a:rPr lang="en-US" sz="3200" dirty="0"/>
              <a:t>• • Promote the health of the mother, fetus, newborn, and family. • • Ensure a safe birth for mother and child by promoting good health habits and reducing risk factors. • • Teach health habits that may be continued after pregnancy.(</a:t>
            </a:r>
            <a:r>
              <a:rPr lang="en-US" sz="3200" dirty="0" err="1"/>
              <a:t>diet,hygein</a:t>
            </a:r>
            <a:r>
              <a:rPr lang="en-US" sz="3200" dirty="0"/>
              <a:t>) • Provide physical care. • • Encourage breast feeding • Prepare parents for the responsibilities of parenthood</a:t>
            </a:r>
          </a:p>
        </p:txBody>
      </p:sp>
    </p:spTree>
    <p:extLst>
      <p:ext uri="{BB962C8B-B14F-4D97-AF65-F5344CB8AC3E}">
        <p14:creationId xmlns:p14="http://schemas.microsoft.com/office/powerpoint/2010/main" val="16918884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194CCF-FB50-4C9F-B15B-4EA2529EAA2C}"/>
              </a:ext>
            </a:extLst>
          </p:cNvPr>
          <p:cNvSpPr txBox="1"/>
          <p:nvPr/>
        </p:nvSpPr>
        <p:spPr>
          <a:xfrm>
            <a:off x="1731227" y="426735"/>
            <a:ext cx="6094140" cy="6004529"/>
          </a:xfrm>
          <a:prstGeom prst="rect">
            <a:avLst/>
          </a:prstGeom>
          <a:noFill/>
        </p:spPr>
        <p:txBody>
          <a:bodyPr wrap="square">
            <a:spAutoFit/>
          </a:bodyPr>
          <a:lstStyle/>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Pelvic capacity can be estimated clinically by evaluating various measurements with the middle finger during bimanual examination.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If the distance from the underside of the pubic symphysis to the sacral promontory is &gt; 11.5 cm, the pelvic inlet is almost certainly adequate.</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Normally, distance between the ischial spines is ≥ 9 cm, length of the sacrospinous ligaments is 4 to ≥ 5 cm, and the subpubic arch is ≥ 90°.</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During subsequent visits, BP and weight assessment is important</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73048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D77720-2CA8-34AB-A5E9-227962B619CE}"/>
              </a:ext>
            </a:extLst>
          </p:cNvPr>
          <p:cNvSpPr txBox="1"/>
          <p:nvPr/>
        </p:nvSpPr>
        <p:spPr>
          <a:xfrm>
            <a:off x="1552808" y="-21721"/>
            <a:ext cx="6094140" cy="6901441"/>
          </a:xfrm>
          <a:prstGeom prst="rect">
            <a:avLst/>
          </a:prstGeom>
          <a:noFill/>
        </p:spPr>
        <p:txBody>
          <a:bodyPr wrap="square">
            <a:spAutoFit/>
          </a:bodyPr>
          <a:lstStyle/>
          <a:p>
            <a:pPr marL="0" marR="0" algn="justLow">
              <a:lnSpc>
                <a:spcPct val="115000"/>
              </a:lnSpc>
              <a:spcBef>
                <a:spcPts val="0"/>
              </a:spcBef>
              <a:spcAft>
                <a:spcPts val="1200"/>
              </a:spcAft>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*Obstetric examination focuses on uterine size, fundal height (in cm above the symphysis pubis),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fetal heart rate and activity,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and maternal diet, weight gain,</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and overall well-being.</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Speculum and bimanual examination is usually not needed unless vaginal discharge or bleeding, leakage of fluid, or pain is present.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7532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2AFBB6-71F7-5608-B472-610D2E89E132}"/>
              </a:ext>
            </a:extLst>
          </p:cNvPr>
          <p:cNvSpPr txBox="1"/>
          <p:nvPr/>
        </p:nvSpPr>
        <p:spPr>
          <a:xfrm>
            <a:off x="1853891" y="612844"/>
            <a:ext cx="6094140" cy="5632311"/>
          </a:xfrm>
          <a:prstGeom prst="rect">
            <a:avLst/>
          </a:prstGeom>
          <a:noFill/>
        </p:spPr>
        <p:txBody>
          <a:bodyPr wrap="square">
            <a:spAutoFit/>
          </a:bodyPr>
          <a:lstStyle/>
          <a:p>
            <a:r>
              <a:rPr lang="en-US" sz="4000" dirty="0"/>
              <a:t> Important note: if a </a:t>
            </a:r>
            <a:r>
              <a:rPr lang="en-US" sz="4000" dirty="0">
                <a:solidFill>
                  <a:srgbClr val="FF0000"/>
                </a:solidFill>
              </a:rPr>
              <a:t>woman voids for clean-catch urine before the exam, this </a:t>
            </a:r>
            <a:r>
              <a:rPr lang="en-US" sz="4000" dirty="0"/>
              <a:t>can: • Reduce bladder size and make the pelvic examination more comfortable. • Provide a urine specimen for laboratory testing</a:t>
            </a:r>
            <a:r>
              <a:rPr lang="en-US" dirty="0"/>
              <a:t>.</a:t>
            </a:r>
          </a:p>
        </p:txBody>
      </p:sp>
    </p:spTree>
    <p:extLst>
      <p:ext uri="{BB962C8B-B14F-4D97-AF65-F5344CB8AC3E}">
        <p14:creationId xmlns:p14="http://schemas.microsoft.com/office/powerpoint/2010/main" val="163633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2D0B4E-6E0D-4C3A-C498-F0608532478A}"/>
              </a:ext>
            </a:extLst>
          </p:cNvPr>
          <p:cNvSpPr txBox="1"/>
          <p:nvPr/>
        </p:nvSpPr>
        <p:spPr>
          <a:xfrm>
            <a:off x="2121520" y="482395"/>
            <a:ext cx="6094140" cy="5632311"/>
          </a:xfrm>
          <a:prstGeom prst="rect">
            <a:avLst/>
          </a:prstGeom>
          <a:noFill/>
        </p:spPr>
        <p:txBody>
          <a:bodyPr wrap="square">
            <a:spAutoFit/>
          </a:bodyPr>
          <a:lstStyle/>
          <a:p>
            <a:r>
              <a:rPr lang="en-US" sz="4000" dirty="0">
                <a:solidFill>
                  <a:srgbClr val="FF0000"/>
                </a:solidFill>
              </a:rPr>
              <a:t>1- Baseline Height/ weight and vital sign Measurement • Overweight </a:t>
            </a:r>
            <a:r>
              <a:rPr lang="en-US" sz="4000" dirty="0"/>
              <a:t>(More than 20 kg above the weight-height baseline) leads to an increased risk of gestational diabetes, pregnancy-induced hypertension and thrombo-embolic disorders.</a:t>
            </a:r>
          </a:p>
        </p:txBody>
      </p:sp>
    </p:spTree>
    <p:extLst>
      <p:ext uri="{BB962C8B-B14F-4D97-AF65-F5344CB8AC3E}">
        <p14:creationId xmlns:p14="http://schemas.microsoft.com/office/powerpoint/2010/main" val="1293393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EEF74F-733D-C9BB-A086-605E5E00DB8D}"/>
              </a:ext>
            </a:extLst>
          </p:cNvPr>
          <p:cNvSpPr txBox="1"/>
          <p:nvPr/>
        </p:nvSpPr>
        <p:spPr>
          <a:xfrm>
            <a:off x="3192037" y="542836"/>
            <a:ext cx="6094140" cy="5016758"/>
          </a:xfrm>
          <a:prstGeom prst="rect">
            <a:avLst/>
          </a:prstGeom>
          <a:noFill/>
        </p:spPr>
        <p:txBody>
          <a:bodyPr wrap="square">
            <a:spAutoFit/>
          </a:bodyPr>
          <a:lstStyle/>
          <a:p>
            <a:r>
              <a:rPr lang="en-US" sz="4000" dirty="0"/>
              <a:t>• Underweight (less than 20kg below the </a:t>
            </a:r>
            <a:r>
              <a:rPr lang="en-US" sz="4000" dirty="0" err="1"/>
              <a:t>weightheight</a:t>
            </a:r>
            <a:r>
              <a:rPr lang="en-US" sz="4000" dirty="0"/>
              <a:t> baseline) also puts the pregnant woman at a great risk. • Vital signs including blood pressure, respiratory rate, and pulse rate, are measured.</a:t>
            </a:r>
          </a:p>
        </p:txBody>
      </p:sp>
    </p:spTree>
    <p:extLst>
      <p:ext uri="{BB962C8B-B14F-4D97-AF65-F5344CB8AC3E}">
        <p14:creationId xmlns:p14="http://schemas.microsoft.com/office/powerpoint/2010/main" val="3249708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23BFF-11D4-DD0A-0C08-5B601AC782C8}"/>
              </a:ext>
            </a:extLst>
          </p:cNvPr>
          <p:cNvSpPr txBox="1"/>
          <p:nvPr/>
        </p:nvSpPr>
        <p:spPr>
          <a:xfrm>
            <a:off x="1731228" y="420173"/>
            <a:ext cx="6094140" cy="3539430"/>
          </a:xfrm>
          <a:prstGeom prst="rect">
            <a:avLst/>
          </a:prstGeom>
          <a:noFill/>
        </p:spPr>
        <p:txBody>
          <a:bodyPr wrap="square">
            <a:spAutoFit/>
          </a:bodyPr>
          <a:lstStyle/>
          <a:p>
            <a:r>
              <a:rPr lang="en-US" sz="3200" dirty="0"/>
              <a:t>Assessment of the Systems  General Appearance and Mental Status  Head and Scalp.  Face  Eyes.  Nose.  The increase level of estrogen may cause nasal congestion or the appearance of swollen nasal membranes  Ears</a:t>
            </a:r>
            <a:r>
              <a:rPr lang="en-US" sz="2400" dirty="0"/>
              <a:t>..</a:t>
            </a:r>
          </a:p>
        </p:txBody>
      </p:sp>
      <p:sp>
        <p:nvSpPr>
          <p:cNvPr id="5" name="TextBox 4">
            <a:extLst>
              <a:ext uri="{FF2B5EF4-FFF2-40B4-BE49-F238E27FC236}">
                <a16:creationId xmlns:a16="http://schemas.microsoft.com/office/drawing/2014/main" id="{76BA921E-9D17-51CC-5835-7A9521CE0A0C}"/>
              </a:ext>
            </a:extLst>
          </p:cNvPr>
          <p:cNvSpPr txBox="1"/>
          <p:nvPr/>
        </p:nvSpPr>
        <p:spPr>
          <a:xfrm>
            <a:off x="-2216305" y="3944838"/>
            <a:ext cx="6094140" cy="369332"/>
          </a:xfrm>
          <a:prstGeom prst="rect">
            <a:avLst/>
          </a:prstGeom>
          <a:noFill/>
        </p:spPr>
        <p:txBody>
          <a:bodyPr wrap="square">
            <a:spAutoFit/>
          </a:bodyPr>
          <a:lstStyle/>
          <a:p>
            <a:r>
              <a:rPr lang="en-US" dirty="0"/>
              <a:t>As</a:t>
            </a:r>
            <a:r>
              <a:rPr lang="ar-IQ" dirty="0"/>
              <a:t> </a:t>
            </a:r>
            <a:endParaRPr lang="en-US" dirty="0"/>
          </a:p>
        </p:txBody>
      </p:sp>
      <p:sp>
        <p:nvSpPr>
          <p:cNvPr id="7" name="TextBox 6">
            <a:extLst>
              <a:ext uri="{FF2B5EF4-FFF2-40B4-BE49-F238E27FC236}">
                <a16:creationId xmlns:a16="http://schemas.microsoft.com/office/drawing/2014/main" id="{F0AF251C-0810-8B73-8BBF-FD56F4FEA231}"/>
              </a:ext>
            </a:extLst>
          </p:cNvPr>
          <p:cNvSpPr txBox="1"/>
          <p:nvPr/>
        </p:nvSpPr>
        <p:spPr>
          <a:xfrm>
            <a:off x="1731228" y="4129504"/>
            <a:ext cx="6094140" cy="1569660"/>
          </a:xfrm>
          <a:prstGeom prst="rect">
            <a:avLst/>
          </a:prstGeom>
          <a:noFill/>
        </p:spPr>
        <p:txBody>
          <a:bodyPr wrap="square">
            <a:spAutoFit/>
          </a:bodyPr>
          <a:lstStyle/>
          <a:p>
            <a:r>
              <a:rPr lang="en-US" sz="3200" dirty="0"/>
              <a:t>Mouth, teeth, and throat..  Neck. Observe for enlarged thyroid gland and scars of previous operations</a:t>
            </a:r>
          </a:p>
        </p:txBody>
      </p:sp>
    </p:spTree>
    <p:extLst>
      <p:ext uri="{BB962C8B-B14F-4D97-AF65-F5344CB8AC3E}">
        <p14:creationId xmlns:p14="http://schemas.microsoft.com/office/powerpoint/2010/main" val="4053545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CB5865-E12B-D924-7B17-7B563A0B43C8}"/>
              </a:ext>
            </a:extLst>
          </p:cNvPr>
          <p:cNvSpPr txBox="1"/>
          <p:nvPr/>
        </p:nvSpPr>
        <p:spPr>
          <a:xfrm>
            <a:off x="3169735" y="584538"/>
            <a:ext cx="6094140" cy="6001643"/>
          </a:xfrm>
          <a:prstGeom prst="rect">
            <a:avLst/>
          </a:prstGeom>
          <a:noFill/>
        </p:spPr>
        <p:txBody>
          <a:bodyPr wrap="square">
            <a:spAutoFit/>
          </a:bodyPr>
          <a:lstStyle/>
          <a:p>
            <a:r>
              <a:rPr lang="en-US" sz="3200" dirty="0"/>
              <a:t>Breasts. They should gently palpate to feel any lump.  The nipples should be drawn forward to see they are protractile.  The breasts should be observed for pregnancy changes.  Heart. Heart rate ranges from 70 to 80 beats per minute.  Many women notice occasional palpitations during pregnancy.  Teach them to rest or sleep on their side (left side is best) to help avoid this problem.</a:t>
            </a:r>
          </a:p>
        </p:txBody>
      </p:sp>
    </p:spTree>
    <p:extLst>
      <p:ext uri="{BB962C8B-B14F-4D97-AF65-F5344CB8AC3E}">
        <p14:creationId xmlns:p14="http://schemas.microsoft.com/office/powerpoint/2010/main" val="3011852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0483D4-6FFE-BD12-D853-3A58EA15FFC7}"/>
              </a:ext>
            </a:extLst>
          </p:cNvPr>
          <p:cNvSpPr txBox="1"/>
          <p:nvPr/>
        </p:nvSpPr>
        <p:spPr>
          <a:xfrm>
            <a:off x="3048930" y="674400"/>
            <a:ext cx="6094140" cy="5509200"/>
          </a:xfrm>
          <a:prstGeom prst="rect">
            <a:avLst/>
          </a:prstGeom>
          <a:noFill/>
        </p:spPr>
        <p:txBody>
          <a:bodyPr wrap="square">
            <a:spAutoFit/>
          </a:bodyPr>
          <a:lstStyle/>
          <a:p>
            <a:r>
              <a:rPr lang="en-US" sz="3200" dirty="0"/>
              <a:t>Lungs. Vital capacity of the lungs is not reduced.  However, late in pregnancy, the diaphragm movement is lessened because the diaphragm can not descend fully as usual due to distended uterus.  Back. The lumbar curve in many pregnant women is increased on standing to maintain body posture.  This response may cause backache.</a:t>
            </a:r>
          </a:p>
        </p:txBody>
      </p:sp>
    </p:spTree>
    <p:extLst>
      <p:ext uri="{BB962C8B-B14F-4D97-AF65-F5344CB8AC3E}">
        <p14:creationId xmlns:p14="http://schemas.microsoft.com/office/powerpoint/2010/main" val="86328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30CC1C-EE8A-DDFC-A45B-A8DD2D6E2A4F}"/>
              </a:ext>
            </a:extLst>
          </p:cNvPr>
          <p:cNvSpPr txBox="1"/>
          <p:nvPr/>
        </p:nvSpPr>
        <p:spPr>
          <a:xfrm>
            <a:off x="3292398" y="1361559"/>
            <a:ext cx="6094140" cy="3785652"/>
          </a:xfrm>
          <a:prstGeom prst="rect">
            <a:avLst/>
          </a:prstGeom>
          <a:noFill/>
        </p:spPr>
        <p:txBody>
          <a:bodyPr wrap="square">
            <a:spAutoFit/>
          </a:bodyPr>
          <a:lstStyle/>
          <a:p>
            <a:r>
              <a:rPr lang="en-US" sz="4000" dirty="0"/>
              <a:t>Rectum. Assess it closely for hemorrhoid tissue, which commonly occurs from uterine pressure on pelvic veins preventing venous return</a:t>
            </a:r>
          </a:p>
        </p:txBody>
      </p:sp>
    </p:spTree>
    <p:extLst>
      <p:ext uri="{BB962C8B-B14F-4D97-AF65-F5344CB8AC3E}">
        <p14:creationId xmlns:p14="http://schemas.microsoft.com/office/powerpoint/2010/main" val="3602569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3C5F37-C070-72AF-2FA8-8670588BCDDA}"/>
              </a:ext>
            </a:extLst>
          </p:cNvPr>
          <p:cNvSpPr txBox="1"/>
          <p:nvPr/>
        </p:nvSpPr>
        <p:spPr>
          <a:xfrm>
            <a:off x="3359305" y="0"/>
            <a:ext cx="6094140" cy="6986528"/>
          </a:xfrm>
          <a:prstGeom prst="rect">
            <a:avLst/>
          </a:prstGeom>
          <a:noFill/>
        </p:spPr>
        <p:txBody>
          <a:bodyPr wrap="square">
            <a:spAutoFit/>
          </a:bodyPr>
          <a:lstStyle/>
          <a:p>
            <a:r>
              <a:rPr lang="en-US" sz="3200" dirty="0"/>
              <a:t>Extremities and skin. Assess the lower extremities carefully for varicosities which could be predisposing to deep vein thrombosis. Legs should be noted for edema.  Any edema more than ankle swelling may be a danger sign of pregnancy.  The calf must be observed for reddened areas which may be caused by phlebitis and white areas which could be caused by deep vein thrombosis.  Ask the women to report tenderness during examination.</a:t>
            </a:r>
          </a:p>
        </p:txBody>
      </p:sp>
    </p:spTree>
    <p:extLst>
      <p:ext uri="{BB962C8B-B14F-4D97-AF65-F5344CB8AC3E}">
        <p14:creationId xmlns:p14="http://schemas.microsoft.com/office/powerpoint/2010/main" val="1498811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0DD2EF-492D-A68A-EB7E-7BFE84456233}"/>
              </a:ext>
            </a:extLst>
          </p:cNvPr>
          <p:cNvSpPr txBox="1"/>
          <p:nvPr/>
        </p:nvSpPr>
        <p:spPr>
          <a:xfrm>
            <a:off x="1474749" y="433105"/>
            <a:ext cx="6094140" cy="5016758"/>
          </a:xfrm>
          <a:prstGeom prst="rect">
            <a:avLst/>
          </a:prstGeom>
          <a:noFill/>
        </p:spPr>
        <p:txBody>
          <a:bodyPr wrap="square">
            <a:spAutoFit/>
          </a:bodyPr>
          <a:lstStyle/>
          <a:p>
            <a:r>
              <a:rPr lang="en-US" sz="3200" dirty="0"/>
              <a:t> Chief Concern  Get information to confirm pregnancy: </a:t>
            </a:r>
            <a:r>
              <a:rPr lang="en-US" sz="3200" dirty="0">
                <a:solidFill>
                  <a:srgbClr val="FF0000"/>
                </a:solidFill>
              </a:rPr>
              <a:t>date of the last menstrual period</a:t>
            </a:r>
            <a:r>
              <a:rPr lang="en-US" sz="3200" dirty="0"/>
              <a:t>,  had a pregnancy test.  Find the expected date of delivery as follows: •</a:t>
            </a:r>
            <a:r>
              <a:rPr lang="en-US" sz="3200" dirty="0">
                <a:solidFill>
                  <a:srgbClr val="FF0000"/>
                </a:solidFill>
              </a:rPr>
              <a:t> 1st day of LMP + 7 days – 3 months + 1</a:t>
            </a:r>
            <a:r>
              <a:rPr lang="en-US" sz="3200" dirty="0"/>
              <a:t> year. • (4,------12month)  1st day of LMP +7 days 1st day of LMP + 7 days +9months + same year (1,2,3,month)</a:t>
            </a:r>
          </a:p>
        </p:txBody>
      </p:sp>
    </p:spTree>
    <p:extLst>
      <p:ext uri="{BB962C8B-B14F-4D97-AF65-F5344CB8AC3E}">
        <p14:creationId xmlns:p14="http://schemas.microsoft.com/office/powerpoint/2010/main" val="1555872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DEC172-9E48-2CD2-A38F-F8C81570D9BC}"/>
              </a:ext>
            </a:extLst>
          </p:cNvPr>
          <p:cNvSpPr txBox="1"/>
          <p:nvPr/>
        </p:nvSpPr>
        <p:spPr>
          <a:xfrm>
            <a:off x="3192037" y="674400"/>
            <a:ext cx="6094140" cy="5509200"/>
          </a:xfrm>
          <a:prstGeom prst="rect">
            <a:avLst/>
          </a:prstGeom>
          <a:noFill/>
        </p:spPr>
        <p:txBody>
          <a:bodyPr wrap="square">
            <a:spAutoFit/>
          </a:bodyPr>
          <a:lstStyle/>
          <a:p>
            <a:r>
              <a:rPr lang="en-US" sz="4400" dirty="0"/>
              <a:t>3- Abdominal Examination  A. Inspection: the nurse should look at the following:  Skin changes such as </a:t>
            </a:r>
            <a:r>
              <a:rPr lang="en-US" sz="4400" dirty="0" err="1"/>
              <a:t>linea</a:t>
            </a:r>
            <a:r>
              <a:rPr lang="en-US" sz="4400" dirty="0"/>
              <a:t> nigra, striae gravidarum and scars of previous operations.</a:t>
            </a:r>
          </a:p>
        </p:txBody>
      </p:sp>
    </p:spTree>
    <p:extLst>
      <p:ext uri="{BB962C8B-B14F-4D97-AF65-F5344CB8AC3E}">
        <p14:creationId xmlns:p14="http://schemas.microsoft.com/office/powerpoint/2010/main" val="2099253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FBEC6A-3A55-FB07-DA89-8AE20417B0BC}"/>
              </a:ext>
            </a:extLst>
          </p:cNvPr>
          <p:cNvSpPr txBox="1"/>
          <p:nvPr/>
        </p:nvSpPr>
        <p:spPr>
          <a:xfrm>
            <a:off x="2946710" y="612844"/>
            <a:ext cx="6094140" cy="5632311"/>
          </a:xfrm>
          <a:prstGeom prst="rect">
            <a:avLst/>
          </a:prstGeom>
          <a:noFill/>
        </p:spPr>
        <p:txBody>
          <a:bodyPr wrap="square">
            <a:spAutoFit/>
          </a:bodyPr>
          <a:lstStyle/>
          <a:p>
            <a:r>
              <a:rPr lang="en-US" sz="4000" dirty="0"/>
              <a:t> The shape of the abdomen is inspected for:  Fetal lie and position.  The abdomen looks longer if the fetal lie is longitudinal as occurs in 99.5% of cases.  The abdomen looks lower and broad if the fetal lie is transverse</a:t>
            </a:r>
          </a:p>
        </p:txBody>
      </p:sp>
    </p:spTree>
    <p:extLst>
      <p:ext uri="{BB962C8B-B14F-4D97-AF65-F5344CB8AC3E}">
        <p14:creationId xmlns:p14="http://schemas.microsoft.com/office/powerpoint/2010/main" val="3636331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87FAC2-4AE5-1359-7D14-530831382EC4}"/>
              </a:ext>
            </a:extLst>
          </p:cNvPr>
          <p:cNvSpPr txBox="1"/>
          <p:nvPr/>
        </p:nvSpPr>
        <p:spPr>
          <a:xfrm>
            <a:off x="2589871" y="612844"/>
            <a:ext cx="6094140" cy="5632311"/>
          </a:xfrm>
          <a:prstGeom prst="rect">
            <a:avLst/>
          </a:prstGeom>
          <a:noFill/>
        </p:spPr>
        <p:txBody>
          <a:bodyPr wrap="square">
            <a:spAutoFit/>
          </a:bodyPr>
          <a:lstStyle/>
          <a:p>
            <a:r>
              <a:rPr lang="en-US" sz="4000" dirty="0"/>
              <a:t> Contour of the abdominal wall is observed for pendulous abdomen, lightening, protrusion of the umbilicus  Fetal movements are inspected as evidence of fetal life and position.  The abdomen also inspected for edema</a:t>
            </a:r>
            <a:r>
              <a:rPr lang="en-US" dirty="0"/>
              <a:t>.</a:t>
            </a:r>
          </a:p>
        </p:txBody>
      </p:sp>
    </p:spTree>
    <p:extLst>
      <p:ext uri="{BB962C8B-B14F-4D97-AF65-F5344CB8AC3E}">
        <p14:creationId xmlns:p14="http://schemas.microsoft.com/office/powerpoint/2010/main" val="25221446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ECA8AD-D5FC-6C61-205E-88963DF01436}"/>
              </a:ext>
            </a:extLst>
          </p:cNvPr>
          <p:cNvSpPr txBox="1"/>
          <p:nvPr/>
        </p:nvSpPr>
        <p:spPr>
          <a:xfrm>
            <a:off x="2768291" y="254685"/>
            <a:ext cx="6094140" cy="6001643"/>
          </a:xfrm>
          <a:prstGeom prst="rect">
            <a:avLst/>
          </a:prstGeom>
          <a:noFill/>
        </p:spPr>
        <p:txBody>
          <a:bodyPr wrap="square">
            <a:spAutoFit/>
          </a:bodyPr>
          <a:lstStyle/>
          <a:p>
            <a:r>
              <a:rPr lang="en-US" sz="3200" dirty="0">
                <a:solidFill>
                  <a:srgbClr val="FF0000"/>
                </a:solidFill>
              </a:rPr>
              <a:t>B. Palpation</a:t>
            </a:r>
            <a:r>
              <a:rPr lang="en-US" sz="3200" dirty="0"/>
              <a:t>:  Abdominal palpation includes: • Measuring the fundal height to estimate the period of gestation: - After 12th week’s gestation, the uterus is palpable over the symphysis pubis as a firm globular sphere.  It reaches the umbilicus at 20 to 22 weeks and the xiphoid at 36 weeks, and then returns to about 4 cm. below the xiphoid due to lightening at 40 weeks</a:t>
            </a:r>
          </a:p>
        </p:txBody>
      </p:sp>
    </p:spTree>
    <p:extLst>
      <p:ext uri="{BB962C8B-B14F-4D97-AF65-F5344CB8AC3E}">
        <p14:creationId xmlns:p14="http://schemas.microsoft.com/office/powerpoint/2010/main" val="2912145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581AE8-8988-20C3-D97B-7CAB4F43441F}"/>
              </a:ext>
            </a:extLst>
          </p:cNvPr>
          <p:cNvSpPr txBox="1"/>
          <p:nvPr/>
        </p:nvSpPr>
        <p:spPr>
          <a:xfrm>
            <a:off x="3048930" y="674400"/>
            <a:ext cx="6094140" cy="5509200"/>
          </a:xfrm>
          <a:prstGeom prst="rect">
            <a:avLst/>
          </a:prstGeom>
          <a:noFill/>
        </p:spPr>
        <p:txBody>
          <a:bodyPr wrap="square">
            <a:spAutoFit/>
          </a:bodyPr>
          <a:lstStyle/>
          <a:p>
            <a:r>
              <a:rPr lang="en-US" sz="3200" dirty="0"/>
              <a:t> The fundal height may be higher than the expected due to  Large size fetus, multiple pregnancy, </a:t>
            </a:r>
            <a:r>
              <a:rPr lang="en-US" sz="3200" dirty="0" err="1"/>
              <a:t>polyhydrammnios</a:t>
            </a:r>
            <a:r>
              <a:rPr lang="en-US" sz="3200" dirty="0"/>
              <a:t>, or mistaken date of last menstrual period.  - The fundal height may be lower than the expected due to a small size uterus, intrauterine growth retardation, oligohydramnios or mistaken date of last menstrual period.</a:t>
            </a:r>
          </a:p>
        </p:txBody>
      </p:sp>
    </p:spTree>
    <p:extLst>
      <p:ext uri="{BB962C8B-B14F-4D97-AF65-F5344CB8AC3E}">
        <p14:creationId xmlns:p14="http://schemas.microsoft.com/office/powerpoint/2010/main" val="3118520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593BAE-8F36-7C24-50C4-3846F3A2D09D}"/>
              </a:ext>
            </a:extLst>
          </p:cNvPr>
          <p:cNvSpPr txBox="1"/>
          <p:nvPr/>
        </p:nvSpPr>
        <p:spPr>
          <a:xfrm>
            <a:off x="3415061" y="335845"/>
            <a:ext cx="6094140" cy="6186309"/>
          </a:xfrm>
          <a:prstGeom prst="rect">
            <a:avLst/>
          </a:prstGeom>
          <a:noFill/>
        </p:spPr>
        <p:txBody>
          <a:bodyPr wrap="square">
            <a:spAutoFit/>
          </a:bodyPr>
          <a:lstStyle/>
          <a:p>
            <a:r>
              <a:rPr lang="en-US" sz="4400" dirty="0"/>
              <a:t>Diagnosing the fetal lie and presentation to determine whether the fetus in a vertex or breach presentation.  Determining whether the head engagement has occurred or it is still floating.</a:t>
            </a:r>
          </a:p>
        </p:txBody>
      </p:sp>
    </p:spTree>
    <p:extLst>
      <p:ext uri="{BB962C8B-B14F-4D97-AF65-F5344CB8AC3E}">
        <p14:creationId xmlns:p14="http://schemas.microsoft.com/office/powerpoint/2010/main" val="773011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99D01E-9C3B-4E36-D3B1-85ABB09B9F09}"/>
              </a:ext>
            </a:extLst>
          </p:cNvPr>
          <p:cNvSpPr txBox="1"/>
          <p:nvPr/>
        </p:nvSpPr>
        <p:spPr>
          <a:xfrm>
            <a:off x="2667930" y="683117"/>
            <a:ext cx="6094140" cy="4524315"/>
          </a:xfrm>
          <a:prstGeom prst="rect">
            <a:avLst/>
          </a:prstGeom>
          <a:noFill/>
        </p:spPr>
        <p:txBody>
          <a:bodyPr wrap="square">
            <a:spAutoFit/>
          </a:bodyPr>
          <a:lstStyle/>
          <a:p>
            <a:r>
              <a:rPr lang="en-US" sz="3200" dirty="0">
                <a:solidFill>
                  <a:srgbClr val="FF0000"/>
                </a:solidFill>
              </a:rPr>
              <a:t>C. Auscultation </a:t>
            </a:r>
            <a:r>
              <a:rPr lang="en-US" sz="3200" dirty="0"/>
              <a:t> Fetal heart sound is heard by </a:t>
            </a:r>
            <a:r>
              <a:rPr lang="en-US" sz="3200" dirty="0" err="1"/>
              <a:t>sonicaid</a:t>
            </a:r>
            <a:r>
              <a:rPr lang="en-US" sz="3200" dirty="0"/>
              <a:t> (Doppler technique) as early as 10th -12th week of Pregnancy.  Fetal heart sound is heard by Pinard’s stethoscope  The normal heart rate is 120-160 beats/ minute.  Any deviation is considered one of fetal distress signs</a:t>
            </a:r>
          </a:p>
        </p:txBody>
      </p:sp>
    </p:spTree>
    <p:extLst>
      <p:ext uri="{BB962C8B-B14F-4D97-AF65-F5344CB8AC3E}">
        <p14:creationId xmlns:p14="http://schemas.microsoft.com/office/powerpoint/2010/main" val="17525131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EDABFD-2E7D-66F8-DBA8-40C2719FCEB6}"/>
              </a:ext>
            </a:extLst>
          </p:cNvPr>
          <p:cNvSpPr txBox="1"/>
          <p:nvPr/>
        </p:nvSpPr>
        <p:spPr>
          <a:xfrm>
            <a:off x="2812895" y="305068"/>
            <a:ext cx="6094140" cy="6247864"/>
          </a:xfrm>
          <a:prstGeom prst="rect">
            <a:avLst/>
          </a:prstGeom>
          <a:noFill/>
        </p:spPr>
        <p:txBody>
          <a:bodyPr wrap="square">
            <a:spAutoFit/>
          </a:bodyPr>
          <a:lstStyle/>
          <a:p>
            <a:r>
              <a:rPr lang="en-US" sz="4000" dirty="0">
                <a:solidFill>
                  <a:srgbClr val="FF0000"/>
                </a:solidFill>
              </a:rPr>
              <a:t>- Pelvic Examination </a:t>
            </a:r>
            <a:r>
              <a:rPr lang="en-US" sz="4000" dirty="0"/>
              <a:t> A pelvic examination reveals information on the health of both internal and external reproductive organs. • External Genitalia. Any signs of inflammation, irritation, or infection, such as redness, ulcerations, or vaginal discharge are noted</a:t>
            </a:r>
          </a:p>
        </p:txBody>
      </p:sp>
    </p:spTree>
    <p:extLst>
      <p:ext uri="{BB962C8B-B14F-4D97-AF65-F5344CB8AC3E}">
        <p14:creationId xmlns:p14="http://schemas.microsoft.com/office/powerpoint/2010/main" val="115146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BA9679-105E-2177-7493-8358E8DF61C7}"/>
              </a:ext>
            </a:extLst>
          </p:cNvPr>
          <p:cNvSpPr txBox="1"/>
          <p:nvPr/>
        </p:nvSpPr>
        <p:spPr>
          <a:xfrm>
            <a:off x="2924407" y="272304"/>
            <a:ext cx="6094140" cy="6494085"/>
          </a:xfrm>
          <a:prstGeom prst="rect">
            <a:avLst/>
          </a:prstGeom>
          <a:noFill/>
        </p:spPr>
        <p:txBody>
          <a:bodyPr wrap="square">
            <a:spAutoFit/>
          </a:bodyPr>
          <a:lstStyle/>
          <a:p>
            <a:r>
              <a:rPr lang="en-US" sz="3200" dirty="0"/>
              <a:t>Internal Genitalia. This includes:  Cervix inspection. To view the cervix, the vagina must be opened with a speculum. The cervix can be inspected for:  Position. Normally it is centered on the vagina; a retroverted uterus has a cervix positioned anteriorly, and an anteverted uterus has its cervix positioned posteriorly.  Color. A nonpregnant cervix is light pink; in pregnancy it changes to almost purple</a:t>
            </a:r>
            <a:r>
              <a:rPr lang="en-US" dirty="0"/>
              <a:t>.</a:t>
            </a:r>
          </a:p>
        </p:txBody>
      </p:sp>
    </p:spTree>
    <p:extLst>
      <p:ext uri="{BB962C8B-B14F-4D97-AF65-F5344CB8AC3E}">
        <p14:creationId xmlns:p14="http://schemas.microsoft.com/office/powerpoint/2010/main" val="26732511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3CCF45-6FF6-D54E-50B0-184A0C5C19DE}"/>
              </a:ext>
            </a:extLst>
          </p:cNvPr>
          <p:cNvSpPr txBox="1"/>
          <p:nvPr/>
        </p:nvSpPr>
        <p:spPr>
          <a:xfrm>
            <a:off x="2890954" y="610136"/>
            <a:ext cx="6094140" cy="6247864"/>
          </a:xfrm>
          <a:prstGeom prst="rect">
            <a:avLst/>
          </a:prstGeom>
          <a:noFill/>
        </p:spPr>
        <p:txBody>
          <a:bodyPr wrap="square">
            <a:spAutoFit/>
          </a:bodyPr>
          <a:lstStyle/>
          <a:p>
            <a:r>
              <a:rPr lang="en-US" sz="4000" dirty="0">
                <a:solidFill>
                  <a:srgbClr val="FF0000"/>
                </a:solidFill>
              </a:rPr>
              <a:t>Appearance</a:t>
            </a:r>
            <a:r>
              <a:rPr lang="en-US" sz="4000" dirty="0"/>
              <a:t>. In the nulligravida, the cervical </a:t>
            </a:r>
            <a:r>
              <a:rPr lang="en-US" sz="4000" dirty="0" err="1"/>
              <a:t>os</a:t>
            </a:r>
            <a:r>
              <a:rPr lang="en-US" sz="4000" dirty="0"/>
              <a:t> is round and small, while in paras’ women, the cervical </a:t>
            </a:r>
            <a:r>
              <a:rPr lang="en-US" sz="4000" dirty="0" err="1"/>
              <a:t>os</a:t>
            </a:r>
            <a:r>
              <a:rPr lang="en-US" sz="4000" dirty="0"/>
              <a:t> has a slit( star)like appearance.  Abnormal appearance. Carcinoma of the cervix appears as an irregular, granular growth at the </a:t>
            </a:r>
            <a:r>
              <a:rPr lang="en-US" sz="4000" dirty="0" err="1"/>
              <a:t>os</a:t>
            </a:r>
            <a:r>
              <a:rPr lang="en-US" dirty="0"/>
              <a:t>. </a:t>
            </a:r>
          </a:p>
        </p:txBody>
      </p:sp>
    </p:spTree>
    <p:extLst>
      <p:ext uri="{BB962C8B-B14F-4D97-AF65-F5344CB8AC3E}">
        <p14:creationId xmlns:p14="http://schemas.microsoft.com/office/powerpoint/2010/main" val="1037372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F29050-C963-F542-B577-998D7F512D43}"/>
              </a:ext>
            </a:extLst>
          </p:cNvPr>
          <p:cNvSpPr txBox="1"/>
          <p:nvPr/>
        </p:nvSpPr>
        <p:spPr>
          <a:xfrm>
            <a:off x="1162515" y="94690"/>
            <a:ext cx="6094140" cy="6668620"/>
          </a:xfrm>
          <a:prstGeom prst="rect">
            <a:avLst/>
          </a:prstGeom>
          <a:noFill/>
        </p:spPr>
        <p:txBody>
          <a:bodyPr wrap="square">
            <a:spAutoFit/>
          </a:bodyPr>
          <a:lstStyle/>
          <a:p>
            <a:pPr marL="0" marR="0" algn="justLow">
              <a:lnSpc>
                <a:spcPct val="115000"/>
              </a:lnSpc>
              <a:spcBef>
                <a:spcPts val="0"/>
              </a:spcBef>
              <a:spcAft>
                <a:spcPts val="0"/>
              </a:spcAft>
            </a:pPr>
            <a:r>
              <a:rPr lang="en-US" sz="2400" b="1"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care: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b="1"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The initial routine prenatal visit should occur between 6 and 8 weeks gestation.</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b="1"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Follow-up visits</a:t>
            </a: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should occur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About 4-week intervals until 28 weeks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2-week intervals from 28 to 36 weeks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Weekly thereafter until delivery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visits may be scheduled more frequently if risk of a poor pregnancy outcome is high or less frequently if risk is very low.</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care includes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Screening for disorders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Taking measures to reduce fetal and maternal risks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Counseling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8022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7C3822-45CF-CBB6-BFDB-8827AB4591DB}"/>
              </a:ext>
            </a:extLst>
          </p:cNvPr>
          <p:cNvSpPr txBox="1"/>
          <p:nvPr/>
        </p:nvSpPr>
        <p:spPr>
          <a:xfrm>
            <a:off x="2679081" y="1071628"/>
            <a:ext cx="6094140" cy="3785652"/>
          </a:xfrm>
          <a:prstGeom prst="rect">
            <a:avLst/>
          </a:prstGeom>
          <a:noFill/>
        </p:spPr>
        <p:txBody>
          <a:bodyPr wrap="square">
            <a:spAutoFit/>
          </a:bodyPr>
          <a:lstStyle/>
          <a:p>
            <a:r>
              <a:rPr lang="en-US" sz="4000" dirty="0">
                <a:solidFill>
                  <a:srgbClr val="FF0000"/>
                </a:solidFill>
              </a:rPr>
              <a:t>Pap Smear </a:t>
            </a:r>
            <a:r>
              <a:rPr lang="en-US" sz="4000" dirty="0"/>
              <a:t>is taken for early detection of cervical cancer and diagnosis of precancerous conditions; it also reveals inflammatory and infectious diseases</a:t>
            </a:r>
            <a:r>
              <a:rPr lang="en-US" dirty="0"/>
              <a:t>.</a:t>
            </a:r>
          </a:p>
        </p:txBody>
      </p:sp>
    </p:spTree>
    <p:extLst>
      <p:ext uri="{BB962C8B-B14F-4D97-AF65-F5344CB8AC3E}">
        <p14:creationId xmlns:p14="http://schemas.microsoft.com/office/powerpoint/2010/main" val="1440341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0E7AA2-F162-A6D0-480F-9043D0406C1E}"/>
              </a:ext>
            </a:extLst>
          </p:cNvPr>
          <p:cNvSpPr txBox="1"/>
          <p:nvPr/>
        </p:nvSpPr>
        <p:spPr>
          <a:xfrm>
            <a:off x="2857500" y="460093"/>
            <a:ext cx="6094140" cy="6186309"/>
          </a:xfrm>
          <a:prstGeom prst="rect">
            <a:avLst/>
          </a:prstGeom>
          <a:noFill/>
        </p:spPr>
        <p:txBody>
          <a:bodyPr wrap="square">
            <a:spAutoFit/>
          </a:bodyPr>
          <a:lstStyle/>
          <a:p>
            <a:r>
              <a:rPr lang="en-US" sz="3600" dirty="0"/>
              <a:t>5- Estimating Pelvic Size  This estimation is performed if the pregnant woman has never given birth vaginally before.  Estimation may be made by a combination of pelvic pelvimetry and fetal sonography.  It gives the actual diameters of the inlet 12cm and outlet through which the fetus must pass.</a:t>
            </a:r>
          </a:p>
        </p:txBody>
      </p:sp>
    </p:spTree>
    <p:extLst>
      <p:ext uri="{BB962C8B-B14F-4D97-AF65-F5344CB8AC3E}">
        <p14:creationId xmlns:p14="http://schemas.microsoft.com/office/powerpoint/2010/main" val="8077051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016533-7880-B9E1-F833-EED945FD7AC3}"/>
              </a:ext>
            </a:extLst>
          </p:cNvPr>
          <p:cNvSpPr txBox="1"/>
          <p:nvPr/>
        </p:nvSpPr>
        <p:spPr>
          <a:xfrm>
            <a:off x="3660388" y="538151"/>
            <a:ext cx="6094140" cy="6186309"/>
          </a:xfrm>
          <a:prstGeom prst="rect">
            <a:avLst/>
          </a:prstGeom>
          <a:noFill/>
        </p:spPr>
        <p:txBody>
          <a:bodyPr wrap="square">
            <a:spAutoFit/>
          </a:bodyPr>
          <a:lstStyle/>
          <a:p>
            <a:r>
              <a:rPr lang="en-US" sz="3600" dirty="0">
                <a:solidFill>
                  <a:srgbClr val="FF0000"/>
                </a:solidFill>
              </a:rPr>
              <a:t>- Laboratory Assessment </a:t>
            </a:r>
            <a:r>
              <a:rPr lang="en-US" sz="3600" dirty="0"/>
              <a:t> Blood studies:  complete blood picture (Hb has to be repeated at the 36 weeks of pregnancy, and every 4 weeks if Hb is &gt; 9g/dl).  Screening for sickle cell anemia and thalassemia.  A serologic test for syphilis (VDRL)  Blood typing including Rh factor every visit</a:t>
            </a:r>
          </a:p>
        </p:txBody>
      </p:sp>
    </p:spTree>
    <p:extLst>
      <p:ext uri="{BB962C8B-B14F-4D97-AF65-F5344CB8AC3E}">
        <p14:creationId xmlns:p14="http://schemas.microsoft.com/office/powerpoint/2010/main" val="35237504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B29B0D-5B2A-AF02-C05B-33072CF76C1B}"/>
              </a:ext>
            </a:extLst>
          </p:cNvPr>
          <p:cNvSpPr txBox="1"/>
          <p:nvPr/>
        </p:nvSpPr>
        <p:spPr>
          <a:xfrm>
            <a:off x="2567568" y="607961"/>
            <a:ext cx="6094140" cy="2554545"/>
          </a:xfrm>
          <a:prstGeom prst="rect">
            <a:avLst/>
          </a:prstGeom>
          <a:noFill/>
        </p:spPr>
        <p:txBody>
          <a:bodyPr wrap="square">
            <a:spAutoFit/>
          </a:bodyPr>
          <a:lstStyle/>
          <a:p>
            <a:r>
              <a:rPr lang="en-US" sz="4000" dirty="0">
                <a:solidFill>
                  <a:srgbClr val="FF0000"/>
                </a:solidFill>
              </a:rPr>
              <a:t> An indirect </a:t>
            </a:r>
            <a:r>
              <a:rPr lang="en-US" sz="4000" dirty="0" err="1">
                <a:solidFill>
                  <a:srgbClr val="FF0000"/>
                </a:solidFill>
              </a:rPr>
              <a:t>Coombs</a:t>
            </a:r>
            <a:r>
              <a:rPr lang="en-US" sz="4000" dirty="0" err="1"/>
              <a:t>’</a:t>
            </a:r>
            <a:r>
              <a:rPr lang="en-US" sz="4000" dirty="0"/>
              <a:t> test for determination if Rh antibodies are present in an Rh negative woman</a:t>
            </a:r>
          </a:p>
        </p:txBody>
      </p:sp>
      <p:sp>
        <p:nvSpPr>
          <p:cNvPr id="5" name="TextBox 4">
            <a:extLst>
              <a:ext uri="{FF2B5EF4-FFF2-40B4-BE49-F238E27FC236}">
                <a16:creationId xmlns:a16="http://schemas.microsoft.com/office/drawing/2014/main" id="{708BA455-9AFC-0C0C-B8D0-E3AC20DEBFF5}"/>
              </a:ext>
            </a:extLst>
          </p:cNvPr>
          <p:cNvSpPr txBox="1"/>
          <p:nvPr/>
        </p:nvSpPr>
        <p:spPr>
          <a:xfrm>
            <a:off x="2567568" y="3134628"/>
            <a:ext cx="6094140" cy="2862322"/>
          </a:xfrm>
          <a:prstGeom prst="rect">
            <a:avLst/>
          </a:prstGeom>
          <a:noFill/>
        </p:spPr>
        <p:txBody>
          <a:bodyPr wrap="square">
            <a:spAutoFit/>
          </a:bodyPr>
          <a:lstStyle/>
          <a:p>
            <a:r>
              <a:rPr lang="en-US" sz="3600" dirty="0"/>
              <a:t>Urinalysis: It is performed to test for </a:t>
            </a:r>
            <a:r>
              <a:rPr lang="en-US" sz="3600" dirty="0" err="1"/>
              <a:t>protienuria</a:t>
            </a:r>
            <a:r>
              <a:rPr lang="en-US" sz="3600" dirty="0"/>
              <a:t>, glycosuria,.  All can be done by strips and microscopic examination of the urine</a:t>
            </a:r>
          </a:p>
        </p:txBody>
      </p:sp>
    </p:spTree>
    <p:extLst>
      <p:ext uri="{BB962C8B-B14F-4D97-AF65-F5344CB8AC3E}">
        <p14:creationId xmlns:p14="http://schemas.microsoft.com/office/powerpoint/2010/main" val="9589431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1F8808-F1E2-F6EC-F94A-F31802E6FE9A}"/>
              </a:ext>
            </a:extLst>
          </p:cNvPr>
          <p:cNvSpPr txBox="1"/>
          <p:nvPr/>
        </p:nvSpPr>
        <p:spPr>
          <a:xfrm>
            <a:off x="3048930" y="816931"/>
            <a:ext cx="6094140" cy="5632311"/>
          </a:xfrm>
          <a:prstGeom prst="rect">
            <a:avLst/>
          </a:prstGeom>
          <a:noFill/>
        </p:spPr>
        <p:txBody>
          <a:bodyPr wrap="square">
            <a:spAutoFit/>
          </a:bodyPr>
          <a:lstStyle/>
          <a:p>
            <a:r>
              <a:rPr lang="en-US" sz="3600" dirty="0">
                <a:solidFill>
                  <a:srgbClr val="FF0000"/>
                </a:solidFill>
              </a:rPr>
              <a:t>Ultrasonography</a:t>
            </a:r>
            <a:r>
              <a:rPr lang="en-US" sz="3600" dirty="0"/>
              <a:t>: It is performed when the last menstrual period is unknown, and to assess the fetal growth and wellbeing.( </a:t>
            </a:r>
            <a:r>
              <a:rPr lang="en-US" sz="3600" dirty="0" err="1"/>
              <a:t>uss</a:t>
            </a:r>
            <a:r>
              <a:rPr lang="en-US" sz="3600" dirty="0"/>
              <a:t> end of pregnancy 3 </a:t>
            </a:r>
            <a:r>
              <a:rPr lang="en-US" sz="3600" dirty="0" err="1"/>
              <a:t>rd</a:t>
            </a:r>
            <a:r>
              <a:rPr lang="en-US" sz="3600" dirty="0"/>
              <a:t> )  End of 16th Week Sex can be determined by ultrasound  End 12 Week Sex is distinguishable by outward appearance.</a:t>
            </a:r>
          </a:p>
        </p:txBody>
      </p:sp>
    </p:spTree>
    <p:extLst>
      <p:ext uri="{BB962C8B-B14F-4D97-AF65-F5344CB8AC3E}">
        <p14:creationId xmlns:p14="http://schemas.microsoft.com/office/powerpoint/2010/main" val="27418612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05CBB6-90F0-45D1-095B-745E5AAAEF4B}"/>
              </a:ext>
            </a:extLst>
          </p:cNvPr>
          <p:cNvSpPr txBox="1"/>
          <p:nvPr/>
        </p:nvSpPr>
        <p:spPr>
          <a:xfrm>
            <a:off x="2768290" y="837452"/>
            <a:ext cx="6094140" cy="5016758"/>
          </a:xfrm>
          <a:prstGeom prst="rect">
            <a:avLst/>
          </a:prstGeom>
          <a:noFill/>
        </p:spPr>
        <p:txBody>
          <a:bodyPr wrap="square">
            <a:spAutoFit/>
          </a:bodyPr>
          <a:lstStyle/>
          <a:p>
            <a:r>
              <a:rPr lang="en-US" sz="4000" dirty="0"/>
              <a:t>Review danger signs of pregnancy:  Vaginal bleeding.  Persistent vomiting.  Chills and fever.  Sudden escape of clear fluid from the vagina.  Abdominal or chest pain( embolism</a:t>
            </a:r>
            <a:r>
              <a:rPr lang="en-US" dirty="0"/>
              <a:t>)</a:t>
            </a:r>
          </a:p>
        </p:txBody>
      </p:sp>
    </p:spTree>
    <p:extLst>
      <p:ext uri="{BB962C8B-B14F-4D97-AF65-F5344CB8AC3E}">
        <p14:creationId xmlns:p14="http://schemas.microsoft.com/office/powerpoint/2010/main" val="28345423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4065A4-1476-A73C-034B-5CD2C7E9CF41}"/>
              </a:ext>
            </a:extLst>
          </p:cNvPr>
          <p:cNvSpPr txBox="1"/>
          <p:nvPr/>
        </p:nvSpPr>
        <p:spPr>
          <a:xfrm>
            <a:off x="2433754" y="1014288"/>
            <a:ext cx="6094140" cy="5816977"/>
          </a:xfrm>
          <a:prstGeom prst="rect">
            <a:avLst/>
          </a:prstGeom>
          <a:noFill/>
        </p:spPr>
        <p:txBody>
          <a:bodyPr wrap="square">
            <a:spAutoFit/>
          </a:bodyPr>
          <a:lstStyle/>
          <a:p>
            <a:r>
              <a:rPr lang="ar-IQ" sz="2400" dirty="0"/>
              <a:t> </a:t>
            </a:r>
            <a:r>
              <a:rPr lang="en-US" sz="3600" dirty="0">
                <a:solidFill>
                  <a:srgbClr val="FF0000"/>
                </a:solidFill>
              </a:rPr>
              <a:t>sings of pregnancy-induced hypertension (PIH). </a:t>
            </a:r>
            <a:r>
              <a:rPr lang="en-US" sz="3600" dirty="0"/>
              <a:t>* Rapid weight gain * Swelling of the face or fingers * Flashes of light or dots before the eyes. * Dimness or blurring of vision. * Severe, continuous headache * Decreased urine output. * Increase or decrease in fetal movement</a:t>
            </a:r>
            <a:r>
              <a:rPr lang="en-US" sz="4800" dirty="0"/>
              <a:t>.</a:t>
            </a:r>
            <a:r>
              <a:rPr lang="ar-IQ" sz="4800" dirty="0"/>
              <a:t> </a:t>
            </a:r>
            <a:endParaRPr lang="en-US" sz="3600" dirty="0"/>
          </a:p>
        </p:txBody>
      </p:sp>
    </p:spTree>
    <p:extLst>
      <p:ext uri="{BB962C8B-B14F-4D97-AF65-F5344CB8AC3E}">
        <p14:creationId xmlns:p14="http://schemas.microsoft.com/office/powerpoint/2010/main" val="36090973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42157C-204C-C9AC-1536-B7ECDDCD6DBC}"/>
              </a:ext>
            </a:extLst>
          </p:cNvPr>
          <p:cNvSpPr txBox="1"/>
          <p:nvPr/>
        </p:nvSpPr>
        <p:spPr>
          <a:xfrm>
            <a:off x="2617076" y="557498"/>
            <a:ext cx="6096000" cy="5509200"/>
          </a:xfrm>
          <a:prstGeom prst="rect">
            <a:avLst/>
          </a:prstGeom>
          <a:noFill/>
        </p:spPr>
        <p:txBody>
          <a:bodyPr wrap="square">
            <a:spAutoFit/>
          </a:bodyPr>
          <a:lstStyle/>
          <a:p>
            <a:r>
              <a:rPr lang="en-US" sz="3200" dirty="0">
                <a:solidFill>
                  <a:srgbClr val="FF0000"/>
                </a:solidFill>
              </a:rPr>
              <a:t>B- Physical Examination </a:t>
            </a:r>
            <a:r>
              <a:rPr lang="en-US" sz="3200" dirty="0"/>
              <a:t>• Blood pressure (every visit) • Clean-catch urine for glucose, protein, and leukocytes (every visit) • Blood serum level for alpha-</a:t>
            </a:r>
            <a:r>
              <a:rPr lang="en-US" sz="3200" dirty="0" err="1"/>
              <a:t>fetoprotien</a:t>
            </a:r>
            <a:r>
              <a:rPr lang="en-US" sz="3200" dirty="0"/>
              <a:t>  ) (16 weeks) • VDRL test for syphilis if possibility of new exposure. • Glucose screen (28 weeks) • Glucose challenge (24 to 28 weeks) if warranted • Anti-Rh titer (28 weeks) </a:t>
            </a:r>
          </a:p>
        </p:txBody>
      </p:sp>
    </p:spTree>
    <p:extLst>
      <p:ext uri="{BB962C8B-B14F-4D97-AF65-F5344CB8AC3E}">
        <p14:creationId xmlns:p14="http://schemas.microsoft.com/office/powerpoint/2010/main" val="29845084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11D5C4-50FD-E7CA-769E-B2494AE6BF66}"/>
              </a:ext>
            </a:extLst>
          </p:cNvPr>
          <p:cNvSpPr txBox="1"/>
          <p:nvPr/>
        </p:nvSpPr>
        <p:spPr>
          <a:xfrm>
            <a:off x="1912884" y="3959"/>
            <a:ext cx="6096000" cy="2308324"/>
          </a:xfrm>
          <a:prstGeom prst="rect">
            <a:avLst/>
          </a:prstGeom>
          <a:noFill/>
        </p:spPr>
        <p:txBody>
          <a:bodyPr wrap="square">
            <a:spAutoFit/>
          </a:bodyPr>
          <a:lstStyle/>
          <a:p>
            <a:r>
              <a:rPr lang="en-US" sz="1200" dirty="0"/>
              <a:t>2</a:t>
            </a:r>
            <a:r>
              <a:rPr lang="en-US" sz="3600" dirty="0">
                <a:solidFill>
                  <a:srgbClr val="FF0000"/>
                </a:solidFill>
              </a:rPr>
              <a:t>. Fetal Health </a:t>
            </a:r>
            <a:r>
              <a:rPr lang="en-US" sz="3600" dirty="0"/>
              <a:t>• Fetal heart rate • Fundal height • Quickening or fetal movement • Ultrasound dating of pregnancy</a:t>
            </a:r>
            <a:endParaRPr lang="en-US" sz="1200" dirty="0"/>
          </a:p>
        </p:txBody>
      </p:sp>
      <p:sp>
        <p:nvSpPr>
          <p:cNvPr id="5" name="TextBox 4">
            <a:extLst>
              <a:ext uri="{FF2B5EF4-FFF2-40B4-BE49-F238E27FC236}">
                <a16:creationId xmlns:a16="http://schemas.microsoft.com/office/drawing/2014/main" id="{4AE72081-DEDE-254C-6173-833BE628FBA4}"/>
              </a:ext>
            </a:extLst>
          </p:cNvPr>
          <p:cNvSpPr txBox="1"/>
          <p:nvPr/>
        </p:nvSpPr>
        <p:spPr>
          <a:xfrm>
            <a:off x="1912884" y="2283560"/>
            <a:ext cx="6096000" cy="4524315"/>
          </a:xfrm>
          <a:prstGeom prst="rect">
            <a:avLst/>
          </a:prstGeom>
          <a:noFill/>
        </p:spPr>
        <p:txBody>
          <a:bodyPr wrap="square">
            <a:spAutoFit/>
          </a:bodyPr>
          <a:lstStyle/>
          <a:p>
            <a:r>
              <a:rPr lang="en-US" sz="3200" dirty="0">
                <a:solidFill>
                  <a:srgbClr val="FF0000"/>
                </a:solidFill>
              </a:rPr>
              <a:t>Promoting health during pregnancy </a:t>
            </a:r>
            <a:r>
              <a:rPr lang="en-US" sz="3200" dirty="0"/>
              <a:t>which include: self-care are required: • Bathing. • During pregnancy, sweating tends to increase because a woman excretes waste products for herself and a fetus. • She also has an increase in vaginal discharge. For these reasons,</a:t>
            </a:r>
          </a:p>
        </p:txBody>
      </p:sp>
    </p:spTree>
    <p:extLst>
      <p:ext uri="{BB962C8B-B14F-4D97-AF65-F5344CB8AC3E}">
        <p14:creationId xmlns:p14="http://schemas.microsoft.com/office/powerpoint/2010/main" val="37909970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FC82E1-7D88-840D-8E50-FA640D61A2E9}"/>
              </a:ext>
            </a:extLst>
          </p:cNvPr>
          <p:cNvSpPr txBox="1"/>
          <p:nvPr/>
        </p:nvSpPr>
        <p:spPr>
          <a:xfrm>
            <a:off x="1471448" y="500031"/>
            <a:ext cx="6096000" cy="1815882"/>
          </a:xfrm>
          <a:prstGeom prst="rect">
            <a:avLst/>
          </a:prstGeom>
          <a:noFill/>
        </p:spPr>
        <p:txBody>
          <a:bodyPr wrap="square">
            <a:spAutoFit/>
          </a:bodyPr>
          <a:lstStyle/>
          <a:p>
            <a:r>
              <a:rPr lang="en-US" sz="2800" dirty="0"/>
              <a:t>* Breast care.  - A pregnant woman has to wear a firm, supportive bra with wide straps to spread weight across the shoulders</a:t>
            </a:r>
            <a:r>
              <a:rPr lang="en-US" dirty="0"/>
              <a:t>.</a:t>
            </a:r>
          </a:p>
        </p:txBody>
      </p:sp>
      <p:sp>
        <p:nvSpPr>
          <p:cNvPr id="5" name="TextBox 4">
            <a:extLst>
              <a:ext uri="{FF2B5EF4-FFF2-40B4-BE49-F238E27FC236}">
                <a16:creationId xmlns:a16="http://schemas.microsoft.com/office/drawing/2014/main" id="{D977DF04-269C-C62E-C567-D8E7B6296842}"/>
              </a:ext>
            </a:extLst>
          </p:cNvPr>
          <p:cNvSpPr txBox="1"/>
          <p:nvPr/>
        </p:nvSpPr>
        <p:spPr>
          <a:xfrm>
            <a:off x="1545021" y="2341485"/>
            <a:ext cx="6096000" cy="4401205"/>
          </a:xfrm>
          <a:prstGeom prst="rect">
            <a:avLst/>
          </a:prstGeom>
          <a:noFill/>
        </p:spPr>
        <p:txBody>
          <a:bodyPr wrap="square">
            <a:spAutoFit/>
          </a:bodyPr>
          <a:lstStyle/>
          <a:p>
            <a:r>
              <a:rPr lang="en-US" sz="2800" dirty="0"/>
              <a:t> - At about 16th week of pregnancy, </a:t>
            </a:r>
            <a:r>
              <a:rPr lang="en-US" sz="2800" dirty="0" err="1"/>
              <a:t>colostrums</a:t>
            </a:r>
            <a:r>
              <a:rPr lang="en-US" sz="2800" dirty="0"/>
              <a:t> secretion begins in the breasts.  Instruct her to wash her breasts with clear tap water (no soap, because that could be drying) daily to remove the </a:t>
            </a:r>
            <a:r>
              <a:rPr lang="en-US" sz="2800" dirty="0" err="1"/>
              <a:t>colostrums</a:t>
            </a:r>
            <a:r>
              <a:rPr lang="en-US" sz="2800" dirty="0"/>
              <a:t> and reduce the risk of infection.  Afterward, she should dry her nipples well by patting them.  Otherwise, constant moisture can cause nipple, pain, and fissuring.</a:t>
            </a:r>
          </a:p>
        </p:txBody>
      </p:sp>
    </p:spTree>
    <p:extLst>
      <p:ext uri="{BB962C8B-B14F-4D97-AF65-F5344CB8AC3E}">
        <p14:creationId xmlns:p14="http://schemas.microsoft.com/office/powerpoint/2010/main" val="174165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634C4E-74E0-24D4-012C-8376E02F8D2C}"/>
              </a:ext>
            </a:extLst>
          </p:cNvPr>
          <p:cNvSpPr txBox="1"/>
          <p:nvPr/>
        </p:nvSpPr>
        <p:spPr>
          <a:xfrm>
            <a:off x="1876193" y="504697"/>
            <a:ext cx="6094140" cy="5632311"/>
          </a:xfrm>
          <a:prstGeom prst="rect">
            <a:avLst/>
          </a:prstGeom>
          <a:noFill/>
        </p:spPr>
        <p:txBody>
          <a:bodyPr wrap="square">
            <a:spAutoFit/>
          </a:bodyPr>
          <a:lstStyle/>
          <a:p>
            <a:r>
              <a:rPr lang="en-US" sz="3600" dirty="0"/>
              <a:t>information about signs of early pregnancy such as nausea, vomiting, breast changes or fatigue.  Ask about danger signs of pregnancy such as bleeding, continuous headache, visual disturbances, or swelling of the hands and face.  Ask if the pregnancy was planned.</a:t>
            </a:r>
          </a:p>
        </p:txBody>
      </p:sp>
    </p:spTree>
    <p:extLst>
      <p:ext uri="{BB962C8B-B14F-4D97-AF65-F5344CB8AC3E}">
        <p14:creationId xmlns:p14="http://schemas.microsoft.com/office/powerpoint/2010/main" val="2930230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D0188-B9AF-0F4C-8C4D-A13FE21C1C5D}"/>
              </a:ext>
            </a:extLst>
          </p:cNvPr>
          <p:cNvSpPr txBox="1"/>
          <p:nvPr/>
        </p:nvSpPr>
        <p:spPr>
          <a:xfrm>
            <a:off x="3048000" y="1139297"/>
            <a:ext cx="6096000" cy="3539430"/>
          </a:xfrm>
          <a:prstGeom prst="rect">
            <a:avLst/>
          </a:prstGeom>
          <a:noFill/>
        </p:spPr>
        <p:txBody>
          <a:bodyPr wrap="square">
            <a:spAutoFit/>
          </a:bodyPr>
          <a:lstStyle/>
          <a:p>
            <a:r>
              <a:rPr lang="en-US" sz="3200" dirty="0">
                <a:solidFill>
                  <a:srgbClr val="FF0000"/>
                </a:solidFill>
              </a:rPr>
              <a:t>* Dressing</a:t>
            </a:r>
            <a:r>
              <a:rPr lang="en-US" sz="3200" dirty="0"/>
              <a:t>. A woman should avoid garters, extremely firm gridles with panty legs, and knee-high stockings because these may impede lower-extremity circulation.  Suggest wearing </a:t>
            </a:r>
            <a:r>
              <a:rPr lang="en-US" sz="3200" dirty="0" err="1"/>
              <a:t>sheos</a:t>
            </a:r>
            <a:r>
              <a:rPr lang="en-US" sz="3200" dirty="0"/>
              <a:t> with moderate to low heel to minimize </a:t>
            </a:r>
            <a:r>
              <a:rPr lang="en-US" dirty="0"/>
              <a:t>.. </a:t>
            </a:r>
          </a:p>
        </p:txBody>
      </p:sp>
    </p:spTree>
    <p:extLst>
      <p:ext uri="{BB962C8B-B14F-4D97-AF65-F5344CB8AC3E}">
        <p14:creationId xmlns:p14="http://schemas.microsoft.com/office/powerpoint/2010/main" val="20486178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794CD9-4E7F-B767-142E-F90EB50805BF}"/>
              </a:ext>
            </a:extLst>
          </p:cNvPr>
          <p:cNvSpPr txBox="1"/>
          <p:nvPr/>
        </p:nvSpPr>
        <p:spPr>
          <a:xfrm>
            <a:off x="1334814" y="405438"/>
            <a:ext cx="6096000" cy="2246769"/>
          </a:xfrm>
          <a:prstGeom prst="rect">
            <a:avLst/>
          </a:prstGeom>
          <a:noFill/>
        </p:spPr>
        <p:txBody>
          <a:bodyPr wrap="square">
            <a:spAutoFit/>
          </a:bodyPr>
          <a:lstStyle/>
          <a:p>
            <a:r>
              <a:rPr lang="en-US" sz="2800" dirty="0">
                <a:solidFill>
                  <a:srgbClr val="FF0000"/>
                </a:solidFill>
              </a:rPr>
              <a:t>Nutrition </a:t>
            </a:r>
            <a:r>
              <a:rPr lang="en-US" sz="2800" dirty="0"/>
              <a:t>. Severe caloric restriction during pregnancy is c </a:t>
            </a:r>
            <a:r>
              <a:rPr lang="en-US" sz="2800" dirty="0" err="1"/>
              <a:t>ontraindicated</a:t>
            </a:r>
            <a:r>
              <a:rPr lang="en-US" sz="2800" dirty="0"/>
              <a:t> because it is a potential hazard to the mother and fetus, especially during organogenesis.</a:t>
            </a:r>
          </a:p>
        </p:txBody>
      </p:sp>
      <p:sp>
        <p:nvSpPr>
          <p:cNvPr id="5" name="TextBox 4">
            <a:extLst>
              <a:ext uri="{FF2B5EF4-FFF2-40B4-BE49-F238E27FC236}">
                <a16:creationId xmlns:a16="http://schemas.microsoft.com/office/drawing/2014/main" id="{CE6E6031-D730-6014-9C1F-95E9C7531C12}"/>
              </a:ext>
            </a:extLst>
          </p:cNvPr>
          <p:cNvSpPr txBox="1"/>
          <p:nvPr/>
        </p:nvSpPr>
        <p:spPr>
          <a:xfrm>
            <a:off x="1219200" y="2652207"/>
            <a:ext cx="6096000" cy="954107"/>
          </a:xfrm>
          <a:prstGeom prst="rect">
            <a:avLst/>
          </a:prstGeom>
          <a:noFill/>
        </p:spPr>
        <p:txBody>
          <a:bodyPr wrap="square">
            <a:spAutoFit/>
          </a:bodyPr>
          <a:lstStyle/>
          <a:p>
            <a:r>
              <a:rPr lang="en-US" sz="2800" dirty="0">
                <a:solidFill>
                  <a:srgbClr val="FF0000"/>
                </a:solidFill>
              </a:rPr>
              <a:t>4. Weight reduction </a:t>
            </a:r>
            <a:r>
              <a:rPr lang="en-US" sz="2800" dirty="0"/>
              <a:t>should never be started as a regimen during pregnancy.</a:t>
            </a:r>
          </a:p>
        </p:txBody>
      </p:sp>
      <p:sp>
        <p:nvSpPr>
          <p:cNvPr id="7" name="TextBox 6">
            <a:extLst>
              <a:ext uri="{FF2B5EF4-FFF2-40B4-BE49-F238E27FC236}">
                <a16:creationId xmlns:a16="http://schemas.microsoft.com/office/drawing/2014/main" id="{650A390F-DA36-D7E7-10FC-1F915DDEF06E}"/>
              </a:ext>
            </a:extLst>
          </p:cNvPr>
          <p:cNvSpPr txBox="1"/>
          <p:nvPr/>
        </p:nvSpPr>
        <p:spPr>
          <a:xfrm>
            <a:off x="1219200" y="3774906"/>
            <a:ext cx="6096000" cy="2677656"/>
          </a:xfrm>
          <a:prstGeom prst="rect">
            <a:avLst/>
          </a:prstGeom>
          <a:noFill/>
        </p:spPr>
        <p:txBody>
          <a:bodyPr wrap="square">
            <a:spAutoFit/>
          </a:bodyPr>
          <a:lstStyle/>
          <a:p>
            <a:r>
              <a:rPr lang="en-US" sz="2800" dirty="0">
                <a:solidFill>
                  <a:srgbClr val="FF0000"/>
                </a:solidFill>
              </a:rPr>
              <a:t>5. Restriction of sodium </a:t>
            </a:r>
            <a:r>
              <a:rPr lang="en-US" sz="2800" dirty="0"/>
              <a:t>and administration of di </a:t>
            </a:r>
            <a:r>
              <a:rPr lang="en-US" sz="2800" dirty="0" err="1"/>
              <a:t>uretics</a:t>
            </a:r>
            <a:r>
              <a:rPr lang="en-US" sz="2800" dirty="0"/>
              <a:t> are potentially dangerous to mother an d fetus during pregnancy; They may limit interstitial fluid reserve, which m ay be needed if the blood volume decreases</a:t>
            </a:r>
          </a:p>
        </p:txBody>
      </p:sp>
    </p:spTree>
    <p:extLst>
      <p:ext uri="{BB962C8B-B14F-4D97-AF65-F5344CB8AC3E}">
        <p14:creationId xmlns:p14="http://schemas.microsoft.com/office/powerpoint/2010/main" val="7969383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8EDB49-9A67-3AE7-B9EA-038CDF14A2E6}"/>
              </a:ext>
            </a:extLst>
          </p:cNvPr>
          <p:cNvSpPr txBox="1"/>
          <p:nvPr/>
        </p:nvSpPr>
        <p:spPr>
          <a:xfrm>
            <a:off x="2911366" y="759059"/>
            <a:ext cx="6096000" cy="5078313"/>
          </a:xfrm>
          <a:prstGeom prst="rect">
            <a:avLst/>
          </a:prstGeom>
          <a:noFill/>
        </p:spPr>
        <p:txBody>
          <a:bodyPr wrap="square">
            <a:spAutoFit/>
          </a:bodyPr>
          <a:lstStyle/>
          <a:p>
            <a:r>
              <a:rPr lang="en-US" sz="3600" dirty="0">
                <a:solidFill>
                  <a:srgbClr val="FF0000"/>
                </a:solidFill>
              </a:rPr>
              <a:t>Exercise. </a:t>
            </a:r>
            <a:r>
              <a:rPr lang="en-US" sz="3600" dirty="0"/>
              <a:t>- Exercise during pregnancy is important to prevent circulatory stasis in the lower extremities. - It also can offer a general feeling of well-being. - The average, well-nourished pregnant women should exercise every day for 30 consecutive minutes.</a:t>
            </a:r>
          </a:p>
        </p:txBody>
      </p:sp>
    </p:spTree>
    <p:extLst>
      <p:ext uri="{BB962C8B-B14F-4D97-AF65-F5344CB8AC3E}">
        <p14:creationId xmlns:p14="http://schemas.microsoft.com/office/powerpoint/2010/main" val="384890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2EF91-5CCE-7780-B086-7B419CD14D36}"/>
              </a:ext>
            </a:extLst>
          </p:cNvPr>
          <p:cNvSpPr txBox="1"/>
          <p:nvPr/>
        </p:nvSpPr>
        <p:spPr>
          <a:xfrm>
            <a:off x="1324303" y="320457"/>
            <a:ext cx="6096000" cy="3108543"/>
          </a:xfrm>
          <a:prstGeom prst="rect">
            <a:avLst/>
          </a:prstGeom>
          <a:noFill/>
        </p:spPr>
        <p:txBody>
          <a:bodyPr wrap="square">
            <a:spAutoFit/>
          </a:bodyPr>
          <a:lstStyle/>
          <a:p>
            <a:r>
              <a:rPr lang="en-US" sz="2800" dirty="0">
                <a:solidFill>
                  <a:srgbClr val="FF0000"/>
                </a:solidFill>
              </a:rPr>
              <a:t>e. Increased minerals </a:t>
            </a:r>
            <a:r>
              <a:rPr lang="en-US" sz="2800" dirty="0"/>
              <a:t>with supplement of iron to prevent anemia. f. Iodized salt to provide needed sodium and iodine. g. Increased calcium from milk. The pregnant woman should drink 8 to 10 glass es of fluid each day vitamin D intake </a:t>
            </a:r>
          </a:p>
        </p:txBody>
      </p:sp>
      <p:sp>
        <p:nvSpPr>
          <p:cNvPr id="5" name="TextBox 4">
            <a:extLst>
              <a:ext uri="{FF2B5EF4-FFF2-40B4-BE49-F238E27FC236}">
                <a16:creationId xmlns:a16="http://schemas.microsoft.com/office/drawing/2014/main" id="{1EDB4836-B63C-5ACE-3432-1A987D8688AE}"/>
              </a:ext>
            </a:extLst>
          </p:cNvPr>
          <p:cNvSpPr txBox="1"/>
          <p:nvPr/>
        </p:nvSpPr>
        <p:spPr>
          <a:xfrm>
            <a:off x="1681656" y="3318570"/>
            <a:ext cx="6096000" cy="3539430"/>
          </a:xfrm>
          <a:prstGeom prst="rect">
            <a:avLst/>
          </a:prstGeom>
          <a:noFill/>
        </p:spPr>
        <p:txBody>
          <a:bodyPr wrap="square">
            <a:spAutoFit/>
          </a:bodyPr>
          <a:lstStyle/>
          <a:p>
            <a:r>
              <a:rPr lang="en-US" sz="2800" dirty="0">
                <a:solidFill>
                  <a:srgbClr val="FF0000"/>
                </a:solidFill>
              </a:rPr>
              <a:t>b. Average weight </a:t>
            </a:r>
            <a:r>
              <a:rPr lang="en-US" sz="2800" dirty="0"/>
              <a:t>gain should be 14.4 to 16 kg, or 25 to 35 </a:t>
            </a:r>
            <a:r>
              <a:rPr lang="en-US" sz="2800" dirty="0" err="1"/>
              <a:t>Ib</a:t>
            </a:r>
            <a:r>
              <a:rPr lang="en-US" sz="2800" dirty="0"/>
              <a:t>, but is individual according to needs; underweight women should gain more, overweight women should gain les s; women carrying more than one fetus should gain more than the recommended weight</a:t>
            </a:r>
          </a:p>
        </p:txBody>
      </p:sp>
    </p:spTree>
    <p:extLst>
      <p:ext uri="{BB962C8B-B14F-4D97-AF65-F5344CB8AC3E}">
        <p14:creationId xmlns:p14="http://schemas.microsoft.com/office/powerpoint/2010/main" val="32896262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C8E64B-1D80-A741-D392-17709A4CFF4C}"/>
              </a:ext>
            </a:extLst>
          </p:cNvPr>
          <p:cNvSpPr txBox="1"/>
          <p:nvPr/>
        </p:nvSpPr>
        <p:spPr>
          <a:xfrm>
            <a:off x="1177159" y="628021"/>
            <a:ext cx="6096000" cy="2308324"/>
          </a:xfrm>
          <a:prstGeom prst="rect">
            <a:avLst/>
          </a:prstGeom>
          <a:noFill/>
        </p:spPr>
        <p:txBody>
          <a:bodyPr wrap="square">
            <a:spAutoFit/>
          </a:bodyPr>
          <a:lstStyle/>
          <a:p>
            <a:r>
              <a:rPr lang="en-US" sz="3600" dirty="0">
                <a:solidFill>
                  <a:srgbClr val="FF0000"/>
                </a:solidFill>
              </a:rPr>
              <a:t>A calorie increase </a:t>
            </a:r>
            <a:r>
              <a:rPr lang="en-US" sz="3600" dirty="0"/>
              <a:t>of about 300 </a:t>
            </a:r>
            <a:r>
              <a:rPr lang="en-US" sz="3600" dirty="0" err="1"/>
              <a:t>cal</a:t>
            </a:r>
            <a:r>
              <a:rPr lang="en-US" sz="3600" dirty="0"/>
              <a:t>/day in the second trimester and more </a:t>
            </a:r>
            <a:r>
              <a:rPr lang="en-US" sz="3600" dirty="0" err="1"/>
              <a:t>cal</a:t>
            </a:r>
            <a:r>
              <a:rPr lang="en-US" sz="3600" dirty="0"/>
              <a:t>/day in the third trimester</a:t>
            </a:r>
          </a:p>
        </p:txBody>
      </p:sp>
      <p:sp>
        <p:nvSpPr>
          <p:cNvPr id="5" name="TextBox 4">
            <a:extLst>
              <a:ext uri="{FF2B5EF4-FFF2-40B4-BE49-F238E27FC236}">
                <a16:creationId xmlns:a16="http://schemas.microsoft.com/office/drawing/2014/main" id="{32EF863C-5B2B-30C7-CE45-75DD81BB75E9}"/>
              </a:ext>
            </a:extLst>
          </p:cNvPr>
          <p:cNvSpPr txBox="1"/>
          <p:nvPr/>
        </p:nvSpPr>
        <p:spPr>
          <a:xfrm>
            <a:off x="3048000" y="2692963"/>
            <a:ext cx="6096000" cy="4031873"/>
          </a:xfrm>
          <a:prstGeom prst="rect">
            <a:avLst/>
          </a:prstGeom>
          <a:noFill/>
        </p:spPr>
        <p:txBody>
          <a:bodyPr wrap="square">
            <a:spAutoFit/>
          </a:bodyPr>
          <a:lstStyle/>
          <a:p>
            <a:r>
              <a:rPr lang="en-US" sz="3200" dirty="0"/>
              <a:t>9</a:t>
            </a:r>
            <a:r>
              <a:rPr lang="en-US" sz="3200" dirty="0">
                <a:solidFill>
                  <a:srgbClr val="FF0000"/>
                </a:solidFill>
              </a:rPr>
              <a:t>. Dietary asse</a:t>
            </a:r>
            <a:r>
              <a:rPr lang="en-US" sz="3200" dirty="0"/>
              <a:t>ssment and counseling should be an important part of prenatal care for every pregnant woman; consider cultural, economic, and psycho logic needs adequate weight gain is about 4 </a:t>
            </a:r>
            <a:r>
              <a:rPr lang="en-US" sz="3200" dirty="0" err="1"/>
              <a:t>Ib</a:t>
            </a:r>
            <a:r>
              <a:rPr lang="en-US" sz="3200" dirty="0"/>
              <a:t> every month after an initial 3 to 4 </a:t>
            </a:r>
            <a:r>
              <a:rPr lang="en-US" sz="3200" dirty="0" err="1"/>
              <a:t>lb</a:t>
            </a:r>
            <a:r>
              <a:rPr lang="en-US" sz="3200" dirty="0"/>
              <a:t> gain in the first </a:t>
            </a:r>
            <a:r>
              <a:rPr lang="en-US" sz="3200" dirty="0" err="1"/>
              <a:t>trimest</a:t>
            </a:r>
            <a:r>
              <a:rPr lang="en-US" sz="3200" dirty="0"/>
              <a:t> er</a:t>
            </a:r>
          </a:p>
        </p:txBody>
      </p:sp>
    </p:spTree>
    <p:extLst>
      <p:ext uri="{BB962C8B-B14F-4D97-AF65-F5344CB8AC3E}">
        <p14:creationId xmlns:p14="http://schemas.microsoft.com/office/powerpoint/2010/main" val="8471129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CB478D-E884-AA78-36BE-C515108FB310}"/>
              </a:ext>
            </a:extLst>
          </p:cNvPr>
          <p:cNvSpPr txBox="1"/>
          <p:nvPr/>
        </p:nvSpPr>
        <p:spPr>
          <a:xfrm>
            <a:off x="426983" y="132168"/>
            <a:ext cx="6096000" cy="1815882"/>
          </a:xfrm>
          <a:prstGeom prst="rect">
            <a:avLst/>
          </a:prstGeom>
          <a:noFill/>
        </p:spPr>
        <p:txBody>
          <a:bodyPr wrap="square">
            <a:spAutoFit/>
          </a:bodyPr>
          <a:lstStyle/>
          <a:p>
            <a:r>
              <a:rPr lang="en-US" sz="2800" dirty="0">
                <a:solidFill>
                  <a:srgbClr val="FF0000"/>
                </a:solidFill>
              </a:rPr>
              <a:t>9. Chorionic villi or amniocentesis </a:t>
            </a:r>
            <a:r>
              <a:rPr lang="en-US" sz="2800" dirty="0"/>
              <a:t>for women at high risk or 35 years or older to determine chr </a:t>
            </a:r>
            <a:r>
              <a:rPr lang="en-US" sz="2800" dirty="0" err="1"/>
              <a:t>omosomal</a:t>
            </a:r>
            <a:r>
              <a:rPr lang="en-US" sz="2800" dirty="0"/>
              <a:t> or other abnormalities.</a:t>
            </a:r>
          </a:p>
        </p:txBody>
      </p:sp>
      <p:pic>
        <p:nvPicPr>
          <p:cNvPr id="4" name="Picture 3">
            <a:extLst>
              <a:ext uri="{FF2B5EF4-FFF2-40B4-BE49-F238E27FC236}">
                <a16:creationId xmlns:a16="http://schemas.microsoft.com/office/drawing/2014/main" id="{05AB37EF-27E3-6813-5EF8-6767D4F93A50}"/>
              </a:ext>
            </a:extLst>
          </p:cNvPr>
          <p:cNvPicPr>
            <a:picLocks noChangeAspect="1"/>
          </p:cNvPicPr>
          <p:nvPr/>
        </p:nvPicPr>
        <p:blipFill>
          <a:blip r:embed="rId2"/>
          <a:stretch>
            <a:fillRect/>
          </a:stretch>
        </p:blipFill>
        <p:spPr>
          <a:xfrm>
            <a:off x="5745217" y="1386052"/>
            <a:ext cx="6019800" cy="6019800"/>
          </a:xfrm>
          <a:prstGeom prst="rect">
            <a:avLst/>
          </a:prstGeom>
        </p:spPr>
      </p:pic>
      <p:pic>
        <p:nvPicPr>
          <p:cNvPr id="5" name="Picture 4">
            <a:extLst>
              <a:ext uri="{FF2B5EF4-FFF2-40B4-BE49-F238E27FC236}">
                <a16:creationId xmlns:a16="http://schemas.microsoft.com/office/drawing/2014/main" id="{ABD2B52F-C7FB-1241-D74A-C303B9DEA4DF}"/>
              </a:ext>
            </a:extLst>
          </p:cNvPr>
          <p:cNvPicPr>
            <a:picLocks noChangeAspect="1"/>
          </p:cNvPicPr>
          <p:nvPr/>
        </p:nvPicPr>
        <p:blipFill>
          <a:blip r:embed="rId3"/>
          <a:stretch>
            <a:fillRect/>
          </a:stretch>
        </p:blipFill>
        <p:spPr>
          <a:xfrm>
            <a:off x="1553724" y="3081151"/>
            <a:ext cx="2505075" cy="1828800"/>
          </a:xfrm>
          <a:prstGeom prst="rect">
            <a:avLst/>
          </a:prstGeom>
        </p:spPr>
      </p:pic>
    </p:spTree>
    <p:extLst>
      <p:ext uri="{BB962C8B-B14F-4D97-AF65-F5344CB8AC3E}">
        <p14:creationId xmlns:p14="http://schemas.microsoft.com/office/powerpoint/2010/main" val="34981528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986518-86AC-C954-8DDD-EA61BE5D3E05}"/>
              </a:ext>
            </a:extLst>
          </p:cNvPr>
          <p:cNvSpPr txBox="1"/>
          <p:nvPr/>
        </p:nvSpPr>
        <p:spPr>
          <a:xfrm>
            <a:off x="504496" y="213707"/>
            <a:ext cx="6096000" cy="5262979"/>
          </a:xfrm>
          <a:prstGeom prst="rect">
            <a:avLst/>
          </a:prstGeom>
          <a:noFill/>
        </p:spPr>
        <p:txBody>
          <a:bodyPr wrap="square">
            <a:spAutoFit/>
          </a:bodyPr>
          <a:lstStyle/>
          <a:p>
            <a:pPr algn="l" fontAlgn="base"/>
            <a:r>
              <a:rPr lang="en-US" sz="2800" b="0" i="0" dirty="0">
                <a:solidFill>
                  <a:srgbClr val="FF0000"/>
                </a:solidFill>
                <a:effectLst/>
                <a:latin typeface="Neue Helvetica eText W01"/>
              </a:rPr>
              <a:t>Amniocentesis</a:t>
            </a:r>
          </a:p>
          <a:p>
            <a:pPr algn="l" fontAlgn="base"/>
            <a:r>
              <a:rPr lang="en-US" sz="2800" b="0" i="0" dirty="0">
                <a:solidFill>
                  <a:srgbClr val="000000"/>
                </a:solidFill>
                <a:effectLst/>
                <a:latin typeface="Neue Helvetica eText W01"/>
              </a:rPr>
              <a:t>Culture - amniotic fluid; Culture - amniotic cells; Alpha-fetoprotein - amniocentesis</a:t>
            </a:r>
          </a:p>
          <a:p>
            <a:pPr fontAlgn="base"/>
            <a:r>
              <a:rPr lang="en-US" sz="2800" b="0" dirty="0">
                <a:solidFill>
                  <a:srgbClr val="000000"/>
                </a:solidFill>
                <a:effectLst/>
              </a:rPr>
              <a:t>Amniocentesis is a test that can be done during pregnancy to look for certain problems in the developing baby. These problems include:</a:t>
            </a:r>
          </a:p>
          <a:p>
            <a:pPr fontAlgn="base">
              <a:buFont typeface="Arial" panose="020B0604020202020204" pitchFamily="34" charset="0"/>
              <a:buChar char="•"/>
            </a:pPr>
            <a:r>
              <a:rPr lang="en-US" sz="2800" dirty="0">
                <a:solidFill>
                  <a:srgbClr val="000000"/>
                </a:solidFill>
                <a:effectLst/>
              </a:rPr>
              <a:t>Birth defects</a:t>
            </a:r>
          </a:p>
          <a:p>
            <a:pPr fontAlgn="base">
              <a:buFont typeface="Arial" panose="020B0604020202020204" pitchFamily="34" charset="0"/>
              <a:buChar char="•"/>
            </a:pPr>
            <a:r>
              <a:rPr lang="en-US" sz="2800" dirty="0">
                <a:solidFill>
                  <a:srgbClr val="000000"/>
                </a:solidFill>
                <a:effectLst/>
              </a:rPr>
              <a:t>Genetic problems</a:t>
            </a:r>
          </a:p>
          <a:p>
            <a:pPr fontAlgn="base">
              <a:buFont typeface="Arial" panose="020B0604020202020204" pitchFamily="34" charset="0"/>
              <a:buChar char="•"/>
            </a:pPr>
            <a:r>
              <a:rPr lang="en-US" sz="2800" dirty="0">
                <a:solidFill>
                  <a:srgbClr val="000000"/>
                </a:solidFill>
                <a:effectLst/>
              </a:rPr>
              <a:t>Infection</a:t>
            </a:r>
          </a:p>
          <a:p>
            <a:pPr fontAlgn="base">
              <a:buFont typeface="Arial" panose="020B0604020202020204" pitchFamily="34" charset="0"/>
              <a:buChar char="•"/>
            </a:pPr>
            <a:r>
              <a:rPr lang="en-US" sz="2800" dirty="0">
                <a:solidFill>
                  <a:srgbClr val="000000"/>
                </a:solidFill>
                <a:effectLst/>
              </a:rPr>
              <a:t>Lung development</a:t>
            </a:r>
          </a:p>
        </p:txBody>
      </p:sp>
      <p:pic>
        <p:nvPicPr>
          <p:cNvPr id="4" name="Picture 3">
            <a:extLst>
              <a:ext uri="{FF2B5EF4-FFF2-40B4-BE49-F238E27FC236}">
                <a16:creationId xmlns:a16="http://schemas.microsoft.com/office/drawing/2014/main" id="{509AAD48-32A6-3106-27E9-5271500AE06E}"/>
              </a:ext>
            </a:extLst>
          </p:cNvPr>
          <p:cNvPicPr>
            <a:picLocks noChangeAspect="1"/>
          </p:cNvPicPr>
          <p:nvPr/>
        </p:nvPicPr>
        <p:blipFill>
          <a:blip r:embed="rId2"/>
          <a:stretch>
            <a:fillRect/>
          </a:stretch>
        </p:blipFill>
        <p:spPr>
          <a:xfrm>
            <a:off x="7165428" y="1400503"/>
            <a:ext cx="3810000" cy="3048000"/>
          </a:xfrm>
          <a:prstGeom prst="rect">
            <a:avLst/>
          </a:prstGeom>
        </p:spPr>
      </p:pic>
    </p:spTree>
    <p:extLst>
      <p:ext uri="{BB962C8B-B14F-4D97-AF65-F5344CB8AC3E}">
        <p14:creationId xmlns:p14="http://schemas.microsoft.com/office/powerpoint/2010/main" val="392640020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E1E6D6-7B6B-41ED-94E2-0337FF85606D}"/>
              </a:ext>
            </a:extLst>
          </p:cNvPr>
          <p:cNvSpPr txBox="1"/>
          <p:nvPr/>
        </p:nvSpPr>
        <p:spPr>
          <a:xfrm>
            <a:off x="1187669" y="279313"/>
            <a:ext cx="6096000" cy="2246769"/>
          </a:xfrm>
          <a:prstGeom prst="rect">
            <a:avLst/>
          </a:prstGeom>
          <a:noFill/>
        </p:spPr>
        <p:txBody>
          <a:bodyPr wrap="square">
            <a:spAutoFit/>
          </a:bodyPr>
          <a:lstStyle/>
          <a:p>
            <a:r>
              <a:rPr lang="en-US" sz="2800" dirty="0">
                <a:solidFill>
                  <a:srgbClr val="FF0000"/>
                </a:solidFill>
              </a:rPr>
              <a:t>7. Weight monitored </a:t>
            </a:r>
            <a:r>
              <a:rPr lang="en-US" sz="2800" dirty="0"/>
              <a:t>and compared with prepregnant levels 8. Routine sonogram scheduled to confirm </a:t>
            </a:r>
            <a:r>
              <a:rPr lang="en-US" sz="2800" dirty="0" err="1"/>
              <a:t>gesta</a:t>
            </a:r>
            <a:r>
              <a:rPr lang="en-US" sz="2800" dirty="0"/>
              <a:t> </a:t>
            </a:r>
            <a:r>
              <a:rPr lang="en-US" sz="2800" dirty="0" err="1"/>
              <a:t>tional</a:t>
            </a:r>
            <a:r>
              <a:rPr lang="en-US" sz="2800" dirty="0"/>
              <a:t> age, assess placenta, fetus, and amniotic fluid at 18 to 20 weeks</a:t>
            </a:r>
            <a:r>
              <a:rPr lang="en-US" dirty="0"/>
              <a:t>.</a:t>
            </a:r>
          </a:p>
        </p:txBody>
      </p:sp>
      <p:sp>
        <p:nvSpPr>
          <p:cNvPr id="5" name="TextBox 4">
            <a:extLst>
              <a:ext uri="{FF2B5EF4-FFF2-40B4-BE49-F238E27FC236}">
                <a16:creationId xmlns:a16="http://schemas.microsoft.com/office/drawing/2014/main" id="{D574C0B6-2368-BE1E-C8F0-6EB2E5C5B2CE}"/>
              </a:ext>
            </a:extLst>
          </p:cNvPr>
          <p:cNvSpPr txBox="1"/>
          <p:nvPr/>
        </p:nvSpPr>
        <p:spPr>
          <a:xfrm>
            <a:off x="1187669" y="2614476"/>
            <a:ext cx="6096000" cy="1384995"/>
          </a:xfrm>
          <a:prstGeom prst="rect">
            <a:avLst/>
          </a:prstGeom>
          <a:noFill/>
        </p:spPr>
        <p:txBody>
          <a:bodyPr wrap="square">
            <a:spAutoFit/>
          </a:bodyPr>
          <a:lstStyle/>
          <a:p>
            <a:r>
              <a:rPr lang="en-US" sz="2800" dirty="0">
                <a:solidFill>
                  <a:srgbClr val="FF0000"/>
                </a:solidFill>
              </a:rPr>
              <a:t>Walking</a:t>
            </a:r>
            <a:r>
              <a:rPr lang="en-US" sz="2800" dirty="0"/>
              <a:t> is the best exercise during pregnancy, and women should be encouraged to take a walk daily.</a:t>
            </a:r>
          </a:p>
        </p:txBody>
      </p:sp>
      <p:sp>
        <p:nvSpPr>
          <p:cNvPr id="7" name="TextBox 6">
            <a:extLst>
              <a:ext uri="{FF2B5EF4-FFF2-40B4-BE49-F238E27FC236}">
                <a16:creationId xmlns:a16="http://schemas.microsoft.com/office/drawing/2014/main" id="{ED4A7291-0311-D5B8-D84A-58D03F59E2EA}"/>
              </a:ext>
            </a:extLst>
          </p:cNvPr>
          <p:cNvSpPr txBox="1"/>
          <p:nvPr/>
        </p:nvSpPr>
        <p:spPr>
          <a:xfrm>
            <a:off x="1324304" y="4331919"/>
            <a:ext cx="6096000" cy="1200329"/>
          </a:xfrm>
          <a:prstGeom prst="rect">
            <a:avLst/>
          </a:prstGeom>
          <a:noFill/>
        </p:spPr>
        <p:txBody>
          <a:bodyPr wrap="square">
            <a:spAutoFit/>
          </a:bodyPr>
          <a:lstStyle/>
          <a:p>
            <a:r>
              <a:rPr lang="en-US" sz="2400" dirty="0">
                <a:solidFill>
                  <a:srgbClr val="FF0000"/>
                </a:solidFill>
              </a:rPr>
              <a:t>Sleep</a:t>
            </a:r>
            <a:r>
              <a:rPr lang="en-US" sz="2400" dirty="0"/>
              <a:t>. - The optimal condition for body growth occurs during sleeping when growth hormone secretion is at its highest level</a:t>
            </a:r>
          </a:p>
        </p:txBody>
      </p:sp>
    </p:spTree>
    <p:extLst>
      <p:ext uri="{BB962C8B-B14F-4D97-AF65-F5344CB8AC3E}">
        <p14:creationId xmlns:p14="http://schemas.microsoft.com/office/powerpoint/2010/main" val="24508061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949DA0-10E9-42DD-2306-FC06D69276B2}"/>
              </a:ext>
            </a:extLst>
          </p:cNvPr>
          <p:cNvSpPr txBox="1"/>
          <p:nvPr/>
        </p:nvSpPr>
        <p:spPr>
          <a:xfrm>
            <a:off x="2364827" y="357802"/>
            <a:ext cx="6096000" cy="5509200"/>
          </a:xfrm>
          <a:prstGeom prst="rect">
            <a:avLst/>
          </a:prstGeom>
          <a:noFill/>
        </p:spPr>
        <p:txBody>
          <a:bodyPr wrap="square">
            <a:spAutoFit/>
          </a:bodyPr>
          <a:lstStyle/>
          <a:p>
            <a:r>
              <a:rPr lang="en-US" sz="3200" dirty="0"/>
              <a:t>- Late in pregnancy a woman may have difficulty falling asleep due to activity of her fetus, she may also awaken with pyrosis or dyspnea if she has been lying flat (supine position). This position can cause supine hypotension syndrome (faintness, diaphoresis, and hypotension from the pressure of the expanding uterus on the inferior vena cava)</a:t>
            </a:r>
          </a:p>
        </p:txBody>
      </p:sp>
    </p:spTree>
    <p:extLst>
      <p:ext uri="{BB962C8B-B14F-4D97-AF65-F5344CB8AC3E}">
        <p14:creationId xmlns:p14="http://schemas.microsoft.com/office/powerpoint/2010/main" val="25343754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BE6F8E-EA42-A03C-AFD9-A5D2B237AFDF}"/>
              </a:ext>
            </a:extLst>
          </p:cNvPr>
          <p:cNvSpPr txBox="1"/>
          <p:nvPr/>
        </p:nvSpPr>
        <p:spPr>
          <a:xfrm>
            <a:off x="1429409" y="219563"/>
            <a:ext cx="6096000" cy="6418873"/>
          </a:xfrm>
          <a:prstGeom prst="rect">
            <a:avLst/>
          </a:prstGeom>
          <a:noFill/>
        </p:spPr>
        <p:txBody>
          <a:bodyPr wrap="square">
            <a:spAutoFit/>
          </a:bodyPr>
          <a:lstStyle/>
          <a:p>
            <a:pPr marL="0" marR="0" algn="justLow">
              <a:lnSpc>
                <a:spcPct val="150000"/>
              </a:lnSpc>
              <a:spcBef>
                <a:spcPts val="0"/>
              </a:spcBef>
              <a:spcAft>
                <a:spcPts val="0"/>
              </a:spcAft>
            </a:pPr>
            <a:r>
              <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foramen </a:t>
            </a:r>
            <a:r>
              <a:rPr lang="en-US" sz="2000" b="1" dirty="0" err="1">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ovale</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that directly connects the right and left atria and helps divert oxygenated blood from the fetal pulmonary circuit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lanugo</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silk-like hairs that coat the fetus; shed later in fetal development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meconium</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fetal wastes consisting of ingested amniotic fluid, cellular debris, mucus, and bile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sz="16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quickening</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fetal movements that are strong enough to be felt by the mother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shunt</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circulatory shortcut that diverts the flow of blood from one </a:t>
            </a:r>
            <a:r>
              <a:rPr lang="en-US"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region to another</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vernix caseosa</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1000"/>
              </a:spcAft>
            </a:pPr>
            <a:r>
              <a:rPr lang="en-US"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waxy, cheese-like substance that protects the delicate fetal skin until birth</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8233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D5D566-C1A6-D723-7963-FC0BC943F03F}"/>
              </a:ext>
            </a:extLst>
          </p:cNvPr>
          <p:cNvSpPr txBox="1"/>
          <p:nvPr/>
        </p:nvSpPr>
        <p:spPr>
          <a:xfrm>
            <a:off x="816827" y="379141"/>
            <a:ext cx="6094140" cy="6317948"/>
          </a:xfrm>
          <a:prstGeom prst="rect">
            <a:avLst/>
          </a:prstGeom>
          <a:noFill/>
        </p:spPr>
        <p:txBody>
          <a:bodyPr wrap="square">
            <a:spAutoFit/>
          </a:bodyPr>
          <a:lstStyle/>
          <a:p>
            <a:pPr marL="342900" marR="0" indent="-342900" algn="justLow">
              <a:spcBef>
                <a:spcPts val="0"/>
              </a:spcBef>
              <a:spcAft>
                <a:spcPts val="300"/>
              </a:spcAft>
              <a:buFont typeface="Arial" panose="020B0604020202020204" pitchFamily="34" charset="0"/>
              <a:buChar char="•"/>
            </a:pPr>
            <a:r>
              <a:rPr lang="en-US" sz="2000" b="1" cap="all" spc="6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CLINICAL CALCULATOR:</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0"/>
              </a:spcAft>
              <a:buFont typeface="Arial" panose="020B0604020202020204" pitchFamily="34" charset="0"/>
              <a:buChar char="•"/>
            </a:pPr>
            <a:r>
              <a:rPr lang="en-US" sz="2000" spc="10" dirty="0">
                <a:solidFill>
                  <a:srgbClr val="174F6D"/>
                </a:solidFill>
                <a:effectLst/>
                <a:latin typeface="Times New Roman" panose="02020603050405020304" pitchFamily="18" charset="0"/>
                <a:ea typeface="Times New Roman" panose="02020603050405020304" pitchFamily="18" charset="0"/>
                <a:cs typeface="Arial" panose="020B0604020202020204" pitchFamily="34" charset="0"/>
              </a:rPr>
              <a:t>Pregnancy Gestation by LMP and Ultrasound Biometry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0"/>
              </a:spcAft>
              <a:buFont typeface="Arial" panose="020B0604020202020204" pitchFamily="34" charset="0"/>
              <a:buChar char="•"/>
            </a:pPr>
            <a:r>
              <a:rPr lang="en-US" sz="2000" b="1" spc="20"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History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During the initial visit, clinicians should obtain a full medical history, including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Previous and current disorders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Drug use (therapeutic, social, and illicit)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Risk factors for complications of pregnancy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Obstetric history, with the outcome of all previous pregnancies, including maternal and fetal complications (</a:t>
            </a:r>
            <a:r>
              <a:rPr lang="en-US" sz="2000" spc="1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eg</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gestational diabetes, preeclampsia, congenital malformations, stillbirth)</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Family history should include all chronic disorders in family members to identify possible hereditary disorders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27079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33D3FB-1148-7113-212F-FE455CBF864F}"/>
              </a:ext>
            </a:extLst>
          </p:cNvPr>
          <p:cNvSpPr txBox="1"/>
          <p:nvPr/>
        </p:nvSpPr>
        <p:spPr>
          <a:xfrm>
            <a:off x="2217683" y="560608"/>
            <a:ext cx="6096000" cy="5157630"/>
          </a:xfrm>
          <a:prstGeom prst="rect">
            <a:avLst/>
          </a:prstGeom>
          <a:noFill/>
        </p:spPr>
        <p:txBody>
          <a:bodyPr wrap="square">
            <a:spAutoFit/>
          </a:bodyPr>
          <a:lstStyle/>
          <a:p>
            <a:pPr marL="0" marR="0" algn="justLow">
              <a:lnSpc>
                <a:spcPct val="200000"/>
              </a:lnSpc>
              <a:spcBef>
                <a:spcPts val="0"/>
              </a:spcBef>
              <a:spcAft>
                <a:spcPts val="0"/>
              </a:spcAft>
            </a:pPr>
            <a:r>
              <a:rPr lang="en-US" sz="24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ductus arteriosus</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200000"/>
              </a:lnSpc>
              <a:spcBef>
                <a:spcPts val="0"/>
              </a:spcBef>
              <a:spcAft>
                <a:spcPts val="0"/>
              </a:spcAft>
            </a:pPr>
            <a:r>
              <a:rPr lang="en-US" sz="24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in the pulmonary trunk that diverts oxygenated blood back to the aorta</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200000"/>
              </a:lnSpc>
              <a:spcBef>
                <a:spcPts val="0"/>
              </a:spcBef>
              <a:spcAft>
                <a:spcPts val="0"/>
              </a:spcAft>
            </a:pPr>
            <a:r>
              <a:rPr lang="en-US" sz="24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ductus venosus</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200000"/>
              </a:lnSpc>
              <a:spcBef>
                <a:spcPts val="0"/>
              </a:spcBef>
              <a:spcAft>
                <a:spcPts val="0"/>
              </a:spcAft>
            </a:pPr>
            <a:r>
              <a:rPr lang="en-US" sz="24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that causes oxygenated blood to bypass the fetal liver on its way to the inferior vena cava</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526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93DCBE-9CDD-ED45-FAF1-CCB2C5B766D5}"/>
              </a:ext>
            </a:extLst>
          </p:cNvPr>
          <p:cNvSpPr txBox="1"/>
          <p:nvPr/>
        </p:nvSpPr>
        <p:spPr>
          <a:xfrm>
            <a:off x="1898495" y="612844"/>
            <a:ext cx="6094140" cy="5816977"/>
          </a:xfrm>
          <a:prstGeom prst="rect">
            <a:avLst/>
          </a:prstGeom>
          <a:noFill/>
        </p:spPr>
        <p:txBody>
          <a:bodyPr wrap="square">
            <a:spAutoFit/>
          </a:bodyPr>
          <a:lstStyle/>
          <a:p>
            <a:r>
              <a:rPr lang="en-US" sz="4800" dirty="0"/>
              <a:t>3</a:t>
            </a:r>
            <a:r>
              <a:rPr lang="en-US" sz="3600" dirty="0"/>
              <a:t>- </a:t>
            </a:r>
            <a:r>
              <a:rPr lang="en-US" sz="3600" dirty="0">
                <a:solidFill>
                  <a:srgbClr val="FF0000"/>
                </a:solidFill>
              </a:rPr>
              <a:t>History of the Past Illness </a:t>
            </a:r>
            <a:r>
              <a:rPr lang="en-US" sz="3600" dirty="0"/>
              <a:t>• Ask about diseases that can pose potential difficulty during pregnancy such as kidney diseases, heart diseases, rheumatic fever, sexually transmitted disease, diabetes, or asthma. • Ask about any allergies,  Ask bout any past surgical procedure </a:t>
            </a:r>
          </a:p>
        </p:txBody>
      </p:sp>
    </p:spTree>
    <p:extLst>
      <p:ext uri="{BB962C8B-B14F-4D97-AF65-F5344CB8AC3E}">
        <p14:creationId xmlns:p14="http://schemas.microsoft.com/office/powerpoint/2010/main" val="364978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B20364-D99B-E2E5-98C2-8C199D5BBEAF}"/>
              </a:ext>
            </a:extLst>
          </p:cNvPr>
          <p:cNvSpPr txBox="1"/>
          <p:nvPr/>
        </p:nvSpPr>
        <p:spPr>
          <a:xfrm>
            <a:off x="2099218" y="0"/>
            <a:ext cx="6094140" cy="5970673"/>
          </a:xfrm>
          <a:prstGeom prst="rect">
            <a:avLst/>
          </a:prstGeom>
          <a:noFill/>
        </p:spPr>
        <p:txBody>
          <a:bodyPr wrap="square">
            <a:spAutoFit/>
          </a:bodyPr>
          <a:lstStyle/>
          <a:p>
            <a:pPr marL="0" marR="0" algn="justLow">
              <a:lnSpc>
                <a:spcPct val="115000"/>
              </a:lnSpc>
              <a:spcBef>
                <a:spcPts val="0"/>
              </a:spcBef>
              <a:spcAft>
                <a:spcPts val="0"/>
              </a:spcAft>
            </a:pPr>
            <a:r>
              <a:rPr lang="en-US" sz="1200" b="1" spc="15" dirty="0">
                <a:solidFill>
                  <a:srgbClr val="113A50"/>
                </a:solidFill>
                <a:effectLst/>
                <a:latin typeface="Times New Roman" panose="02020603050405020304" pitchFamily="18" charset="0"/>
                <a:ea typeface="Times New Roman" panose="02020603050405020304" pitchFamily="18" charset="0"/>
                <a:cs typeface="Arial" panose="020B0604020202020204" pitchFamily="34" charset="0"/>
              </a:rPr>
              <a:t>Gr</a:t>
            </a:r>
            <a:r>
              <a:rPr lang="en-US" sz="2400" b="1" spc="15" dirty="0">
                <a:solidFill>
                  <a:srgbClr val="113A50"/>
                </a:solidFill>
                <a:effectLst/>
                <a:latin typeface="Times New Roman" panose="02020603050405020304" pitchFamily="18" charset="0"/>
                <a:ea typeface="Times New Roman" panose="02020603050405020304" pitchFamily="18" charset="0"/>
                <a:cs typeface="Arial" panose="020B0604020202020204" pitchFamily="34" charset="0"/>
              </a:rPr>
              <a:t>avidity and parity</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Gravidity</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is the number of confirmed pregnancies; a pregnant woman is a gravida.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32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Parity</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is the number of deliveries after 20 weeks.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Multifetal pregnancy </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is counted as one in terms of gravidity and parity.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Abortus is the number of pregnancy losses </a:t>
            </a: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(abortions</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before 20 weeks regardless of cause (</a:t>
            </a:r>
            <a:r>
              <a:rPr lang="en-US" sz="2400" spc="1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eg</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spontaneous, therapeutic, or elective abortion; ectopic pregnancy). Sum of parity and abortus equals gravidity</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89375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A52578-704A-4FC1-9F26-6D2A42CDE390}"/>
              </a:ext>
            </a:extLst>
          </p:cNvPr>
          <p:cNvSpPr txBox="1"/>
          <p:nvPr/>
        </p:nvSpPr>
        <p:spPr>
          <a:xfrm>
            <a:off x="1820437" y="255296"/>
            <a:ext cx="6094140" cy="5900077"/>
          </a:xfrm>
          <a:prstGeom prst="rect">
            <a:avLst/>
          </a:prstGeom>
          <a:noFill/>
        </p:spPr>
        <p:txBody>
          <a:bodyPr wrap="square">
            <a:spAutoFit/>
          </a:bodyPr>
          <a:lstStyle/>
          <a:p>
            <a:pPr marL="0" marR="0" algn="justLow">
              <a:lnSpc>
                <a:spcPct val="115000"/>
              </a:lnSpc>
              <a:spcBef>
                <a:spcPts val="0"/>
              </a:spcBef>
              <a:spcAft>
                <a:spcPts val="1200"/>
              </a:spcAf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Parity is often recorded as 4 numbers: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term deliveries (after 37 weeks)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premature deliveries (&gt; 20 and &lt; 37 weeks)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abortions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living children</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r>
              <a:rPr lang="en-US" sz="2800" spc="10" dirty="0">
                <a:solidFill>
                  <a:srgbClr val="000000"/>
                </a:solidFill>
                <a:effectLst/>
                <a:latin typeface="Times New Roman" panose="02020603050405020304" pitchFamily="18" charset="0"/>
                <a:ea typeface="Times New Roman" panose="02020603050405020304" pitchFamily="18" charset="0"/>
              </a:rPr>
              <a:t>Thus, a woman who </a:t>
            </a:r>
            <a:r>
              <a:rPr lang="en-US" sz="2800" spc="10" dirty="0">
                <a:solidFill>
                  <a:srgbClr val="FF0000"/>
                </a:solidFill>
                <a:effectLst/>
                <a:latin typeface="Times New Roman" panose="02020603050405020304" pitchFamily="18" charset="0"/>
                <a:ea typeface="Times New Roman" panose="02020603050405020304" pitchFamily="18" charset="0"/>
              </a:rPr>
              <a:t>is pregnant </a:t>
            </a:r>
            <a:r>
              <a:rPr lang="en-US" sz="2800" spc="10" dirty="0">
                <a:solidFill>
                  <a:srgbClr val="000000"/>
                </a:solidFill>
                <a:effectLst/>
                <a:latin typeface="Times New Roman" panose="02020603050405020304" pitchFamily="18" charset="0"/>
                <a:ea typeface="Times New Roman" panose="02020603050405020304" pitchFamily="18" charset="0"/>
              </a:rPr>
              <a:t>and has had </a:t>
            </a:r>
            <a:r>
              <a:rPr lang="en-US" sz="2800" spc="10" dirty="0">
                <a:solidFill>
                  <a:srgbClr val="FF0000"/>
                </a:solidFill>
                <a:effectLst/>
                <a:latin typeface="Times New Roman" panose="02020603050405020304" pitchFamily="18" charset="0"/>
                <a:ea typeface="Times New Roman" panose="02020603050405020304" pitchFamily="18" charset="0"/>
              </a:rPr>
              <a:t>one term delivery</a:t>
            </a:r>
            <a:r>
              <a:rPr lang="en-US" sz="2800" spc="10" dirty="0">
                <a:solidFill>
                  <a:srgbClr val="000000"/>
                </a:solidFill>
                <a:effectLst/>
                <a:latin typeface="Times New Roman" panose="02020603050405020304" pitchFamily="18" charset="0"/>
                <a:ea typeface="Times New Roman" panose="02020603050405020304" pitchFamily="18" charset="0"/>
              </a:rPr>
              <a:t>, </a:t>
            </a:r>
            <a:r>
              <a:rPr lang="en-US" sz="2800" spc="10" dirty="0">
                <a:solidFill>
                  <a:srgbClr val="FF0000"/>
                </a:solidFill>
                <a:effectLst/>
                <a:latin typeface="Times New Roman" panose="02020603050405020304" pitchFamily="18" charset="0"/>
                <a:ea typeface="Times New Roman" panose="02020603050405020304" pitchFamily="18" charset="0"/>
              </a:rPr>
              <a:t>one set </a:t>
            </a:r>
            <a:r>
              <a:rPr lang="en-US" sz="2800" spc="10" dirty="0">
                <a:solidFill>
                  <a:srgbClr val="000000"/>
                </a:solidFill>
                <a:effectLst/>
                <a:latin typeface="Times New Roman" panose="02020603050405020304" pitchFamily="18" charset="0"/>
                <a:ea typeface="Times New Roman" panose="02020603050405020304" pitchFamily="18" charset="0"/>
              </a:rPr>
              <a:t>of twins born at 32 weeks, and </a:t>
            </a:r>
            <a:r>
              <a:rPr lang="en-US" sz="2800" spc="10" dirty="0">
                <a:solidFill>
                  <a:srgbClr val="FF0000"/>
                </a:solidFill>
                <a:effectLst/>
                <a:latin typeface="Times New Roman" panose="02020603050405020304" pitchFamily="18" charset="0"/>
                <a:ea typeface="Times New Roman" panose="02020603050405020304" pitchFamily="18" charset="0"/>
              </a:rPr>
              <a:t>2 abortions </a:t>
            </a:r>
            <a:r>
              <a:rPr lang="en-US" sz="2800" spc="10" dirty="0">
                <a:solidFill>
                  <a:srgbClr val="000000"/>
                </a:solidFill>
                <a:effectLst/>
                <a:latin typeface="Times New Roman" panose="02020603050405020304" pitchFamily="18" charset="0"/>
                <a:ea typeface="Times New Roman" panose="02020603050405020304" pitchFamily="18" charset="0"/>
              </a:rPr>
              <a:t>is gravida 5, para 1-1-2-3</a:t>
            </a:r>
            <a:endParaRPr lang="en-US" sz="3600" dirty="0"/>
          </a:p>
        </p:txBody>
      </p:sp>
    </p:spTree>
    <p:extLst>
      <p:ext uri="{BB962C8B-B14F-4D97-AF65-F5344CB8AC3E}">
        <p14:creationId xmlns:p14="http://schemas.microsoft.com/office/powerpoint/2010/main" val="3252199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3425</Words>
  <Application>Microsoft Office PowerPoint</Application>
  <PresentationFormat>Widescreen</PresentationFormat>
  <Paragraphs>135</Paragraphs>
  <Slides>60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60</vt:i4>
      </vt:variant>
    </vt:vector>
  </HeadingPairs>
  <TitlesOfParts>
    <vt:vector size="67" baseType="lpstr">
      <vt:lpstr>Arial</vt:lpstr>
      <vt:lpstr>Calibri</vt:lpstr>
      <vt:lpstr>Calibri Light</vt:lpstr>
      <vt:lpstr>Neue Helvetica eText W01</vt:lpstr>
      <vt:lpstr>Symbol</vt:lpstr>
      <vt:lpstr>Times New Roman</vt:lpstr>
      <vt:lpstr>Office Theme</vt:lpstr>
      <vt:lpstr>Prenatal Care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Prenatal Care</dc:title>
  <dc:creator>aftkar hamza</dc:creator>
  <cp:lastModifiedBy>aftkar hamza</cp:lastModifiedBy>
  <cp:revision>1</cp:revision>
  <dcterms:created xsi:type="dcterms:W3CDTF">2023-10-15T17:00:13Z</dcterms:created>
  <dcterms:modified xsi:type="dcterms:W3CDTF">2023-10-15T19:29:47Z</dcterms:modified>
</cp:coreProperties>
</file>