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4" r:id="rId2"/>
    <p:sldId id="261" r:id="rId3"/>
    <p:sldId id="257" r:id="rId4"/>
    <p:sldId id="258" r:id="rId5"/>
    <p:sldId id="260" r:id="rId6"/>
    <p:sldId id="259" r:id="rId7"/>
    <p:sldId id="262" r:id="rId8"/>
    <p:sldId id="263" r:id="rId9"/>
    <p:sldId id="264" r:id="rId10"/>
    <p:sldId id="266" r:id="rId11"/>
    <p:sldId id="267" r:id="rId12"/>
    <p:sldId id="268" r:id="rId13"/>
    <p:sldId id="269" r:id="rId14"/>
    <p:sldId id="270" r:id="rId15"/>
    <p:sldId id="271" r:id="rId16"/>
    <p:sldId id="272" r:id="rId17"/>
    <p:sldId id="273" r:id="rId18"/>
    <p:sldId id="274" r:id="rId19"/>
    <p:sldId id="278" r:id="rId20"/>
    <p:sldId id="280" r:id="rId21"/>
    <p:sldId id="279" r:id="rId22"/>
    <p:sldId id="281" r:id="rId23"/>
    <p:sldId id="282" r:id="rId24"/>
    <p:sldId id="283"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ftkar hamza" initials="ah" lastIdx="1" clrIdx="0">
    <p:extLst>
      <p:ext uri="{19B8F6BF-5375-455C-9EA6-DF929625EA0E}">
        <p15:presenceInfo xmlns:p15="http://schemas.microsoft.com/office/powerpoint/2012/main" userId="b47f3e03c0d4bf7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9" d="100"/>
          <a:sy n="69" d="100"/>
        </p:scale>
        <p:origin x="1229"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2-11-30T20:23:13.248" idx="1">
    <p:pos x="5268" y="345"/>
    <p:text/>
    <p:extLst>
      <p:ext uri="{C676402C-5697-4E1C-873F-D02D1690AC5C}">
        <p15:threadingInfo xmlns:p15="http://schemas.microsoft.com/office/powerpoint/2012/main" timeZoneBias="-18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46CBB8-30C4-9BF7-8AD0-48C69B79D59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6B35025-5E9D-B94A-846F-56F0924C584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FCFD30C-4BC1-D35E-D864-20BDCD4822AE}"/>
              </a:ext>
            </a:extLst>
          </p:cNvPr>
          <p:cNvSpPr>
            <a:spLocks noGrp="1"/>
          </p:cNvSpPr>
          <p:nvPr>
            <p:ph type="dt" sz="half" idx="10"/>
          </p:nvPr>
        </p:nvSpPr>
        <p:spPr/>
        <p:txBody>
          <a:bodyPr/>
          <a:lstStyle/>
          <a:p>
            <a:fld id="{93F89F43-F463-459A-ABA2-E53738C9D366}" type="datetimeFigureOut">
              <a:rPr lang="en-US" smtClean="0"/>
              <a:t>10/29/2023</a:t>
            </a:fld>
            <a:endParaRPr lang="en-US"/>
          </a:p>
        </p:txBody>
      </p:sp>
      <p:sp>
        <p:nvSpPr>
          <p:cNvPr id="5" name="Footer Placeholder 4">
            <a:extLst>
              <a:ext uri="{FF2B5EF4-FFF2-40B4-BE49-F238E27FC236}">
                <a16:creationId xmlns:a16="http://schemas.microsoft.com/office/drawing/2014/main" id="{F84CE8BB-3E0C-814B-75FB-AE4E708BB2E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3D48AA-F491-197E-F1B2-5DD32A7BDBCB}"/>
              </a:ext>
            </a:extLst>
          </p:cNvPr>
          <p:cNvSpPr>
            <a:spLocks noGrp="1"/>
          </p:cNvSpPr>
          <p:nvPr>
            <p:ph type="sldNum" sz="quarter" idx="12"/>
          </p:nvPr>
        </p:nvSpPr>
        <p:spPr/>
        <p:txBody>
          <a:bodyPr/>
          <a:lstStyle/>
          <a:p>
            <a:fld id="{E5013114-E3F0-48E9-A2E3-5553325CD39B}" type="slidenum">
              <a:rPr lang="en-US" smtClean="0"/>
              <a:t>‹#›</a:t>
            </a:fld>
            <a:endParaRPr lang="en-US"/>
          </a:p>
        </p:txBody>
      </p:sp>
    </p:spTree>
    <p:extLst>
      <p:ext uri="{BB962C8B-B14F-4D97-AF65-F5344CB8AC3E}">
        <p14:creationId xmlns:p14="http://schemas.microsoft.com/office/powerpoint/2010/main" val="31531460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80CB9C-69C8-98BA-6563-A209494A070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2B66DCA-3F79-D867-8EE4-AEA80132DAC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664A21-C2DE-2067-3EA9-5E536A885AFB}"/>
              </a:ext>
            </a:extLst>
          </p:cNvPr>
          <p:cNvSpPr>
            <a:spLocks noGrp="1"/>
          </p:cNvSpPr>
          <p:nvPr>
            <p:ph type="dt" sz="half" idx="10"/>
          </p:nvPr>
        </p:nvSpPr>
        <p:spPr/>
        <p:txBody>
          <a:bodyPr/>
          <a:lstStyle/>
          <a:p>
            <a:fld id="{93F89F43-F463-459A-ABA2-E53738C9D366}" type="datetimeFigureOut">
              <a:rPr lang="en-US" smtClean="0"/>
              <a:t>10/29/2023</a:t>
            </a:fld>
            <a:endParaRPr lang="en-US"/>
          </a:p>
        </p:txBody>
      </p:sp>
      <p:sp>
        <p:nvSpPr>
          <p:cNvPr id="5" name="Footer Placeholder 4">
            <a:extLst>
              <a:ext uri="{FF2B5EF4-FFF2-40B4-BE49-F238E27FC236}">
                <a16:creationId xmlns:a16="http://schemas.microsoft.com/office/drawing/2014/main" id="{28F999EF-2919-1000-E0DE-74AAC97A66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9BFAC8-86C4-9E9A-3A11-6B3EF1CAB548}"/>
              </a:ext>
            </a:extLst>
          </p:cNvPr>
          <p:cNvSpPr>
            <a:spLocks noGrp="1"/>
          </p:cNvSpPr>
          <p:nvPr>
            <p:ph type="sldNum" sz="quarter" idx="12"/>
          </p:nvPr>
        </p:nvSpPr>
        <p:spPr/>
        <p:txBody>
          <a:bodyPr/>
          <a:lstStyle/>
          <a:p>
            <a:fld id="{E5013114-E3F0-48E9-A2E3-5553325CD39B}" type="slidenum">
              <a:rPr lang="en-US" smtClean="0"/>
              <a:t>‹#›</a:t>
            </a:fld>
            <a:endParaRPr lang="en-US"/>
          </a:p>
        </p:txBody>
      </p:sp>
    </p:spTree>
    <p:extLst>
      <p:ext uri="{BB962C8B-B14F-4D97-AF65-F5344CB8AC3E}">
        <p14:creationId xmlns:p14="http://schemas.microsoft.com/office/powerpoint/2010/main" val="3066888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04D4499-AC62-8A63-A210-4D3CAC5134F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572D1AD-8080-2CF0-7846-0F7A51358AA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ACCC08D-7F4F-6500-0E24-E711F6387AC6}"/>
              </a:ext>
            </a:extLst>
          </p:cNvPr>
          <p:cNvSpPr>
            <a:spLocks noGrp="1"/>
          </p:cNvSpPr>
          <p:nvPr>
            <p:ph type="dt" sz="half" idx="10"/>
          </p:nvPr>
        </p:nvSpPr>
        <p:spPr/>
        <p:txBody>
          <a:bodyPr/>
          <a:lstStyle/>
          <a:p>
            <a:fld id="{93F89F43-F463-459A-ABA2-E53738C9D366}" type="datetimeFigureOut">
              <a:rPr lang="en-US" smtClean="0"/>
              <a:t>10/29/2023</a:t>
            </a:fld>
            <a:endParaRPr lang="en-US"/>
          </a:p>
        </p:txBody>
      </p:sp>
      <p:sp>
        <p:nvSpPr>
          <p:cNvPr id="5" name="Footer Placeholder 4">
            <a:extLst>
              <a:ext uri="{FF2B5EF4-FFF2-40B4-BE49-F238E27FC236}">
                <a16:creationId xmlns:a16="http://schemas.microsoft.com/office/drawing/2014/main" id="{7ED258FD-8235-3CD2-601E-600CAAD7D7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732A46-31C7-E537-8221-76DF24373D09}"/>
              </a:ext>
            </a:extLst>
          </p:cNvPr>
          <p:cNvSpPr>
            <a:spLocks noGrp="1"/>
          </p:cNvSpPr>
          <p:nvPr>
            <p:ph type="sldNum" sz="quarter" idx="12"/>
          </p:nvPr>
        </p:nvSpPr>
        <p:spPr/>
        <p:txBody>
          <a:bodyPr/>
          <a:lstStyle/>
          <a:p>
            <a:fld id="{E5013114-E3F0-48E9-A2E3-5553325CD39B}" type="slidenum">
              <a:rPr lang="en-US" smtClean="0"/>
              <a:t>‹#›</a:t>
            </a:fld>
            <a:endParaRPr lang="en-US"/>
          </a:p>
        </p:txBody>
      </p:sp>
    </p:spTree>
    <p:extLst>
      <p:ext uri="{BB962C8B-B14F-4D97-AF65-F5344CB8AC3E}">
        <p14:creationId xmlns:p14="http://schemas.microsoft.com/office/powerpoint/2010/main" val="1662819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DEADE8-551A-08EC-6A3B-608F75BF053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9E1A27C-C4FC-2118-0D35-04A53ADB11D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CCB39A-9BEB-B757-AFC9-2BBE84AD7118}"/>
              </a:ext>
            </a:extLst>
          </p:cNvPr>
          <p:cNvSpPr>
            <a:spLocks noGrp="1"/>
          </p:cNvSpPr>
          <p:nvPr>
            <p:ph type="dt" sz="half" idx="10"/>
          </p:nvPr>
        </p:nvSpPr>
        <p:spPr/>
        <p:txBody>
          <a:bodyPr/>
          <a:lstStyle/>
          <a:p>
            <a:fld id="{93F89F43-F463-459A-ABA2-E53738C9D366}" type="datetimeFigureOut">
              <a:rPr lang="en-US" smtClean="0"/>
              <a:t>10/29/2023</a:t>
            </a:fld>
            <a:endParaRPr lang="en-US"/>
          </a:p>
        </p:txBody>
      </p:sp>
      <p:sp>
        <p:nvSpPr>
          <p:cNvPr id="5" name="Footer Placeholder 4">
            <a:extLst>
              <a:ext uri="{FF2B5EF4-FFF2-40B4-BE49-F238E27FC236}">
                <a16:creationId xmlns:a16="http://schemas.microsoft.com/office/drawing/2014/main" id="{CDD1A60C-49F6-686C-C7D6-2D7B3CDEE2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86346F-C74A-CB9C-12E0-7C0B29F9369A}"/>
              </a:ext>
            </a:extLst>
          </p:cNvPr>
          <p:cNvSpPr>
            <a:spLocks noGrp="1"/>
          </p:cNvSpPr>
          <p:nvPr>
            <p:ph type="sldNum" sz="quarter" idx="12"/>
          </p:nvPr>
        </p:nvSpPr>
        <p:spPr/>
        <p:txBody>
          <a:bodyPr/>
          <a:lstStyle/>
          <a:p>
            <a:fld id="{E5013114-E3F0-48E9-A2E3-5553325CD39B}" type="slidenum">
              <a:rPr lang="en-US" smtClean="0"/>
              <a:t>‹#›</a:t>
            </a:fld>
            <a:endParaRPr lang="en-US"/>
          </a:p>
        </p:txBody>
      </p:sp>
    </p:spTree>
    <p:extLst>
      <p:ext uri="{BB962C8B-B14F-4D97-AF65-F5344CB8AC3E}">
        <p14:creationId xmlns:p14="http://schemas.microsoft.com/office/powerpoint/2010/main" val="4725273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12D2D5-1F79-1103-25A9-516B51F24A6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9C3D850-65AC-31EB-EC62-48B5DAE42E2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143D77F-54DF-1C03-4BCD-A8E8653B3EBA}"/>
              </a:ext>
            </a:extLst>
          </p:cNvPr>
          <p:cNvSpPr>
            <a:spLocks noGrp="1"/>
          </p:cNvSpPr>
          <p:nvPr>
            <p:ph type="dt" sz="half" idx="10"/>
          </p:nvPr>
        </p:nvSpPr>
        <p:spPr/>
        <p:txBody>
          <a:bodyPr/>
          <a:lstStyle/>
          <a:p>
            <a:fld id="{93F89F43-F463-459A-ABA2-E53738C9D366}" type="datetimeFigureOut">
              <a:rPr lang="en-US" smtClean="0"/>
              <a:t>10/29/2023</a:t>
            </a:fld>
            <a:endParaRPr lang="en-US"/>
          </a:p>
        </p:txBody>
      </p:sp>
      <p:sp>
        <p:nvSpPr>
          <p:cNvPr id="5" name="Footer Placeholder 4">
            <a:extLst>
              <a:ext uri="{FF2B5EF4-FFF2-40B4-BE49-F238E27FC236}">
                <a16:creationId xmlns:a16="http://schemas.microsoft.com/office/drawing/2014/main" id="{9782D9B3-9E94-65F4-0F10-2492E61C4C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9FEB83-3663-1075-60AE-E309FF86235F}"/>
              </a:ext>
            </a:extLst>
          </p:cNvPr>
          <p:cNvSpPr>
            <a:spLocks noGrp="1"/>
          </p:cNvSpPr>
          <p:nvPr>
            <p:ph type="sldNum" sz="quarter" idx="12"/>
          </p:nvPr>
        </p:nvSpPr>
        <p:spPr/>
        <p:txBody>
          <a:bodyPr/>
          <a:lstStyle/>
          <a:p>
            <a:fld id="{E5013114-E3F0-48E9-A2E3-5553325CD39B}" type="slidenum">
              <a:rPr lang="en-US" smtClean="0"/>
              <a:t>‹#›</a:t>
            </a:fld>
            <a:endParaRPr lang="en-US"/>
          </a:p>
        </p:txBody>
      </p:sp>
    </p:spTree>
    <p:extLst>
      <p:ext uri="{BB962C8B-B14F-4D97-AF65-F5344CB8AC3E}">
        <p14:creationId xmlns:p14="http://schemas.microsoft.com/office/powerpoint/2010/main" val="835319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2F85B1-CCBF-AA54-138B-DBEE59CEDDA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A5F6113-0BE2-0622-C3DE-DE0FFE8FF6D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6A54870-0B0F-2C59-EF40-1336FAE55D6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B4606D7-97BA-DBA3-130A-7D177A838D48}"/>
              </a:ext>
            </a:extLst>
          </p:cNvPr>
          <p:cNvSpPr>
            <a:spLocks noGrp="1"/>
          </p:cNvSpPr>
          <p:nvPr>
            <p:ph type="dt" sz="half" idx="10"/>
          </p:nvPr>
        </p:nvSpPr>
        <p:spPr/>
        <p:txBody>
          <a:bodyPr/>
          <a:lstStyle/>
          <a:p>
            <a:fld id="{93F89F43-F463-459A-ABA2-E53738C9D366}" type="datetimeFigureOut">
              <a:rPr lang="en-US" smtClean="0"/>
              <a:t>10/29/2023</a:t>
            </a:fld>
            <a:endParaRPr lang="en-US"/>
          </a:p>
        </p:txBody>
      </p:sp>
      <p:sp>
        <p:nvSpPr>
          <p:cNvPr id="6" name="Footer Placeholder 5">
            <a:extLst>
              <a:ext uri="{FF2B5EF4-FFF2-40B4-BE49-F238E27FC236}">
                <a16:creationId xmlns:a16="http://schemas.microsoft.com/office/drawing/2014/main" id="{47C39DCF-F237-E6C2-C694-0AD410AC991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669E46C-60AC-BEB0-46B9-395B72AE1919}"/>
              </a:ext>
            </a:extLst>
          </p:cNvPr>
          <p:cNvSpPr>
            <a:spLocks noGrp="1"/>
          </p:cNvSpPr>
          <p:nvPr>
            <p:ph type="sldNum" sz="quarter" idx="12"/>
          </p:nvPr>
        </p:nvSpPr>
        <p:spPr/>
        <p:txBody>
          <a:bodyPr/>
          <a:lstStyle/>
          <a:p>
            <a:fld id="{E5013114-E3F0-48E9-A2E3-5553325CD39B}" type="slidenum">
              <a:rPr lang="en-US" smtClean="0"/>
              <a:t>‹#›</a:t>
            </a:fld>
            <a:endParaRPr lang="en-US"/>
          </a:p>
        </p:txBody>
      </p:sp>
    </p:spTree>
    <p:extLst>
      <p:ext uri="{BB962C8B-B14F-4D97-AF65-F5344CB8AC3E}">
        <p14:creationId xmlns:p14="http://schemas.microsoft.com/office/powerpoint/2010/main" val="40838324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0CF266-F5FE-201C-A07F-DDBB08CAF73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4C6208D-0176-005E-1C2F-A25CD2C653B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ED12217-1BFE-148F-D2E6-B9C773693B9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C61FC68-C9A1-A4AE-293A-80D21CB76C6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6987343-DF54-8E57-E389-E0390C4F049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70DF5E4-0FA6-7996-8B0C-6FF81DD265BA}"/>
              </a:ext>
            </a:extLst>
          </p:cNvPr>
          <p:cNvSpPr>
            <a:spLocks noGrp="1"/>
          </p:cNvSpPr>
          <p:nvPr>
            <p:ph type="dt" sz="half" idx="10"/>
          </p:nvPr>
        </p:nvSpPr>
        <p:spPr/>
        <p:txBody>
          <a:bodyPr/>
          <a:lstStyle/>
          <a:p>
            <a:fld id="{93F89F43-F463-459A-ABA2-E53738C9D366}" type="datetimeFigureOut">
              <a:rPr lang="en-US" smtClean="0"/>
              <a:t>10/29/2023</a:t>
            </a:fld>
            <a:endParaRPr lang="en-US"/>
          </a:p>
        </p:txBody>
      </p:sp>
      <p:sp>
        <p:nvSpPr>
          <p:cNvPr id="8" name="Footer Placeholder 7">
            <a:extLst>
              <a:ext uri="{FF2B5EF4-FFF2-40B4-BE49-F238E27FC236}">
                <a16:creationId xmlns:a16="http://schemas.microsoft.com/office/drawing/2014/main" id="{11C277BD-4524-A177-FF44-25BABE114BE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5064ABA-DAE2-D632-BF25-A2A611A12478}"/>
              </a:ext>
            </a:extLst>
          </p:cNvPr>
          <p:cNvSpPr>
            <a:spLocks noGrp="1"/>
          </p:cNvSpPr>
          <p:nvPr>
            <p:ph type="sldNum" sz="quarter" idx="12"/>
          </p:nvPr>
        </p:nvSpPr>
        <p:spPr/>
        <p:txBody>
          <a:bodyPr/>
          <a:lstStyle/>
          <a:p>
            <a:fld id="{E5013114-E3F0-48E9-A2E3-5553325CD39B}" type="slidenum">
              <a:rPr lang="en-US" smtClean="0"/>
              <a:t>‹#›</a:t>
            </a:fld>
            <a:endParaRPr lang="en-US"/>
          </a:p>
        </p:txBody>
      </p:sp>
    </p:spTree>
    <p:extLst>
      <p:ext uri="{BB962C8B-B14F-4D97-AF65-F5344CB8AC3E}">
        <p14:creationId xmlns:p14="http://schemas.microsoft.com/office/powerpoint/2010/main" val="39968977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A441B4-9293-24DD-6CD7-00833D76B30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83B10DE-0123-61E3-A7A4-991D5570A13A}"/>
              </a:ext>
            </a:extLst>
          </p:cNvPr>
          <p:cNvSpPr>
            <a:spLocks noGrp="1"/>
          </p:cNvSpPr>
          <p:nvPr>
            <p:ph type="dt" sz="half" idx="10"/>
          </p:nvPr>
        </p:nvSpPr>
        <p:spPr/>
        <p:txBody>
          <a:bodyPr/>
          <a:lstStyle/>
          <a:p>
            <a:fld id="{93F89F43-F463-459A-ABA2-E53738C9D366}" type="datetimeFigureOut">
              <a:rPr lang="en-US" smtClean="0"/>
              <a:t>10/29/2023</a:t>
            </a:fld>
            <a:endParaRPr lang="en-US"/>
          </a:p>
        </p:txBody>
      </p:sp>
      <p:sp>
        <p:nvSpPr>
          <p:cNvPr id="4" name="Footer Placeholder 3">
            <a:extLst>
              <a:ext uri="{FF2B5EF4-FFF2-40B4-BE49-F238E27FC236}">
                <a16:creationId xmlns:a16="http://schemas.microsoft.com/office/drawing/2014/main" id="{8E97CBDA-3CF0-A9B0-BC34-663AB9D2E6E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15134B3-115C-5431-8803-432E0442EE9D}"/>
              </a:ext>
            </a:extLst>
          </p:cNvPr>
          <p:cNvSpPr>
            <a:spLocks noGrp="1"/>
          </p:cNvSpPr>
          <p:nvPr>
            <p:ph type="sldNum" sz="quarter" idx="12"/>
          </p:nvPr>
        </p:nvSpPr>
        <p:spPr/>
        <p:txBody>
          <a:bodyPr/>
          <a:lstStyle/>
          <a:p>
            <a:fld id="{E5013114-E3F0-48E9-A2E3-5553325CD39B}" type="slidenum">
              <a:rPr lang="en-US" smtClean="0"/>
              <a:t>‹#›</a:t>
            </a:fld>
            <a:endParaRPr lang="en-US"/>
          </a:p>
        </p:txBody>
      </p:sp>
    </p:spTree>
    <p:extLst>
      <p:ext uri="{BB962C8B-B14F-4D97-AF65-F5344CB8AC3E}">
        <p14:creationId xmlns:p14="http://schemas.microsoft.com/office/powerpoint/2010/main" val="3334999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CE78408-E06B-C630-C643-77EB58EA3F80}"/>
              </a:ext>
            </a:extLst>
          </p:cNvPr>
          <p:cNvSpPr>
            <a:spLocks noGrp="1"/>
          </p:cNvSpPr>
          <p:nvPr>
            <p:ph type="dt" sz="half" idx="10"/>
          </p:nvPr>
        </p:nvSpPr>
        <p:spPr/>
        <p:txBody>
          <a:bodyPr/>
          <a:lstStyle/>
          <a:p>
            <a:fld id="{93F89F43-F463-459A-ABA2-E53738C9D366}" type="datetimeFigureOut">
              <a:rPr lang="en-US" smtClean="0"/>
              <a:t>10/29/2023</a:t>
            </a:fld>
            <a:endParaRPr lang="en-US"/>
          </a:p>
        </p:txBody>
      </p:sp>
      <p:sp>
        <p:nvSpPr>
          <p:cNvPr id="3" name="Footer Placeholder 2">
            <a:extLst>
              <a:ext uri="{FF2B5EF4-FFF2-40B4-BE49-F238E27FC236}">
                <a16:creationId xmlns:a16="http://schemas.microsoft.com/office/drawing/2014/main" id="{7441FDE3-DA31-60A4-486B-58DF4C671AA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5DAE09B-1835-F324-B189-5EDE861B125A}"/>
              </a:ext>
            </a:extLst>
          </p:cNvPr>
          <p:cNvSpPr>
            <a:spLocks noGrp="1"/>
          </p:cNvSpPr>
          <p:nvPr>
            <p:ph type="sldNum" sz="quarter" idx="12"/>
          </p:nvPr>
        </p:nvSpPr>
        <p:spPr/>
        <p:txBody>
          <a:bodyPr/>
          <a:lstStyle/>
          <a:p>
            <a:fld id="{E5013114-E3F0-48E9-A2E3-5553325CD39B}" type="slidenum">
              <a:rPr lang="en-US" smtClean="0"/>
              <a:t>‹#›</a:t>
            </a:fld>
            <a:endParaRPr lang="en-US"/>
          </a:p>
        </p:txBody>
      </p:sp>
    </p:spTree>
    <p:extLst>
      <p:ext uri="{BB962C8B-B14F-4D97-AF65-F5344CB8AC3E}">
        <p14:creationId xmlns:p14="http://schemas.microsoft.com/office/powerpoint/2010/main" val="39470704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75D287-1687-40D9-E55F-0333DC411AB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C347E29-E4A9-C6D0-94C9-0B515F3046A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A37B797-407E-D259-6380-F75F7D93CE8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C6ADC10-2F21-439A-54B6-5E4BFB30FD02}"/>
              </a:ext>
            </a:extLst>
          </p:cNvPr>
          <p:cNvSpPr>
            <a:spLocks noGrp="1"/>
          </p:cNvSpPr>
          <p:nvPr>
            <p:ph type="dt" sz="half" idx="10"/>
          </p:nvPr>
        </p:nvSpPr>
        <p:spPr/>
        <p:txBody>
          <a:bodyPr/>
          <a:lstStyle/>
          <a:p>
            <a:fld id="{93F89F43-F463-459A-ABA2-E53738C9D366}" type="datetimeFigureOut">
              <a:rPr lang="en-US" smtClean="0"/>
              <a:t>10/29/2023</a:t>
            </a:fld>
            <a:endParaRPr lang="en-US"/>
          </a:p>
        </p:txBody>
      </p:sp>
      <p:sp>
        <p:nvSpPr>
          <p:cNvPr id="6" name="Footer Placeholder 5">
            <a:extLst>
              <a:ext uri="{FF2B5EF4-FFF2-40B4-BE49-F238E27FC236}">
                <a16:creationId xmlns:a16="http://schemas.microsoft.com/office/drawing/2014/main" id="{7D063BF5-1EF5-3440-6022-C945B2BA531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7C784D6-60A3-A3A5-FF74-3C799C9748AC}"/>
              </a:ext>
            </a:extLst>
          </p:cNvPr>
          <p:cNvSpPr>
            <a:spLocks noGrp="1"/>
          </p:cNvSpPr>
          <p:nvPr>
            <p:ph type="sldNum" sz="quarter" idx="12"/>
          </p:nvPr>
        </p:nvSpPr>
        <p:spPr/>
        <p:txBody>
          <a:bodyPr/>
          <a:lstStyle/>
          <a:p>
            <a:fld id="{E5013114-E3F0-48E9-A2E3-5553325CD39B}" type="slidenum">
              <a:rPr lang="en-US" smtClean="0"/>
              <a:t>‹#›</a:t>
            </a:fld>
            <a:endParaRPr lang="en-US"/>
          </a:p>
        </p:txBody>
      </p:sp>
    </p:spTree>
    <p:extLst>
      <p:ext uri="{BB962C8B-B14F-4D97-AF65-F5344CB8AC3E}">
        <p14:creationId xmlns:p14="http://schemas.microsoft.com/office/powerpoint/2010/main" val="34875655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FA15F3-6A29-E279-5154-DF1D044835A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BBE7A5F-714C-3E2B-94DD-D95042DCF59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1E0AA23-95F2-C5F6-C057-B6273D9261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538739A-69B9-4A65-B836-6ADB6C1C2710}"/>
              </a:ext>
            </a:extLst>
          </p:cNvPr>
          <p:cNvSpPr>
            <a:spLocks noGrp="1"/>
          </p:cNvSpPr>
          <p:nvPr>
            <p:ph type="dt" sz="half" idx="10"/>
          </p:nvPr>
        </p:nvSpPr>
        <p:spPr/>
        <p:txBody>
          <a:bodyPr/>
          <a:lstStyle/>
          <a:p>
            <a:fld id="{93F89F43-F463-459A-ABA2-E53738C9D366}" type="datetimeFigureOut">
              <a:rPr lang="en-US" smtClean="0"/>
              <a:t>10/29/2023</a:t>
            </a:fld>
            <a:endParaRPr lang="en-US"/>
          </a:p>
        </p:txBody>
      </p:sp>
      <p:sp>
        <p:nvSpPr>
          <p:cNvPr id="6" name="Footer Placeholder 5">
            <a:extLst>
              <a:ext uri="{FF2B5EF4-FFF2-40B4-BE49-F238E27FC236}">
                <a16:creationId xmlns:a16="http://schemas.microsoft.com/office/drawing/2014/main" id="{B62D6728-5F52-A630-89DD-EFC38A9817A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188E267-13D5-2E6A-A601-7AA9E0A8EEF4}"/>
              </a:ext>
            </a:extLst>
          </p:cNvPr>
          <p:cNvSpPr>
            <a:spLocks noGrp="1"/>
          </p:cNvSpPr>
          <p:nvPr>
            <p:ph type="sldNum" sz="quarter" idx="12"/>
          </p:nvPr>
        </p:nvSpPr>
        <p:spPr/>
        <p:txBody>
          <a:bodyPr/>
          <a:lstStyle/>
          <a:p>
            <a:fld id="{E5013114-E3F0-48E9-A2E3-5553325CD39B}" type="slidenum">
              <a:rPr lang="en-US" smtClean="0"/>
              <a:t>‹#›</a:t>
            </a:fld>
            <a:endParaRPr lang="en-US"/>
          </a:p>
        </p:txBody>
      </p:sp>
    </p:spTree>
    <p:extLst>
      <p:ext uri="{BB962C8B-B14F-4D97-AF65-F5344CB8AC3E}">
        <p14:creationId xmlns:p14="http://schemas.microsoft.com/office/powerpoint/2010/main" val="42465608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A01CE94-7C71-1845-6776-4B6CCCE4F9B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72851F1-9E4D-B0E0-FF18-DC1A076A54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AEB9541-56B7-C86F-A2A9-E81959F573D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F89F43-F463-459A-ABA2-E53738C9D366}" type="datetimeFigureOut">
              <a:rPr lang="en-US" smtClean="0"/>
              <a:t>10/29/2023</a:t>
            </a:fld>
            <a:endParaRPr lang="en-US"/>
          </a:p>
        </p:txBody>
      </p:sp>
      <p:sp>
        <p:nvSpPr>
          <p:cNvPr id="5" name="Footer Placeholder 4">
            <a:extLst>
              <a:ext uri="{FF2B5EF4-FFF2-40B4-BE49-F238E27FC236}">
                <a16:creationId xmlns:a16="http://schemas.microsoft.com/office/drawing/2014/main" id="{382297E0-5AEC-9F78-C5FE-E06DCE7C309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C8B9F47-73F9-DF99-B92E-06C7825F169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013114-E3F0-48E9-A2E3-5553325CD39B}" type="slidenum">
              <a:rPr lang="en-US" smtClean="0"/>
              <a:t>‹#›</a:t>
            </a:fld>
            <a:endParaRPr lang="en-US"/>
          </a:p>
        </p:txBody>
      </p:sp>
    </p:spTree>
    <p:extLst>
      <p:ext uri="{BB962C8B-B14F-4D97-AF65-F5344CB8AC3E}">
        <p14:creationId xmlns:p14="http://schemas.microsoft.com/office/powerpoint/2010/main" val="39180023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6CBF27-DE82-C12D-2238-A2BF45BEE912}"/>
              </a:ext>
            </a:extLst>
          </p:cNvPr>
          <p:cNvSpPr>
            <a:spLocks noGrp="1"/>
          </p:cNvSpPr>
          <p:nvPr>
            <p:ph type="ctrTitle"/>
          </p:nvPr>
        </p:nvSpPr>
        <p:spPr>
          <a:xfrm>
            <a:off x="1373172" y="2753200"/>
            <a:ext cx="9144000" cy="2387600"/>
          </a:xfrm>
        </p:spPr>
        <p:txBody>
          <a:bodyPr>
            <a:normAutofit fontScale="90000"/>
          </a:bodyPr>
          <a:lstStyle/>
          <a:p>
            <a:r>
              <a:rPr lang="en-US" b="0" i="0" dirty="0">
                <a:solidFill>
                  <a:srgbClr val="342B78"/>
                </a:solidFill>
                <a:effectLst/>
                <a:latin typeface="Roboto" panose="02000000000000000000" pitchFamily="2" charset="0"/>
              </a:rPr>
              <a:t>Preeclampsia and High Blood Pressure During Pregnancy</a:t>
            </a:r>
            <a:br>
              <a:rPr lang="en-US" b="0" i="0" dirty="0">
                <a:solidFill>
                  <a:srgbClr val="342B78"/>
                </a:solidFill>
                <a:effectLst/>
                <a:latin typeface="Roboto" panose="02000000000000000000" pitchFamily="2" charset="0"/>
              </a:rPr>
            </a:br>
            <a:endParaRPr lang="en-US" dirty="0"/>
          </a:p>
        </p:txBody>
      </p:sp>
    </p:spTree>
    <p:extLst>
      <p:ext uri="{BB962C8B-B14F-4D97-AF65-F5344CB8AC3E}">
        <p14:creationId xmlns:p14="http://schemas.microsoft.com/office/powerpoint/2010/main" val="27393025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168089E-BE15-3805-B2F2-A111BE243771}"/>
              </a:ext>
            </a:extLst>
          </p:cNvPr>
          <p:cNvSpPr txBox="1"/>
          <p:nvPr/>
        </p:nvSpPr>
        <p:spPr>
          <a:xfrm>
            <a:off x="2734175" y="445278"/>
            <a:ext cx="6094428" cy="5201424"/>
          </a:xfrm>
          <a:prstGeom prst="rect">
            <a:avLst/>
          </a:prstGeom>
          <a:noFill/>
        </p:spPr>
        <p:txBody>
          <a:bodyPr wrap="square">
            <a:spAutoFit/>
          </a:bodyPr>
          <a:lstStyle/>
          <a:p>
            <a:r>
              <a:rPr lang="en-US" sz="3600" dirty="0">
                <a:solidFill>
                  <a:srgbClr val="FF0000"/>
                </a:solidFill>
              </a:rPr>
              <a:t>How will my health be monitored if </a:t>
            </a:r>
            <a:r>
              <a:rPr lang="en-US" sz="4000" dirty="0">
                <a:solidFill>
                  <a:srgbClr val="FF0000"/>
                </a:solidFill>
              </a:rPr>
              <a:t>I have gestational hypertension?</a:t>
            </a:r>
          </a:p>
          <a:p>
            <a:r>
              <a:rPr lang="en-US" sz="3600" dirty="0"/>
              <a:t>All women with gestational hypertension are monitored often (usually weekly) for signs of preeclampsia and to make sure that their blood pressure does not go too high</a:t>
            </a:r>
            <a:r>
              <a:rPr lang="en-US" sz="2400" dirty="0"/>
              <a:t>.</a:t>
            </a:r>
          </a:p>
        </p:txBody>
      </p:sp>
    </p:spTree>
    <p:extLst>
      <p:ext uri="{BB962C8B-B14F-4D97-AF65-F5344CB8AC3E}">
        <p14:creationId xmlns:p14="http://schemas.microsoft.com/office/powerpoint/2010/main" val="25039374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F922250-CBD7-C1A2-A4BB-290FC92FB7B0}"/>
              </a:ext>
            </a:extLst>
          </p:cNvPr>
          <p:cNvSpPr txBox="1"/>
          <p:nvPr/>
        </p:nvSpPr>
        <p:spPr>
          <a:xfrm>
            <a:off x="4116203" y="318945"/>
            <a:ext cx="6094428" cy="923330"/>
          </a:xfrm>
          <a:prstGeom prst="rect">
            <a:avLst/>
          </a:prstGeom>
          <a:noFill/>
        </p:spPr>
        <p:txBody>
          <a:bodyPr wrap="square">
            <a:spAutoFit/>
          </a:bodyPr>
          <a:lstStyle/>
          <a:p>
            <a:pPr lvl="1"/>
            <a:r>
              <a:rPr lang="en-US" sz="5400" dirty="0"/>
              <a:t>Preeclampsi</a:t>
            </a:r>
            <a:r>
              <a:rPr lang="en-US" sz="4800" dirty="0"/>
              <a:t>a</a:t>
            </a:r>
          </a:p>
        </p:txBody>
      </p:sp>
      <p:sp>
        <p:nvSpPr>
          <p:cNvPr id="5" name="TextBox 4">
            <a:extLst>
              <a:ext uri="{FF2B5EF4-FFF2-40B4-BE49-F238E27FC236}">
                <a16:creationId xmlns:a16="http://schemas.microsoft.com/office/drawing/2014/main" id="{64980668-EB68-9CF6-0998-9744CDF2F3F4}"/>
              </a:ext>
            </a:extLst>
          </p:cNvPr>
          <p:cNvSpPr txBox="1"/>
          <p:nvPr/>
        </p:nvSpPr>
        <p:spPr>
          <a:xfrm>
            <a:off x="935175" y="1004976"/>
            <a:ext cx="6094428" cy="5016758"/>
          </a:xfrm>
          <a:prstGeom prst="rect">
            <a:avLst/>
          </a:prstGeom>
          <a:noFill/>
        </p:spPr>
        <p:txBody>
          <a:bodyPr wrap="square">
            <a:spAutoFit/>
          </a:bodyPr>
          <a:lstStyle/>
          <a:p>
            <a:r>
              <a:rPr lang="en-US" sz="4000" dirty="0">
                <a:solidFill>
                  <a:srgbClr val="FF0000"/>
                </a:solidFill>
              </a:rPr>
              <a:t>What is preeclampsia?</a:t>
            </a:r>
          </a:p>
          <a:p>
            <a:r>
              <a:rPr lang="en-US" sz="4000" dirty="0"/>
              <a:t>Preeclampsia is a serious disorder that can affect all the organs in your body. It usually develops after 20 weeks of pregnancy, often in the third trimester. develop in the weeks after childbirth</a:t>
            </a:r>
          </a:p>
        </p:txBody>
      </p:sp>
    </p:spTree>
    <p:extLst>
      <p:ext uri="{BB962C8B-B14F-4D97-AF65-F5344CB8AC3E}">
        <p14:creationId xmlns:p14="http://schemas.microsoft.com/office/powerpoint/2010/main" val="24502126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8288E7C-91DA-E620-8FE0-8C509B71E1BE}"/>
              </a:ext>
            </a:extLst>
          </p:cNvPr>
          <p:cNvSpPr txBox="1"/>
          <p:nvPr/>
        </p:nvSpPr>
        <p:spPr>
          <a:xfrm>
            <a:off x="1767874" y="243512"/>
            <a:ext cx="6094428" cy="6124754"/>
          </a:xfrm>
          <a:prstGeom prst="rect">
            <a:avLst/>
          </a:prstGeom>
          <a:noFill/>
        </p:spPr>
        <p:txBody>
          <a:bodyPr wrap="square">
            <a:spAutoFit/>
          </a:bodyPr>
          <a:lstStyle/>
          <a:p>
            <a:r>
              <a:rPr lang="en-US" sz="2800" dirty="0">
                <a:solidFill>
                  <a:srgbClr val="FF0000"/>
                </a:solidFill>
              </a:rPr>
              <a:t>What are the risk factors for preeclampsia?</a:t>
            </a:r>
          </a:p>
          <a:p>
            <a:r>
              <a:rPr lang="en-US" sz="2800" dirty="0"/>
              <a:t>It is not clear why some women develop preeclampsia. Doctors refer to "high risk" and "moderate risk" of preeclampsia</a:t>
            </a:r>
            <a:r>
              <a:rPr lang="en-US" sz="2000" dirty="0"/>
              <a:t>.</a:t>
            </a:r>
          </a:p>
          <a:p>
            <a:r>
              <a:rPr lang="ar-IQ" sz="3200" dirty="0">
                <a:solidFill>
                  <a:srgbClr val="FF0000"/>
                </a:solidFill>
              </a:rPr>
              <a:t>1- </a:t>
            </a:r>
            <a:r>
              <a:rPr lang="en-US" sz="3200" dirty="0">
                <a:solidFill>
                  <a:srgbClr val="FF0000"/>
                </a:solidFill>
              </a:rPr>
              <a:t>“high risk” </a:t>
            </a:r>
            <a:r>
              <a:rPr lang="ar-IQ" sz="3200" dirty="0">
                <a:solidFill>
                  <a:srgbClr val="FF0000"/>
                </a:solidFill>
              </a:rPr>
              <a:t> </a:t>
            </a:r>
            <a:endParaRPr lang="en-US" sz="3200" dirty="0">
              <a:solidFill>
                <a:srgbClr val="FF0000"/>
              </a:solidFill>
            </a:endParaRPr>
          </a:p>
          <a:p>
            <a:pPr marL="342900" indent="-342900">
              <a:buFont typeface="Wingdings" panose="05000000000000000000" pitchFamily="2" charset="2"/>
              <a:buChar char="v"/>
            </a:pPr>
            <a:r>
              <a:rPr lang="en-US" sz="2400" dirty="0"/>
              <a:t>preeclampsia in a past pregnancy</a:t>
            </a:r>
          </a:p>
          <a:p>
            <a:pPr marL="342900" indent="-342900">
              <a:buFont typeface="Wingdings" panose="05000000000000000000" pitchFamily="2" charset="2"/>
              <a:buChar char="v"/>
            </a:pPr>
            <a:r>
              <a:rPr lang="en-US" sz="2400" dirty="0"/>
              <a:t>carrying more than one fetus (twins, triplets, or more)</a:t>
            </a:r>
          </a:p>
          <a:p>
            <a:pPr marL="342900" indent="-342900">
              <a:buFont typeface="Wingdings" panose="05000000000000000000" pitchFamily="2" charset="2"/>
              <a:buChar char="v"/>
            </a:pPr>
            <a:r>
              <a:rPr lang="en-US" sz="2400" dirty="0"/>
              <a:t>chronic hypertension</a:t>
            </a:r>
          </a:p>
          <a:p>
            <a:pPr marL="342900" indent="-342900">
              <a:buFont typeface="Wingdings" panose="05000000000000000000" pitchFamily="2" charset="2"/>
              <a:buChar char="v"/>
            </a:pPr>
            <a:r>
              <a:rPr lang="en-US" sz="2400" dirty="0"/>
              <a:t>kidney disease</a:t>
            </a:r>
          </a:p>
          <a:p>
            <a:pPr marL="342900" indent="-342900">
              <a:buFont typeface="Wingdings" panose="05000000000000000000" pitchFamily="2" charset="2"/>
              <a:buChar char="v"/>
            </a:pPr>
            <a:r>
              <a:rPr lang="en-US" sz="2400" dirty="0"/>
              <a:t>diabetes mellitus</a:t>
            </a:r>
          </a:p>
          <a:p>
            <a:pPr marL="342900" indent="-342900">
              <a:buFont typeface="Wingdings" panose="05000000000000000000" pitchFamily="2" charset="2"/>
              <a:buChar char="v"/>
            </a:pPr>
            <a:r>
              <a:rPr lang="en-US" sz="2400" dirty="0"/>
              <a:t>autoimmune conditions, such as lupus (systemic lupus erythematosus or SLE)</a:t>
            </a:r>
          </a:p>
        </p:txBody>
      </p:sp>
    </p:spTree>
    <p:extLst>
      <p:ext uri="{BB962C8B-B14F-4D97-AF65-F5344CB8AC3E}">
        <p14:creationId xmlns:p14="http://schemas.microsoft.com/office/powerpoint/2010/main" val="12921697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643FED2-8789-927E-3E34-9E4F764D7F10}"/>
              </a:ext>
            </a:extLst>
          </p:cNvPr>
          <p:cNvSpPr txBox="1"/>
          <p:nvPr/>
        </p:nvSpPr>
        <p:spPr>
          <a:xfrm>
            <a:off x="914258" y="274640"/>
            <a:ext cx="6094428" cy="7017306"/>
          </a:xfrm>
          <a:prstGeom prst="rect">
            <a:avLst/>
          </a:prstGeom>
          <a:noFill/>
        </p:spPr>
        <p:txBody>
          <a:bodyPr wrap="square">
            <a:spAutoFit/>
          </a:bodyPr>
          <a:lstStyle/>
          <a:p>
            <a:r>
              <a:rPr lang="ar-IQ" sz="2400" dirty="0"/>
              <a:t> -2 </a:t>
            </a:r>
            <a:r>
              <a:rPr lang="en-US" sz="2400" dirty="0"/>
              <a:t>“</a:t>
            </a:r>
            <a:r>
              <a:rPr lang="en-US" sz="3200" dirty="0">
                <a:solidFill>
                  <a:srgbClr val="FF0000"/>
                </a:solidFill>
              </a:rPr>
              <a:t>moderate risk</a:t>
            </a:r>
            <a:r>
              <a:rPr lang="en-US" sz="2400" dirty="0"/>
              <a:t>” </a:t>
            </a:r>
            <a:r>
              <a:rPr lang="ar-IQ" sz="2400" dirty="0"/>
              <a:t> </a:t>
            </a:r>
            <a:endParaRPr lang="en-US" sz="2400" dirty="0"/>
          </a:p>
          <a:p>
            <a:pPr marL="285750" indent="-285750">
              <a:buFont typeface="Wingdings" panose="05000000000000000000" pitchFamily="2" charset="2"/>
              <a:buChar char="v"/>
            </a:pPr>
            <a:endParaRPr lang="en-US" sz="1400" dirty="0"/>
          </a:p>
          <a:p>
            <a:pPr marL="457200" indent="-457200">
              <a:buFont typeface="Wingdings" panose="05000000000000000000" pitchFamily="2" charset="2"/>
              <a:buChar char="v"/>
            </a:pPr>
            <a:r>
              <a:rPr lang="en-US" sz="2800" dirty="0"/>
              <a:t>being pregnant for the first time</a:t>
            </a:r>
          </a:p>
          <a:p>
            <a:pPr marL="457200" indent="-457200">
              <a:buFont typeface="Wingdings" panose="05000000000000000000" pitchFamily="2" charset="2"/>
              <a:buChar char="v"/>
            </a:pPr>
            <a:r>
              <a:rPr lang="en-US" sz="2800" dirty="0"/>
              <a:t>being pregnant more than 10 years after your previous pregnancy</a:t>
            </a:r>
          </a:p>
          <a:p>
            <a:pPr marL="457200" indent="-457200">
              <a:buFont typeface="Wingdings" panose="05000000000000000000" pitchFamily="2" charset="2"/>
              <a:buChar char="v"/>
            </a:pPr>
            <a:r>
              <a:rPr lang="en-US" sz="2800" dirty="0"/>
              <a:t>body mass index (BMI) over 30</a:t>
            </a:r>
          </a:p>
          <a:p>
            <a:pPr marL="457200" indent="-457200">
              <a:buFont typeface="Wingdings" panose="05000000000000000000" pitchFamily="2" charset="2"/>
              <a:buChar char="v"/>
            </a:pPr>
            <a:r>
              <a:rPr lang="en-US" sz="2800" dirty="0"/>
              <a:t>family history of preeclampsia (mother or sister)</a:t>
            </a:r>
          </a:p>
          <a:p>
            <a:pPr marL="457200" indent="-457200">
              <a:buFont typeface="Wingdings" panose="05000000000000000000" pitchFamily="2" charset="2"/>
              <a:buChar char="v"/>
            </a:pPr>
            <a:r>
              <a:rPr lang="en-US" sz="2800" dirty="0"/>
              <a:t>being age 35 or older</a:t>
            </a:r>
          </a:p>
          <a:p>
            <a:pPr marL="457200" indent="-457200">
              <a:buFont typeface="Wingdings" panose="05000000000000000000" pitchFamily="2" charset="2"/>
              <a:buChar char="v"/>
            </a:pPr>
            <a:r>
              <a:rPr lang="en-US" sz="2800" dirty="0"/>
              <a:t>complications in previous pregnancies, such as having a baby with a low birth weight</a:t>
            </a:r>
          </a:p>
          <a:p>
            <a:pPr marL="457200" indent="-457200">
              <a:buFont typeface="Wingdings" panose="05000000000000000000" pitchFamily="2" charset="2"/>
              <a:buChar char="v"/>
            </a:pPr>
            <a:r>
              <a:rPr lang="en-US" sz="2800" dirty="0"/>
              <a:t>in vitro fertilization (IVF)</a:t>
            </a:r>
          </a:p>
          <a:p>
            <a:pPr marL="457200" indent="-457200">
              <a:buFont typeface="Wingdings" panose="05000000000000000000" pitchFamily="2" charset="2"/>
              <a:buChar char="v"/>
            </a:pPr>
            <a:r>
              <a:rPr lang="en-US" sz="2800" dirty="0"/>
              <a:t>Black race (because of racism and inequities that increase risk of illness</a:t>
            </a:r>
            <a:r>
              <a:rPr lang="en-US" sz="3600" dirty="0"/>
              <a:t>)</a:t>
            </a:r>
          </a:p>
          <a:p>
            <a:endParaRPr lang="en-US" dirty="0"/>
          </a:p>
          <a:p>
            <a:endParaRPr lang="en-US" dirty="0"/>
          </a:p>
        </p:txBody>
      </p:sp>
    </p:spTree>
    <p:extLst>
      <p:ext uri="{BB962C8B-B14F-4D97-AF65-F5344CB8AC3E}">
        <p14:creationId xmlns:p14="http://schemas.microsoft.com/office/powerpoint/2010/main" val="24867148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F49C2FA-C99A-1580-6415-3A71231C8F98}"/>
              </a:ext>
            </a:extLst>
          </p:cNvPr>
          <p:cNvSpPr txBox="1"/>
          <p:nvPr/>
        </p:nvSpPr>
        <p:spPr>
          <a:xfrm>
            <a:off x="2295888" y="177185"/>
            <a:ext cx="6094428" cy="6309420"/>
          </a:xfrm>
          <a:prstGeom prst="rect">
            <a:avLst/>
          </a:prstGeom>
          <a:noFill/>
        </p:spPr>
        <p:txBody>
          <a:bodyPr wrap="square">
            <a:spAutoFit/>
          </a:bodyPr>
          <a:lstStyle/>
          <a:p>
            <a:r>
              <a:rPr lang="en-US" sz="3200" dirty="0">
                <a:solidFill>
                  <a:srgbClr val="FF0000"/>
                </a:solidFill>
              </a:rPr>
              <a:t>How does preeclampsia affect the body</a:t>
            </a:r>
            <a:r>
              <a:rPr lang="en-US" sz="2800" dirty="0"/>
              <a:t>?</a:t>
            </a:r>
          </a:p>
          <a:p>
            <a:r>
              <a:rPr lang="en-US" sz="2800" dirty="0"/>
              <a:t>Preeclampsia can lead to a condition that causes seizures and stroke.</a:t>
            </a:r>
          </a:p>
          <a:p>
            <a:r>
              <a:rPr lang="en-US" sz="2800" dirty="0"/>
              <a:t>Preeclampsia can cause </a:t>
            </a:r>
            <a:r>
              <a:rPr lang="en-US" sz="3600" dirty="0">
                <a:solidFill>
                  <a:srgbClr val="FF0000"/>
                </a:solidFill>
              </a:rPr>
              <a:t>HELLP</a:t>
            </a:r>
            <a:r>
              <a:rPr lang="en-US" sz="2800" dirty="0"/>
              <a:t> </a:t>
            </a:r>
            <a:r>
              <a:rPr lang="en-US" sz="2800" dirty="0">
                <a:solidFill>
                  <a:srgbClr val="FF0000"/>
                </a:solidFill>
              </a:rPr>
              <a:t>syndrome</a:t>
            </a:r>
            <a:r>
              <a:rPr lang="en-US" sz="2800" dirty="0"/>
              <a:t>. HELLP stands for </a:t>
            </a:r>
            <a:r>
              <a:rPr lang="ar-IQ" sz="2800" dirty="0"/>
              <a:t>1-</a:t>
            </a:r>
            <a:r>
              <a:rPr lang="en-US" sz="2800" dirty="0"/>
              <a:t>hemolysis,</a:t>
            </a:r>
            <a:r>
              <a:rPr lang="ar-IQ" sz="2800" dirty="0"/>
              <a:t>2-</a:t>
            </a:r>
            <a:r>
              <a:rPr lang="en-US" sz="2800" dirty="0"/>
              <a:t> elevated liver enzymes</a:t>
            </a:r>
            <a:r>
              <a:rPr lang="ar-IQ" sz="2800" dirty="0"/>
              <a:t> 3-</a:t>
            </a:r>
            <a:r>
              <a:rPr lang="en-US" sz="2800" dirty="0"/>
              <a:t>low platelet count. HELLP syndrome damages or destroys red blood cells and interferes with blood clotting. It can also cause chest pain, abdominal pain, and bleeding in the liver. HELLP syndrome is a medical emergency. Women can die from HELLP syndrome. </a:t>
            </a:r>
          </a:p>
        </p:txBody>
      </p:sp>
    </p:spTree>
    <p:extLst>
      <p:ext uri="{BB962C8B-B14F-4D97-AF65-F5344CB8AC3E}">
        <p14:creationId xmlns:p14="http://schemas.microsoft.com/office/powerpoint/2010/main" val="4657942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C394718-F45E-28EA-299B-83A4DC422398}"/>
              </a:ext>
            </a:extLst>
          </p:cNvPr>
          <p:cNvSpPr txBox="1"/>
          <p:nvPr/>
        </p:nvSpPr>
        <p:spPr>
          <a:xfrm>
            <a:off x="569151" y="116847"/>
            <a:ext cx="6094428" cy="3170099"/>
          </a:xfrm>
          <a:prstGeom prst="rect">
            <a:avLst/>
          </a:prstGeom>
          <a:noFill/>
        </p:spPr>
        <p:txBody>
          <a:bodyPr wrap="square">
            <a:spAutoFit/>
          </a:bodyPr>
          <a:lstStyle/>
          <a:p>
            <a:r>
              <a:rPr lang="en-US" sz="2800" dirty="0">
                <a:solidFill>
                  <a:srgbClr val="FF0000"/>
                </a:solidFill>
              </a:rPr>
              <a:t>Will I need to deliver early if I have preeclampsia?</a:t>
            </a:r>
          </a:p>
          <a:p>
            <a:r>
              <a:rPr lang="en-US" sz="2400" dirty="0"/>
              <a:t>For women with preeclampsia, early delivery may be needed in some cases. Preterm babies have an increased risk of problems with breathing, eating, staying warm, hearing, and vision. Some preterm complications last a lifetime and require ongoing medical care</a:t>
            </a:r>
          </a:p>
        </p:txBody>
      </p:sp>
      <p:sp>
        <p:nvSpPr>
          <p:cNvPr id="5" name="TextBox 4">
            <a:extLst>
              <a:ext uri="{FF2B5EF4-FFF2-40B4-BE49-F238E27FC236}">
                <a16:creationId xmlns:a16="http://schemas.microsoft.com/office/drawing/2014/main" id="{DD82DD08-7248-3885-2016-BD94658C371A}"/>
              </a:ext>
            </a:extLst>
          </p:cNvPr>
          <p:cNvSpPr txBox="1"/>
          <p:nvPr/>
        </p:nvSpPr>
        <p:spPr>
          <a:xfrm>
            <a:off x="4309385" y="3170934"/>
            <a:ext cx="6094428" cy="3539430"/>
          </a:xfrm>
          <a:prstGeom prst="rect">
            <a:avLst/>
          </a:prstGeom>
          <a:noFill/>
        </p:spPr>
        <p:txBody>
          <a:bodyPr wrap="square">
            <a:spAutoFit/>
          </a:bodyPr>
          <a:lstStyle/>
          <a:p>
            <a:r>
              <a:rPr lang="en-US" sz="2800" dirty="0">
                <a:solidFill>
                  <a:srgbClr val="FF0000"/>
                </a:solidFill>
              </a:rPr>
              <a:t>How does preeclampsia affect future health?</a:t>
            </a:r>
          </a:p>
          <a:p>
            <a:r>
              <a:rPr lang="en-US" sz="2400" dirty="0"/>
              <a:t>Women who have had preeclampsia—especially those whose babies were born preterm—have an increased risk later in life of kidney disease, heart attack, stroke, and high blood pressure. Also, having preeclampsia once increases the risk of having it again in a future pregnancy.</a:t>
            </a:r>
          </a:p>
        </p:txBody>
      </p:sp>
    </p:spTree>
    <p:extLst>
      <p:ext uri="{BB962C8B-B14F-4D97-AF65-F5344CB8AC3E}">
        <p14:creationId xmlns:p14="http://schemas.microsoft.com/office/powerpoint/2010/main" val="9175783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CE96043-048F-E2A3-BCB0-6F511FD75358}"/>
              </a:ext>
            </a:extLst>
          </p:cNvPr>
          <p:cNvSpPr txBox="1"/>
          <p:nvPr/>
        </p:nvSpPr>
        <p:spPr>
          <a:xfrm>
            <a:off x="1455640" y="0"/>
            <a:ext cx="6094428" cy="7263527"/>
          </a:xfrm>
          <a:prstGeom prst="rect">
            <a:avLst/>
          </a:prstGeom>
          <a:noFill/>
        </p:spPr>
        <p:txBody>
          <a:bodyPr wrap="square">
            <a:spAutoFit/>
          </a:bodyPr>
          <a:lstStyle/>
          <a:p>
            <a:r>
              <a:rPr lang="en-US" sz="3200" dirty="0"/>
              <a:t>What are the signs and symptoms of </a:t>
            </a:r>
            <a:r>
              <a:rPr lang="en-US" sz="3200" dirty="0" err="1"/>
              <a:t>preclampsia</a:t>
            </a:r>
            <a:r>
              <a:rPr lang="en-US" sz="3200" dirty="0"/>
              <a:t>?</a:t>
            </a:r>
          </a:p>
          <a:p>
            <a:r>
              <a:rPr lang="en-US" sz="3200" dirty="0"/>
              <a:t>Preeclampsia can develop quietly without you being aware of it. Symptoms can include</a:t>
            </a:r>
          </a:p>
          <a:p>
            <a:pPr marL="457200" indent="-457200">
              <a:buFont typeface="Arial" panose="020B0604020202020204" pitchFamily="34" charset="0"/>
              <a:buChar char="•"/>
            </a:pPr>
            <a:r>
              <a:rPr lang="en-US" sz="3200" dirty="0"/>
              <a:t>swelling of face or hands</a:t>
            </a:r>
          </a:p>
          <a:p>
            <a:pPr marL="457200" indent="-457200">
              <a:buFont typeface="Arial" panose="020B0604020202020204" pitchFamily="34" charset="0"/>
              <a:buChar char="•"/>
            </a:pPr>
            <a:r>
              <a:rPr lang="en-US" sz="3200" dirty="0"/>
              <a:t>headache that will not go away</a:t>
            </a:r>
          </a:p>
          <a:p>
            <a:pPr marL="457200" indent="-457200">
              <a:buFont typeface="Arial" panose="020B0604020202020204" pitchFamily="34" charset="0"/>
              <a:buChar char="•"/>
            </a:pPr>
            <a:r>
              <a:rPr lang="en-US" sz="3200" dirty="0"/>
              <a:t>seeing spots or changes in eyesight</a:t>
            </a:r>
          </a:p>
          <a:p>
            <a:pPr marL="457200" indent="-457200">
              <a:buFont typeface="Arial" panose="020B0604020202020204" pitchFamily="34" charset="0"/>
              <a:buChar char="•"/>
            </a:pPr>
            <a:r>
              <a:rPr lang="en-US" sz="3200" dirty="0"/>
              <a:t>pain in the upper abdomen or shoulder</a:t>
            </a:r>
          </a:p>
          <a:p>
            <a:pPr marL="457200" indent="-457200">
              <a:buFont typeface="Arial" panose="020B0604020202020204" pitchFamily="34" charset="0"/>
              <a:buChar char="•"/>
            </a:pPr>
            <a:r>
              <a:rPr lang="en-US" sz="3200" dirty="0"/>
              <a:t>nausea and vomiting (in the second half of pregnancy)</a:t>
            </a:r>
          </a:p>
          <a:p>
            <a:pPr marL="457200" indent="-457200">
              <a:buFont typeface="Arial" panose="020B0604020202020204" pitchFamily="34" charset="0"/>
              <a:buChar char="•"/>
            </a:pPr>
            <a:r>
              <a:rPr lang="en-US" sz="3200" dirty="0"/>
              <a:t>sudden weight gain</a:t>
            </a:r>
          </a:p>
          <a:p>
            <a:endParaRPr lang="en-US" dirty="0">
              <a:highlight>
                <a:srgbClr val="FFFF00"/>
              </a:highlight>
            </a:endParaRPr>
          </a:p>
        </p:txBody>
      </p:sp>
    </p:spTree>
    <p:extLst>
      <p:ext uri="{BB962C8B-B14F-4D97-AF65-F5344CB8AC3E}">
        <p14:creationId xmlns:p14="http://schemas.microsoft.com/office/powerpoint/2010/main" val="37701081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A8E4739-D8EC-DBF2-30E4-D6BA4DB02D9B}"/>
              </a:ext>
            </a:extLst>
          </p:cNvPr>
          <p:cNvSpPr txBox="1"/>
          <p:nvPr/>
        </p:nvSpPr>
        <p:spPr>
          <a:xfrm>
            <a:off x="1378247" y="88254"/>
            <a:ext cx="6094428" cy="6740307"/>
          </a:xfrm>
          <a:prstGeom prst="rect">
            <a:avLst/>
          </a:prstGeom>
          <a:noFill/>
        </p:spPr>
        <p:txBody>
          <a:bodyPr wrap="square" numCol="1">
            <a:spAutoFit/>
          </a:bodyPr>
          <a:lstStyle/>
          <a:p>
            <a:r>
              <a:rPr lang="en-US" dirty="0"/>
              <a:t>.</a:t>
            </a:r>
            <a:r>
              <a:rPr lang="en-US" sz="2800" dirty="0">
                <a:solidFill>
                  <a:srgbClr val="FF0000"/>
                </a:solidFill>
              </a:rPr>
              <a:t>A woman with preeclampsia whose condition is worsening will develop “</a:t>
            </a:r>
            <a:r>
              <a:rPr lang="ar-IQ" sz="2800" dirty="0">
                <a:solidFill>
                  <a:srgbClr val="FF0000"/>
                </a:solidFill>
              </a:rPr>
              <a:t> </a:t>
            </a:r>
            <a:r>
              <a:rPr lang="en-US" sz="2800" dirty="0">
                <a:solidFill>
                  <a:srgbClr val="FF0000"/>
                </a:solidFill>
              </a:rPr>
              <a:t>Severe features</a:t>
            </a:r>
            <a:r>
              <a:rPr lang="ar-IQ" sz="2800" dirty="0">
                <a:solidFill>
                  <a:srgbClr val="FF0000"/>
                </a:solidFill>
              </a:rPr>
              <a:t>                                                                                                 </a:t>
            </a:r>
            <a:r>
              <a:rPr lang="en-US" sz="3200" dirty="0"/>
              <a:t>abnormal kidney or liver function</a:t>
            </a:r>
          </a:p>
          <a:p>
            <a:pPr marL="457200" indent="-457200">
              <a:buFont typeface="Wingdings" panose="05000000000000000000" pitchFamily="2" charset="2"/>
              <a:buChar char="v"/>
            </a:pPr>
            <a:r>
              <a:rPr lang="en-US" sz="3200" dirty="0"/>
              <a:t>pain in the upper abdomen</a:t>
            </a:r>
          </a:p>
          <a:p>
            <a:pPr marL="914400" lvl="1" indent="-457200">
              <a:buFont typeface="Wingdings" panose="05000000000000000000" pitchFamily="2" charset="2"/>
              <a:buChar char="v"/>
            </a:pPr>
            <a:r>
              <a:rPr lang="en-US" sz="3200" dirty="0"/>
              <a:t>changes in vision</a:t>
            </a:r>
          </a:p>
          <a:p>
            <a:pPr marL="914400" lvl="1" indent="-457200">
              <a:buFont typeface="Wingdings" panose="05000000000000000000" pitchFamily="2" charset="2"/>
              <a:buChar char="v"/>
            </a:pPr>
            <a:r>
              <a:rPr lang="en-US" sz="3200" dirty="0"/>
              <a:t>fluid in the lungs</a:t>
            </a:r>
          </a:p>
          <a:p>
            <a:pPr marL="914400" lvl="1" indent="-457200">
              <a:buFont typeface="Wingdings" panose="05000000000000000000" pitchFamily="2" charset="2"/>
              <a:buChar char="v"/>
            </a:pPr>
            <a:r>
              <a:rPr lang="en-US" sz="3200" dirty="0"/>
              <a:t>severe headache</a:t>
            </a:r>
          </a:p>
          <a:p>
            <a:pPr marL="1371600" lvl="2" indent="-457200" algn="ctr">
              <a:buFont typeface="Wingdings" panose="05000000000000000000" pitchFamily="2" charset="2"/>
              <a:buChar char="v"/>
            </a:pPr>
            <a:r>
              <a:rPr lang="en-US" sz="3200" dirty="0"/>
              <a:t>systolic pressure of 160 mm Hg or higher or diastolic pressure of 110 mm Hg or higher</a:t>
            </a:r>
          </a:p>
        </p:txBody>
      </p:sp>
    </p:spTree>
    <p:extLst>
      <p:ext uri="{BB962C8B-B14F-4D97-AF65-F5344CB8AC3E}">
        <p14:creationId xmlns:p14="http://schemas.microsoft.com/office/powerpoint/2010/main" val="29766047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C5F9D85-4F6A-F4BD-72C8-8A6A81CA90CF}"/>
              </a:ext>
            </a:extLst>
          </p:cNvPr>
          <p:cNvSpPr txBox="1"/>
          <p:nvPr/>
        </p:nvSpPr>
        <p:spPr>
          <a:xfrm>
            <a:off x="511197" y="0"/>
            <a:ext cx="6094428" cy="5078313"/>
          </a:xfrm>
          <a:prstGeom prst="rect">
            <a:avLst/>
          </a:prstGeom>
          <a:noFill/>
        </p:spPr>
        <p:txBody>
          <a:bodyPr wrap="square">
            <a:spAutoFit/>
          </a:bodyPr>
          <a:lstStyle/>
          <a:p>
            <a:r>
              <a:rPr lang="en-US" sz="3600" dirty="0"/>
              <a:t>How is preeclampsia diagnosed?</a:t>
            </a:r>
          </a:p>
          <a:p>
            <a:r>
              <a:rPr lang="en-US" sz="2800" dirty="0"/>
              <a:t>A high blood pressure reading may be the first sign of preeclampsia. If your blood pressure reading is high, it may be checked again to confirm the results. You may have a urine test to check for protein. You may also have tests to check how your liver and kidneys are working and to measure the number of platelets in your blood.</a:t>
            </a:r>
          </a:p>
        </p:txBody>
      </p:sp>
      <p:sp>
        <p:nvSpPr>
          <p:cNvPr id="5" name="TextBox 4">
            <a:extLst>
              <a:ext uri="{FF2B5EF4-FFF2-40B4-BE49-F238E27FC236}">
                <a16:creationId xmlns:a16="http://schemas.microsoft.com/office/drawing/2014/main" id="{EC05CBC5-E6A6-4F39-36E2-AB6C39C3FDDC}"/>
              </a:ext>
            </a:extLst>
          </p:cNvPr>
          <p:cNvSpPr txBox="1"/>
          <p:nvPr/>
        </p:nvSpPr>
        <p:spPr>
          <a:xfrm>
            <a:off x="4313763" y="4618983"/>
            <a:ext cx="6094428" cy="2000548"/>
          </a:xfrm>
          <a:prstGeom prst="rect">
            <a:avLst/>
          </a:prstGeom>
          <a:noFill/>
        </p:spPr>
        <p:txBody>
          <a:bodyPr wrap="square">
            <a:spAutoFit/>
          </a:bodyPr>
          <a:lstStyle/>
          <a:p>
            <a:r>
              <a:rPr lang="en-US" sz="2800" dirty="0">
                <a:solidFill>
                  <a:srgbClr val="FF0000"/>
                </a:solidFill>
              </a:rPr>
              <a:t>How is preeclampsia managed</a:t>
            </a:r>
            <a:r>
              <a:rPr lang="en-US" sz="2800" dirty="0"/>
              <a:t>?</a:t>
            </a:r>
          </a:p>
          <a:p>
            <a:r>
              <a:rPr lang="en-US" sz="2400" dirty="0"/>
              <a:t>You and your ob-gyn should talk about how your condition will be managed. The goal is to limit complications for you and to deliver the healthiest baby possible</a:t>
            </a:r>
          </a:p>
        </p:txBody>
      </p:sp>
    </p:spTree>
    <p:extLst>
      <p:ext uri="{BB962C8B-B14F-4D97-AF65-F5344CB8AC3E}">
        <p14:creationId xmlns:p14="http://schemas.microsoft.com/office/powerpoint/2010/main" val="41970811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4617BD6-C0FA-01D7-135E-0F3E61D69548}"/>
              </a:ext>
            </a:extLst>
          </p:cNvPr>
          <p:cNvSpPr txBox="1"/>
          <p:nvPr/>
        </p:nvSpPr>
        <p:spPr>
          <a:xfrm>
            <a:off x="1874907" y="315532"/>
            <a:ext cx="6094428" cy="6678751"/>
          </a:xfrm>
          <a:prstGeom prst="rect">
            <a:avLst/>
          </a:prstGeom>
          <a:noFill/>
        </p:spPr>
        <p:txBody>
          <a:bodyPr wrap="square">
            <a:spAutoFit/>
          </a:bodyPr>
          <a:lstStyle/>
          <a:p>
            <a:r>
              <a:rPr lang="en-US" sz="4400" dirty="0"/>
              <a:t>Management</a:t>
            </a:r>
          </a:p>
          <a:p>
            <a:r>
              <a:rPr lang="en-US" sz="3200" dirty="0"/>
              <a:t>Regular blood pressure monitoring is necessary to ensure the blood pressure remains at 110–140/80–90 mmHg. There should be regular assessment for the development of pre-eclampsia and close surveillance of fetal growth and wellbeing. Once the blood pressure is controlled, gestational hypertension may continue to be managed with outpatient care, under close and regular review</a:t>
            </a:r>
            <a:r>
              <a:rPr lang="en-US" sz="2400" dirty="0"/>
              <a:t>.</a:t>
            </a:r>
          </a:p>
        </p:txBody>
      </p:sp>
    </p:spTree>
    <p:extLst>
      <p:ext uri="{BB962C8B-B14F-4D97-AF65-F5344CB8AC3E}">
        <p14:creationId xmlns:p14="http://schemas.microsoft.com/office/powerpoint/2010/main" val="33558402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162322EE-529B-CA2C-BCD3-61D4E8AF31C8}"/>
              </a:ext>
            </a:extLst>
          </p:cNvPr>
          <p:cNvSpPr>
            <a:spLocks noChangeArrowheads="1"/>
          </p:cNvSpPr>
          <p:nvPr/>
        </p:nvSpPr>
        <p:spPr bwMode="auto">
          <a:xfrm>
            <a:off x="0" y="0"/>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31740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 name="TextBox 4">
            <a:extLst>
              <a:ext uri="{FF2B5EF4-FFF2-40B4-BE49-F238E27FC236}">
                <a16:creationId xmlns:a16="http://schemas.microsoft.com/office/drawing/2014/main" id="{8B4BA567-746A-DF5D-F9CF-045900F492B7}"/>
              </a:ext>
            </a:extLst>
          </p:cNvPr>
          <p:cNvSpPr txBox="1"/>
          <p:nvPr/>
        </p:nvSpPr>
        <p:spPr>
          <a:xfrm>
            <a:off x="1289562" y="272382"/>
            <a:ext cx="6094428" cy="2062103"/>
          </a:xfrm>
          <a:prstGeom prst="rect">
            <a:avLst/>
          </a:prstGeom>
          <a:noFill/>
        </p:spPr>
        <p:txBody>
          <a:bodyPr wrap="square">
            <a:spAutoFit/>
          </a:bodyPr>
          <a:lstStyle/>
          <a:p>
            <a:r>
              <a:rPr lang="en-US" sz="4400" dirty="0"/>
              <a:t>What is blood pressure?</a:t>
            </a:r>
          </a:p>
          <a:p>
            <a:r>
              <a:rPr lang="en-US" sz="2800" dirty="0"/>
              <a:t>Blood pressure is the force of blood pushing against the walls of blood vessels. </a:t>
            </a:r>
          </a:p>
        </p:txBody>
      </p:sp>
      <p:sp>
        <p:nvSpPr>
          <p:cNvPr id="7" name="TextBox 6">
            <a:extLst>
              <a:ext uri="{FF2B5EF4-FFF2-40B4-BE49-F238E27FC236}">
                <a16:creationId xmlns:a16="http://schemas.microsoft.com/office/drawing/2014/main" id="{9AB242A4-D0A0-11D4-BC4D-2B0C210AC661}"/>
              </a:ext>
            </a:extLst>
          </p:cNvPr>
          <p:cNvSpPr txBox="1"/>
          <p:nvPr/>
        </p:nvSpPr>
        <p:spPr>
          <a:xfrm>
            <a:off x="1133252" y="2248877"/>
            <a:ext cx="6094428" cy="3416320"/>
          </a:xfrm>
          <a:prstGeom prst="rect">
            <a:avLst/>
          </a:prstGeom>
          <a:noFill/>
        </p:spPr>
        <p:txBody>
          <a:bodyPr wrap="square">
            <a:spAutoFit/>
          </a:bodyPr>
          <a:lstStyle/>
          <a:p>
            <a:r>
              <a:rPr lang="en-US" sz="2400" dirty="0"/>
              <a:t>Why is high blood pressure a problem during pregnancy?</a:t>
            </a:r>
          </a:p>
          <a:p>
            <a:r>
              <a:rPr lang="en-US" sz="2800" dirty="0"/>
              <a:t>High blood pressure (also called hypertension) can lead to health problems at any time in life. During pregnancy, severe or uncontrolled high blood pressure can cause problems for you and your fetus</a:t>
            </a:r>
            <a:r>
              <a:rPr lang="en-US" dirty="0"/>
              <a:t>.</a:t>
            </a:r>
          </a:p>
        </p:txBody>
      </p:sp>
    </p:spTree>
    <p:extLst>
      <p:ext uri="{BB962C8B-B14F-4D97-AF65-F5344CB8AC3E}">
        <p14:creationId xmlns:p14="http://schemas.microsoft.com/office/powerpoint/2010/main" val="4149677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8035317-AEAE-5F86-8F17-2C4C98EB4F1E}"/>
              </a:ext>
            </a:extLst>
          </p:cNvPr>
          <p:cNvSpPr txBox="1"/>
          <p:nvPr/>
        </p:nvSpPr>
        <p:spPr>
          <a:xfrm>
            <a:off x="2476692" y="147949"/>
            <a:ext cx="6094428" cy="6555641"/>
          </a:xfrm>
          <a:prstGeom prst="rect">
            <a:avLst/>
          </a:prstGeom>
          <a:noFill/>
        </p:spPr>
        <p:txBody>
          <a:bodyPr wrap="square">
            <a:spAutoFit/>
          </a:bodyPr>
          <a:lstStyle/>
          <a:p>
            <a:r>
              <a:rPr lang="en-US" dirty="0"/>
              <a:t>?</a:t>
            </a:r>
            <a:r>
              <a:rPr lang="en-US" sz="3600" dirty="0">
                <a:solidFill>
                  <a:srgbClr val="FF0000"/>
                </a:solidFill>
              </a:rPr>
              <a:t>What is the nursing management for a patient with </a:t>
            </a:r>
            <a:r>
              <a:rPr lang="en-US" sz="3200" dirty="0">
                <a:solidFill>
                  <a:srgbClr val="FF0000"/>
                </a:solidFill>
              </a:rPr>
              <a:t>preeclampsia?</a:t>
            </a:r>
          </a:p>
          <a:p>
            <a:r>
              <a:rPr lang="en-US" sz="2800" dirty="0"/>
              <a:t>The overall management of preeclampsia includes </a:t>
            </a:r>
            <a:r>
              <a:rPr lang="en-US" sz="3200" dirty="0"/>
              <a:t>supportive treatment with antihypertensives and anti-epileptics until definitive treatment - delivery. In preeclampsia without severe features, patients are often </a:t>
            </a:r>
            <a:r>
              <a:rPr lang="en-US" sz="2800" dirty="0"/>
              <a:t>induced after 37 weeks gestation after with or without</a:t>
            </a:r>
            <a:r>
              <a:rPr lang="en-US" sz="3200" dirty="0"/>
              <a:t> corticosteroids to accelerate lung maturity</a:t>
            </a:r>
            <a:r>
              <a:rPr lang="en-US" sz="3600" dirty="0"/>
              <a:t>.</a:t>
            </a:r>
          </a:p>
        </p:txBody>
      </p:sp>
    </p:spTree>
    <p:extLst>
      <p:ext uri="{BB962C8B-B14F-4D97-AF65-F5344CB8AC3E}">
        <p14:creationId xmlns:p14="http://schemas.microsoft.com/office/powerpoint/2010/main" val="8029683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C8EBCA5-7BC8-BB7F-7980-E2AA8294FABC}"/>
              </a:ext>
            </a:extLst>
          </p:cNvPr>
          <p:cNvSpPr txBox="1"/>
          <p:nvPr/>
        </p:nvSpPr>
        <p:spPr>
          <a:xfrm>
            <a:off x="1535699" y="58846"/>
            <a:ext cx="6094428" cy="6186309"/>
          </a:xfrm>
          <a:prstGeom prst="rect">
            <a:avLst/>
          </a:prstGeom>
          <a:noFill/>
        </p:spPr>
        <p:txBody>
          <a:bodyPr wrap="square">
            <a:spAutoFit/>
          </a:bodyPr>
          <a:lstStyle/>
          <a:p>
            <a:pPr algn="ctr"/>
            <a:r>
              <a:rPr lang="en-US" sz="3600" dirty="0">
                <a:solidFill>
                  <a:srgbClr val="FF0000"/>
                </a:solidFill>
              </a:rPr>
              <a:t>Nursing Interventions </a:t>
            </a:r>
            <a:r>
              <a:rPr lang="en-US" sz="3200" dirty="0">
                <a:solidFill>
                  <a:srgbClr val="FF0000"/>
                </a:solidFill>
              </a:rPr>
              <a:t>Provide</a:t>
            </a:r>
            <a:r>
              <a:rPr lang="en-US" sz="2800" dirty="0">
                <a:solidFill>
                  <a:srgbClr val="FF0000"/>
                </a:solidFill>
              </a:rPr>
              <a:t> </a:t>
            </a:r>
            <a:r>
              <a:rPr lang="en-US" sz="4000" dirty="0"/>
              <a:t>frequent rest periods with bed rest. ...Instruct the client to elevate legs when sitting or lying down. ...</a:t>
            </a:r>
          </a:p>
          <a:p>
            <a:r>
              <a:rPr lang="en-US" sz="4000" dirty="0"/>
              <a:t>Monitor the client's BP and instruct monitoring of BP at home. ...</a:t>
            </a:r>
          </a:p>
          <a:p>
            <a:r>
              <a:rPr lang="en-US" sz="4000" dirty="0"/>
              <a:t>Record and graph vital signs, especially BP and pulse</a:t>
            </a:r>
          </a:p>
        </p:txBody>
      </p:sp>
    </p:spTree>
    <p:extLst>
      <p:ext uri="{BB962C8B-B14F-4D97-AF65-F5344CB8AC3E}">
        <p14:creationId xmlns:p14="http://schemas.microsoft.com/office/powerpoint/2010/main" val="21661495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E93614F-A6B7-9FA4-F4BB-460BB3FBA615}"/>
              </a:ext>
            </a:extLst>
          </p:cNvPr>
          <p:cNvSpPr txBox="1"/>
          <p:nvPr/>
        </p:nvSpPr>
        <p:spPr>
          <a:xfrm>
            <a:off x="309763" y="0"/>
            <a:ext cx="6094428" cy="3539430"/>
          </a:xfrm>
          <a:prstGeom prst="rect">
            <a:avLst/>
          </a:prstGeom>
          <a:noFill/>
        </p:spPr>
        <p:txBody>
          <a:bodyPr wrap="square">
            <a:spAutoFit/>
          </a:bodyPr>
          <a:lstStyle/>
          <a:p>
            <a:r>
              <a:rPr lang="en-US" sz="2800" dirty="0">
                <a:solidFill>
                  <a:srgbClr val="FF0000"/>
                </a:solidFill>
              </a:rPr>
              <a:t>What is the management of high blood pressure in pregnancy</a:t>
            </a:r>
            <a:r>
              <a:rPr lang="en-US" dirty="0">
                <a:solidFill>
                  <a:srgbClr val="FF0000"/>
                </a:solidFill>
              </a:rPr>
              <a:t>?</a:t>
            </a:r>
          </a:p>
          <a:p>
            <a:r>
              <a:rPr lang="en-US" sz="2800" dirty="0"/>
              <a:t>Eating a balanced diet and keeping your salt intake low can help to reduce blood pressure. Find out about exercise in pregnancy, healthy eating in pregnancy, salt in the diet and tips for cutting down on salt</a:t>
            </a:r>
          </a:p>
        </p:txBody>
      </p:sp>
      <p:sp>
        <p:nvSpPr>
          <p:cNvPr id="5" name="TextBox 4">
            <a:extLst>
              <a:ext uri="{FF2B5EF4-FFF2-40B4-BE49-F238E27FC236}">
                <a16:creationId xmlns:a16="http://schemas.microsoft.com/office/drawing/2014/main" id="{7A951822-FAB1-7C89-987B-48510C6677F0}"/>
              </a:ext>
            </a:extLst>
          </p:cNvPr>
          <p:cNvSpPr txBox="1"/>
          <p:nvPr/>
        </p:nvSpPr>
        <p:spPr>
          <a:xfrm>
            <a:off x="2082807" y="3056860"/>
            <a:ext cx="6094428" cy="3539430"/>
          </a:xfrm>
          <a:prstGeom prst="rect">
            <a:avLst/>
          </a:prstGeom>
          <a:noFill/>
        </p:spPr>
        <p:txBody>
          <a:bodyPr wrap="square">
            <a:spAutoFit/>
          </a:bodyPr>
          <a:lstStyle/>
          <a:p>
            <a:r>
              <a:rPr lang="en-US" sz="2800" dirty="0">
                <a:solidFill>
                  <a:srgbClr val="FF0000"/>
                </a:solidFill>
              </a:rPr>
              <a:t>What is the best management of preeclampsia</a:t>
            </a:r>
            <a:r>
              <a:rPr lang="en-US" dirty="0">
                <a:solidFill>
                  <a:srgbClr val="FF0000"/>
                </a:solidFill>
              </a:rPr>
              <a:t>?</a:t>
            </a:r>
          </a:p>
          <a:p>
            <a:r>
              <a:rPr lang="en-US" sz="2400" dirty="0"/>
              <a:t>The primary treatment for preeclampsia is either to deliver the baby or manage the condition until the best time to deliver the baby. This decision with your health care provider will depend on the severity of preeclampsia, the gestational age of your baby, and the overall health of you and your baby</a:t>
            </a:r>
          </a:p>
        </p:txBody>
      </p:sp>
    </p:spTree>
    <p:extLst>
      <p:ext uri="{BB962C8B-B14F-4D97-AF65-F5344CB8AC3E}">
        <p14:creationId xmlns:p14="http://schemas.microsoft.com/office/powerpoint/2010/main" val="13301784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A00D294-C07C-D0D9-5808-7C985DE6A9A0}"/>
              </a:ext>
            </a:extLst>
          </p:cNvPr>
          <p:cNvSpPr txBox="1"/>
          <p:nvPr/>
        </p:nvSpPr>
        <p:spPr>
          <a:xfrm>
            <a:off x="1046476" y="0"/>
            <a:ext cx="6094428" cy="6186309"/>
          </a:xfrm>
          <a:prstGeom prst="rect">
            <a:avLst/>
          </a:prstGeom>
          <a:noFill/>
        </p:spPr>
        <p:txBody>
          <a:bodyPr wrap="square">
            <a:spAutoFit/>
          </a:bodyPr>
          <a:lstStyle/>
          <a:p>
            <a:r>
              <a:rPr lang="en-US" sz="3600" dirty="0"/>
              <a:t>Controlling Blood Pressure at Home</a:t>
            </a:r>
          </a:p>
          <a:p>
            <a:pPr lvl="1"/>
            <a:r>
              <a:rPr lang="en-US" dirty="0"/>
              <a:t>If you have mild preeclampsia (somewhere between 120/80 and 140/90 blood pressures), your doctor may allow you to rest at home. You’ll want to keep a close watch on your preeclampsia symptoms. Examples of steps you could take in an attempt to keep your blood pressure low and minimize side effects include:</a:t>
            </a:r>
          </a:p>
          <a:p>
            <a:pPr marL="285750" indent="-285750">
              <a:buFont typeface="Arial" panose="020B0604020202020204" pitchFamily="34" charset="0"/>
              <a:buChar char="•"/>
            </a:pPr>
            <a:endParaRPr lang="en-US" dirty="0"/>
          </a:p>
          <a:p>
            <a:r>
              <a:rPr lang="en-US" sz="3600" dirty="0"/>
              <a:t>decreasing your salt intake</a:t>
            </a:r>
          </a:p>
          <a:p>
            <a:r>
              <a:rPr lang="en-US" dirty="0"/>
              <a:t>drinking plenty of water throughout the day</a:t>
            </a:r>
          </a:p>
          <a:p>
            <a:r>
              <a:rPr lang="en-US" dirty="0"/>
              <a:t>increasing the amount of protein in your diet, if your diet has previously lacked enough protein</a:t>
            </a:r>
          </a:p>
          <a:p>
            <a:r>
              <a:rPr lang="en-US" dirty="0"/>
              <a:t>resting on the left side of your body to reduce pressure to major blood vessels</a:t>
            </a:r>
          </a:p>
          <a:p>
            <a:r>
              <a:rPr lang="en-US" dirty="0"/>
              <a:t>Keep in mind that taking these steps may not effectively prevent your preeclampsia from worsening. Your doctor will likely recommend you come to their office regularly for checkups to test your baby’s health.</a:t>
            </a:r>
          </a:p>
        </p:txBody>
      </p:sp>
    </p:spTree>
    <p:extLst>
      <p:ext uri="{BB962C8B-B14F-4D97-AF65-F5344CB8AC3E}">
        <p14:creationId xmlns:p14="http://schemas.microsoft.com/office/powerpoint/2010/main" val="40399038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F6E7F7B-33E3-0C04-AB34-0FA1CC9E2D13}"/>
              </a:ext>
            </a:extLst>
          </p:cNvPr>
          <p:cNvSpPr>
            <a:spLocks noGrp="1"/>
          </p:cNvSpPr>
          <p:nvPr>
            <p:ph idx="1"/>
          </p:nvPr>
        </p:nvSpPr>
        <p:spPr>
          <a:xfrm>
            <a:off x="-889000" y="1583349"/>
            <a:ext cx="10515600" cy="4351338"/>
          </a:xfrm>
        </p:spPr>
        <p:txBody>
          <a:bodyPr/>
          <a:lstStyle/>
          <a:p>
            <a:pPr marL="0" indent="0" algn="ctr">
              <a:buNone/>
              <a:defRPr/>
            </a:pPr>
            <a:r>
              <a:rPr lang="en-US" sz="11500" dirty="0">
                <a:solidFill>
                  <a:srgbClr val="FFC000"/>
                </a:solidFill>
                <a:latin typeface="Baskerville Old Face" panose="02020602080505020303" pitchFamily="18" charset="0"/>
              </a:rPr>
              <a:t>Thanks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CECFA31-B1E8-3125-3525-89E2D04620E6}"/>
              </a:ext>
            </a:extLst>
          </p:cNvPr>
          <p:cNvSpPr txBox="1"/>
          <p:nvPr/>
        </p:nvSpPr>
        <p:spPr>
          <a:xfrm>
            <a:off x="1244476" y="262113"/>
            <a:ext cx="6094428" cy="3477875"/>
          </a:xfrm>
          <a:prstGeom prst="rect">
            <a:avLst/>
          </a:prstGeom>
          <a:noFill/>
        </p:spPr>
        <p:txBody>
          <a:bodyPr wrap="square">
            <a:spAutoFit/>
          </a:bodyPr>
          <a:lstStyle/>
          <a:p>
            <a:pPr algn="l"/>
            <a:r>
              <a:rPr lang="en-US" sz="2800" b="1" i="0" dirty="0">
                <a:solidFill>
                  <a:srgbClr val="202124"/>
                </a:solidFill>
                <a:effectLst/>
                <a:latin typeface="arial" panose="020B0604020202020204" pitchFamily="34" charset="0"/>
              </a:rPr>
              <a:t>Gestational Hypertension</a:t>
            </a:r>
            <a:endParaRPr lang="en-US" sz="2800" b="0" i="0" dirty="0">
              <a:solidFill>
                <a:srgbClr val="202124"/>
              </a:solidFill>
              <a:effectLst/>
              <a:latin typeface="arial" panose="020B0604020202020204" pitchFamily="34" charset="0"/>
            </a:endParaRPr>
          </a:p>
          <a:p>
            <a:r>
              <a:rPr lang="en-US" sz="2400" b="0" i="0" dirty="0">
                <a:solidFill>
                  <a:srgbClr val="202124"/>
                </a:solidFill>
                <a:effectLst/>
                <a:latin typeface="arial" panose="020B0604020202020204" pitchFamily="34" charset="0"/>
              </a:rPr>
              <a:t>This condition happens when you only have high blood pressure* during pregnancy and do not have protein in your urine or other heart or kidney problems. It is typically diagnosed after 20 weeks of pregnancy or close to delivery. Gestational hypertension usually goes away after you give birth.</a:t>
            </a:r>
            <a:endParaRPr lang="en-US" sz="2400" dirty="0"/>
          </a:p>
        </p:txBody>
      </p:sp>
      <p:sp>
        <p:nvSpPr>
          <p:cNvPr id="5" name="TextBox 4">
            <a:extLst>
              <a:ext uri="{FF2B5EF4-FFF2-40B4-BE49-F238E27FC236}">
                <a16:creationId xmlns:a16="http://schemas.microsoft.com/office/drawing/2014/main" id="{DFA80F16-AAE0-7D07-7340-0801BFAF1A05}"/>
              </a:ext>
            </a:extLst>
          </p:cNvPr>
          <p:cNvSpPr txBox="1"/>
          <p:nvPr/>
        </p:nvSpPr>
        <p:spPr>
          <a:xfrm>
            <a:off x="1130867" y="3739988"/>
            <a:ext cx="6094428" cy="2800767"/>
          </a:xfrm>
          <a:prstGeom prst="rect">
            <a:avLst/>
          </a:prstGeom>
          <a:noFill/>
        </p:spPr>
        <p:txBody>
          <a:bodyPr wrap="square">
            <a:spAutoFit/>
          </a:bodyPr>
          <a:lstStyle/>
          <a:p>
            <a:r>
              <a:rPr lang="en-US" sz="2800" b="0" i="0" dirty="0">
                <a:solidFill>
                  <a:srgbClr val="FF0000"/>
                </a:solidFill>
                <a:effectLst/>
                <a:latin typeface="arial" panose="020B0604020202020204" pitchFamily="34" charset="0"/>
              </a:rPr>
              <a:t>What </a:t>
            </a:r>
            <a:r>
              <a:rPr lang="en-US" sz="2800" dirty="0">
                <a:solidFill>
                  <a:srgbClr val="FF0000"/>
                </a:solidFill>
                <a:latin typeface="arial" panose="020B0604020202020204" pitchFamily="34" charset="0"/>
              </a:rPr>
              <a:t>causes</a:t>
            </a:r>
            <a:r>
              <a:rPr lang="ar-IQ" sz="2800" dirty="0">
                <a:solidFill>
                  <a:srgbClr val="FF0000"/>
                </a:solidFill>
                <a:latin typeface="arial" panose="020B0604020202020204" pitchFamily="34" charset="0"/>
              </a:rPr>
              <a:t> </a:t>
            </a:r>
            <a:r>
              <a:rPr lang="en-US" sz="2800" dirty="0">
                <a:solidFill>
                  <a:srgbClr val="FF0000"/>
                </a:solidFill>
                <a:latin typeface="arial" panose="020B0604020202020204" pitchFamily="34" charset="0"/>
              </a:rPr>
              <a:t>pregnancy</a:t>
            </a:r>
            <a:r>
              <a:rPr lang="ar-IQ" sz="2800" dirty="0">
                <a:solidFill>
                  <a:srgbClr val="FF0000"/>
                </a:solidFill>
                <a:latin typeface="arial" panose="020B0604020202020204" pitchFamily="34" charset="0"/>
              </a:rPr>
              <a:t> </a:t>
            </a:r>
            <a:endParaRPr lang="en-US" sz="2800" dirty="0">
              <a:solidFill>
                <a:srgbClr val="FF0000"/>
              </a:solidFill>
              <a:latin typeface="arial" panose="020B0604020202020204" pitchFamily="34" charset="0"/>
            </a:endParaRPr>
          </a:p>
          <a:p>
            <a:pPr algn="l"/>
            <a:r>
              <a:rPr lang="en-US" sz="2800" b="0" i="0" dirty="0">
                <a:solidFill>
                  <a:srgbClr val="FF0000"/>
                </a:solidFill>
                <a:effectLst/>
                <a:latin typeface="arial" panose="020B0604020202020204" pitchFamily="34" charset="0"/>
              </a:rPr>
              <a:t> hypertension </a:t>
            </a:r>
            <a:r>
              <a:rPr lang="en-US" sz="2800" b="0" i="0" dirty="0">
                <a:solidFill>
                  <a:srgbClr val="202124"/>
                </a:solidFill>
                <a:effectLst/>
                <a:latin typeface="arial" panose="020B0604020202020204" pitchFamily="34" charset="0"/>
              </a:rPr>
              <a:t>in </a:t>
            </a:r>
            <a:r>
              <a:rPr lang="en-US" sz="2400" b="1" i="0" dirty="0">
                <a:solidFill>
                  <a:srgbClr val="202124"/>
                </a:solidFill>
                <a:effectLst/>
                <a:latin typeface="arial" panose="020B0604020202020204" pitchFamily="34" charset="0"/>
              </a:rPr>
              <a:t>The cause of gestational hypertension is unknown</a:t>
            </a:r>
            <a:r>
              <a:rPr lang="en-US" sz="2400" b="0" i="0" dirty="0">
                <a:solidFill>
                  <a:srgbClr val="202124"/>
                </a:solidFill>
                <a:effectLst/>
                <a:latin typeface="arial" panose="020B0604020202020204" pitchFamily="34" charset="0"/>
              </a:rPr>
              <a:t>. Some conditions may increase the risk of developing the condition, including the following: Pre-existing hypertension (high blood pressure) Kidney disease</a:t>
            </a:r>
            <a:r>
              <a:rPr lang="en-US" b="0" i="0" dirty="0">
                <a:solidFill>
                  <a:srgbClr val="202124"/>
                </a:solidFill>
                <a:effectLst/>
                <a:latin typeface="arial" panose="020B0604020202020204" pitchFamily="34" charset="0"/>
              </a:rPr>
              <a:t>.</a:t>
            </a:r>
          </a:p>
        </p:txBody>
      </p:sp>
    </p:spTree>
    <p:extLst>
      <p:ext uri="{BB962C8B-B14F-4D97-AF65-F5344CB8AC3E}">
        <p14:creationId xmlns:p14="http://schemas.microsoft.com/office/powerpoint/2010/main" val="7857079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8F063AC-15E5-9851-3011-9A841442DAA1}"/>
              </a:ext>
            </a:extLst>
          </p:cNvPr>
          <p:cNvSpPr txBox="1"/>
          <p:nvPr/>
        </p:nvSpPr>
        <p:spPr>
          <a:xfrm>
            <a:off x="1042110" y="243098"/>
            <a:ext cx="6094428" cy="3908762"/>
          </a:xfrm>
          <a:prstGeom prst="rect">
            <a:avLst/>
          </a:prstGeom>
          <a:noFill/>
        </p:spPr>
        <p:txBody>
          <a:bodyPr wrap="square">
            <a:spAutoFit/>
          </a:bodyPr>
          <a:lstStyle/>
          <a:p>
            <a:pPr algn="l"/>
            <a:r>
              <a:rPr lang="en-US" sz="2800" b="0" i="0" dirty="0">
                <a:solidFill>
                  <a:srgbClr val="202124"/>
                </a:solidFill>
                <a:effectLst/>
                <a:latin typeface="arial" panose="020B0604020202020204" pitchFamily="34" charset="0"/>
              </a:rPr>
              <a:t>What happens if a pregnant woman has hypertension?</a:t>
            </a:r>
          </a:p>
          <a:p>
            <a:pPr algn="l"/>
            <a:r>
              <a:rPr lang="en-US" sz="2400" b="0" i="0" dirty="0">
                <a:solidFill>
                  <a:srgbClr val="202124"/>
                </a:solidFill>
                <a:effectLst/>
                <a:latin typeface="arial" panose="020B0604020202020204" pitchFamily="34" charset="0"/>
              </a:rPr>
              <a:t>High blood pressure during pregnancy poses the following risks: </a:t>
            </a:r>
            <a:r>
              <a:rPr lang="en-US" sz="2400" b="1" i="0" dirty="0">
                <a:solidFill>
                  <a:srgbClr val="202124"/>
                </a:solidFill>
                <a:effectLst/>
                <a:latin typeface="arial" panose="020B0604020202020204" pitchFamily="34" charset="0"/>
              </a:rPr>
              <a:t>Less blood flow to the placenta</a:t>
            </a:r>
            <a:r>
              <a:rPr lang="en-US" sz="2400" b="0" i="0" dirty="0">
                <a:solidFill>
                  <a:srgbClr val="202124"/>
                </a:solidFill>
                <a:effectLst/>
                <a:latin typeface="arial" panose="020B0604020202020204" pitchFamily="34" charset="0"/>
              </a:rPr>
              <a:t>. If the placenta doesn't get enough blood, the fetus might receive less oxygen and fewer nutrients. This can lead to slow growth (intrauterine growth restriction), low birth weight or premature birth</a:t>
            </a:r>
          </a:p>
        </p:txBody>
      </p:sp>
      <p:sp>
        <p:nvSpPr>
          <p:cNvPr id="5" name="TextBox 4">
            <a:extLst>
              <a:ext uri="{FF2B5EF4-FFF2-40B4-BE49-F238E27FC236}">
                <a16:creationId xmlns:a16="http://schemas.microsoft.com/office/drawing/2014/main" id="{7B241C0A-3B77-165F-D19C-1F2953381690}"/>
              </a:ext>
            </a:extLst>
          </p:cNvPr>
          <p:cNvSpPr txBox="1"/>
          <p:nvPr/>
        </p:nvSpPr>
        <p:spPr>
          <a:xfrm>
            <a:off x="1766870" y="4073788"/>
            <a:ext cx="6094428" cy="2739211"/>
          </a:xfrm>
          <a:prstGeom prst="rect">
            <a:avLst/>
          </a:prstGeom>
          <a:noFill/>
        </p:spPr>
        <p:txBody>
          <a:bodyPr wrap="square">
            <a:spAutoFit/>
          </a:bodyPr>
          <a:lstStyle/>
          <a:p>
            <a:pPr algn="l"/>
            <a:r>
              <a:rPr lang="en-US" sz="2800" b="0" i="0" dirty="0">
                <a:solidFill>
                  <a:srgbClr val="202124"/>
                </a:solidFill>
                <a:effectLst/>
                <a:latin typeface="arial" panose="020B0604020202020204" pitchFamily="34" charset="0"/>
              </a:rPr>
              <a:t>What are the four types of hypertension in pregnancy?</a:t>
            </a:r>
          </a:p>
          <a:p>
            <a:pPr algn="l"/>
            <a:r>
              <a:rPr lang="en-US" sz="2000" b="0" i="0" dirty="0">
                <a:solidFill>
                  <a:srgbClr val="202124"/>
                </a:solidFill>
                <a:effectLst/>
                <a:latin typeface="arial" panose="020B0604020202020204" pitchFamily="34" charset="0"/>
              </a:rPr>
              <a:t>Hypertensive disorders during pregnancy are classified </a:t>
            </a:r>
            <a:r>
              <a:rPr lang="en-US" sz="2400" b="0" i="0" dirty="0">
                <a:solidFill>
                  <a:srgbClr val="202124"/>
                </a:solidFill>
                <a:effectLst/>
                <a:latin typeface="arial" panose="020B0604020202020204" pitchFamily="34" charset="0"/>
              </a:rPr>
              <a:t>into 4 categories: 1) chronic hypertension, 2) preeclampsia-eclampsia, 3) preeclampsia superimposed on chronic hypertension, and 4) gestational </a:t>
            </a:r>
            <a:r>
              <a:rPr lang="en-US" b="0" i="0" dirty="0">
                <a:solidFill>
                  <a:srgbClr val="202124"/>
                </a:solidFill>
                <a:effectLst/>
                <a:latin typeface="arial" panose="020B0604020202020204" pitchFamily="34" charset="0"/>
              </a:rPr>
              <a:t>.</a:t>
            </a:r>
          </a:p>
        </p:txBody>
      </p:sp>
    </p:spTree>
    <p:extLst>
      <p:ext uri="{BB962C8B-B14F-4D97-AF65-F5344CB8AC3E}">
        <p14:creationId xmlns:p14="http://schemas.microsoft.com/office/powerpoint/2010/main" val="2615296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1AE3756-FA0A-7E20-AF9E-0830041D6CC5}"/>
              </a:ext>
            </a:extLst>
          </p:cNvPr>
          <p:cNvSpPr txBox="1"/>
          <p:nvPr/>
        </p:nvSpPr>
        <p:spPr>
          <a:xfrm>
            <a:off x="1643831" y="1824787"/>
            <a:ext cx="6094428" cy="3539430"/>
          </a:xfrm>
          <a:prstGeom prst="rect">
            <a:avLst/>
          </a:prstGeom>
          <a:noFill/>
        </p:spPr>
        <p:txBody>
          <a:bodyPr wrap="square">
            <a:spAutoFit/>
          </a:bodyPr>
          <a:lstStyle/>
          <a:p>
            <a:pPr algn="l"/>
            <a:r>
              <a:rPr lang="en-US" sz="2800" b="0" i="0" dirty="0">
                <a:solidFill>
                  <a:srgbClr val="202124"/>
                </a:solidFill>
                <a:effectLst/>
                <a:latin typeface="arial" panose="020B0604020202020204" pitchFamily="34" charset="0"/>
              </a:rPr>
              <a:t>What are the three major symptoms of pregnancy induced hypertension</a:t>
            </a:r>
            <a:r>
              <a:rPr lang="en-US" b="0" i="0" dirty="0">
                <a:solidFill>
                  <a:srgbClr val="202124"/>
                </a:solidFill>
                <a:effectLst/>
                <a:latin typeface="arial" panose="020B0604020202020204" pitchFamily="34" charset="0"/>
              </a:rPr>
              <a:t>?</a:t>
            </a:r>
          </a:p>
          <a:p>
            <a:pPr algn="l"/>
            <a:r>
              <a:rPr lang="en-US" sz="2400" b="0" i="0" dirty="0">
                <a:solidFill>
                  <a:srgbClr val="202124"/>
                </a:solidFill>
                <a:effectLst/>
                <a:latin typeface="arial" panose="020B0604020202020204" pitchFamily="34" charset="0"/>
              </a:rPr>
              <a:t>Usually, there are three primary characteristics of this condition, including the following: high blood pressure (a blood pressure reading higher than 140/90 mm Hg or a significant increase in one or both pressures) protein in the urine. edema (swelling)</a:t>
            </a:r>
          </a:p>
        </p:txBody>
      </p:sp>
    </p:spTree>
    <p:extLst>
      <p:ext uri="{BB962C8B-B14F-4D97-AF65-F5344CB8AC3E}">
        <p14:creationId xmlns:p14="http://schemas.microsoft.com/office/powerpoint/2010/main" val="7401047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2212029-B7DC-5EFD-464C-7E3A1C484F42}"/>
              </a:ext>
            </a:extLst>
          </p:cNvPr>
          <p:cNvSpPr txBox="1"/>
          <p:nvPr/>
        </p:nvSpPr>
        <p:spPr>
          <a:xfrm>
            <a:off x="1142921" y="256629"/>
            <a:ext cx="6094428" cy="3046988"/>
          </a:xfrm>
          <a:prstGeom prst="rect">
            <a:avLst/>
          </a:prstGeom>
          <a:noFill/>
        </p:spPr>
        <p:txBody>
          <a:bodyPr wrap="square">
            <a:spAutoFit/>
          </a:bodyPr>
          <a:lstStyle/>
          <a:p>
            <a:pPr algn="l"/>
            <a:r>
              <a:rPr lang="en-US" sz="2400" b="0" i="0" dirty="0">
                <a:solidFill>
                  <a:srgbClr val="FF0000"/>
                </a:solidFill>
                <a:effectLst/>
                <a:latin typeface="arial" panose="020B0604020202020204" pitchFamily="34" charset="0"/>
              </a:rPr>
              <a:t>What is the difference between pregnancy-induced hypertension and gestational hypertension</a:t>
            </a:r>
            <a:r>
              <a:rPr lang="en-US" sz="2400" b="0" i="0" dirty="0">
                <a:solidFill>
                  <a:srgbClr val="202124"/>
                </a:solidFill>
                <a:effectLst/>
                <a:latin typeface="arial" panose="020B0604020202020204" pitchFamily="34" charset="0"/>
              </a:rPr>
              <a:t>?</a:t>
            </a:r>
          </a:p>
          <a:p>
            <a:pPr algn="l"/>
            <a:r>
              <a:rPr lang="en-US" sz="2000" b="0" i="0" dirty="0">
                <a:solidFill>
                  <a:srgbClr val="202124"/>
                </a:solidFill>
                <a:effectLst/>
                <a:latin typeface="arial" panose="020B0604020202020204" pitchFamily="34" charset="0"/>
              </a:rPr>
              <a:t>Gestational Hypertension also referred to as Pregnancy-Induced Hypertension (PIH) is a condition characterized by high blood pressure during pregnancy. Gestational Hypertension can lead to a serious condition called Preeclampsia, also referred to as Toxemia</a:t>
            </a:r>
            <a:r>
              <a:rPr lang="en-US" b="0" i="0" dirty="0">
                <a:solidFill>
                  <a:srgbClr val="202124"/>
                </a:solidFill>
                <a:effectLst/>
                <a:latin typeface="arial" panose="020B0604020202020204" pitchFamily="34" charset="0"/>
              </a:rPr>
              <a:t>.</a:t>
            </a:r>
          </a:p>
        </p:txBody>
      </p:sp>
      <p:sp>
        <p:nvSpPr>
          <p:cNvPr id="5" name="TextBox 4">
            <a:extLst>
              <a:ext uri="{FF2B5EF4-FFF2-40B4-BE49-F238E27FC236}">
                <a16:creationId xmlns:a16="http://schemas.microsoft.com/office/drawing/2014/main" id="{39E54D4B-90D8-B825-B6C6-BD600EB635FE}"/>
              </a:ext>
            </a:extLst>
          </p:cNvPr>
          <p:cNvSpPr txBox="1"/>
          <p:nvPr/>
        </p:nvSpPr>
        <p:spPr>
          <a:xfrm>
            <a:off x="656697" y="2908276"/>
            <a:ext cx="6094428" cy="3631763"/>
          </a:xfrm>
          <a:prstGeom prst="rect">
            <a:avLst/>
          </a:prstGeom>
          <a:noFill/>
        </p:spPr>
        <p:txBody>
          <a:bodyPr wrap="square">
            <a:spAutoFit/>
          </a:bodyPr>
          <a:lstStyle/>
          <a:p>
            <a:pPr algn="l"/>
            <a:r>
              <a:rPr lang="ar-IQ" b="0" i="0" dirty="0">
                <a:solidFill>
                  <a:srgbClr val="202124"/>
                </a:solidFill>
                <a:effectLst/>
                <a:latin typeface="arial" panose="020B0604020202020204" pitchFamily="34" charset="0"/>
              </a:rPr>
              <a:t> </a:t>
            </a:r>
            <a:endParaRPr lang="en-US" b="0" i="0" dirty="0">
              <a:solidFill>
                <a:srgbClr val="202124"/>
              </a:solidFill>
              <a:effectLst/>
              <a:latin typeface="arial" panose="020B0604020202020204" pitchFamily="34" charset="0"/>
            </a:endParaRPr>
          </a:p>
          <a:p>
            <a:pPr algn="l"/>
            <a:r>
              <a:rPr lang="en-US" sz="2400" b="0" i="0" dirty="0">
                <a:solidFill>
                  <a:srgbClr val="FF0000"/>
                </a:solidFill>
                <a:effectLst/>
                <a:latin typeface="arial" panose="020B0604020202020204" pitchFamily="34" charset="0"/>
              </a:rPr>
              <a:t>What are 4 expected findings that a client with gestational hypertension may present with</a:t>
            </a:r>
            <a:r>
              <a:rPr lang="en-US" b="0" i="0" dirty="0">
                <a:solidFill>
                  <a:srgbClr val="FF0000"/>
                </a:solidFill>
                <a:effectLst/>
                <a:latin typeface="arial" panose="020B0604020202020204" pitchFamily="34" charset="0"/>
              </a:rPr>
              <a:t>?</a:t>
            </a:r>
          </a:p>
          <a:p>
            <a:pPr algn="l"/>
            <a:r>
              <a:rPr lang="en-US" sz="2800" b="1" i="0" dirty="0">
                <a:solidFill>
                  <a:srgbClr val="202124"/>
                </a:solidFill>
                <a:effectLst/>
                <a:latin typeface="arial" panose="020B0604020202020204" pitchFamily="34" charset="0"/>
              </a:rPr>
              <a:t>Sudden weight gain</a:t>
            </a:r>
            <a:r>
              <a:rPr lang="en-US" sz="2800" b="0" i="0" dirty="0">
                <a:solidFill>
                  <a:srgbClr val="202124"/>
                </a:solidFill>
                <a:effectLst/>
                <a:latin typeface="arial" panose="020B0604020202020204" pitchFamily="34" charset="0"/>
              </a:rPr>
              <a:t>. Vision changes, such as blurred or double vision. Nausea or vomiting. Pain in the upper right side of your belly, or pain around your stomach.</a:t>
            </a:r>
          </a:p>
        </p:txBody>
      </p:sp>
    </p:spTree>
    <p:extLst>
      <p:ext uri="{BB962C8B-B14F-4D97-AF65-F5344CB8AC3E}">
        <p14:creationId xmlns:p14="http://schemas.microsoft.com/office/powerpoint/2010/main" val="14724304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C0DB57C-75D4-6108-B29B-5AB4A1EC1378}"/>
              </a:ext>
            </a:extLst>
          </p:cNvPr>
          <p:cNvSpPr txBox="1"/>
          <p:nvPr/>
        </p:nvSpPr>
        <p:spPr>
          <a:xfrm>
            <a:off x="758642" y="161087"/>
            <a:ext cx="6094428" cy="6278642"/>
          </a:xfrm>
          <a:prstGeom prst="rect">
            <a:avLst/>
          </a:prstGeom>
          <a:noFill/>
        </p:spPr>
        <p:txBody>
          <a:bodyPr wrap="square">
            <a:spAutoFit/>
          </a:bodyPr>
          <a:lstStyle/>
          <a:p>
            <a:r>
              <a:rPr lang="en-US" sz="3600" dirty="0"/>
              <a:t>What are the guidelines for blood pressure</a:t>
            </a:r>
            <a:r>
              <a:rPr lang="en-US" dirty="0"/>
              <a:t>?</a:t>
            </a:r>
          </a:p>
          <a:p>
            <a:r>
              <a:rPr lang="en-US" sz="3200" dirty="0"/>
              <a:t>Normal: Less than 120/80 mm Hg</a:t>
            </a:r>
          </a:p>
          <a:p>
            <a:endParaRPr lang="en-US" dirty="0"/>
          </a:p>
          <a:p>
            <a:r>
              <a:rPr lang="en-US" sz="2800" dirty="0"/>
              <a:t>Elevated: Systolic between 120 and 129 mm Hg and diastolic less than 80 mm Hg</a:t>
            </a:r>
          </a:p>
          <a:p>
            <a:endParaRPr lang="en-US" sz="2800" dirty="0"/>
          </a:p>
          <a:p>
            <a:r>
              <a:rPr lang="en-US" sz="2800" dirty="0"/>
              <a:t>Stage 1 hypertension: Systolic between 130 and 139 mm Hg or diastolic between 80 and 89 mm Hg</a:t>
            </a:r>
          </a:p>
          <a:p>
            <a:endParaRPr lang="en-US" sz="2800" dirty="0"/>
          </a:p>
          <a:p>
            <a:r>
              <a:rPr lang="en-US" sz="2800" dirty="0"/>
              <a:t>Stage 2 hypertension: Systolic at least 140 mm Hg or diastolic at least 90 mm Hg</a:t>
            </a:r>
          </a:p>
        </p:txBody>
      </p:sp>
    </p:spTree>
    <p:extLst>
      <p:ext uri="{BB962C8B-B14F-4D97-AF65-F5344CB8AC3E}">
        <p14:creationId xmlns:p14="http://schemas.microsoft.com/office/powerpoint/2010/main" val="15946108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48B90B9-A987-2EA9-D18B-077DA8299D9B}"/>
              </a:ext>
            </a:extLst>
          </p:cNvPr>
          <p:cNvSpPr txBox="1"/>
          <p:nvPr/>
        </p:nvSpPr>
        <p:spPr>
          <a:xfrm>
            <a:off x="858889" y="0"/>
            <a:ext cx="6094428" cy="6986528"/>
          </a:xfrm>
          <a:prstGeom prst="rect">
            <a:avLst/>
          </a:prstGeom>
          <a:noFill/>
        </p:spPr>
        <p:txBody>
          <a:bodyPr wrap="square">
            <a:spAutoFit/>
          </a:bodyPr>
          <a:lstStyle/>
          <a:p>
            <a:r>
              <a:rPr lang="en-US" sz="3200" dirty="0">
                <a:solidFill>
                  <a:srgbClr val="FF0000"/>
                </a:solidFill>
              </a:rPr>
              <a:t>How will my health be monitored during pregnancy?</a:t>
            </a:r>
          </a:p>
          <a:p>
            <a:r>
              <a:rPr lang="en-US" sz="3200" dirty="0"/>
              <a:t>Your blood pressure should be checked at every prenatal care visit. You may also need to monitor your blood pressure at home. Ultrasound exams may be done throughout pregnancy to track the growth of the fetus. If growth problems are suspected, you may have other tests that monitor the health of the fetus. This testing usually begins in the third trimester of pregnancy.</a:t>
            </a:r>
          </a:p>
        </p:txBody>
      </p:sp>
    </p:spTree>
    <p:extLst>
      <p:ext uri="{BB962C8B-B14F-4D97-AF65-F5344CB8AC3E}">
        <p14:creationId xmlns:p14="http://schemas.microsoft.com/office/powerpoint/2010/main" val="34583155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D900B04-5185-67A4-4D35-1671C800C9CB}"/>
              </a:ext>
            </a:extLst>
          </p:cNvPr>
          <p:cNvSpPr txBox="1"/>
          <p:nvPr/>
        </p:nvSpPr>
        <p:spPr>
          <a:xfrm>
            <a:off x="262226" y="0"/>
            <a:ext cx="6094428" cy="3539430"/>
          </a:xfrm>
          <a:prstGeom prst="rect">
            <a:avLst/>
          </a:prstGeom>
          <a:noFill/>
        </p:spPr>
        <p:txBody>
          <a:bodyPr wrap="square">
            <a:spAutoFit/>
          </a:bodyPr>
          <a:lstStyle/>
          <a:p>
            <a:r>
              <a:rPr lang="en-US" sz="2800" dirty="0">
                <a:solidFill>
                  <a:srgbClr val="FF0000"/>
                </a:solidFill>
              </a:rPr>
              <a:t>Will I need to deliver early if I have chronic hypertension</a:t>
            </a:r>
            <a:r>
              <a:rPr lang="en-US" sz="2000" dirty="0">
                <a:solidFill>
                  <a:srgbClr val="FF0000"/>
                </a:solidFill>
              </a:rPr>
              <a:t>?</a:t>
            </a:r>
          </a:p>
          <a:p>
            <a:r>
              <a:rPr lang="en-US" sz="2800" dirty="0"/>
              <a:t>If your condition remains stable, delivery 1 to 3 weeks before your due date (about 37 weeks to 39 weeks of pregnancy) generally is recommended. If you or the fetus develop complications, delivery may be needed even earlier</a:t>
            </a:r>
          </a:p>
        </p:txBody>
      </p:sp>
      <p:sp>
        <p:nvSpPr>
          <p:cNvPr id="5" name="TextBox 4">
            <a:extLst>
              <a:ext uri="{FF2B5EF4-FFF2-40B4-BE49-F238E27FC236}">
                <a16:creationId xmlns:a16="http://schemas.microsoft.com/office/drawing/2014/main" id="{4D4AF3DD-A7F3-F753-8652-F97614EBE0AA}"/>
              </a:ext>
            </a:extLst>
          </p:cNvPr>
          <p:cNvSpPr txBox="1"/>
          <p:nvPr/>
        </p:nvSpPr>
        <p:spPr>
          <a:xfrm>
            <a:off x="496401" y="3632486"/>
            <a:ext cx="6094428" cy="3046988"/>
          </a:xfrm>
          <a:prstGeom prst="rect">
            <a:avLst/>
          </a:prstGeom>
          <a:noFill/>
        </p:spPr>
        <p:txBody>
          <a:bodyPr wrap="square">
            <a:spAutoFit/>
          </a:bodyPr>
          <a:lstStyle/>
          <a:p>
            <a:r>
              <a:rPr lang="en-US" sz="2400" dirty="0">
                <a:solidFill>
                  <a:srgbClr val="FF0000"/>
                </a:solidFill>
              </a:rPr>
              <a:t>What will happen after delivery if I have chronic hypertension</a:t>
            </a:r>
            <a:r>
              <a:rPr lang="en-US" sz="2000" dirty="0">
                <a:solidFill>
                  <a:srgbClr val="FF0000"/>
                </a:solidFill>
              </a:rPr>
              <a:t>?</a:t>
            </a:r>
          </a:p>
          <a:p>
            <a:r>
              <a:rPr lang="en-US" sz="2400" dirty="0"/>
              <a:t>After delivery, you will need to keep monitoring your blood pressure at home for 1 to 2 weeks. </a:t>
            </a:r>
            <a:r>
              <a:rPr lang="ar-IQ" sz="2400" dirty="0"/>
              <a:t> </a:t>
            </a:r>
            <a:endParaRPr lang="en-US" sz="2400" dirty="0"/>
          </a:p>
          <a:p>
            <a:r>
              <a:rPr lang="en-US" sz="2400" dirty="0"/>
              <a:t>Talk with your ob-gyn about blood pressure medications that are safe to take if you plan to breastfeed. Do not stop any medications without talking with your ob-gyn</a:t>
            </a:r>
          </a:p>
        </p:txBody>
      </p:sp>
    </p:spTree>
    <p:extLst>
      <p:ext uri="{BB962C8B-B14F-4D97-AF65-F5344CB8AC3E}">
        <p14:creationId xmlns:p14="http://schemas.microsoft.com/office/powerpoint/2010/main" val="32662754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237</TotalTime>
  <Words>1760</Words>
  <Application>Microsoft Office PowerPoint</Application>
  <PresentationFormat>Widescreen</PresentationFormat>
  <Paragraphs>104</Paragraphs>
  <Slides>24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24</vt:i4>
      </vt:variant>
    </vt:vector>
  </HeadingPairs>
  <TitlesOfParts>
    <vt:vector size="32" baseType="lpstr">
      <vt:lpstr>Arial</vt:lpstr>
      <vt:lpstr>Arial</vt:lpstr>
      <vt:lpstr>Baskerville Old Face</vt:lpstr>
      <vt:lpstr>Calibri</vt:lpstr>
      <vt:lpstr>Calibri Light</vt:lpstr>
      <vt:lpstr>Roboto</vt:lpstr>
      <vt:lpstr>Wingdings</vt:lpstr>
      <vt:lpstr>Office Theme</vt:lpstr>
      <vt:lpstr>Preeclampsia and High Blood Pressure During Pregnancy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Preeclampsia and High Blood Pressure During Pregnancy</dc:title>
  <dc:creator>aftkar hamza</dc:creator>
  <cp:lastModifiedBy>aftkar hamza</cp:lastModifiedBy>
  <cp:revision>3</cp:revision>
  <dcterms:created xsi:type="dcterms:W3CDTF">2022-11-27T19:29:46Z</dcterms:created>
  <dcterms:modified xsi:type="dcterms:W3CDTF">2023-10-29T18:12:50Z</dcterms:modified>
</cp:coreProperties>
</file>