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73" r:id="rId7"/>
    <p:sldId id="260" r:id="rId8"/>
    <p:sldId id="261" r:id="rId9"/>
    <p:sldId id="262" r:id="rId10"/>
    <p:sldId id="263" r:id="rId11"/>
    <p:sldId id="264" r:id="rId12"/>
    <p:sldId id="265" r:id="rId13"/>
    <p:sldId id="279" r:id="rId14"/>
    <p:sldId id="276" r:id="rId15"/>
    <p:sldId id="266" r:id="rId16"/>
    <p:sldId id="267" r:id="rId17"/>
    <p:sldId id="274" r:id="rId18"/>
    <p:sldId id="269" r:id="rId19"/>
    <p:sldId id="270" r:id="rId20"/>
    <p:sldId id="271"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166BF-0464-446C-B966-D336FDE0D7C6}" v="3" dt="2023-10-29T08:44:00.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69" d="100"/>
          <a:sy n="69" d="100"/>
        </p:scale>
        <p:origin x="122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tkar hamza" userId="b47f3e03c0d4bf70" providerId="LiveId" clId="{794166BF-0464-446C-B966-D336FDE0D7C6}"/>
    <pc:docChg chg="undo custSel addSld delSld modSld sldOrd">
      <pc:chgData name="aftkar hamza" userId="b47f3e03c0d4bf70" providerId="LiveId" clId="{794166BF-0464-446C-B966-D336FDE0D7C6}" dt="2023-10-29T09:10:50.836" v="65" actId="2696"/>
      <pc:docMkLst>
        <pc:docMk/>
      </pc:docMkLst>
      <pc:sldChg chg="modSp mod">
        <pc:chgData name="aftkar hamza" userId="b47f3e03c0d4bf70" providerId="LiveId" clId="{794166BF-0464-446C-B966-D336FDE0D7C6}" dt="2023-10-27T17:44:02.305" v="2" actId="1076"/>
        <pc:sldMkLst>
          <pc:docMk/>
          <pc:sldMk cId="991535928" sldId="256"/>
        </pc:sldMkLst>
        <pc:picChg chg="mod">
          <ac:chgData name="aftkar hamza" userId="b47f3e03c0d4bf70" providerId="LiveId" clId="{794166BF-0464-446C-B966-D336FDE0D7C6}" dt="2023-10-27T17:44:02.305" v="2" actId="1076"/>
          <ac:picMkLst>
            <pc:docMk/>
            <pc:sldMk cId="991535928" sldId="256"/>
            <ac:picMk id="4" creationId="{1B1EEF4F-F1BC-D391-FF52-5B47D25E2B80}"/>
          </ac:picMkLst>
        </pc:picChg>
      </pc:sldChg>
      <pc:sldChg chg="ord">
        <pc:chgData name="aftkar hamza" userId="b47f3e03c0d4bf70" providerId="LiveId" clId="{794166BF-0464-446C-B966-D336FDE0D7C6}" dt="2023-10-29T08:21:59.456" v="12"/>
        <pc:sldMkLst>
          <pc:docMk/>
          <pc:sldMk cId="2930766269" sldId="268"/>
        </pc:sldMkLst>
      </pc:sldChg>
      <pc:sldChg chg="del">
        <pc:chgData name="aftkar hamza" userId="b47f3e03c0d4bf70" providerId="LiveId" clId="{794166BF-0464-446C-B966-D336FDE0D7C6}" dt="2023-10-27T17:43:03.878" v="0" actId="2696"/>
        <pc:sldMkLst>
          <pc:docMk/>
          <pc:sldMk cId="62024183" sldId="272"/>
        </pc:sldMkLst>
      </pc:sldChg>
      <pc:sldChg chg="modSp del mod">
        <pc:chgData name="aftkar hamza" userId="b47f3e03c0d4bf70" providerId="LiveId" clId="{794166BF-0464-446C-B966-D336FDE0D7C6}" dt="2023-10-27T18:05:09.419" v="6" actId="2696"/>
        <pc:sldMkLst>
          <pc:docMk/>
          <pc:sldMk cId="817900707" sldId="275"/>
        </pc:sldMkLst>
        <pc:picChg chg="mod">
          <ac:chgData name="aftkar hamza" userId="b47f3e03c0d4bf70" providerId="LiveId" clId="{794166BF-0464-446C-B966-D336FDE0D7C6}" dt="2023-10-27T17:43:32.223" v="1" actId="1076"/>
          <ac:picMkLst>
            <pc:docMk/>
            <pc:sldMk cId="817900707" sldId="275"/>
            <ac:picMk id="2" creationId="{D1B681AF-BD6D-12C4-22FF-17BDD040953D}"/>
          </ac:picMkLst>
        </pc:picChg>
      </pc:sldChg>
      <pc:sldChg chg="addSp modSp new mod ord">
        <pc:chgData name="aftkar hamza" userId="b47f3e03c0d4bf70" providerId="LiveId" clId="{794166BF-0464-446C-B966-D336FDE0D7C6}" dt="2023-10-29T08:28:47.048" v="14"/>
        <pc:sldMkLst>
          <pc:docMk/>
          <pc:sldMk cId="724702917" sldId="276"/>
        </pc:sldMkLst>
        <pc:picChg chg="add mod">
          <ac:chgData name="aftkar hamza" userId="b47f3e03c0d4bf70" providerId="LiveId" clId="{794166BF-0464-446C-B966-D336FDE0D7C6}" dt="2023-10-27T18:04:50.240" v="5" actId="1076"/>
          <ac:picMkLst>
            <pc:docMk/>
            <pc:sldMk cId="724702917" sldId="276"/>
            <ac:picMk id="2" creationId="{94FCB192-DD2F-2912-5C8D-DF49AB46FCE1}"/>
          </ac:picMkLst>
        </pc:picChg>
      </pc:sldChg>
      <pc:sldChg chg="addSp modSp new del mod">
        <pc:chgData name="aftkar hamza" userId="b47f3e03c0d4bf70" providerId="LiveId" clId="{794166BF-0464-446C-B966-D336FDE0D7C6}" dt="2023-10-29T08:50:17.224" v="50" actId="2696"/>
        <pc:sldMkLst>
          <pc:docMk/>
          <pc:sldMk cId="1506861701" sldId="277"/>
        </pc:sldMkLst>
        <pc:spChg chg="add mod">
          <ac:chgData name="aftkar hamza" userId="b47f3e03c0d4bf70" providerId="LiveId" clId="{794166BF-0464-446C-B966-D336FDE0D7C6}" dt="2023-10-29T08:46:59.472" v="40" actId="207"/>
          <ac:spMkLst>
            <pc:docMk/>
            <pc:sldMk cId="1506861701" sldId="277"/>
            <ac:spMk id="3" creationId="{92E1C7B6-1D4C-675F-6DE5-7FCCBEE4676C}"/>
          </ac:spMkLst>
        </pc:spChg>
      </pc:sldChg>
      <pc:sldChg chg="addSp delSp modSp new del mod setBg">
        <pc:chgData name="aftkar hamza" userId="b47f3e03c0d4bf70" providerId="LiveId" clId="{794166BF-0464-446C-B966-D336FDE0D7C6}" dt="2023-10-29T08:44:37.975" v="32" actId="2696"/>
        <pc:sldMkLst>
          <pc:docMk/>
          <pc:sldMk cId="2457157777" sldId="277"/>
        </pc:sldMkLst>
        <pc:spChg chg="add del">
          <ac:chgData name="aftkar hamza" userId="b47f3e03c0d4bf70" providerId="LiveId" clId="{794166BF-0464-446C-B966-D336FDE0D7C6}" dt="2023-10-29T08:38:39.248" v="18" actId="26606"/>
          <ac:spMkLst>
            <pc:docMk/>
            <pc:sldMk cId="2457157777" sldId="277"/>
            <ac:spMk id="7" creationId="{F3060C83-F051-4F0E-ABAD-AA0DFC48B218}"/>
          </ac:spMkLst>
        </pc:spChg>
        <pc:spChg chg="add del">
          <ac:chgData name="aftkar hamza" userId="b47f3e03c0d4bf70" providerId="LiveId" clId="{794166BF-0464-446C-B966-D336FDE0D7C6}" dt="2023-10-29T08:38:39.248" v="18" actId="26606"/>
          <ac:spMkLst>
            <pc:docMk/>
            <pc:sldMk cId="2457157777" sldId="277"/>
            <ac:spMk id="9" creationId="{83C98ABE-055B-441F-B07E-44F97F083C39}"/>
          </ac:spMkLst>
        </pc:spChg>
        <pc:spChg chg="add del">
          <ac:chgData name="aftkar hamza" userId="b47f3e03c0d4bf70" providerId="LiveId" clId="{794166BF-0464-446C-B966-D336FDE0D7C6}" dt="2023-10-29T08:38:39.248" v="18" actId="26606"/>
          <ac:spMkLst>
            <pc:docMk/>
            <pc:sldMk cId="2457157777" sldId="277"/>
            <ac:spMk id="11" creationId="{29FDB030-9B49-4CED-8CCD-4D99382388AC}"/>
          </ac:spMkLst>
        </pc:spChg>
        <pc:spChg chg="add del">
          <ac:chgData name="aftkar hamza" userId="b47f3e03c0d4bf70" providerId="LiveId" clId="{794166BF-0464-446C-B966-D336FDE0D7C6}" dt="2023-10-29T08:38:39.248" v="18" actId="26606"/>
          <ac:spMkLst>
            <pc:docMk/>
            <pc:sldMk cId="2457157777" sldId="277"/>
            <ac:spMk id="13" creationId="{3783CA14-24A1-485C-8B30-D6A5D87987AD}"/>
          </ac:spMkLst>
        </pc:spChg>
        <pc:spChg chg="add del">
          <ac:chgData name="aftkar hamza" userId="b47f3e03c0d4bf70" providerId="LiveId" clId="{794166BF-0464-446C-B966-D336FDE0D7C6}" dt="2023-10-29T08:38:39.248" v="18" actId="26606"/>
          <ac:spMkLst>
            <pc:docMk/>
            <pc:sldMk cId="2457157777" sldId="277"/>
            <ac:spMk id="15" creationId="{9A97C86A-04D6-40F7-AE84-31AB43E6A846}"/>
          </ac:spMkLst>
        </pc:spChg>
        <pc:spChg chg="add del">
          <ac:chgData name="aftkar hamza" userId="b47f3e03c0d4bf70" providerId="LiveId" clId="{794166BF-0464-446C-B966-D336FDE0D7C6}" dt="2023-10-29T08:38:39.248" v="18" actId="26606"/>
          <ac:spMkLst>
            <pc:docMk/>
            <pc:sldMk cId="2457157777" sldId="277"/>
            <ac:spMk id="17" creationId="{FF9F2414-84E8-453E-B1F3-389FDE8192D9}"/>
          </ac:spMkLst>
        </pc:spChg>
        <pc:spChg chg="add del">
          <ac:chgData name="aftkar hamza" userId="b47f3e03c0d4bf70" providerId="LiveId" clId="{794166BF-0464-446C-B966-D336FDE0D7C6}" dt="2023-10-29T08:38:39.248" v="18" actId="26606"/>
          <ac:spMkLst>
            <pc:docMk/>
            <pc:sldMk cId="2457157777" sldId="277"/>
            <ac:spMk id="19" creationId="{3ECA69A1-7536-43AC-85EF-C7106179F5ED}"/>
          </ac:spMkLst>
        </pc:spChg>
        <pc:spChg chg="add del">
          <ac:chgData name="aftkar hamza" userId="b47f3e03c0d4bf70" providerId="LiveId" clId="{794166BF-0464-446C-B966-D336FDE0D7C6}" dt="2023-10-29T08:39:02.040" v="20" actId="26606"/>
          <ac:spMkLst>
            <pc:docMk/>
            <pc:sldMk cId="2457157777" sldId="277"/>
            <ac:spMk id="21" creationId="{32BC26D8-82FB-445E-AA49-62A77D7C1EE0}"/>
          </ac:spMkLst>
        </pc:spChg>
        <pc:spChg chg="add del">
          <ac:chgData name="aftkar hamza" userId="b47f3e03c0d4bf70" providerId="LiveId" clId="{794166BF-0464-446C-B966-D336FDE0D7C6}" dt="2023-10-29T08:39:02.040" v="20" actId="26606"/>
          <ac:spMkLst>
            <pc:docMk/>
            <pc:sldMk cId="2457157777" sldId="277"/>
            <ac:spMk id="22" creationId="{CB44330D-EA18-4254-AA95-EB49948539B8}"/>
          </ac:spMkLst>
        </pc:spChg>
        <pc:spChg chg="add del">
          <ac:chgData name="aftkar hamza" userId="b47f3e03c0d4bf70" providerId="LiveId" clId="{794166BF-0464-446C-B966-D336FDE0D7C6}" dt="2023-10-29T08:39:10.885" v="22" actId="26606"/>
          <ac:spMkLst>
            <pc:docMk/>
            <pc:sldMk cId="2457157777" sldId="277"/>
            <ac:spMk id="24" creationId="{42A4FC2C-047E-45A5-965D-8E1E3BF09BC6}"/>
          </ac:spMkLst>
        </pc:spChg>
        <pc:spChg chg="add del">
          <ac:chgData name="aftkar hamza" userId="b47f3e03c0d4bf70" providerId="LiveId" clId="{794166BF-0464-446C-B966-D336FDE0D7C6}" dt="2023-10-29T08:44:28.671" v="31" actId="26606"/>
          <ac:spMkLst>
            <pc:docMk/>
            <pc:sldMk cId="2457157777" sldId="277"/>
            <ac:spMk id="26" creationId="{8B089790-F4B6-46A7-BB28-7B74A9A9EFDC}"/>
          </ac:spMkLst>
        </pc:spChg>
        <pc:spChg chg="add">
          <ac:chgData name="aftkar hamza" userId="b47f3e03c0d4bf70" providerId="LiveId" clId="{794166BF-0464-446C-B966-D336FDE0D7C6}" dt="2023-10-29T08:44:28.671" v="31" actId="26606"/>
          <ac:spMkLst>
            <pc:docMk/>
            <pc:sldMk cId="2457157777" sldId="277"/>
            <ac:spMk id="44" creationId="{42A4FC2C-047E-45A5-965D-8E1E3BF09BC6}"/>
          </ac:spMkLst>
        </pc:spChg>
        <pc:grpChg chg="add del">
          <ac:chgData name="aftkar hamza" userId="b47f3e03c0d4bf70" providerId="LiveId" clId="{794166BF-0464-446C-B966-D336FDE0D7C6}" dt="2023-10-29T08:44:28.671" v="31" actId="26606"/>
          <ac:grpSpMkLst>
            <pc:docMk/>
            <pc:sldMk cId="2457157777" sldId="277"/>
            <ac:grpSpMk id="27" creationId="{9DE3F54D-33BC-4382-A2AB-5E002F0F1166}"/>
          </ac:grpSpMkLst>
        </pc:grpChg>
        <pc:grpChg chg="add del">
          <ac:chgData name="aftkar hamza" userId="b47f3e03c0d4bf70" providerId="LiveId" clId="{794166BF-0464-446C-B966-D336FDE0D7C6}" dt="2023-10-29T08:44:28.671" v="30" actId="26606"/>
          <ac:grpSpMkLst>
            <pc:docMk/>
            <pc:sldMk cId="2457157777" sldId="277"/>
            <ac:grpSpMk id="34" creationId="{63737881-458F-40AD-B72B-B57D267DC423}"/>
          </ac:grpSpMkLst>
        </pc:grpChg>
        <pc:picChg chg="add mod">
          <ac:chgData name="aftkar hamza" userId="b47f3e03c0d4bf70" providerId="LiveId" clId="{794166BF-0464-446C-B966-D336FDE0D7C6}" dt="2023-10-29T08:44:28.671" v="31" actId="26606"/>
          <ac:picMkLst>
            <pc:docMk/>
            <pc:sldMk cId="2457157777" sldId="277"/>
            <ac:picMk id="2" creationId="{7276D496-7842-588C-5622-156EB38C9F42}"/>
          </ac:picMkLst>
        </pc:picChg>
      </pc:sldChg>
      <pc:sldChg chg="addSp modSp new del mod">
        <pc:chgData name="aftkar hamza" userId="b47f3e03c0d4bf70" providerId="LiveId" clId="{794166BF-0464-446C-B966-D336FDE0D7C6}" dt="2023-10-29T08:44:18.930" v="28" actId="2696"/>
        <pc:sldMkLst>
          <pc:docMk/>
          <pc:sldMk cId="1256943797" sldId="278"/>
        </pc:sldMkLst>
        <pc:picChg chg="add mod">
          <ac:chgData name="aftkar hamza" userId="b47f3e03c0d4bf70" providerId="LiveId" clId="{794166BF-0464-446C-B966-D336FDE0D7C6}" dt="2023-10-29T08:44:07.419" v="27" actId="1076"/>
          <ac:picMkLst>
            <pc:docMk/>
            <pc:sldMk cId="1256943797" sldId="278"/>
            <ac:picMk id="2" creationId="{CCFCB27A-C145-56AD-C251-8E32D3F921DC}"/>
          </ac:picMkLst>
        </pc:picChg>
      </pc:sldChg>
      <pc:sldChg chg="addSp modSp new mod">
        <pc:chgData name="aftkar hamza" userId="b47f3e03c0d4bf70" providerId="LiveId" clId="{794166BF-0464-446C-B966-D336FDE0D7C6}" dt="2023-10-29T08:49:01.457" v="49" actId="20577"/>
        <pc:sldMkLst>
          <pc:docMk/>
          <pc:sldMk cId="3484550919" sldId="278"/>
        </pc:sldMkLst>
        <pc:spChg chg="add mod">
          <ac:chgData name="aftkar hamza" userId="b47f3e03c0d4bf70" providerId="LiveId" clId="{794166BF-0464-446C-B966-D336FDE0D7C6}" dt="2023-10-29T08:49:01.457" v="49" actId="20577"/>
          <ac:spMkLst>
            <pc:docMk/>
            <pc:sldMk cId="3484550919" sldId="278"/>
            <ac:spMk id="3" creationId="{074651D8-60CD-80A0-AB5A-0F86382AE7A8}"/>
          </ac:spMkLst>
        </pc:spChg>
      </pc:sldChg>
      <pc:sldChg chg="addSp modSp new mod ord">
        <pc:chgData name="aftkar hamza" userId="b47f3e03c0d4bf70" providerId="LiveId" clId="{794166BF-0464-446C-B966-D336FDE0D7C6}" dt="2023-10-29T08:52:21.383" v="61"/>
        <pc:sldMkLst>
          <pc:docMk/>
          <pc:sldMk cId="3018088973" sldId="279"/>
        </pc:sldMkLst>
        <pc:spChg chg="add mod">
          <ac:chgData name="aftkar hamza" userId="b47f3e03c0d4bf70" providerId="LiveId" clId="{794166BF-0464-446C-B966-D336FDE0D7C6}" dt="2023-10-29T08:52:13.011" v="59" actId="207"/>
          <ac:spMkLst>
            <pc:docMk/>
            <pc:sldMk cId="3018088973" sldId="279"/>
            <ac:spMk id="3" creationId="{EF7965F9-A4B1-F3E6-F63F-30555F4A40D8}"/>
          </ac:spMkLst>
        </pc:spChg>
      </pc:sldChg>
      <pc:sldChg chg="new del ord">
        <pc:chgData name="aftkar hamza" userId="b47f3e03c0d4bf70" providerId="LiveId" clId="{794166BF-0464-446C-B966-D336FDE0D7C6}" dt="2023-10-29T09:10:50.836" v="65" actId="2696"/>
        <pc:sldMkLst>
          <pc:docMk/>
          <pc:sldMk cId="1545165689" sldId="2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E2CE-644F-3C9D-6B57-69CB5FC9C9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A7600D-C444-14F4-A0C4-67F551007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3E7C52-2EBA-82CB-274B-0B4DD59547F9}"/>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5" name="Footer Placeholder 4">
            <a:extLst>
              <a:ext uri="{FF2B5EF4-FFF2-40B4-BE49-F238E27FC236}">
                <a16:creationId xmlns:a16="http://schemas.microsoft.com/office/drawing/2014/main" id="{53160F8E-FD44-4A85-A9D1-4D7342226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A96CB-76C1-5890-54FB-DD659EF64EE5}"/>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310590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6F47-9351-7CE7-5945-2F3509C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8FDFFE-DA7C-6C2A-0CDF-30C111687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9AE4-0F19-7073-036D-0D7CEE272FBD}"/>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5" name="Footer Placeholder 4">
            <a:extLst>
              <a:ext uri="{FF2B5EF4-FFF2-40B4-BE49-F238E27FC236}">
                <a16:creationId xmlns:a16="http://schemas.microsoft.com/office/drawing/2014/main" id="{4AB04070-A7F9-2E00-F550-39B63A008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E4BDC-67C1-01E0-ABDD-C13B036569E4}"/>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352335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90EC8A-E3CE-9A08-B225-F7C9C03BAE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DD3C9B-7B00-BE6B-03B2-9701640E6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64A0B-9ABC-16A3-0547-F5FB2573068E}"/>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5" name="Footer Placeholder 4">
            <a:extLst>
              <a:ext uri="{FF2B5EF4-FFF2-40B4-BE49-F238E27FC236}">
                <a16:creationId xmlns:a16="http://schemas.microsoft.com/office/drawing/2014/main" id="{BA2E253F-CD53-226E-6A7D-0B5969946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5ED09-FD20-5A70-6C62-70B77714F983}"/>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122292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7FD1-5703-6F04-6DEC-CF8030FE0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6055B-01B7-9EE0-64B3-BCC39D28BD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0190B-734C-9226-C892-1B16352970DB}"/>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5" name="Footer Placeholder 4">
            <a:extLst>
              <a:ext uri="{FF2B5EF4-FFF2-40B4-BE49-F238E27FC236}">
                <a16:creationId xmlns:a16="http://schemas.microsoft.com/office/drawing/2014/main" id="{CE847081-A5F9-9926-221C-4DB8F4EFC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97151-D388-B266-16D0-E2D9F98DD89A}"/>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175551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22DA-1C2B-00C3-B8AF-074C220300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C4CE6-A83B-98E1-91DA-F1D662429E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78FC20-4A69-167F-8AD5-0B8F2469E2DF}"/>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5" name="Footer Placeholder 4">
            <a:extLst>
              <a:ext uri="{FF2B5EF4-FFF2-40B4-BE49-F238E27FC236}">
                <a16:creationId xmlns:a16="http://schemas.microsoft.com/office/drawing/2014/main" id="{814C6139-BCB7-ED6C-8FA6-584B6FCC8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8A2C5-F35D-92AF-C69C-6BC1E7981555}"/>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18552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78DC-FF63-0021-6FD8-281CD44EF3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D8B33-68A7-3C17-AD15-F8CF07463D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DE317-9864-4C37-E32A-8614B1CAC9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2A4A82-0C24-46D1-248A-FD3CAB24979E}"/>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6" name="Footer Placeholder 5">
            <a:extLst>
              <a:ext uri="{FF2B5EF4-FFF2-40B4-BE49-F238E27FC236}">
                <a16:creationId xmlns:a16="http://schemas.microsoft.com/office/drawing/2014/main" id="{9481C4D8-C813-AF68-95D9-592C1F4B7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01A63-C58C-4667-D920-A1B9943B9E26}"/>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240303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52F5-69AD-1F40-F985-8DD6903677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C91F47-DC1B-EF94-9F73-D67D785C1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0F285-2569-1CB8-471C-E6C0C3D08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A101E4-CFDB-E12F-6C59-F1C9C01A97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78DC0-0764-F9DE-009B-3212E40878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1B1A35-C723-F7AB-050E-DFEA99CBC3D9}"/>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8" name="Footer Placeholder 7">
            <a:extLst>
              <a:ext uri="{FF2B5EF4-FFF2-40B4-BE49-F238E27FC236}">
                <a16:creationId xmlns:a16="http://schemas.microsoft.com/office/drawing/2014/main" id="{22F3E796-D022-02A9-90DC-E9FE11712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B53E30-47F6-CDC5-192A-01B4F33C4CD6}"/>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71786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E458-7AF6-E306-CD3B-BC8669E697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6BACA-18BC-5A1F-F639-68C35B6D39D2}"/>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4" name="Footer Placeholder 3">
            <a:extLst>
              <a:ext uri="{FF2B5EF4-FFF2-40B4-BE49-F238E27FC236}">
                <a16:creationId xmlns:a16="http://schemas.microsoft.com/office/drawing/2014/main" id="{741CA7E4-AE7A-B44C-BFB1-FED9227281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64891A-E94B-AAF1-4310-D2C57081932B}"/>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17092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23C9F6-F5EE-78A3-F93C-0C8161EB30D5}"/>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3" name="Footer Placeholder 2">
            <a:extLst>
              <a:ext uri="{FF2B5EF4-FFF2-40B4-BE49-F238E27FC236}">
                <a16:creationId xmlns:a16="http://schemas.microsoft.com/office/drawing/2014/main" id="{7B8AEF3C-1B9F-738D-FBFE-03350BEBD6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3FC7C8-97A2-B8DA-AF37-4F5EBC73FA70}"/>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209798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E135-B5BA-D02D-A7EE-4601065FB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D20729-E9BB-F15D-A997-FEDE55B95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48B23E-8F9F-EF0D-FF4D-3AB387425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2AD5E-AAA4-0ED3-E390-2B5F6CAD5883}"/>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6" name="Footer Placeholder 5">
            <a:extLst>
              <a:ext uri="{FF2B5EF4-FFF2-40B4-BE49-F238E27FC236}">
                <a16:creationId xmlns:a16="http://schemas.microsoft.com/office/drawing/2014/main" id="{514E63DE-FB3A-9B33-1681-D6E9DC655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4E9BC-914C-7E9E-5B0F-9DD6D98B72E9}"/>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27799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281FE-B2D7-5573-605A-9771A4665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6390C9-7CB6-A95A-889E-37612AF826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661360-910E-0CE6-386F-E1D1BBB61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32F412-277E-1120-D197-2D1559B6C15D}"/>
              </a:ext>
            </a:extLst>
          </p:cNvPr>
          <p:cNvSpPr>
            <a:spLocks noGrp="1"/>
          </p:cNvSpPr>
          <p:nvPr>
            <p:ph type="dt" sz="half" idx="10"/>
          </p:nvPr>
        </p:nvSpPr>
        <p:spPr/>
        <p:txBody>
          <a:bodyPr/>
          <a:lstStyle/>
          <a:p>
            <a:fld id="{AC2AAA90-2B16-4C35-884C-0875A319543B}" type="datetimeFigureOut">
              <a:rPr lang="en-US" smtClean="0"/>
              <a:t>10/29/2023</a:t>
            </a:fld>
            <a:endParaRPr lang="en-US"/>
          </a:p>
        </p:txBody>
      </p:sp>
      <p:sp>
        <p:nvSpPr>
          <p:cNvPr id="6" name="Footer Placeholder 5">
            <a:extLst>
              <a:ext uri="{FF2B5EF4-FFF2-40B4-BE49-F238E27FC236}">
                <a16:creationId xmlns:a16="http://schemas.microsoft.com/office/drawing/2014/main" id="{5498E0EA-2E3D-D2D4-48AB-52258FB33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F349C-2EAE-2FC5-E67F-7C1A1A319A20}"/>
              </a:ext>
            </a:extLst>
          </p:cNvPr>
          <p:cNvSpPr>
            <a:spLocks noGrp="1"/>
          </p:cNvSpPr>
          <p:nvPr>
            <p:ph type="sldNum" sz="quarter" idx="12"/>
          </p:nvPr>
        </p:nvSpPr>
        <p:spPr/>
        <p:txBody>
          <a:bodyPr/>
          <a:lstStyle/>
          <a:p>
            <a:fld id="{F69A1704-B3D1-44C5-BC17-F83EF6D9747C}" type="slidenum">
              <a:rPr lang="en-US" smtClean="0"/>
              <a:t>‹#›</a:t>
            </a:fld>
            <a:endParaRPr lang="en-US"/>
          </a:p>
        </p:txBody>
      </p:sp>
    </p:spTree>
    <p:extLst>
      <p:ext uri="{BB962C8B-B14F-4D97-AF65-F5344CB8AC3E}">
        <p14:creationId xmlns:p14="http://schemas.microsoft.com/office/powerpoint/2010/main" val="403277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C70690-658A-F806-39BA-E3C47139B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B7322-98A5-4707-DFEB-5024CC460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E27B9-CCCB-0676-55C5-C22DCF33C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AAA90-2B16-4C35-884C-0875A319543B}" type="datetimeFigureOut">
              <a:rPr lang="en-US" smtClean="0"/>
              <a:t>10/29/2023</a:t>
            </a:fld>
            <a:endParaRPr lang="en-US"/>
          </a:p>
        </p:txBody>
      </p:sp>
      <p:sp>
        <p:nvSpPr>
          <p:cNvPr id="5" name="Footer Placeholder 4">
            <a:extLst>
              <a:ext uri="{FF2B5EF4-FFF2-40B4-BE49-F238E27FC236}">
                <a16:creationId xmlns:a16="http://schemas.microsoft.com/office/drawing/2014/main" id="{C4B73B62-AF0E-100D-8C03-7BB4C334B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909131-B297-CB59-7DC0-CD654F191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A1704-B3D1-44C5-BC17-F83EF6D9747C}" type="slidenum">
              <a:rPr lang="en-US" smtClean="0"/>
              <a:t>‹#›</a:t>
            </a:fld>
            <a:endParaRPr lang="en-US"/>
          </a:p>
        </p:txBody>
      </p:sp>
    </p:spTree>
    <p:extLst>
      <p:ext uri="{BB962C8B-B14F-4D97-AF65-F5344CB8AC3E}">
        <p14:creationId xmlns:p14="http://schemas.microsoft.com/office/powerpoint/2010/main" val="3528346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29FB57-04AA-1195-1AFA-0B7A58648D8F}"/>
              </a:ext>
            </a:extLst>
          </p:cNvPr>
          <p:cNvPicPr>
            <a:picLocks noChangeAspect="1"/>
          </p:cNvPicPr>
          <p:nvPr/>
        </p:nvPicPr>
        <p:blipFill>
          <a:blip r:embed="rId2"/>
          <a:stretch>
            <a:fillRect/>
          </a:stretch>
        </p:blipFill>
        <p:spPr>
          <a:xfrm>
            <a:off x="6563783" y="2482145"/>
            <a:ext cx="2857500" cy="1600200"/>
          </a:xfrm>
          <a:prstGeom prst="rect">
            <a:avLst/>
          </a:prstGeom>
        </p:spPr>
      </p:pic>
      <p:sp>
        <p:nvSpPr>
          <p:cNvPr id="2" name="Title 1">
            <a:extLst>
              <a:ext uri="{FF2B5EF4-FFF2-40B4-BE49-F238E27FC236}">
                <a16:creationId xmlns:a16="http://schemas.microsoft.com/office/drawing/2014/main" id="{C5A07833-D8DD-7DE3-FD5D-6F7F4E0EACF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A7A0393-E432-5EF7-EF40-410221CA5E97}"/>
              </a:ext>
            </a:extLst>
          </p:cNvPr>
          <p:cNvSpPr>
            <a:spLocks noGrp="1"/>
          </p:cNvSpPr>
          <p:nvPr>
            <p:ph type="subTitle" idx="1"/>
          </p:nvPr>
        </p:nvSpPr>
        <p:spPr>
          <a:xfrm>
            <a:off x="1524000" y="992652"/>
            <a:ext cx="9144000" cy="1655762"/>
          </a:xfrm>
        </p:spPr>
        <p:txBody>
          <a:bodyPr>
            <a:normAutofit/>
          </a:bodyPr>
          <a:lstStyle/>
          <a:p>
            <a:r>
              <a:rPr lang="en-US" sz="5400" dirty="0">
                <a:solidFill>
                  <a:srgbClr val="FF0000"/>
                </a:solidFill>
              </a:rPr>
              <a:t>Antepartum </a:t>
            </a:r>
            <a:r>
              <a:rPr lang="en-US" sz="5400" dirty="0" err="1">
                <a:solidFill>
                  <a:srgbClr val="FF0000"/>
                </a:solidFill>
              </a:rPr>
              <a:t>haemorrhage</a:t>
            </a:r>
            <a:endParaRPr lang="en-US" sz="5400" dirty="0">
              <a:solidFill>
                <a:srgbClr val="FF0000"/>
              </a:solidFill>
            </a:endParaRPr>
          </a:p>
        </p:txBody>
      </p:sp>
      <p:pic>
        <p:nvPicPr>
          <p:cNvPr id="4" name="Picture 3">
            <a:extLst>
              <a:ext uri="{FF2B5EF4-FFF2-40B4-BE49-F238E27FC236}">
                <a16:creationId xmlns:a16="http://schemas.microsoft.com/office/drawing/2014/main" id="{1B1EEF4F-F1BC-D391-FF52-5B47D25E2B80}"/>
              </a:ext>
            </a:extLst>
          </p:cNvPr>
          <p:cNvPicPr>
            <a:picLocks noChangeAspect="1"/>
          </p:cNvPicPr>
          <p:nvPr/>
        </p:nvPicPr>
        <p:blipFill>
          <a:blip r:embed="rId3"/>
          <a:stretch>
            <a:fillRect/>
          </a:stretch>
        </p:blipFill>
        <p:spPr>
          <a:xfrm>
            <a:off x="3888316" y="4008196"/>
            <a:ext cx="2857500" cy="1600200"/>
          </a:xfrm>
          <a:prstGeom prst="rect">
            <a:avLst/>
          </a:prstGeom>
        </p:spPr>
      </p:pic>
    </p:spTree>
    <p:extLst>
      <p:ext uri="{BB962C8B-B14F-4D97-AF65-F5344CB8AC3E}">
        <p14:creationId xmlns:p14="http://schemas.microsoft.com/office/powerpoint/2010/main" val="99153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66FD0C-8CBD-D0B9-A8B1-27F9065993BF}"/>
              </a:ext>
            </a:extLst>
          </p:cNvPr>
          <p:cNvSpPr txBox="1"/>
          <p:nvPr/>
        </p:nvSpPr>
        <p:spPr>
          <a:xfrm>
            <a:off x="1519354" y="428178"/>
            <a:ext cx="6094140" cy="6124754"/>
          </a:xfrm>
          <a:prstGeom prst="rect">
            <a:avLst/>
          </a:prstGeom>
          <a:noFill/>
        </p:spPr>
        <p:txBody>
          <a:bodyPr wrap="square">
            <a:spAutoFit/>
          </a:bodyPr>
          <a:lstStyle/>
          <a:p>
            <a:r>
              <a:rPr lang="en-US" sz="2400" dirty="0"/>
              <a:t> </a:t>
            </a:r>
            <a:r>
              <a:rPr lang="en-US" sz="3200" dirty="0">
                <a:solidFill>
                  <a:srgbClr val="FF0000"/>
                </a:solidFill>
              </a:rPr>
              <a:t>Abdominal examination:</a:t>
            </a:r>
          </a:p>
          <a:p>
            <a:r>
              <a:rPr lang="en-US" sz="2400" dirty="0"/>
              <a:t>1) The size of the uterus is proportionate to the period of gestation.</a:t>
            </a:r>
          </a:p>
          <a:p>
            <a:r>
              <a:rPr lang="en-US" sz="2400" dirty="0"/>
              <a:t>2) The uterus feels relaxed, soft and elastic without any localized area of tenderness.</a:t>
            </a:r>
          </a:p>
          <a:p>
            <a:r>
              <a:rPr lang="en-US" sz="2400" dirty="0"/>
              <a:t>3) Persistence of malpresentation like breech or transverse or unstable lie is more</a:t>
            </a:r>
          </a:p>
          <a:p>
            <a:r>
              <a:rPr lang="en-US" sz="2400" dirty="0"/>
              <a:t>frequent. There is also increased frequency of twin pregnancy.</a:t>
            </a:r>
          </a:p>
          <a:p>
            <a:r>
              <a:rPr lang="en-US" sz="2400" dirty="0"/>
              <a:t>4) The head is floating in contrast to the period of gestation. Persistent displacement of</a:t>
            </a:r>
          </a:p>
          <a:p>
            <a:r>
              <a:rPr lang="en-US" sz="2400" dirty="0"/>
              <a:t>the fetal head is very suggestive. The head cannot be pushed down into the pelvis.</a:t>
            </a:r>
          </a:p>
          <a:p>
            <a:r>
              <a:rPr lang="en-US" sz="2400" dirty="0"/>
              <a:t>5) Fetal heart sound is usually present, unless there is major separation of the placenta</a:t>
            </a:r>
          </a:p>
          <a:p>
            <a:r>
              <a:rPr lang="en-US" sz="2400" dirty="0"/>
              <a:t>with the patient in exsanguinated condition</a:t>
            </a:r>
          </a:p>
        </p:txBody>
      </p:sp>
    </p:spTree>
    <p:extLst>
      <p:ext uri="{BB962C8B-B14F-4D97-AF65-F5344CB8AC3E}">
        <p14:creationId xmlns:p14="http://schemas.microsoft.com/office/powerpoint/2010/main" val="146431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38DA49-78A5-4785-B10E-E3D0E2C5B0E2}"/>
              </a:ext>
            </a:extLst>
          </p:cNvPr>
          <p:cNvSpPr txBox="1"/>
          <p:nvPr/>
        </p:nvSpPr>
        <p:spPr>
          <a:xfrm>
            <a:off x="1552808" y="569822"/>
            <a:ext cx="6094140" cy="1200329"/>
          </a:xfrm>
          <a:prstGeom prst="rect">
            <a:avLst/>
          </a:prstGeom>
          <a:noFill/>
        </p:spPr>
        <p:txBody>
          <a:bodyPr wrap="square">
            <a:spAutoFit/>
          </a:bodyPr>
          <a:lstStyle/>
          <a:p>
            <a:r>
              <a:rPr lang="en-US" sz="2400" dirty="0">
                <a:solidFill>
                  <a:srgbClr val="FF0000"/>
                </a:solidFill>
              </a:rPr>
              <a:t>Vaginal examination must not be done outside the operation theater in the hospital</a:t>
            </a:r>
          </a:p>
          <a:p>
            <a:r>
              <a:rPr lang="en-US" sz="2400" dirty="0">
                <a:solidFill>
                  <a:srgbClr val="FF0000"/>
                </a:solidFill>
              </a:rPr>
              <a:t>Conformation of diagnosis</a:t>
            </a:r>
          </a:p>
        </p:txBody>
      </p:sp>
      <p:sp>
        <p:nvSpPr>
          <p:cNvPr id="5" name="TextBox 4">
            <a:extLst>
              <a:ext uri="{FF2B5EF4-FFF2-40B4-BE49-F238E27FC236}">
                <a16:creationId xmlns:a16="http://schemas.microsoft.com/office/drawing/2014/main" id="{AF0CE370-43AB-68D7-1D4B-8E7BF5BEDAD1}"/>
              </a:ext>
            </a:extLst>
          </p:cNvPr>
          <p:cNvSpPr txBox="1"/>
          <p:nvPr/>
        </p:nvSpPr>
        <p:spPr>
          <a:xfrm>
            <a:off x="1731227" y="1770151"/>
            <a:ext cx="6094140" cy="2739211"/>
          </a:xfrm>
          <a:prstGeom prst="rect">
            <a:avLst/>
          </a:prstGeom>
          <a:noFill/>
        </p:spPr>
        <p:txBody>
          <a:bodyPr wrap="square">
            <a:spAutoFit/>
          </a:bodyPr>
          <a:lstStyle/>
          <a:p>
            <a:r>
              <a:rPr lang="en-US" sz="3200" dirty="0">
                <a:solidFill>
                  <a:srgbClr val="FF0000"/>
                </a:solidFill>
              </a:rPr>
              <a:t>Complications</a:t>
            </a:r>
            <a:r>
              <a:rPr lang="en-US" sz="2800" dirty="0"/>
              <a:t> of placenta previa</a:t>
            </a:r>
          </a:p>
          <a:p>
            <a:r>
              <a:rPr lang="en-US" sz="2800" dirty="0"/>
              <a:t>MATERNAL: During pregnancy—</a:t>
            </a:r>
          </a:p>
          <a:p>
            <a:r>
              <a:rPr lang="en-US" sz="2800" dirty="0"/>
              <a:t>1. Antepartum hemorrhage with varying degrees of shock</a:t>
            </a:r>
          </a:p>
          <a:p>
            <a:r>
              <a:rPr lang="en-US" sz="2800" dirty="0"/>
              <a:t>2. Malpresentation</a:t>
            </a:r>
          </a:p>
          <a:p>
            <a:r>
              <a:rPr lang="en-US" sz="2800" dirty="0"/>
              <a:t>3. Premature labor</a:t>
            </a:r>
          </a:p>
        </p:txBody>
      </p:sp>
      <p:sp>
        <p:nvSpPr>
          <p:cNvPr id="7" name="TextBox 6">
            <a:extLst>
              <a:ext uri="{FF2B5EF4-FFF2-40B4-BE49-F238E27FC236}">
                <a16:creationId xmlns:a16="http://schemas.microsoft.com/office/drawing/2014/main" id="{48708B2D-E621-AF02-8712-3C8CA1322C2A}"/>
              </a:ext>
            </a:extLst>
          </p:cNvPr>
          <p:cNvSpPr txBox="1"/>
          <p:nvPr/>
        </p:nvSpPr>
        <p:spPr>
          <a:xfrm>
            <a:off x="1731227" y="4509362"/>
            <a:ext cx="6094140" cy="1569660"/>
          </a:xfrm>
          <a:prstGeom prst="rect">
            <a:avLst/>
          </a:prstGeom>
          <a:noFill/>
        </p:spPr>
        <p:txBody>
          <a:bodyPr wrap="square">
            <a:spAutoFit/>
          </a:bodyPr>
          <a:lstStyle/>
          <a:p>
            <a:r>
              <a:rPr lang="en-US" sz="2400" dirty="0"/>
              <a:t>4. Death due to massive hemorrhage during the antepartum, intrapartum or postpartum</a:t>
            </a:r>
          </a:p>
          <a:p>
            <a:r>
              <a:rPr lang="en-US" sz="2400" dirty="0"/>
              <a:t>period. Operative hazards, infection or embolism may also cause death.</a:t>
            </a:r>
          </a:p>
        </p:txBody>
      </p:sp>
    </p:spTree>
    <p:extLst>
      <p:ext uri="{BB962C8B-B14F-4D97-AF65-F5344CB8AC3E}">
        <p14:creationId xmlns:p14="http://schemas.microsoft.com/office/powerpoint/2010/main" val="307075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0EF72E-9CA5-A27C-A913-2108644D905F}"/>
              </a:ext>
            </a:extLst>
          </p:cNvPr>
          <p:cNvSpPr txBox="1"/>
          <p:nvPr/>
        </p:nvSpPr>
        <p:spPr>
          <a:xfrm>
            <a:off x="2255334" y="28069"/>
            <a:ext cx="6094140" cy="5693866"/>
          </a:xfrm>
          <a:prstGeom prst="rect">
            <a:avLst/>
          </a:prstGeom>
          <a:noFill/>
        </p:spPr>
        <p:txBody>
          <a:bodyPr wrap="square">
            <a:spAutoFit/>
          </a:bodyPr>
          <a:lstStyle/>
          <a:p>
            <a:r>
              <a:rPr lang="en-US" sz="2800" dirty="0">
                <a:solidFill>
                  <a:srgbClr val="FF0000"/>
                </a:solidFill>
              </a:rPr>
              <a:t>FETAL COMPLICATIONS </a:t>
            </a:r>
            <a:r>
              <a:rPr lang="en-US" sz="2400" dirty="0"/>
              <a:t>IN PLACENTA PREVIA - Low birth weight babies are quite common (15%)   </a:t>
            </a:r>
          </a:p>
          <a:p>
            <a:r>
              <a:rPr lang="en-US" sz="2400" dirty="0"/>
              <a:t> Asphyxia is common and it may be the effect of — (a) early separation of placenta</a:t>
            </a:r>
          </a:p>
          <a:p>
            <a:r>
              <a:rPr lang="en-US" sz="2400" dirty="0"/>
              <a:t>(b) compression of the placenta or (c) compression of the cord.</a:t>
            </a:r>
          </a:p>
          <a:p>
            <a:r>
              <a:rPr lang="en-US" sz="2400" dirty="0"/>
              <a:t> Intrauterine death is more related to severe degree of separation of placenta, with</a:t>
            </a:r>
          </a:p>
          <a:p>
            <a:r>
              <a:rPr lang="en-US" sz="2400" dirty="0"/>
              <a:t>maternal hypovolemia and shock. Deaths are also due to cord accidents .</a:t>
            </a:r>
          </a:p>
          <a:p>
            <a:r>
              <a:rPr lang="en-US" sz="2400" dirty="0"/>
              <a:t> Birth injuries are more common due to increased operative interference.</a:t>
            </a:r>
          </a:p>
          <a:p>
            <a:r>
              <a:rPr lang="en-US" sz="2400" dirty="0"/>
              <a:t> Congenital malformation is three times more common in placenta previa</a:t>
            </a:r>
          </a:p>
        </p:txBody>
      </p:sp>
      <p:sp>
        <p:nvSpPr>
          <p:cNvPr id="5" name="TextBox 4">
            <a:extLst>
              <a:ext uri="{FF2B5EF4-FFF2-40B4-BE49-F238E27FC236}">
                <a16:creationId xmlns:a16="http://schemas.microsoft.com/office/drawing/2014/main" id="{A6700619-A5EC-F5F6-0293-B929322DF67C}"/>
              </a:ext>
            </a:extLst>
          </p:cNvPr>
          <p:cNvSpPr txBox="1"/>
          <p:nvPr/>
        </p:nvSpPr>
        <p:spPr>
          <a:xfrm>
            <a:off x="2255334" y="5605518"/>
            <a:ext cx="6094140" cy="1015663"/>
          </a:xfrm>
          <a:prstGeom prst="rect">
            <a:avLst/>
          </a:prstGeom>
          <a:noFill/>
        </p:spPr>
        <p:txBody>
          <a:bodyPr wrap="square">
            <a:spAutoFit/>
          </a:bodyPr>
          <a:lstStyle/>
          <a:p>
            <a:r>
              <a:rPr lang="en-US" sz="2000" dirty="0"/>
              <a:t> Maternal and fetal morbidity and mortality from placenta previa are significantly</a:t>
            </a:r>
          </a:p>
          <a:p>
            <a:r>
              <a:rPr lang="en-US" sz="2000" dirty="0"/>
              <a:t>high.</a:t>
            </a:r>
          </a:p>
        </p:txBody>
      </p:sp>
    </p:spTree>
    <p:extLst>
      <p:ext uri="{BB962C8B-B14F-4D97-AF65-F5344CB8AC3E}">
        <p14:creationId xmlns:p14="http://schemas.microsoft.com/office/powerpoint/2010/main" val="370648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965F9-A4B1-F3E6-F63F-30555F4A40D8}"/>
              </a:ext>
            </a:extLst>
          </p:cNvPr>
          <p:cNvSpPr txBox="1"/>
          <p:nvPr/>
        </p:nvSpPr>
        <p:spPr>
          <a:xfrm>
            <a:off x="2623324" y="1347506"/>
            <a:ext cx="6094140" cy="4401205"/>
          </a:xfrm>
          <a:prstGeom prst="rect">
            <a:avLst/>
          </a:prstGeom>
          <a:noFill/>
        </p:spPr>
        <p:txBody>
          <a:bodyPr wrap="square">
            <a:spAutoFit/>
          </a:bodyPr>
          <a:lstStyle/>
          <a:p>
            <a:r>
              <a:rPr lang="en-US" sz="2800" dirty="0">
                <a:solidFill>
                  <a:srgbClr val="FF0000"/>
                </a:solidFill>
              </a:rPr>
              <a:t>What is the nursing care plan for placenta previa?</a:t>
            </a:r>
          </a:p>
          <a:p>
            <a:r>
              <a:rPr lang="en-US" sz="2800" dirty="0"/>
              <a:t>  Placenta Previa Nursing Care Plans - </a:t>
            </a:r>
            <a:r>
              <a:rPr lang="en-US" sz="2800" dirty="0" err="1"/>
              <a:t>Nurseslabs</a:t>
            </a:r>
            <a:endParaRPr lang="en-US" sz="2800" dirty="0"/>
          </a:p>
          <a:p>
            <a:r>
              <a:rPr lang="en-US" sz="2800" dirty="0"/>
              <a:t>The nursing care plan for patients with placenta previa includes close monitoring of maternal vital signs, uterine activity, and vaginal bleeding. Strict bed rest is often recommended to reduce the risk of bleeding episodes</a:t>
            </a:r>
          </a:p>
        </p:txBody>
      </p:sp>
    </p:spTree>
    <p:extLst>
      <p:ext uri="{BB962C8B-B14F-4D97-AF65-F5344CB8AC3E}">
        <p14:creationId xmlns:p14="http://schemas.microsoft.com/office/powerpoint/2010/main" val="301808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FCB192-DD2F-2912-5C8D-DF49AB46FCE1}"/>
              </a:ext>
            </a:extLst>
          </p:cNvPr>
          <p:cNvPicPr>
            <a:picLocks noChangeAspect="1"/>
          </p:cNvPicPr>
          <p:nvPr/>
        </p:nvPicPr>
        <p:blipFill>
          <a:blip r:embed="rId2"/>
          <a:stretch>
            <a:fillRect/>
          </a:stretch>
        </p:blipFill>
        <p:spPr>
          <a:xfrm>
            <a:off x="1222917" y="0"/>
            <a:ext cx="9144000" cy="6858000"/>
          </a:xfrm>
          <a:prstGeom prst="rect">
            <a:avLst/>
          </a:prstGeom>
        </p:spPr>
      </p:pic>
    </p:spTree>
    <p:extLst>
      <p:ext uri="{BB962C8B-B14F-4D97-AF65-F5344CB8AC3E}">
        <p14:creationId xmlns:p14="http://schemas.microsoft.com/office/powerpoint/2010/main" val="72470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4EF32-19EF-09A1-632D-BF5FA66C77DA}"/>
              </a:ext>
            </a:extLst>
          </p:cNvPr>
          <p:cNvSpPr txBox="1"/>
          <p:nvPr/>
        </p:nvSpPr>
        <p:spPr>
          <a:xfrm>
            <a:off x="1708925" y="151179"/>
            <a:ext cx="6094140" cy="6555641"/>
          </a:xfrm>
          <a:prstGeom prst="rect">
            <a:avLst/>
          </a:prstGeom>
          <a:noFill/>
        </p:spPr>
        <p:txBody>
          <a:bodyPr wrap="square">
            <a:spAutoFit/>
          </a:bodyPr>
          <a:lstStyle/>
          <a:p>
            <a:r>
              <a:rPr lang="en-US" sz="3200" dirty="0">
                <a:solidFill>
                  <a:srgbClr val="FF0000"/>
                </a:solidFill>
              </a:rPr>
              <a:t>MANAGEMENT</a:t>
            </a:r>
          </a:p>
          <a:p>
            <a:r>
              <a:rPr lang="en-US" sz="2800" dirty="0"/>
              <a:t>ADMISSION TO HOSPITAL: All cases of APH, even if the bleeding is slight or absent by</a:t>
            </a:r>
          </a:p>
          <a:p>
            <a:r>
              <a:rPr lang="en-US" sz="2800" dirty="0"/>
              <a:t>the time the patient reaches the hospital, should be admitted. The reasons are:</a:t>
            </a:r>
          </a:p>
          <a:p>
            <a:r>
              <a:rPr lang="en-US" sz="2800" dirty="0"/>
              <a:t>(1) All the cases of APH should be regarded as due to placenta previa unless proved</a:t>
            </a:r>
          </a:p>
          <a:p>
            <a:r>
              <a:rPr lang="en-US" sz="2800" dirty="0"/>
              <a:t>otherwise.</a:t>
            </a:r>
          </a:p>
          <a:p>
            <a:r>
              <a:rPr lang="en-US" sz="2800" dirty="0"/>
              <a:t>(2) The bleeding may recur sooner or later and none can predict when it recurs and how</a:t>
            </a:r>
          </a:p>
          <a:p>
            <a:r>
              <a:rPr lang="en-US" sz="2800" dirty="0"/>
              <a:t>much she will bleed.</a:t>
            </a:r>
          </a:p>
        </p:txBody>
      </p:sp>
    </p:spTree>
    <p:extLst>
      <p:ext uri="{BB962C8B-B14F-4D97-AF65-F5344CB8AC3E}">
        <p14:creationId xmlns:p14="http://schemas.microsoft.com/office/powerpoint/2010/main" val="125883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C3E7A7-0C46-4DCC-ADB8-426F71A80C4C}"/>
              </a:ext>
            </a:extLst>
          </p:cNvPr>
          <p:cNvSpPr txBox="1"/>
          <p:nvPr/>
        </p:nvSpPr>
        <p:spPr>
          <a:xfrm>
            <a:off x="1264735" y="4006180"/>
            <a:ext cx="6094140" cy="2246769"/>
          </a:xfrm>
          <a:prstGeom prst="rect">
            <a:avLst/>
          </a:prstGeom>
          <a:noFill/>
        </p:spPr>
        <p:txBody>
          <a:bodyPr wrap="square">
            <a:spAutoFit/>
          </a:bodyPr>
          <a:lstStyle/>
          <a:p>
            <a:r>
              <a:rPr lang="en-US" sz="2800" dirty="0"/>
              <a:t>Incidence and significance. The overall incidence is about 1 in 200 deliveries perinatal</a:t>
            </a:r>
          </a:p>
          <a:p>
            <a:r>
              <a:rPr lang="en-US" sz="2800" dirty="0"/>
              <a:t>mortality (15–20%) and maternal mortality (2–5%)</a:t>
            </a:r>
            <a:endParaRPr lang="en-US" sz="1200" dirty="0"/>
          </a:p>
        </p:txBody>
      </p:sp>
      <p:sp>
        <p:nvSpPr>
          <p:cNvPr id="5" name="TextBox 4">
            <a:extLst>
              <a:ext uri="{FF2B5EF4-FFF2-40B4-BE49-F238E27FC236}">
                <a16:creationId xmlns:a16="http://schemas.microsoft.com/office/drawing/2014/main" id="{E4D03681-611E-3399-1310-2EBB280EF252}"/>
              </a:ext>
            </a:extLst>
          </p:cNvPr>
          <p:cNvSpPr txBox="1"/>
          <p:nvPr/>
        </p:nvSpPr>
        <p:spPr>
          <a:xfrm>
            <a:off x="1117910" y="605051"/>
            <a:ext cx="6094140" cy="3108543"/>
          </a:xfrm>
          <a:prstGeom prst="rect">
            <a:avLst/>
          </a:prstGeom>
          <a:noFill/>
        </p:spPr>
        <p:txBody>
          <a:bodyPr wrap="square">
            <a:spAutoFit/>
          </a:bodyPr>
          <a:lstStyle/>
          <a:p>
            <a:r>
              <a:rPr lang="en-US" sz="2800" dirty="0">
                <a:solidFill>
                  <a:srgbClr val="C00000"/>
                </a:solidFill>
              </a:rPr>
              <a:t>Abruption placentae</a:t>
            </a:r>
          </a:p>
          <a:p>
            <a:r>
              <a:rPr lang="en-US" sz="2800" dirty="0"/>
              <a:t>DEFINITION: It is one form of antepartum hemorrhage where the bleeding occurs due to</a:t>
            </a:r>
          </a:p>
          <a:p>
            <a:r>
              <a:rPr lang="en-US" sz="2800" dirty="0"/>
              <a:t>premature separation of normally situated placenta after 24 weeks of gestation</a:t>
            </a:r>
            <a:r>
              <a:rPr lang="en-US" dirty="0"/>
              <a:t>.</a:t>
            </a:r>
          </a:p>
        </p:txBody>
      </p:sp>
      <p:pic>
        <p:nvPicPr>
          <p:cNvPr id="6" name="Picture 5">
            <a:extLst>
              <a:ext uri="{FF2B5EF4-FFF2-40B4-BE49-F238E27FC236}">
                <a16:creationId xmlns:a16="http://schemas.microsoft.com/office/drawing/2014/main" id="{7FD1849D-C3F4-755E-8B00-618B320EA54C}"/>
              </a:ext>
            </a:extLst>
          </p:cNvPr>
          <p:cNvPicPr>
            <a:picLocks noChangeAspect="1"/>
          </p:cNvPicPr>
          <p:nvPr/>
        </p:nvPicPr>
        <p:blipFill>
          <a:blip r:embed="rId2"/>
          <a:stretch>
            <a:fillRect/>
          </a:stretch>
        </p:blipFill>
        <p:spPr>
          <a:xfrm>
            <a:off x="7527654" y="1401104"/>
            <a:ext cx="2466975" cy="1847850"/>
          </a:xfrm>
          <a:prstGeom prst="rect">
            <a:avLst/>
          </a:prstGeom>
        </p:spPr>
      </p:pic>
      <p:pic>
        <p:nvPicPr>
          <p:cNvPr id="7" name="Picture 6">
            <a:extLst>
              <a:ext uri="{FF2B5EF4-FFF2-40B4-BE49-F238E27FC236}">
                <a16:creationId xmlns:a16="http://schemas.microsoft.com/office/drawing/2014/main" id="{2F0D2C33-647B-9B9C-A896-3B81F922FCD4}"/>
              </a:ext>
            </a:extLst>
          </p:cNvPr>
          <p:cNvPicPr>
            <a:picLocks noChangeAspect="1"/>
          </p:cNvPicPr>
          <p:nvPr/>
        </p:nvPicPr>
        <p:blipFill>
          <a:blip r:embed="rId3"/>
          <a:stretch>
            <a:fillRect/>
          </a:stretch>
        </p:blipFill>
        <p:spPr>
          <a:xfrm>
            <a:off x="7820200" y="4006180"/>
            <a:ext cx="2466975" cy="1847850"/>
          </a:xfrm>
          <a:prstGeom prst="rect">
            <a:avLst/>
          </a:prstGeom>
        </p:spPr>
      </p:pic>
    </p:spTree>
    <p:extLst>
      <p:ext uri="{BB962C8B-B14F-4D97-AF65-F5344CB8AC3E}">
        <p14:creationId xmlns:p14="http://schemas.microsoft.com/office/powerpoint/2010/main" val="143895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7FC88-6512-BB1B-4766-574DB87EB21B}"/>
              </a:ext>
            </a:extLst>
          </p:cNvPr>
          <p:cNvPicPr>
            <a:picLocks noChangeAspect="1"/>
          </p:cNvPicPr>
          <p:nvPr/>
        </p:nvPicPr>
        <p:blipFill>
          <a:blip r:embed="rId2"/>
          <a:stretch>
            <a:fillRect/>
          </a:stretch>
        </p:blipFill>
        <p:spPr>
          <a:xfrm>
            <a:off x="4862512" y="2505075"/>
            <a:ext cx="2466975" cy="1847850"/>
          </a:xfrm>
          <a:prstGeom prst="rect">
            <a:avLst/>
          </a:prstGeom>
        </p:spPr>
      </p:pic>
    </p:spTree>
    <p:extLst>
      <p:ext uri="{BB962C8B-B14F-4D97-AF65-F5344CB8AC3E}">
        <p14:creationId xmlns:p14="http://schemas.microsoft.com/office/powerpoint/2010/main" val="82237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A6A8ED-8DDE-4BA0-D6CC-E450BBF4A8A0}"/>
              </a:ext>
            </a:extLst>
          </p:cNvPr>
          <p:cNvSpPr txBox="1"/>
          <p:nvPr/>
        </p:nvSpPr>
        <p:spPr>
          <a:xfrm>
            <a:off x="1173666" y="630265"/>
            <a:ext cx="6094140" cy="830997"/>
          </a:xfrm>
          <a:prstGeom prst="rect">
            <a:avLst/>
          </a:prstGeom>
          <a:noFill/>
        </p:spPr>
        <p:txBody>
          <a:bodyPr wrap="square">
            <a:spAutoFit/>
          </a:bodyPr>
          <a:lstStyle/>
          <a:p>
            <a:r>
              <a:rPr lang="en-US" sz="2400" dirty="0">
                <a:solidFill>
                  <a:srgbClr val="C00000"/>
                </a:solidFill>
              </a:rPr>
              <a:t>DIAGNOSIS</a:t>
            </a:r>
            <a:r>
              <a:rPr lang="en-US" sz="2400" dirty="0"/>
              <a:t>: Mainly clinical. Ultrasonography or MRI may be helpful</a:t>
            </a:r>
            <a:r>
              <a:rPr lang="en-US" dirty="0"/>
              <a:t>.</a:t>
            </a:r>
          </a:p>
        </p:txBody>
      </p:sp>
      <p:sp>
        <p:nvSpPr>
          <p:cNvPr id="5" name="TextBox 4">
            <a:extLst>
              <a:ext uri="{FF2B5EF4-FFF2-40B4-BE49-F238E27FC236}">
                <a16:creationId xmlns:a16="http://schemas.microsoft.com/office/drawing/2014/main" id="{FAEAF8E0-6D53-2E7D-BB28-E10BDCFD09E1}"/>
              </a:ext>
            </a:extLst>
          </p:cNvPr>
          <p:cNvSpPr txBox="1"/>
          <p:nvPr/>
        </p:nvSpPr>
        <p:spPr>
          <a:xfrm>
            <a:off x="1519354" y="1688509"/>
            <a:ext cx="6094140" cy="3170099"/>
          </a:xfrm>
          <a:prstGeom prst="rect">
            <a:avLst/>
          </a:prstGeom>
          <a:noFill/>
        </p:spPr>
        <p:txBody>
          <a:bodyPr wrap="square">
            <a:spAutoFit/>
          </a:bodyPr>
          <a:lstStyle/>
          <a:p>
            <a:r>
              <a:rPr lang="en-US" sz="2400" dirty="0"/>
              <a:t>COMPLICATIONS OF ABRUPTIO PLACENTAE</a:t>
            </a:r>
          </a:p>
          <a:p>
            <a:r>
              <a:rPr lang="en-US" sz="2400" dirty="0"/>
              <a:t>MATERNAL: </a:t>
            </a:r>
            <a:r>
              <a:rPr lang="en-US" sz="2800" dirty="0">
                <a:solidFill>
                  <a:srgbClr val="C00000"/>
                </a:solidFill>
              </a:rPr>
              <a:t>In revealed type</a:t>
            </a:r>
            <a:r>
              <a:rPr lang="en-US" sz="2400" dirty="0"/>
              <a:t>—maternal risk is proportionate to the visible blood loss and</a:t>
            </a:r>
          </a:p>
          <a:p>
            <a:r>
              <a:rPr lang="en-US" sz="2400" dirty="0"/>
              <a:t>maternal death is rare.</a:t>
            </a:r>
          </a:p>
          <a:p>
            <a:r>
              <a:rPr lang="en-US" sz="2800" dirty="0">
                <a:solidFill>
                  <a:srgbClr val="C00000"/>
                </a:solidFill>
              </a:rPr>
              <a:t>In concealed variety</a:t>
            </a:r>
          </a:p>
          <a:p>
            <a:r>
              <a:rPr lang="en-US" sz="2400" dirty="0"/>
              <a:t>(1) Hemorrhage</a:t>
            </a:r>
          </a:p>
          <a:p>
            <a:r>
              <a:rPr lang="en-US" sz="2400" dirty="0"/>
              <a:t>(2) Shock may be out of proportion to the blood loss.</a:t>
            </a:r>
          </a:p>
        </p:txBody>
      </p:sp>
      <p:sp>
        <p:nvSpPr>
          <p:cNvPr id="7" name="TextBox 6">
            <a:extLst>
              <a:ext uri="{FF2B5EF4-FFF2-40B4-BE49-F238E27FC236}">
                <a16:creationId xmlns:a16="http://schemas.microsoft.com/office/drawing/2014/main" id="{2BB2188B-3CDB-A7A1-925B-5667E708A8BA}"/>
              </a:ext>
            </a:extLst>
          </p:cNvPr>
          <p:cNvSpPr txBox="1"/>
          <p:nvPr/>
        </p:nvSpPr>
        <p:spPr>
          <a:xfrm>
            <a:off x="6347832" y="1223720"/>
            <a:ext cx="6094140" cy="646331"/>
          </a:xfrm>
          <a:prstGeom prst="rect">
            <a:avLst/>
          </a:prstGeom>
          <a:noFill/>
        </p:spPr>
        <p:txBody>
          <a:bodyPr wrap="square">
            <a:spAutoFit/>
          </a:bodyPr>
          <a:lstStyle/>
          <a:p>
            <a:r>
              <a:rPr lang="en-US" dirty="0"/>
              <a:t> </a:t>
            </a:r>
          </a:p>
          <a:p>
            <a:r>
              <a:rPr lang="en-US" dirty="0"/>
              <a:t>(6) Puerperal sepsis</a:t>
            </a:r>
          </a:p>
        </p:txBody>
      </p:sp>
    </p:spTree>
    <p:extLst>
      <p:ext uri="{BB962C8B-B14F-4D97-AF65-F5344CB8AC3E}">
        <p14:creationId xmlns:p14="http://schemas.microsoft.com/office/powerpoint/2010/main" val="422877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BE4835-9884-C784-F119-A154AEC5116F}"/>
              </a:ext>
            </a:extLst>
          </p:cNvPr>
          <p:cNvSpPr txBox="1"/>
          <p:nvPr/>
        </p:nvSpPr>
        <p:spPr>
          <a:xfrm>
            <a:off x="1998856" y="366623"/>
            <a:ext cx="6094140" cy="5262979"/>
          </a:xfrm>
          <a:prstGeom prst="rect">
            <a:avLst/>
          </a:prstGeom>
          <a:noFill/>
        </p:spPr>
        <p:txBody>
          <a:bodyPr wrap="square">
            <a:spAutoFit/>
          </a:bodyPr>
          <a:lstStyle/>
          <a:p>
            <a:r>
              <a:rPr lang="en-US" sz="2800" dirty="0"/>
              <a:t>(3) Blood coagulation disorders</a:t>
            </a:r>
          </a:p>
          <a:p>
            <a:r>
              <a:rPr lang="en-US" sz="2800" dirty="0"/>
              <a:t>(4) Oliguria and anuria due to—(a) hypovolemia (b) serotonin liberated from the</a:t>
            </a:r>
          </a:p>
          <a:p>
            <a:r>
              <a:rPr lang="en-US" sz="2800" dirty="0"/>
              <a:t>damaged uterine muscle producing renal ischemia and (c) acute tubular necrosis.</a:t>
            </a:r>
          </a:p>
          <a:p>
            <a:r>
              <a:rPr lang="en-US" sz="2800" dirty="0"/>
              <a:t>However, a severe case may lead to (d) cortical necrosis and renal failure.</a:t>
            </a:r>
          </a:p>
          <a:p>
            <a:r>
              <a:rPr lang="en-US" sz="2800" dirty="0"/>
              <a:t>(5) Postpartum hemorrhage due to — (a) atony of the uterus  </a:t>
            </a:r>
          </a:p>
          <a:p>
            <a:r>
              <a:rPr lang="en-US" sz="2800" dirty="0"/>
              <a:t> (6) Puerperal sepsis</a:t>
            </a:r>
          </a:p>
        </p:txBody>
      </p:sp>
    </p:spTree>
    <p:extLst>
      <p:ext uri="{BB962C8B-B14F-4D97-AF65-F5344CB8AC3E}">
        <p14:creationId xmlns:p14="http://schemas.microsoft.com/office/powerpoint/2010/main" val="278961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14B5F6-5A85-49A3-64F9-06B459FCA2C6}"/>
              </a:ext>
            </a:extLst>
          </p:cNvPr>
          <p:cNvSpPr txBox="1"/>
          <p:nvPr/>
        </p:nvSpPr>
        <p:spPr>
          <a:xfrm>
            <a:off x="538047" y="123510"/>
            <a:ext cx="6094140" cy="1077218"/>
          </a:xfrm>
          <a:prstGeom prst="rect">
            <a:avLst/>
          </a:prstGeom>
          <a:noFill/>
        </p:spPr>
        <p:txBody>
          <a:bodyPr wrap="square">
            <a:spAutoFit/>
          </a:bodyPr>
          <a:lstStyle/>
          <a:p>
            <a:r>
              <a:rPr lang="en-US" sz="2800" dirty="0">
                <a:solidFill>
                  <a:srgbClr val="C00000"/>
                </a:solidFill>
              </a:rPr>
              <a:t>ETIOLOGY</a:t>
            </a:r>
            <a:r>
              <a:rPr lang="en-US" dirty="0"/>
              <a:t>:</a:t>
            </a:r>
          </a:p>
          <a:p>
            <a:r>
              <a:rPr lang="en-US" dirty="0"/>
              <a:t>  </a:t>
            </a:r>
          </a:p>
          <a:p>
            <a:r>
              <a:rPr lang="en-US" dirty="0"/>
              <a:t> </a:t>
            </a:r>
          </a:p>
        </p:txBody>
      </p:sp>
      <p:sp>
        <p:nvSpPr>
          <p:cNvPr id="5" name="TextBox 4">
            <a:extLst>
              <a:ext uri="{FF2B5EF4-FFF2-40B4-BE49-F238E27FC236}">
                <a16:creationId xmlns:a16="http://schemas.microsoft.com/office/drawing/2014/main" id="{32314E9C-82DC-6B1B-B018-1845EC2E6674}"/>
              </a:ext>
            </a:extLst>
          </p:cNvPr>
          <p:cNvSpPr txBox="1"/>
          <p:nvPr/>
        </p:nvSpPr>
        <p:spPr>
          <a:xfrm>
            <a:off x="2422602" y="268476"/>
            <a:ext cx="6094140" cy="6217087"/>
          </a:xfrm>
          <a:prstGeom prst="rect">
            <a:avLst/>
          </a:prstGeom>
          <a:noFill/>
        </p:spPr>
        <p:txBody>
          <a:bodyPr wrap="square">
            <a:spAutoFit/>
          </a:bodyPr>
          <a:lstStyle/>
          <a:p>
            <a:r>
              <a:rPr lang="en-US" sz="2000" dirty="0"/>
              <a:t> Risk factors are :</a:t>
            </a:r>
          </a:p>
          <a:p>
            <a:r>
              <a:rPr lang="en-US" sz="2000" dirty="0"/>
              <a:t> (b) advancing age of the mother</a:t>
            </a:r>
          </a:p>
          <a:p>
            <a:r>
              <a:rPr lang="en-US" sz="2000" dirty="0"/>
              <a:t>(c) poor socio-economic condition</a:t>
            </a:r>
          </a:p>
          <a:p>
            <a:r>
              <a:rPr lang="en-US" sz="2000" dirty="0"/>
              <a:t>(d) Malnutrition</a:t>
            </a:r>
          </a:p>
          <a:p>
            <a:r>
              <a:rPr lang="en-US" sz="2000" dirty="0"/>
              <a:t>(e) Smoking (vasospasm).</a:t>
            </a:r>
          </a:p>
          <a:p>
            <a:r>
              <a:rPr lang="en-US" sz="2000" dirty="0"/>
              <a:t>(f) Hypertension in pregnancy is the most important predisposing factor. Preeclampsia,</a:t>
            </a:r>
          </a:p>
          <a:p>
            <a:r>
              <a:rPr lang="en-US" sz="2000" dirty="0"/>
              <a:t>gestational hypertension and essential hypertension, all are associated with placental</a:t>
            </a:r>
          </a:p>
          <a:p>
            <a:r>
              <a:rPr lang="en-US" sz="2000" dirty="0"/>
              <a:t>abruption.  </a:t>
            </a:r>
          </a:p>
          <a:p>
            <a:r>
              <a:rPr lang="en-US" sz="2000" dirty="0"/>
              <a:t> (g) Trauma:</a:t>
            </a:r>
          </a:p>
          <a:p>
            <a:r>
              <a:rPr lang="en-US" sz="2000" dirty="0"/>
              <a:t>(h) Sudden uterine decompression This may occur following— (a) delivery of the first</a:t>
            </a:r>
          </a:p>
          <a:p>
            <a:r>
              <a:rPr lang="en-US" sz="2000" dirty="0"/>
              <a:t>baby of twins (b) sudden escape of liquor </a:t>
            </a:r>
            <a:r>
              <a:rPr lang="en-US" sz="2000" dirty="0" err="1"/>
              <a:t>amnii</a:t>
            </a:r>
            <a:r>
              <a:rPr lang="en-US" sz="2000" dirty="0"/>
              <a:t> in hydramnios and (c) premature</a:t>
            </a:r>
          </a:p>
          <a:p>
            <a:r>
              <a:rPr lang="en-US" sz="2000" dirty="0"/>
              <a:t>rupture of membranes.</a:t>
            </a:r>
          </a:p>
          <a:p>
            <a:r>
              <a:rPr lang="en-US" sz="2000" dirty="0"/>
              <a:t>(</a:t>
            </a:r>
            <a:r>
              <a:rPr lang="en-US" sz="2000" dirty="0" err="1"/>
              <a:t>i</a:t>
            </a:r>
            <a:r>
              <a:rPr lang="en-US" sz="2000" dirty="0"/>
              <a:t>) Short cord</a:t>
            </a:r>
          </a:p>
          <a:p>
            <a:r>
              <a:rPr lang="en-US" sz="2000" dirty="0"/>
              <a:t>   (l) Prior abruption: Risk of recurrence for a woman with previous abruption varies</a:t>
            </a:r>
          </a:p>
          <a:p>
            <a:r>
              <a:rPr lang="en-US" sz="2000" dirty="0"/>
              <a:t>between 5% and 17%</a:t>
            </a:r>
          </a:p>
        </p:txBody>
      </p:sp>
    </p:spTree>
    <p:extLst>
      <p:ext uri="{BB962C8B-B14F-4D97-AF65-F5344CB8AC3E}">
        <p14:creationId xmlns:p14="http://schemas.microsoft.com/office/powerpoint/2010/main" val="2930766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4D3C72-F3DF-0E24-3E91-0510FE0EFB28}"/>
              </a:ext>
            </a:extLst>
          </p:cNvPr>
          <p:cNvSpPr txBox="1"/>
          <p:nvPr/>
        </p:nvSpPr>
        <p:spPr>
          <a:xfrm>
            <a:off x="2221881" y="961897"/>
            <a:ext cx="6094140" cy="3539430"/>
          </a:xfrm>
          <a:prstGeom prst="rect">
            <a:avLst/>
          </a:prstGeom>
          <a:noFill/>
        </p:spPr>
        <p:txBody>
          <a:bodyPr wrap="square">
            <a:spAutoFit/>
          </a:bodyPr>
          <a:lstStyle/>
          <a:p>
            <a:r>
              <a:rPr lang="en-US" sz="2800" dirty="0"/>
              <a:t>The complicating factors that are responsible for increased maternal death varies from 2% to</a:t>
            </a:r>
          </a:p>
          <a:p>
            <a:r>
              <a:rPr lang="en-US" sz="2800" dirty="0"/>
              <a:t>8%. Some cases who manage to survive may develop features of ischemic pituitary necrosis.</a:t>
            </a:r>
          </a:p>
          <a:p>
            <a:r>
              <a:rPr lang="en-US" sz="2800" dirty="0"/>
              <a:t>There is failure of lactation </a:t>
            </a:r>
            <a:r>
              <a:rPr lang="en-US" sz="2800" dirty="0">
                <a:solidFill>
                  <a:srgbClr val="C00000"/>
                </a:solidFill>
              </a:rPr>
              <a:t>(Sheehan’s syndrome</a:t>
            </a:r>
            <a:r>
              <a:rPr lang="en-US" sz="2800" dirty="0"/>
              <a:t>) later on</a:t>
            </a:r>
          </a:p>
        </p:txBody>
      </p:sp>
      <p:sp>
        <p:nvSpPr>
          <p:cNvPr id="5" name="TextBox 4">
            <a:extLst>
              <a:ext uri="{FF2B5EF4-FFF2-40B4-BE49-F238E27FC236}">
                <a16:creationId xmlns:a16="http://schemas.microsoft.com/office/drawing/2014/main" id="{423BDF3D-3E69-5E0F-29D0-2B89B1B9BEDB}"/>
              </a:ext>
            </a:extLst>
          </p:cNvPr>
          <p:cNvSpPr txBox="1"/>
          <p:nvPr/>
        </p:nvSpPr>
        <p:spPr>
          <a:xfrm>
            <a:off x="2221881" y="4836056"/>
            <a:ext cx="6094140" cy="1569660"/>
          </a:xfrm>
          <a:prstGeom prst="rect">
            <a:avLst/>
          </a:prstGeom>
          <a:noFill/>
        </p:spPr>
        <p:txBody>
          <a:bodyPr wrap="square">
            <a:spAutoFit/>
          </a:bodyPr>
          <a:lstStyle/>
          <a:p>
            <a:r>
              <a:rPr lang="en-US" sz="2400" dirty="0"/>
              <a:t>The major complications of placental abruption are: (a) hemorrhagic shock. (b) DIC. (c)</a:t>
            </a:r>
          </a:p>
          <a:p>
            <a:r>
              <a:rPr lang="en-US" sz="2400" dirty="0"/>
              <a:t>renal failure (see p. 706) and (d) uterine atony and postpartum hemorrhage.</a:t>
            </a:r>
          </a:p>
        </p:txBody>
      </p:sp>
    </p:spTree>
    <p:extLst>
      <p:ext uri="{BB962C8B-B14F-4D97-AF65-F5344CB8AC3E}">
        <p14:creationId xmlns:p14="http://schemas.microsoft.com/office/powerpoint/2010/main" val="400247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4651D8-60CD-80A0-AB5A-0F86382AE7A8}"/>
              </a:ext>
            </a:extLst>
          </p:cNvPr>
          <p:cNvSpPr txBox="1"/>
          <p:nvPr/>
        </p:nvSpPr>
        <p:spPr>
          <a:xfrm>
            <a:off x="2244183" y="328060"/>
            <a:ext cx="6094140" cy="5262979"/>
          </a:xfrm>
          <a:prstGeom prst="rect">
            <a:avLst/>
          </a:prstGeom>
          <a:noFill/>
        </p:spPr>
        <p:txBody>
          <a:bodyPr wrap="square">
            <a:spAutoFit/>
          </a:bodyPr>
          <a:lstStyle/>
          <a:p>
            <a:r>
              <a:rPr lang="en-US" sz="2800" dirty="0">
                <a:solidFill>
                  <a:srgbClr val="FF0000"/>
                </a:solidFill>
              </a:rPr>
              <a:t>What is the nursing care plan for placenta abruption?</a:t>
            </a:r>
          </a:p>
          <a:p>
            <a:r>
              <a:rPr lang="en-US" sz="2800" dirty="0"/>
              <a:t>  Placental Abruption Nursing Care Plans - </a:t>
            </a:r>
            <a:r>
              <a:rPr lang="en-US" sz="2800" dirty="0" err="1"/>
              <a:t>Nurseslabs</a:t>
            </a:r>
            <a:endParaRPr lang="en-US" sz="2800" dirty="0"/>
          </a:p>
          <a:p>
            <a:r>
              <a:rPr lang="en-US" sz="2800" dirty="0"/>
              <a:t>The nursing care plan and management for patients with placental abruption focus on timely recognition, assessment, and intervention. This includes monitoring vital signs, uterine contractions, and fetal heart rate, as well as assessing for signs of maternal and fetal distress</a:t>
            </a:r>
          </a:p>
        </p:txBody>
      </p:sp>
    </p:spTree>
    <p:extLst>
      <p:ext uri="{BB962C8B-B14F-4D97-AF65-F5344CB8AC3E}">
        <p14:creationId xmlns:p14="http://schemas.microsoft.com/office/powerpoint/2010/main" val="348455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D3D9ED-614E-3AEA-8053-727D2689D37F}"/>
              </a:ext>
            </a:extLst>
          </p:cNvPr>
          <p:cNvSpPr txBox="1"/>
          <p:nvPr/>
        </p:nvSpPr>
        <p:spPr>
          <a:xfrm>
            <a:off x="2177275" y="151179"/>
            <a:ext cx="6094140" cy="6555641"/>
          </a:xfrm>
          <a:prstGeom prst="rect">
            <a:avLst/>
          </a:prstGeom>
          <a:noFill/>
        </p:spPr>
        <p:txBody>
          <a:bodyPr wrap="square">
            <a:spAutoFit/>
          </a:bodyPr>
          <a:lstStyle/>
          <a:p>
            <a:r>
              <a:rPr lang="en-US" sz="2800" dirty="0"/>
              <a:t>Antepartum </a:t>
            </a:r>
            <a:r>
              <a:rPr lang="en-US" sz="2800" dirty="0" err="1"/>
              <a:t>haemorrhage</a:t>
            </a:r>
            <a:endParaRPr lang="en-US" sz="2800" dirty="0"/>
          </a:p>
          <a:p>
            <a:r>
              <a:rPr lang="en-US" sz="2800" dirty="0"/>
              <a:t>This is defined as vaginal bleeding from 24 weeks to delivery of the baby. The causes are</a:t>
            </a:r>
          </a:p>
          <a:p>
            <a:r>
              <a:rPr lang="en-US" sz="2800" dirty="0"/>
              <a:t>placental or local. Or is any bleeding occurring in the antenatal period after 20 weeks</a:t>
            </a:r>
          </a:p>
          <a:p>
            <a:r>
              <a:rPr lang="en-US" sz="2800" dirty="0"/>
              <a:t>gestation. It complicates 2–5 per cent of pregnancies. Most cases involve relatively small</a:t>
            </a:r>
          </a:p>
          <a:p>
            <a:r>
              <a:rPr lang="en-US" sz="2800" dirty="0"/>
              <a:t>quantities of blood loss, but they often signify that the pregnancy is at increased risk of</a:t>
            </a:r>
          </a:p>
          <a:p>
            <a:r>
              <a:rPr lang="en-US" sz="2800" dirty="0"/>
              <a:t>subsequent complications, including postpartum </a:t>
            </a:r>
            <a:r>
              <a:rPr lang="en-US" sz="2800" dirty="0" err="1"/>
              <a:t>haemorrhage</a:t>
            </a:r>
            <a:endParaRPr lang="en-US" sz="2800" dirty="0"/>
          </a:p>
        </p:txBody>
      </p:sp>
    </p:spTree>
    <p:extLst>
      <p:ext uri="{BB962C8B-B14F-4D97-AF65-F5344CB8AC3E}">
        <p14:creationId xmlns:p14="http://schemas.microsoft.com/office/powerpoint/2010/main" val="1331413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397388-35BC-6E4E-627F-1F2E1CB11624}"/>
              </a:ext>
            </a:extLst>
          </p:cNvPr>
          <p:cNvSpPr txBox="1"/>
          <p:nvPr/>
        </p:nvSpPr>
        <p:spPr>
          <a:xfrm>
            <a:off x="1140212" y="286358"/>
            <a:ext cx="6094140" cy="2062103"/>
          </a:xfrm>
          <a:prstGeom prst="rect">
            <a:avLst/>
          </a:prstGeom>
          <a:noFill/>
        </p:spPr>
        <p:txBody>
          <a:bodyPr wrap="square">
            <a:spAutoFit/>
          </a:bodyPr>
          <a:lstStyle/>
          <a:p>
            <a:r>
              <a:rPr lang="en-US" sz="3200" dirty="0">
                <a:solidFill>
                  <a:srgbClr val="FF0000"/>
                </a:solidFill>
              </a:rPr>
              <a:t>Placenta previa</a:t>
            </a:r>
          </a:p>
          <a:p>
            <a:r>
              <a:rPr lang="en-US" sz="2400" dirty="0"/>
              <a:t>placenta is implanted partially or completely over the lower uterine segment (over and</a:t>
            </a:r>
          </a:p>
          <a:p>
            <a:r>
              <a:rPr lang="en-US" sz="2400" dirty="0"/>
              <a:t>adjacent to the internal </a:t>
            </a:r>
            <a:r>
              <a:rPr lang="en-US" sz="2400" dirty="0" err="1"/>
              <a:t>os</a:t>
            </a:r>
            <a:r>
              <a:rPr lang="en-US" sz="2400" dirty="0"/>
              <a:t>) it is called placenta previa</a:t>
            </a:r>
          </a:p>
        </p:txBody>
      </p:sp>
      <p:sp>
        <p:nvSpPr>
          <p:cNvPr id="5" name="TextBox 4">
            <a:extLst>
              <a:ext uri="{FF2B5EF4-FFF2-40B4-BE49-F238E27FC236}">
                <a16:creationId xmlns:a16="http://schemas.microsoft.com/office/drawing/2014/main" id="{8E8FDE19-0D5F-2022-40B5-AB7674E266D7}"/>
              </a:ext>
            </a:extLst>
          </p:cNvPr>
          <p:cNvSpPr txBox="1"/>
          <p:nvPr/>
        </p:nvSpPr>
        <p:spPr>
          <a:xfrm>
            <a:off x="995247" y="1947018"/>
            <a:ext cx="6094140" cy="1015663"/>
          </a:xfrm>
          <a:prstGeom prst="rect">
            <a:avLst/>
          </a:prstGeom>
          <a:noFill/>
        </p:spPr>
        <p:txBody>
          <a:bodyPr wrap="square">
            <a:spAutoFit/>
          </a:bodyPr>
          <a:lstStyle/>
          <a:p>
            <a:r>
              <a:rPr lang="en-US" dirty="0"/>
              <a:t>.                                                                                                                                                                             </a:t>
            </a:r>
            <a:r>
              <a:rPr lang="en-US" sz="2000" dirty="0"/>
              <a:t>The incidence in the UK</a:t>
            </a:r>
          </a:p>
          <a:p>
            <a:r>
              <a:rPr lang="en-US" sz="2000" dirty="0"/>
              <a:t>is approximately 5 per 1000</a:t>
            </a:r>
          </a:p>
        </p:txBody>
      </p:sp>
      <p:sp>
        <p:nvSpPr>
          <p:cNvPr id="7" name="TextBox 6">
            <a:extLst>
              <a:ext uri="{FF2B5EF4-FFF2-40B4-BE49-F238E27FC236}">
                <a16:creationId xmlns:a16="http://schemas.microsoft.com/office/drawing/2014/main" id="{21B957FC-8FAA-81AB-0366-94F3631D8571}"/>
              </a:ext>
            </a:extLst>
          </p:cNvPr>
          <p:cNvSpPr txBox="1"/>
          <p:nvPr/>
        </p:nvSpPr>
        <p:spPr>
          <a:xfrm>
            <a:off x="2890954" y="3078379"/>
            <a:ext cx="6094140" cy="2862322"/>
          </a:xfrm>
          <a:prstGeom prst="rect">
            <a:avLst/>
          </a:prstGeom>
          <a:noFill/>
        </p:spPr>
        <p:txBody>
          <a:bodyPr wrap="square">
            <a:spAutoFit/>
          </a:bodyPr>
          <a:lstStyle/>
          <a:p>
            <a:pPr lvl="1"/>
            <a:r>
              <a:rPr lang="en-US" sz="2000" dirty="0">
                <a:solidFill>
                  <a:srgbClr val="FF0000"/>
                </a:solidFill>
              </a:rPr>
              <a:t>Risk factors for placenta </a:t>
            </a:r>
            <a:r>
              <a:rPr lang="en-US" sz="2000" dirty="0" err="1">
                <a:solidFill>
                  <a:srgbClr val="FF0000"/>
                </a:solidFill>
              </a:rPr>
              <a:t>praevia</a:t>
            </a:r>
            <a:endParaRPr lang="en-US" sz="2000" dirty="0">
              <a:solidFill>
                <a:srgbClr val="FF0000"/>
              </a:solidFill>
            </a:endParaRPr>
          </a:p>
          <a:p>
            <a:r>
              <a:rPr lang="en-US" sz="2000" dirty="0"/>
              <a:t>• Multiple gestation</a:t>
            </a:r>
          </a:p>
          <a:p>
            <a:r>
              <a:rPr lang="en-US" sz="2000" dirty="0"/>
              <a:t>• Previous Caesarean section</a:t>
            </a:r>
          </a:p>
          <a:p>
            <a:r>
              <a:rPr lang="en-US" sz="2000" dirty="0"/>
              <a:t>• Uterine structural anomaly</a:t>
            </a:r>
          </a:p>
          <a:p>
            <a:r>
              <a:rPr lang="en-US" sz="2000" dirty="0"/>
              <a:t>• Assisted conception</a:t>
            </a:r>
          </a:p>
          <a:p>
            <a:r>
              <a:rPr lang="en-US" sz="2000" dirty="0"/>
              <a:t>• The incidence is increased beyond the age of 35 years</a:t>
            </a:r>
          </a:p>
          <a:p>
            <a:r>
              <a:rPr lang="en-US" sz="2000" dirty="0"/>
              <a:t>• Smoking — causes placental hypertrophy to compensate carbon</a:t>
            </a:r>
          </a:p>
          <a:p>
            <a:r>
              <a:rPr lang="en-US" sz="2000" dirty="0"/>
              <a:t>monoxide induced hypoxemia</a:t>
            </a:r>
          </a:p>
        </p:txBody>
      </p:sp>
      <p:sp>
        <p:nvSpPr>
          <p:cNvPr id="9" name="TextBox 8">
            <a:extLst>
              <a:ext uri="{FF2B5EF4-FFF2-40B4-BE49-F238E27FC236}">
                <a16:creationId xmlns:a16="http://schemas.microsoft.com/office/drawing/2014/main" id="{2E7A1E34-5EE3-096F-EEE1-24E0E5FD1A4D}"/>
              </a:ext>
            </a:extLst>
          </p:cNvPr>
          <p:cNvSpPr txBox="1"/>
          <p:nvPr/>
        </p:nvSpPr>
        <p:spPr>
          <a:xfrm>
            <a:off x="2969013" y="5940701"/>
            <a:ext cx="6094140" cy="461665"/>
          </a:xfrm>
          <a:prstGeom prst="rect">
            <a:avLst/>
          </a:prstGeom>
          <a:noFill/>
        </p:spPr>
        <p:txBody>
          <a:bodyPr wrap="square">
            <a:spAutoFit/>
          </a:bodyPr>
          <a:lstStyle/>
          <a:p>
            <a:r>
              <a:rPr lang="en-US" dirty="0"/>
              <a:t>• </a:t>
            </a:r>
            <a:r>
              <a:rPr lang="en-US" sz="2400" dirty="0"/>
              <a:t>Prior curettage</a:t>
            </a:r>
            <a:endParaRPr lang="en-US" dirty="0"/>
          </a:p>
        </p:txBody>
      </p:sp>
      <p:pic>
        <p:nvPicPr>
          <p:cNvPr id="10" name="Picture 9">
            <a:extLst>
              <a:ext uri="{FF2B5EF4-FFF2-40B4-BE49-F238E27FC236}">
                <a16:creationId xmlns:a16="http://schemas.microsoft.com/office/drawing/2014/main" id="{5CDB7F43-C068-6A5B-F7BB-FDD87A9EB006}"/>
              </a:ext>
            </a:extLst>
          </p:cNvPr>
          <p:cNvPicPr>
            <a:picLocks noChangeAspect="1"/>
          </p:cNvPicPr>
          <p:nvPr/>
        </p:nvPicPr>
        <p:blipFill>
          <a:blip r:embed="rId2"/>
          <a:stretch>
            <a:fillRect/>
          </a:stretch>
        </p:blipFill>
        <p:spPr>
          <a:xfrm>
            <a:off x="7919921" y="1519786"/>
            <a:ext cx="2762250" cy="1657350"/>
          </a:xfrm>
          <a:prstGeom prst="rect">
            <a:avLst/>
          </a:prstGeom>
        </p:spPr>
      </p:pic>
    </p:spTree>
    <p:extLst>
      <p:ext uri="{BB962C8B-B14F-4D97-AF65-F5344CB8AC3E}">
        <p14:creationId xmlns:p14="http://schemas.microsoft.com/office/powerpoint/2010/main" val="44199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309E62-EBFA-992B-CD7F-F9BE1CD9AF74}"/>
              </a:ext>
            </a:extLst>
          </p:cNvPr>
          <p:cNvSpPr txBox="1"/>
          <p:nvPr/>
        </p:nvSpPr>
        <p:spPr>
          <a:xfrm>
            <a:off x="894886" y="448941"/>
            <a:ext cx="6094140" cy="1384995"/>
          </a:xfrm>
          <a:prstGeom prst="rect">
            <a:avLst/>
          </a:prstGeom>
          <a:noFill/>
        </p:spPr>
        <p:txBody>
          <a:bodyPr wrap="square">
            <a:spAutoFit/>
          </a:bodyPr>
          <a:lstStyle/>
          <a:p>
            <a:r>
              <a:rPr lang="en-US" sz="2400" dirty="0">
                <a:solidFill>
                  <a:srgbClr val="FF0000"/>
                </a:solidFill>
              </a:rPr>
              <a:t>Classification of placenta previa</a:t>
            </a:r>
          </a:p>
          <a:p>
            <a:r>
              <a:rPr lang="en-US" sz="2000" dirty="0"/>
              <a:t> There are four types of placenta previa depending upon the degree of extension of placenta to</a:t>
            </a:r>
          </a:p>
          <a:p>
            <a:r>
              <a:rPr lang="en-US" sz="2000" dirty="0"/>
              <a:t>the lower segment</a:t>
            </a:r>
          </a:p>
        </p:txBody>
      </p:sp>
      <p:sp>
        <p:nvSpPr>
          <p:cNvPr id="5" name="TextBox 4">
            <a:extLst>
              <a:ext uri="{FF2B5EF4-FFF2-40B4-BE49-F238E27FC236}">
                <a16:creationId xmlns:a16="http://schemas.microsoft.com/office/drawing/2014/main" id="{666C6EA4-54ED-2229-C62F-0704E03F2EB8}"/>
              </a:ext>
            </a:extLst>
          </p:cNvPr>
          <p:cNvSpPr txBox="1"/>
          <p:nvPr/>
        </p:nvSpPr>
        <p:spPr>
          <a:xfrm>
            <a:off x="3158583" y="1644563"/>
            <a:ext cx="6094140" cy="4401205"/>
          </a:xfrm>
          <a:prstGeom prst="rect">
            <a:avLst/>
          </a:prstGeom>
          <a:noFill/>
        </p:spPr>
        <p:txBody>
          <a:bodyPr wrap="square">
            <a:spAutoFit/>
          </a:bodyPr>
          <a:lstStyle/>
          <a:p>
            <a:r>
              <a:rPr lang="en-US" sz="2000" dirty="0"/>
              <a:t>Type—I (Low-lying): The major part of the placenta is attached to the upper segment and</a:t>
            </a:r>
          </a:p>
          <a:p>
            <a:r>
              <a:rPr lang="en-US" sz="2000" dirty="0"/>
              <a:t>only the lower margin encroaches onto the lower segment but not up to the </a:t>
            </a:r>
            <a:r>
              <a:rPr lang="en-US" sz="2000" dirty="0" err="1"/>
              <a:t>os</a:t>
            </a:r>
            <a:r>
              <a:rPr lang="en-US" sz="2000" dirty="0"/>
              <a:t>.</a:t>
            </a:r>
          </a:p>
          <a:p>
            <a:r>
              <a:rPr lang="en-US" sz="2000" dirty="0"/>
              <a:t>Type—II (Marginal): The placenta reaches the margin of the internal </a:t>
            </a:r>
            <a:r>
              <a:rPr lang="en-US" sz="2000" dirty="0" err="1"/>
              <a:t>os</a:t>
            </a:r>
            <a:r>
              <a:rPr lang="en-US" sz="2000" dirty="0"/>
              <a:t> but does not cover</a:t>
            </a:r>
          </a:p>
          <a:p>
            <a:r>
              <a:rPr lang="en-US" sz="2000" dirty="0"/>
              <a:t>it.</a:t>
            </a:r>
          </a:p>
          <a:p>
            <a:r>
              <a:rPr lang="en-US" sz="2000" dirty="0"/>
              <a:t>Type—III (Incomplete or partial central): The placenta covers the internal </a:t>
            </a:r>
            <a:r>
              <a:rPr lang="en-US" sz="2000" dirty="0" err="1"/>
              <a:t>os</a:t>
            </a:r>
            <a:r>
              <a:rPr lang="en-US" sz="2000" dirty="0"/>
              <a:t> partially</a:t>
            </a:r>
          </a:p>
          <a:p>
            <a:r>
              <a:rPr lang="en-US" sz="2000" dirty="0"/>
              <a:t>(covers the internal </a:t>
            </a:r>
            <a:r>
              <a:rPr lang="en-US" sz="2000" dirty="0" err="1"/>
              <a:t>os</a:t>
            </a:r>
            <a:r>
              <a:rPr lang="en-US" sz="2000" dirty="0"/>
              <a:t> when closed but does not entirely do so when fully dilated).</a:t>
            </a:r>
          </a:p>
          <a:p>
            <a:r>
              <a:rPr lang="en-US" sz="2000" dirty="0"/>
              <a:t>Type—IV (Central or total): The placenta completely covers the internal </a:t>
            </a:r>
            <a:r>
              <a:rPr lang="en-US" sz="2000" dirty="0" err="1"/>
              <a:t>os</a:t>
            </a:r>
            <a:r>
              <a:rPr lang="en-US" sz="2000" dirty="0"/>
              <a:t> even after it is</a:t>
            </a:r>
          </a:p>
          <a:p>
            <a:r>
              <a:rPr lang="en-US" sz="2000" dirty="0"/>
              <a:t>fully dilated.</a:t>
            </a:r>
          </a:p>
        </p:txBody>
      </p:sp>
    </p:spTree>
    <p:extLst>
      <p:ext uri="{BB962C8B-B14F-4D97-AF65-F5344CB8AC3E}">
        <p14:creationId xmlns:p14="http://schemas.microsoft.com/office/powerpoint/2010/main" val="130188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439B88-9C6C-0ABC-D0D2-0EDE111F128C}"/>
              </a:ext>
            </a:extLst>
          </p:cNvPr>
          <p:cNvPicPr>
            <a:picLocks noChangeAspect="1"/>
          </p:cNvPicPr>
          <p:nvPr/>
        </p:nvPicPr>
        <p:blipFill>
          <a:blip r:embed="rId2"/>
          <a:stretch>
            <a:fillRect/>
          </a:stretch>
        </p:blipFill>
        <p:spPr>
          <a:xfrm>
            <a:off x="4333875" y="847725"/>
            <a:ext cx="3524250" cy="5162550"/>
          </a:xfrm>
          <a:prstGeom prst="rect">
            <a:avLst/>
          </a:prstGeom>
        </p:spPr>
      </p:pic>
    </p:spTree>
    <p:extLst>
      <p:ext uri="{BB962C8B-B14F-4D97-AF65-F5344CB8AC3E}">
        <p14:creationId xmlns:p14="http://schemas.microsoft.com/office/powerpoint/2010/main" val="305023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58E26A-D49D-5F94-B189-D7EB9E1948C2}"/>
              </a:ext>
            </a:extLst>
          </p:cNvPr>
          <p:cNvSpPr txBox="1"/>
          <p:nvPr/>
        </p:nvSpPr>
        <p:spPr>
          <a:xfrm>
            <a:off x="2890953" y="1242460"/>
            <a:ext cx="6094140" cy="3477875"/>
          </a:xfrm>
          <a:prstGeom prst="rect">
            <a:avLst/>
          </a:prstGeom>
          <a:noFill/>
        </p:spPr>
        <p:txBody>
          <a:bodyPr wrap="square">
            <a:spAutoFit/>
          </a:bodyPr>
          <a:lstStyle/>
          <a:p>
            <a:r>
              <a:rPr lang="en-US" sz="2400" dirty="0"/>
              <a:t>C</a:t>
            </a:r>
            <a:r>
              <a:rPr lang="en-US" sz="2800" dirty="0">
                <a:solidFill>
                  <a:srgbClr val="FF0000"/>
                </a:solidFill>
              </a:rPr>
              <a:t>AUSE OF BLEEDING</a:t>
            </a:r>
            <a:r>
              <a:rPr lang="en-US" sz="2400" dirty="0"/>
              <a:t>: As the placental growth slows down in later months and the lower</a:t>
            </a:r>
          </a:p>
          <a:p>
            <a:r>
              <a:rPr lang="en-US" sz="2400" dirty="0"/>
              <a:t>segment progressively dilates, the inelastic placenta is sheared off the wall of the lower</a:t>
            </a:r>
          </a:p>
          <a:p>
            <a:r>
              <a:rPr lang="en-US" sz="2400" dirty="0"/>
              <a:t>segment. This leads to opening up of uteroplacental vessels and leads to an episode of</a:t>
            </a:r>
          </a:p>
          <a:p>
            <a:r>
              <a:rPr lang="en-US" sz="2400" dirty="0"/>
              <a:t>bleeding</a:t>
            </a:r>
            <a:r>
              <a:rPr lang="en-US" dirty="0"/>
              <a:t>.</a:t>
            </a:r>
          </a:p>
        </p:txBody>
      </p:sp>
    </p:spTree>
    <p:extLst>
      <p:ext uri="{BB962C8B-B14F-4D97-AF65-F5344CB8AC3E}">
        <p14:creationId xmlns:p14="http://schemas.microsoft.com/office/powerpoint/2010/main" val="77819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1A7F02-37C4-E4AE-F26B-E98E2294EAE7}"/>
              </a:ext>
            </a:extLst>
          </p:cNvPr>
          <p:cNvSpPr txBox="1"/>
          <p:nvPr/>
        </p:nvSpPr>
        <p:spPr>
          <a:xfrm>
            <a:off x="2478359" y="1097494"/>
            <a:ext cx="6094140" cy="4401205"/>
          </a:xfrm>
          <a:prstGeom prst="rect">
            <a:avLst/>
          </a:prstGeom>
          <a:noFill/>
        </p:spPr>
        <p:txBody>
          <a:bodyPr wrap="square">
            <a:spAutoFit/>
          </a:bodyPr>
          <a:lstStyle/>
          <a:p>
            <a:r>
              <a:rPr lang="en-US" sz="2800" dirty="0">
                <a:solidFill>
                  <a:srgbClr val="FF0000"/>
                </a:solidFill>
              </a:rPr>
              <a:t>CAUSE OF BLEEDING</a:t>
            </a:r>
            <a:r>
              <a:rPr lang="en-US" sz="2800" dirty="0"/>
              <a:t>: As the placental growth slows down in later months and the lower</a:t>
            </a:r>
          </a:p>
          <a:p>
            <a:r>
              <a:rPr lang="en-US" sz="2800" dirty="0"/>
              <a:t>segment progressively dilates, the inelastic placenta is sheared off the wall of the lower</a:t>
            </a:r>
          </a:p>
          <a:p>
            <a:r>
              <a:rPr lang="en-US" sz="2800" dirty="0"/>
              <a:t>segment. This leads to opening up of uteroplacental vessels and leads to an episode of</a:t>
            </a:r>
          </a:p>
          <a:p>
            <a:r>
              <a:rPr lang="en-US" sz="2800" dirty="0"/>
              <a:t>bleeding</a:t>
            </a:r>
            <a:r>
              <a:rPr lang="en-US" dirty="0"/>
              <a:t>.</a:t>
            </a:r>
          </a:p>
        </p:txBody>
      </p:sp>
    </p:spTree>
    <p:extLst>
      <p:ext uri="{BB962C8B-B14F-4D97-AF65-F5344CB8AC3E}">
        <p14:creationId xmlns:p14="http://schemas.microsoft.com/office/powerpoint/2010/main" val="303861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A9CBB0-16BA-5F70-9C85-507F6E0CC0AD}"/>
              </a:ext>
            </a:extLst>
          </p:cNvPr>
          <p:cNvSpPr txBox="1"/>
          <p:nvPr/>
        </p:nvSpPr>
        <p:spPr>
          <a:xfrm>
            <a:off x="1117910" y="130901"/>
            <a:ext cx="6094140" cy="4647426"/>
          </a:xfrm>
          <a:prstGeom prst="rect">
            <a:avLst/>
          </a:prstGeom>
          <a:noFill/>
        </p:spPr>
        <p:txBody>
          <a:bodyPr wrap="square">
            <a:spAutoFit/>
          </a:bodyPr>
          <a:lstStyle/>
          <a:p>
            <a:r>
              <a:rPr lang="en-US" sz="3200" dirty="0">
                <a:solidFill>
                  <a:srgbClr val="FF0000"/>
                </a:solidFill>
              </a:rPr>
              <a:t>Clinical features</a:t>
            </a:r>
          </a:p>
          <a:p>
            <a:r>
              <a:rPr lang="en-US" sz="2400" dirty="0"/>
              <a:t>SYMPTOMS: The only symptom of placenta previa is vaginal bleeding character of</a:t>
            </a:r>
          </a:p>
          <a:p>
            <a:r>
              <a:rPr lang="en-US" sz="2400" dirty="0"/>
              <a:t>bleeding includes:</a:t>
            </a:r>
          </a:p>
          <a:p>
            <a:r>
              <a:rPr lang="en-US" sz="2400" dirty="0"/>
              <a:t>(</a:t>
            </a:r>
            <a:r>
              <a:rPr lang="en-US" sz="2400" dirty="0" err="1"/>
              <a:t>i</a:t>
            </a:r>
            <a:r>
              <a:rPr lang="en-US" sz="2400" dirty="0"/>
              <a:t>) sudden onset</a:t>
            </a:r>
          </a:p>
          <a:p>
            <a:r>
              <a:rPr lang="en-US" sz="2400" dirty="0"/>
              <a:t>(ii) painless</a:t>
            </a:r>
          </a:p>
          <a:p>
            <a:r>
              <a:rPr lang="en-US" sz="2400" dirty="0"/>
              <a:t>(iii) apparently causeless</a:t>
            </a:r>
          </a:p>
          <a:p>
            <a:r>
              <a:rPr lang="en-US" sz="2400" dirty="0"/>
              <a:t>(iv) recurrent</a:t>
            </a:r>
          </a:p>
          <a:p>
            <a:r>
              <a:rPr lang="en-US" sz="2400" dirty="0"/>
              <a:t>(v) unrelated to activity and often occurs during sleep</a:t>
            </a:r>
          </a:p>
          <a:p>
            <a:r>
              <a:rPr lang="en-US" sz="2400" dirty="0"/>
              <a:t>(vi) The bleeding is unassociated with pain unless labor starts simultaneously</a:t>
            </a:r>
          </a:p>
        </p:txBody>
      </p:sp>
      <p:sp>
        <p:nvSpPr>
          <p:cNvPr id="5" name="TextBox 4">
            <a:extLst>
              <a:ext uri="{FF2B5EF4-FFF2-40B4-BE49-F238E27FC236}">
                <a16:creationId xmlns:a16="http://schemas.microsoft.com/office/drawing/2014/main" id="{7D754ACB-0B29-BE86-22D3-3D149290BF2A}"/>
              </a:ext>
            </a:extLst>
          </p:cNvPr>
          <p:cNvSpPr txBox="1"/>
          <p:nvPr/>
        </p:nvSpPr>
        <p:spPr>
          <a:xfrm>
            <a:off x="761071" y="5079409"/>
            <a:ext cx="6094140" cy="1015663"/>
          </a:xfrm>
          <a:prstGeom prst="rect">
            <a:avLst/>
          </a:prstGeom>
          <a:noFill/>
        </p:spPr>
        <p:txBody>
          <a:bodyPr wrap="square">
            <a:spAutoFit/>
          </a:bodyPr>
          <a:lstStyle/>
          <a:p>
            <a:r>
              <a:rPr lang="en-US" sz="2400" dirty="0"/>
              <a:t> </a:t>
            </a:r>
            <a:r>
              <a:rPr lang="en-US" sz="3600" dirty="0">
                <a:solidFill>
                  <a:srgbClr val="FF0000"/>
                </a:solidFill>
              </a:rPr>
              <a:t>SIGNS</a:t>
            </a:r>
            <a:r>
              <a:rPr lang="en-US" sz="2400" dirty="0"/>
              <a:t>: General condition and anemia are proportionate to the visible blood loss</a:t>
            </a:r>
          </a:p>
        </p:txBody>
      </p:sp>
    </p:spTree>
    <p:extLst>
      <p:ext uri="{BB962C8B-B14F-4D97-AF65-F5344CB8AC3E}">
        <p14:creationId xmlns:p14="http://schemas.microsoft.com/office/powerpoint/2010/main" val="388752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1379</Words>
  <Application>Microsoft Office PowerPoint</Application>
  <PresentationFormat>Widescreen</PresentationFormat>
  <Paragraphs>133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aftkar hamza</dc:creator>
  <cp:lastModifiedBy>aftkar hamza</cp:lastModifiedBy>
  <cp:revision>1</cp:revision>
  <dcterms:created xsi:type="dcterms:W3CDTF">2023-10-24T16:45:21Z</dcterms:created>
  <dcterms:modified xsi:type="dcterms:W3CDTF">2023-10-29T09:10:59Z</dcterms:modified>
</cp:coreProperties>
</file>