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62" r:id="rId18"/>
    <p:sldId id="273" r:id="rId19"/>
    <p:sldId id="274" r:id="rId20"/>
    <p:sldId id="275" r:id="rId21"/>
    <p:sldId id="276" r:id="rId22"/>
    <p:sldId id="277" r:id="rId23"/>
    <p:sldId id="278" r:id="rId24"/>
    <p:sldId id="280" r:id="rId25"/>
    <p:sldId id="281" r:id="rId26"/>
    <p:sldId id="279"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7" d="100"/>
          <a:sy n="67" d="100"/>
        </p:scale>
        <p:origin x="-85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20/02/1444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20/02/1444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20/02/1444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20/02/1444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20/02/1444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20/02/1444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20/02/1444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20/02/1444</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s://www.glowm.com/article/heading/vol-11--labor-and-delivery--clinical-assessment-of-labor-progress/id/413923#r18"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hyperlink" Target="https://browntrialfirm.com/blog/laura-explains/cytotec-injury-during-pregnancy/" TargetMode="External"/><Relationship Id="rId2" Type="http://schemas.openxmlformats.org/officeDocument/2006/relationships/hyperlink" Target="https://browntrialfirm.com/blog/laura-explains/how-pitocin-causes-birth-injury/"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0" marR="0">
              <a:lnSpc>
                <a:spcPts val="1800"/>
              </a:lnSpc>
              <a:spcBef>
                <a:spcPts val="0"/>
              </a:spcBef>
              <a:spcAft>
                <a:spcPts val="1000"/>
              </a:spcAft>
            </a:pPr>
            <a:r>
              <a:rPr lang="en-US" b="1" dirty="0">
                <a:solidFill>
                  <a:srgbClr val="FF0000"/>
                </a:solidFill>
                <a:latin typeface="Arial"/>
                <a:ea typeface="Times New Roman"/>
                <a:cs typeface="Arial"/>
              </a:rPr>
              <a:t>Lecture 5: Normal </a:t>
            </a:r>
            <a:r>
              <a:rPr lang="en-US" b="1" dirty="0" err="1">
                <a:solidFill>
                  <a:srgbClr val="FF0000"/>
                </a:solidFill>
                <a:latin typeface="Arial"/>
                <a:ea typeface="Times New Roman"/>
                <a:cs typeface="Arial"/>
              </a:rPr>
              <a:t>Labour</a:t>
            </a:r>
            <a:r>
              <a:rPr lang="en-US" sz="4000" dirty="0">
                <a:ea typeface="Calibri"/>
                <a:cs typeface="Arial"/>
              </a:rPr>
              <a:t/>
            </a:r>
            <a:br>
              <a:rPr lang="en-US" sz="4000" dirty="0">
                <a:ea typeface="Calibri"/>
                <a:cs typeface="Arial"/>
              </a:rPr>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10651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548680"/>
            <a:ext cx="8280920" cy="4812600"/>
          </a:xfrm>
          <a:prstGeom prst="rect">
            <a:avLst/>
          </a:prstGeom>
        </p:spPr>
        <p:txBody>
          <a:bodyPr wrap="square">
            <a:spAutoFit/>
          </a:bodyPr>
          <a:lstStyle/>
          <a:p>
            <a:pPr marL="342900" lvl="0" indent="-342900" algn="l" rtl="0">
              <a:lnSpc>
                <a:spcPct val="115000"/>
              </a:lnSpc>
              <a:spcAft>
                <a:spcPts val="1000"/>
              </a:spcAft>
              <a:buSzPts val="1000"/>
              <a:buFont typeface="Symbol"/>
              <a:buChar char=""/>
              <a:tabLst>
                <a:tab pos="457200" algn="l"/>
              </a:tabLst>
            </a:pPr>
            <a:r>
              <a:rPr lang="en-US" dirty="0">
                <a:solidFill>
                  <a:srgbClr val="000099"/>
                </a:solidFill>
                <a:latin typeface="Arial"/>
                <a:ea typeface="Times New Roman"/>
                <a:cs typeface="Arial"/>
              </a:rPr>
              <a:t>Third stage</a:t>
            </a:r>
            <a:endParaRPr lang="en-US" sz="2800" dirty="0">
              <a:solidFill>
                <a:srgbClr val="000099"/>
              </a:solidFill>
              <a:ea typeface="Calibri"/>
              <a:cs typeface="Arial"/>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is the stage of expulsion of the placenta and membranes.</a:t>
            </a:r>
            <a:endParaRPr lang="en-US" sz="2800" dirty="0">
              <a:solidFill>
                <a:srgbClr val="000099"/>
              </a:solidFill>
              <a:ea typeface="Calibri"/>
              <a:cs typeface="Times New Roman"/>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Begins after delivery of the </a:t>
            </a:r>
            <a:r>
              <a:rPr lang="en-US" dirty="0" err="1">
                <a:solidFill>
                  <a:srgbClr val="000099"/>
                </a:solidFill>
                <a:latin typeface="Arial"/>
                <a:ea typeface="Times New Roman"/>
                <a:cs typeface="Times New Roman"/>
              </a:rPr>
              <a:t>foetus</a:t>
            </a:r>
            <a:r>
              <a:rPr lang="en-US" dirty="0">
                <a:solidFill>
                  <a:srgbClr val="000099"/>
                </a:solidFill>
                <a:latin typeface="Arial"/>
                <a:ea typeface="Times New Roman"/>
                <a:cs typeface="Times New Roman"/>
              </a:rPr>
              <a:t> and ends with expulsion of the placenta and membranes.</a:t>
            </a:r>
            <a:endParaRPr lang="en-US" sz="2800" dirty="0">
              <a:solidFill>
                <a:srgbClr val="000099"/>
              </a:solidFill>
              <a:ea typeface="Calibri"/>
              <a:cs typeface="Times New Roman"/>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Its duration is about 10-20 minutes in both </a:t>
            </a:r>
            <a:r>
              <a:rPr lang="en-US" dirty="0" err="1">
                <a:solidFill>
                  <a:srgbClr val="000099"/>
                </a:solidFill>
                <a:latin typeface="Arial"/>
                <a:ea typeface="Times New Roman"/>
                <a:cs typeface="Times New Roman"/>
              </a:rPr>
              <a:t>primi</a:t>
            </a:r>
            <a:r>
              <a:rPr lang="en-US" dirty="0">
                <a:solidFill>
                  <a:srgbClr val="000099"/>
                </a:solidFill>
                <a:latin typeface="Arial"/>
                <a:ea typeface="Times New Roman"/>
                <a:cs typeface="Times New Roman"/>
              </a:rPr>
              <a:t> and multipara.</a:t>
            </a:r>
            <a:endParaRPr lang="en-US" sz="2800" dirty="0">
              <a:solidFill>
                <a:srgbClr val="000099"/>
              </a:solidFill>
              <a:ea typeface="Calibri"/>
              <a:cs typeface="Times New Roman"/>
            </a:endParaRPr>
          </a:p>
          <a:p>
            <a:pPr marL="342900" lvl="0" indent="-342900" algn="l" rtl="0">
              <a:lnSpc>
                <a:spcPct val="115000"/>
              </a:lnSpc>
              <a:spcAft>
                <a:spcPts val="1000"/>
              </a:spcAft>
              <a:buSzPts val="1000"/>
              <a:buFont typeface="Symbol"/>
              <a:buChar char=""/>
              <a:tabLst>
                <a:tab pos="457200" algn="l"/>
              </a:tabLst>
            </a:pPr>
            <a:r>
              <a:rPr lang="en-US" dirty="0">
                <a:solidFill>
                  <a:srgbClr val="000099"/>
                </a:solidFill>
                <a:latin typeface="Arial"/>
                <a:ea typeface="Times New Roman"/>
                <a:cs typeface="Arial"/>
              </a:rPr>
              <a:t>Fourth stage</a:t>
            </a:r>
            <a:endParaRPr lang="en-US" sz="2800" dirty="0">
              <a:solidFill>
                <a:srgbClr val="000099"/>
              </a:solidFill>
              <a:ea typeface="Calibri"/>
              <a:cs typeface="Arial"/>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is the stage of early recovery.</a:t>
            </a:r>
            <a:endParaRPr lang="en-US" sz="2800" dirty="0">
              <a:solidFill>
                <a:srgbClr val="000099"/>
              </a:solidFill>
              <a:ea typeface="Calibri"/>
              <a:cs typeface="Times New Roman"/>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Begins immediately after expulsion of the placenta and membranes and lasts for one hour.</a:t>
            </a:r>
            <a:endParaRPr lang="en-US" sz="2800" dirty="0">
              <a:solidFill>
                <a:srgbClr val="000099"/>
              </a:solidFill>
              <a:ea typeface="Calibri"/>
              <a:cs typeface="Times New Roman"/>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During which careful observation for the patient, particularly for signs of postpartum </a:t>
            </a:r>
            <a:r>
              <a:rPr lang="en-US" dirty="0" err="1">
                <a:solidFill>
                  <a:srgbClr val="000099"/>
                </a:solidFill>
                <a:latin typeface="Arial"/>
                <a:ea typeface="Times New Roman"/>
                <a:cs typeface="Times New Roman"/>
              </a:rPr>
              <a:t>haemorrhage</a:t>
            </a:r>
            <a:r>
              <a:rPr lang="en-US" dirty="0">
                <a:solidFill>
                  <a:srgbClr val="000099"/>
                </a:solidFill>
                <a:latin typeface="Arial"/>
                <a:ea typeface="Times New Roman"/>
                <a:cs typeface="Times New Roman"/>
              </a:rPr>
              <a:t> is essential. Routine uterine massage is usually done every 15 minutes during this period.</a:t>
            </a:r>
            <a:endParaRPr lang="en-US" sz="2800" dirty="0">
              <a:solidFill>
                <a:srgbClr val="000099"/>
              </a:solidFill>
              <a:ea typeface="Calibri"/>
              <a:cs typeface="Times New Roman"/>
            </a:endParaRPr>
          </a:p>
        </p:txBody>
      </p:sp>
    </p:spTree>
    <p:extLst>
      <p:ext uri="{BB962C8B-B14F-4D97-AF65-F5344CB8AC3E}">
        <p14:creationId xmlns:p14="http://schemas.microsoft.com/office/powerpoint/2010/main" val="4245710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055786"/>
            <a:ext cx="6912768" cy="3472233"/>
          </a:xfrm>
          <a:prstGeom prst="rect">
            <a:avLst/>
          </a:prstGeom>
        </p:spPr>
        <p:txBody>
          <a:bodyPr wrap="square">
            <a:spAutoFit/>
          </a:bodyPr>
          <a:lstStyle/>
          <a:p>
            <a:pPr algn="l" rtl="0">
              <a:lnSpc>
                <a:spcPct val="115000"/>
              </a:lnSpc>
              <a:spcAft>
                <a:spcPts val="1000"/>
              </a:spcAft>
            </a:pPr>
            <a:r>
              <a:rPr lang="en-US" b="1" dirty="0">
                <a:solidFill>
                  <a:srgbClr val="000099"/>
                </a:solidFill>
                <a:latin typeface="Arial"/>
                <a:ea typeface="Times New Roman"/>
                <a:cs typeface="Arial"/>
              </a:rPr>
              <a:t>First Stage</a:t>
            </a:r>
            <a:endParaRPr lang="en-US" sz="2800" dirty="0">
              <a:ea typeface="Calibri"/>
              <a:cs typeface="Arial"/>
            </a:endParaRPr>
          </a:p>
          <a:p>
            <a:pPr algn="l" rtl="0">
              <a:lnSpc>
                <a:spcPct val="115000"/>
              </a:lnSpc>
              <a:spcAft>
                <a:spcPts val="1000"/>
              </a:spcAft>
            </a:pPr>
            <a:r>
              <a:rPr lang="en-US" b="1" i="1" dirty="0">
                <a:solidFill>
                  <a:srgbClr val="000099"/>
                </a:solidFill>
                <a:latin typeface="Arial"/>
                <a:ea typeface="Times New Roman"/>
                <a:cs typeface="Arial"/>
              </a:rPr>
              <a:t>Causes of cervical dilatation</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Contraction and retraction of uterine musculature.</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Mechanical pressure by the </a:t>
            </a:r>
            <a:r>
              <a:rPr lang="en-US" dirty="0" err="1">
                <a:solidFill>
                  <a:srgbClr val="000099"/>
                </a:solidFill>
                <a:latin typeface="Arial"/>
                <a:ea typeface="Times New Roman"/>
                <a:cs typeface="Arial"/>
              </a:rPr>
              <a:t>forebag</a:t>
            </a:r>
            <a:r>
              <a:rPr lang="en-US" dirty="0">
                <a:solidFill>
                  <a:srgbClr val="000099"/>
                </a:solidFill>
                <a:latin typeface="Arial"/>
                <a:ea typeface="Times New Roman"/>
                <a:cs typeface="Arial"/>
              </a:rPr>
              <a:t> of waters, if membranes still intact, or the presenting part, if they had ruptured. This in turn will release more prostaglandins which stimulate uterine contractions and cervical effacement.</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Softness of the cervix which has occurred during pregnancy facilitates dilatation and effacement of the cervix.</a:t>
            </a:r>
            <a:endParaRPr lang="en-US" sz="2800" dirty="0">
              <a:solidFill>
                <a:srgbClr val="000099"/>
              </a:solidFill>
              <a:ea typeface="Calibri"/>
              <a:cs typeface="Arial"/>
            </a:endParaRPr>
          </a:p>
        </p:txBody>
      </p:sp>
    </p:spTree>
    <p:extLst>
      <p:ext uri="{BB962C8B-B14F-4D97-AF65-F5344CB8AC3E}">
        <p14:creationId xmlns:p14="http://schemas.microsoft.com/office/powerpoint/2010/main" val="432891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260648"/>
            <a:ext cx="8064896" cy="6020623"/>
          </a:xfrm>
          <a:prstGeom prst="rect">
            <a:avLst/>
          </a:prstGeom>
        </p:spPr>
        <p:txBody>
          <a:bodyPr wrap="square">
            <a:spAutoFit/>
          </a:bodyPr>
          <a:lstStyle/>
          <a:p>
            <a:pPr algn="l" rtl="0">
              <a:lnSpc>
                <a:spcPct val="115000"/>
              </a:lnSpc>
              <a:spcAft>
                <a:spcPts val="1000"/>
              </a:spcAft>
            </a:pPr>
            <a:r>
              <a:rPr lang="en-US" b="1" i="1" dirty="0">
                <a:solidFill>
                  <a:srgbClr val="000099"/>
                </a:solidFill>
                <a:latin typeface="Arial"/>
                <a:ea typeface="Times New Roman"/>
                <a:cs typeface="Arial"/>
              </a:rPr>
              <a:t>Mechanism of cervical dilatation</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In </a:t>
            </a:r>
            <a:r>
              <a:rPr lang="en-US" dirty="0" err="1">
                <a:solidFill>
                  <a:srgbClr val="000099"/>
                </a:solidFill>
                <a:latin typeface="Arial"/>
                <a:ea typeface="Times New Roman"/>
                <a:cs typeface="Arial"/>
              </a:rPr>
              <a:t>primigravidas</a:t>
            </a:r>
            <a:r>
              <a:rPr lang="en-US" dirty="0">
                <a:solidFill>
                  <a:srgbClr val="000099"/>
                </a:solidFill>
                <a:latin typeface="Arial"/>
                <a:ea typeface="Times New Roman"/>
                <a:cs typeface="Arial"/>
              </a:rPr>
              <a:t>, the cervical canal dilates from above downwards i.e. from the internal </a:t>
            </a:r>
            <a:r>
              <a:rPr lang="en-US" dirty="0" err="1">
                <a:solidFill>
                  <a:srgbClr val="000099"/>
                </a:solidFill>
                <a:latin typeface="Arial"/>
                <a:ea typeface="Times New Roman"/>
                <a:cs typeface="Arial"/>
              </a:rPr>
              <a:t>os</a:t>
            </a:r>
            <a:r>
              <a:rPr lang="en-US" dirty="0">
                <a:solidFill>
                  <a:srgbClr val="000099"/>
                </a:solidFill>
                <a:latin typeface="Arial"/>
                <a:ea typeface="Times New Roman"/>
                <a:cs typeface="Arial"/>
              </a:rPr>
              <a:t> downwards to the external </a:t>
            </a:r>
            <a:r>
              <a:rPr lang="en-US" dirty="0" err="1">
                <a:solidFill>
                  <a:srgbClr val="000099"/>
                </a:solidFill>
                <a:latin typeface="Arial"/>
                <a:ea typeface="Times New Roman"/>
                <a:cs typeface="Arial"/>
              </a:rPr>
              <a:t>os</a:t>
            </a:r>
            <a:r>
              <a:rPr lang="en-US" dirty="0">
                <a:solidFill>
                  <a:srgbClr val="000099"/>
                </a:solidFill>
                <a:latin typeface="Arial"/>
                <a:ea typeface="Times New Roman"/>
                <a:cs typeface="Arial"/>
              </a:rPr>
              <a:t>. So its length shorts gradually from more than 2 cm to a thin rim of few </a:t>
            </a:r>
            <a:r>
              <a:rPr lang="en-US" dirty="0" err="1">
                <a:solidFill>
                  <a:srgbClr val="000099"/>
                </a:solidFill>
                <a:latin typeface="Arial"/>
                <a:ea typeface="Times New Roman"/>
                <a:cs typeface="Arial"/>
              </a:rPr>
              <a:t>millimetres</a:t>
            </a:r>
            <a:r>
              <a:rPr lang="en-US" dirty="0">
                <a:solidFill>
                  <a:srgbClr val="000099"/>
                </a:solidFill>
                <a:latin typeface="Arial"/>
                <a:ea typeface="Times New Roman"/>
                <a:cs typeface="Arial"/>
              </a:rPr>
              <a:t> continuous with the lower uterine segment. This process is called effacement and expressed in percentage so when we say effacement is 70% it means that 70% of the cervical canal has been taken up.</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Dilatation of the cervix (external </a:t>
            </a:r>
            <a:r>
              <a:rPr lang="en-US" dirty="0" err="1">
                <a:solidFill>
                  <a:srgbClr val="000099"/>
                </a:solidFill>
                <a:latin typeface="Arial"/>
                <a:ea typeface="Times New Roman"/>
                <a:cs typeface="Arial"/>
              </a:rPr>
              <a:t>os</a:t>
            </a:r>
            <a:r>
              <a:rPr lang="en-US" dirty="0">
                <a:solidFill>
                  <a:srgbClr val="000099"/>
                </a:solidFill>
                <a:latin typeface="Arial"/>
                <a:ea typeface="Times New Roman"/>
                <a:cs typeface="Arial"/>
              </a:rPr>
              <a:t>) starts after complete effacement of the cervix.</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In multigravidas, effacement and dilatation occur simultaneously.</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In normal presentation and position, the head is applied well to the lower uterine segment dividing the amniotic sac by the girdle of contact into a </a:t>
            </a:r>
            <a:r>
              <a:rPr lang="en-US" dirty="0" err="1">
                <a:solidFill>
                  <a:srgbClr val="000099"/>
                </a:solidFill>
                <a:latin typeface="Arial"/>
                <a:ea typeface="Times New Roman"/>
                <a:cs typeface="Arial"/>
              </a:rPr>
              <a:t>hindwaters</a:t>
            </a:r>
            <a:r>
              <a:rPr lang="en-US" dirty="0">
                <a:solidFill>
                  <a:srgbClr val="000099"/>
                </a:solidFill>
                <a:latin typeface="Arial"/>
                <a:ea typeface="Times New Roman"/>
                <a:cs typeface="Arial"/>
              </a:rPr>
              <a:t> above it containing the </a:t>
            </a:r>
            <a:r>
              <a:rPr lang="en-US" dirty="0" err="1">
                <a:solidFill>
                  <a:srgbClr val="000099"/>
                </a:solidFill>
                <a:latin typeface="Arial"/>
                <a:ea typeface="Times New Roman"/>
                <a:cs typeface="Arial"/>
              </a:rPr>
              <a:t>foetus</a:t>
            </a:r>
            <a:r>
              <a:rPr lang="en-US" dirty="0">
                <a:solidFill>
                  <a:srgbClr val="000099"/>
                </a:solidFill>
                <a:latin typeface="Arial"/>
                <a:ea typeface="Times New Roman"/>
                <a:cs typeface="Arial"/>
              </a:rPr>
              <a:t> and a </a:t>
            </a:r>
            <a:r>
              <a:rPr lang="en-US" dirty="0" err="1">
                <a:solidFill>
                  <a:srgbClr val="000099"/>
                </a:solidFill>
                <a:latin typeface="Arial"/>
                <a:ea typeface="Times New Roman"/>
                <a:cs typeface="Arial"/>
              </a:rPr>
              <a:t>forewaters</a:t>
            </a:r>
            <a:r>
              <a:rPr lang="en-US" dirty="0">
                <a:solidFill>
                  <a:srgbClr val="000099"/>
                </a:solidFill>
                <a:latin typeface="Arial"/>
                <a:ea typeface="Times New Roman"/>
                <a:cs typeface="Arial"/>
              </a:rPr>
              <a:t> below it. This reduces the pressure in the </a:t>
            </a:r>
            <a:r>
              <a:rPr lang="en-US" dirty="0" err="1">
                <a:solidFill>
                  <a:srgbClr val="000099"/>
                </a:solidFill>
                <a:latin typeface="Arial"/>
                <a:ea typeface="Times New Roman"/>
                <a:cs typeface="Arial"/>
              </a:rPr>
              <a:t>forewaters</a:t>
            </a:r>
            <a:r>
              <a:rPr lang="en-US" dirty="0">
                <a:solidFill>
                  <a:srgbClr val="000099"/>
                </a:solidFill>
                <a:latin typeface="Arial"/>
                <a:ea typeface="Times New Roman"/>
                <a:cs typeface="Arial"/>
              </a:rPr>
              <a:t> preventing early rupture of membranes. After full dilatation of the cervix the hind and </a:t>
            </a:r>
            <a:r>
              <a:rPr lang="en-US" dirty="0" err="1">
                <a:solidFill>
                  <a:srgbClr val="000099"/>
                </a:solidFill>
                <a:latin typeface="Arial"/>
                <a:ea typeface="Times New Roman"/>
                <a:cs typeface="Arial"/>
              </a:rPr>
              <a:t>forewaters</a:t>
            </a:r>
            <a:r>
              <a:rPr lang="en-US" dirty="0">
                <a:solidFill>
                  <a:srgbClr val="000099"/>
                </a:solidFill>
                <a:latin typeface="Arial"/>
                <a:ea typeface="Times New Roman"/>
                <a:cs typeface="Arial"/>
              </a:rPr>
              <a:t> become one sac with increased pressure in the bag of </a:t>
            </a:r>
            <a:r>
              <a:rPr lang="en-US" dirty="0" err="1">
                <a:solidFill>
                  <a:srgbClr val="000099"/>
                </a:solidFill>
                <a:latin typeface="Arial"/>
                <a:ea typeface="Times New Roman"/>
                <a:cs typeface="Arial"/>
              </a:rPr>
              <a:t>forewaters</a:t>
            </a:r>
            <a:r>
              <a:rPr lang="en-US" dirty="0">
                <a:solidFill>
                  <a:srgbClr val="000099"/>
                </a:solidFill>
                <a:latin typeface="Arial"/>
                <a:ea typeface="Times New Roman"/>
                <a:cs typeface="Arial"/>
              </a:rPr>
              <a:t> leading to its rupture.</a:t>
            </a:r>
            <a:endParaRPr lang="en-US" sz="2800" dirty="0">
              <a:solidFill>
                <a:srgbClr val="000099"/>
              </a:solidFill>
              <a:ea typeface="Calibri"/>
              <a:cs typeface="Arial"/>
            </a:endParaRPr>
          </a:p>
        </p:txBody>
      </p:sp>
    </p:spTree>
    <p:extLst>
      <p:ext uri="{BB962C8B-B14F-4D97-AF65-F5344CB8AC3E}">
        <p14:creationId xmlns:p14="http://schemas.microsoft.com/office/powerpoint/2010/main" val="2751346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7"/>
            <a:ext cx="8568952" cy="5706177"/>
          </a:xfrm>
          <a:prstGeom prst="rect">
            <a:avLst/>
          </a:prstGeom>
        </p:spPr>
        <p:txBody>
          <a:bodyPr wrap="square">
            <a:spAutoFit/>
          </a:bodyPr>
          <a:lstStyle/>
          <a:p>
            <a:pPr algn="l" rtl="0">
              <a:lnSpc>
                <a:spcPct val="115000"/>
              </a:lnSpc>
              <a:spcAft>
                <a:spcPts val="1000"/>
              </a:spcAft>
            </a:pPr>
            <a:r>
              <a:rPr lang="en-US" b="1" i="1" dirty="0">
                <a:solidFill>
                  <a:srgbClr val="000099"/>
                </a:solidFill>
                <a:latin typeface="Arial"/>
                <a:ea typeface="Times New Roman"/>
                <a:cs typeface="Arial"/>
              </a:rPr>
              <a:t>Phases of cervical dilatation</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Latent phase:</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This is the first 3 cm of cervical dilatation which is slow takes about 8 hours in </a:t>
            </a:r>
            <a:r>
              <a:rPr lang="en-US" dirty="0" err="1">
                <a:solidFill>
                  <a:srgbClr val="000099"/>
                </a:solidFill>
                <a:latin typeface="Arial"/>
                <a:ea typeface="Times New Roman"/>
                <a:cs typeface="Times New Roman"/>
              </a:rPr>
              <a:t>nulliparae</a:t>
            </a:r>
            <a:r>
              <a:rPr lang="en-US" dirty="0">
                <a:solidFill>
                  <a:srgbClr val="000099"/>
                </a:solidFill>
                <a:latin typeface="Arial"/>
                <a:ea typeface="Times New Roman"/>
                <a:cs typeface="Times New Roman"/>
              </a:rPr>
              <a:t> and 4 hours in </a:t>
            </a:r>
            <a:r>
              <a:rPr lang="en-US" dirty="0" err="1">
                <a:solidFill>
                  <a:srgbClr val="000099"/>
                </a:solidFill>
                <a:latin typeface="Arial"/>
                <a:ea typeface="Times New Roman"/>
                <a:cs typeface="Times New Roman"/>
              </a:rPr>
              <a:t>multiparae</a:t>
            </a:r>
            <a:r>
              <a:rPr lang="en-US" dirty="0">
                <a:solidFill>
                  <a:srgbClr val="000099"/>
                </a:solidFill>
                <a:latin typeface="Arial"/>
                <a:ea typeface="Times New Roman"/>
                <a:cs typeface="Times New Roman"/>
              </a:rPr>
              <a:t>.</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Active phase:</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has 3 components:</a:t>
            </a:r>
            <a:endParaRPr lang="en-US" sz="2800" dirty="0">
              <a:solidFill>
                <a:srgbClr val="000099"/>
              </a:solidFill>
              <a:ea typeface="Calibri"/>
              <a:cs typeface="Times New Roman"/>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acceleration phase,</a:t>
            </a:r>
            <a:endParaRPr lang="en-US" sz="2800" dirty="0">
              <a:solidFill>
                <a:srgbClr val="000099"/>
              </a:solidFill>
              <a:ea typeface="Calibri"/>
              <a:cs typeface="Arial"/>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maximum slope, and</a:t>
            </a:r>
            <a:endParaRPr lang="en-US" sz="2800" dirty="0">
              <a:solidFill>
                <a:srgbClr val="000099"/>
              </a:solidFill>
              <a:ea typeface="Calibri"/>
              <a:cs typeface="Arial"/>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deceleration phase.</a:t>
            </a:r>
            <a:endParaRPr lang="en-US" sz="2800" dirty="0">
              <a:solidFill>
                <a:srgbClr val="000099"/>
              </a:solidFill>
              <a:ea typeface="Calibri"/>
              <a:cs typeface="Arial"/>
            </a:endParaRPr>
          </a:p>
          <a:p>
            <a:pPr algn="l" rtl="0">
              <a:lnSpc>
                <a:spcPct val="115000"/>
              </a:lnSpc>
              <a:spcAft>
                <a:spcPts val="1000"/>
              </a:spcAft>
            </a:pPr>
            <a:r>
              <a:rPr lang="en-US" dirty="0">
                <a:solidFill>
                  <a:srgbClr val="000099"/>
                </a:solidFill>
                <a:latin typeface="Arial"/>
                <a:ea typeface="Times New Roman"/>
                <a:cs typeface="Arial"/>
              </a:rPr>
              <a:t>The phase of maximum slope is the most detectable and the two other phases are of shorter duration and can be detected only by frequent vaginal examination.</a:t>
            </a:r>
            <a:endParaRPr lang="en-US" sz="2800" dirty="0">
              <a:ea typeface="Calibri"/>
              <a:cs typeface="Arial"/>
            </a:endParaRPr>
          </a:p>
          <a:p>
            <a:pPr algn="l" rtl="0">
              <a:lnSpc>
                <a:spcPct val="115000"/>
              </a:lnSpc>
              <a:spcAft>
                <a:spcPts val="1000"/>
              </a:spcAft>
            </a:pPr>
            <a:r>
              <a:rPr lang="en-US" dirty="0">
                <a:solidFill>
                  <a:srgbClr val="000099"/>
                </a:solidFill>
                <a:latin typeface="Arial"/>
                <a:ea typeface="Times New Roman"/>
                <a:cs typeface="Arial"/>
              </a:rPr>
              <a:t>The normal rate of cervical dilatation in active phase is 1.2 cm/ hour in </a:t>
            </a:r>
            <a:r>
              <a:rPr lang="en-US" dirty="0" err="1">
                <a:solidFill>
                  <a:srgbClr val="000099"/>
                </a:solidFill>
                <a:latin typeface="Arial"/>
                <a:ea typeface="Times New Roman"/>
                <a:cs typeface="Arial"/>
              </a:rPr>
              <a:t>primigravidae</a:t>
            </a:r>
            <a:r>
              <a:rPr lang="en-US" dirty="0">
                <a:solidFill>
                  <a:srgbClr val="000099"/>
                </a:solidFill>
                <a:latin typeface="Arial"/>
                <a:ea typeface="Times New Roman"/>
                <a:cs typeface="Arial"/>
              </a:rPr>
              <a:t> and 1.5 cm/hour in </a:t>
            </a:r>
            <a:r>
              <a:rPr lang="en-US" dirty="0" err="1">
                <a:solidFill>
                  <a:srgbClr val="000099"/>
                </a:solidFill>
                <a:latin typeface="Arial"/>
                <a:ea typeface="Times New Roman"/>
                <a:cs typeface="Arial"/>
              </a:rPr>
              <a:t>multiparae</a:t>
            </a:r>
            <a:r>
              <a:rPr lang="en-US" dirty="0">
                <a:solidFill>
                  <a:srgbClr val="000099"/>
                </a:solidFill>
                <a:latin typeface="Arial"/>
                <a:ea typeface="Times New Roman"/>
                <a:cs typeface="Arial"/>
              </a:rPr>
              <a:t>. If the rate is &lt; 1cm / hour it is considered prolonged.</a:t>
            </a:r>
            <a:endParaRPr lang="en-US" sz="2800" dirty="0">
              <a:ea typeface="Calibri"/>
              <a:cs typeface="Arial"/>
            </a:endParaRPr>
          </a:p>
        </p:txBody>
      </p:sp>
    </p:spTree>
    <p:extLst>
      <p:ext uri="{BB962C8B-B14F-4D97-AF65-F5344CB8AC3E}">
        <p14:creationId xmlns:p14="http://schemas.microsoft.com/office/powerpoint/2010/main" val="3780554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88640"/>
            <a:ext cx="8208912" cy="4641912"/>
          </a:xfrm>
          <a:prstGeom prst="rect">
            <a:avLst/>
          </a:prstGeom>
        </p:spPr>
        <p:txBody>
          <a:bodyPr wrap="square">
            <a:spAutoFit/>
          </a:bodyPr>
          <a:lstStyle/>
          <a:p>
            <a:pPr algn="l" rtl="0">
              <a:lnSpc>
                <a:spcPct val="115000"/>
              </a:lnSpc>
              <a:spcAft>
                <a:spcPts val="1000"/>
              </a:spcAft>
            </a:pPr>
            <a:r>
              <a:rPr lang="en-US" b="1" dirty="0">
                <a:solidFill>
                  <a:srgbClr val="000099"/>
                </a:solidFill>
                <a:latin typeface="Arial"/>
                <a:ea typeface="Times New Roman"/>
                <a:cs typeface="Arial"/>
              </a:rPr>
              <a:t>Second Stage</a:t>
            </a:r>
            <a:endParaRPr lang="en-US" sz="2800" dirty="0">
              <a:ea typeface="Calibri"/>
              <a:cs typeface="Arial"/>
            </a:endParaRPr>
          </a:p>
          <a:p>
            <a:pPr algn="l" rtl="0">
              <a:lnSpc>
                <a:spcPct val="115000"/>
              </a:lnSpc>
              <a:spcAft>
                <a:spcPts val="1000"/>
              </a:spcAft>
            </a:pPr>
            <a:r>
              <a:rPr lang="en-US" b="1" i="1" dirty="0">
                <a:solidFill>
                  <a:srgbClr val="000099"/>
                </a:solidFill>
                <a:latin typeface="Arial"/>
                <a:ea typeface="Times New Roman"/>
                <a:cs typeface="Arial"/>
              </a:rPr>
              <a:t>Delivery of the head</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Descent:</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is continuous throughout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 particularly during the second stage and caused by:</a:t>
            </a:r>
            <a:endParaRPr lang="en-US" sz="2800" dirty="0">
              <a:solidFill>
                <a:srgbClr val="000099"/>
              </a:solidFill>
              <a:ea typeface="Calibri"/>
              <a:cs typeface="Times New Roman"/>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Uterine contractions and retractions.</a:t>
            </a:r>
            <a:endParaRPr lang="en-US" sz="2800" dirty="0">
              <a:solidFill>
                <a:srgbClr val="000099"/>
              </a:solidFill>
              <a:ea typeface="Calibri"/>
              <a:cs typeface="Arial"/>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The auxiliary forces which is bearing down brought by contraction of the diaphragm and abdominal muscles.</a:t>
            </a:r>
            <a:endParaRPr lang="en-US" sz="2800" dirty="0">
              <a:solidFill>
                <a:srgbClr val="000099"/>
              </a:solidFill>
              <a:ea typeface="Calibri"/>
              <a:cs typeface="Arial"/>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The unfolding of the </a:t>
            </a:r>
            <a:r>
              <a:rPr lang="en-US" dirty="0" err="1">
                <a:solidFill>
                  <a:srgbClr val="000099"/>
                </a:solidFill>
                <a:latin typeface="Arial"/>
                <a:ea typeface="Times New Roman"/>
                <a:cs typeface="Arial"/>
              </a:rPr>
              <a:t>foetus</a:t>
            </a:r>
            <a:r>
              <a:rPr lang="en-US" dirty="0">
                <a:solidFill>
                  <a:srgbClr val="000099"/>
                </a:solidFill>
                <a:latin typeface="Arial"/>
                <a:ea typeface="Times New Roman"/>
                <a:cs typeface="Arial"/>
              </a:rPr>
              <a:t> i.e. straightening of its body due to contractions of the circular muscles of the uterus.</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endParaRPr lang="en-US" sz="2800" dirty="0">
              <a:solidFill>
                <a:srgbClr val="000099"/>
              </a:solidFill>
              <a:ea typeface="Calibri"/>
              <a:cs typeface="Arial"/>
            </a:endParaRPr>
          </a:p>
        </p:txBody>
      </p:sp>
    </p:spTree>
    <p:extLst>
      <p:ext uri="{BB962C8B-B14F-4D97-AF65-F5344CB8AC3E}">
        <p14:creationId xmlns:p14="http://schemas.microsoft.com/office/powerpoint/2010/main" val="2453256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764703"/>
            <a:ext cx="8208912" cy="5768246"/>
          </a:xfrm>
          <a:prstGeom prst="rect">
            <a:avLst/>
          </a:prstGeom>
        </p:spPr>
        <p:txBody>
          <a:bodyPr wrap="square">
            <a:spAutoFit/>
          </a:bodyPr>
          <a:lstStyle/>
          <a:p>
            <a:pPr marL="342900" lvl="0" indent="-342900" algn="l" rtl="0">
              <a:lnSpc>
                <a:spcPct val="115000"/>
              </a:lnSpc>
              <a:spcAft>
                <a:spcPts val="1000"/>
              </a:spcAft>
              <a:buSzPts val="1000"/>
              <a:buFont typeface="Symbol"/>
              <a:buChar char=""/>
              <a:tabLst>
                <a:tab pos="457200" algn="l"/>
              </a:tabLst>
            </a:pPr>
            <a:r>
              <a:rPr lang="en-US" dirty="0">
                <a:solidFill>
                  <a:srgbClr val="000099"/>
                </a:solidFill>
                <a:latin typeface="Arial"/>
                <a:ea typeface="Times New Roman"/>
                <a:cs typeface="Arial"/>
              </a:rPr>
              <a:t>Engagement:</a:t>
            </a:r>
            <a:endParaRPr lang="en-US" sz="2800" dirty="0">
              <a:solidFill>
                <a:srgbClr val="000099"/>
              </a:solidFill>
              <a:ea typeface="Calibri"/>
              <a:cs typeface="Arial"/>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The head normally engages in the oblique or transverse diameter of the inlet.</a:t>
            </a:r>
            <a:endParaRPr lang="en-US" sz="2800" dirty="0">
              <a:solidFill>
                <a:srgbClr val="000099"/>
              </a:solidFill>
              <a:ea typeface="Calibri"/>
              <a:cs typeface="Times New Roman"/>
            </a:endParaRPr>
          </a:p>
          <a:p>
            <a:pPr marL="342900" lvl="0" indent="-342900" algn="l" rtl="0">
              <a:lnSpc>
                <a:spcPct val="115000"/>
              </a:lnSpc>
              <a:spcAft>
                <a:spcPts val="1000"/>
              </a:spcAft>
              <a:buSzPts val="1000"/>
              <a:buFont typeface="Symbol"/>
              <a:buChar char=""/>
              <a:tabLst>
                <a:tab pos="457200" algn="l"/>
              </a:tabLst>
            </a:pPr>
            <a:r>
              <a:rPr lang="en-US" dirty="0">
                <a:solidFill>
                  <a:srgbClr val="000099"/>
                </a:solidFill>
                <a:latin typeface="Arial"/>
                <a:ea typeface="Times New Roman"/>
                <a:cs typeface="Arial"/>
              </a:rPr>
              <a:t>Increased flexion:</a:t>
            </a:r>
            <a:endParaRPr lang="en-US" sz="2800" dirty="0">
              <a:solidFill>
                <a:srgbClr val="000099"/>
              </a:solidFill>
              <a:ea typeface="Calibri"/>
              <a:cs typeface="Arial"/>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As the </a:t>
            </a:r>
            <a:r>
              <a:rPr lang="en-US" dirty="0" err="1">
                <a:solidFill>
                  <a:srgbClr val="000099"/>
                </a:solidFill>
                <a:latin typeface="Arial"/>
                <a:ea typeface="Times New Roman"/>
                <a:cs typeface="Times New Roman"/>
              </a:rPr>
              <a:t>atlanto</a:t>
            </a:r>
            <a:r>
              <a:rPr lang="en-US" dirty="0">
                <a:solidFill>
                  <a:srgbClr val="000099"/>
                </a:solidFill>
                <a:latin typeface="Arial"/>
                <a:ea typeface="Times New Roman"/>
                <a:cs typeface="Times New Roman"/>
              </a:rPr>
              <a:t>-occipital joint is nearer to the occiput than the </a:t>
            </a:r>
            <a:r>
              <a:rPr lang="en-US" dirty="0" err="1">
                <a:solidFill>
                  <a:srgbClr val="000099"/>
                </a:solidFill>
                <a:latin typeface="Arial"/>
                <a:ea typeface="Times New Roman"/>
                <a:cs typeface="Times New Roman"/>
              </a:rPr>
              <a:t>sinciput</a:t>
            </a:r>
            <a:r>
              <a:rPr lang="en-US" dirty="0">
                <a:solidFill>
                  <a:srgbClr val="000099"/>
                </a:solidFill>
                <a:latin typeface="Arial"/>
                <a:ea typeface="Times New Roman"/>
                <a:cs typeface="Times New Roman"/>
              </a:rPr>
              <a:t>, increased flexion of the head occurs when it meets the pelvic floor according to the lever theory.</a:t>
            </a:r>
            <a:endParaRPr lang="en-US" sz="2800" dirty="0">
              <a:solidFill>
                <a:srgbClr val="000099"/>
              </a:solidFill>
              <a:ea typeface="Calibri"/>
              <a:cs typeface="Times New Roman"/>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Increased flexion results in:</a:t>
            </a:r>
            <a:endParaRPr lang="en-US" sz="2800" dirty="0">
              <a:solidFill>
                <a:srgbClr val="000099"/>
              </a:solidFill>
              <a:ea typeface="Calibri"/>
              <a:cs typeface="Times New Roman"/>
            </a:endParaRPr>
          </a:p>
          <a:p>
            <a:pPr marL="1143000" lvl="2" indent="-228600" algn="l" rtl="0">
              <a:lnSpc>
                <a:spcPct val="115000"/>
              </a:lnSpc>
              <a:spcAft>
                <a:spcPts val="1000"/>
              </a:spcAft>
              <a:buSzPts val="1000"/>
              <a:buFont typeface="Wingdings"/>
              <a:buChar char=""/>
              <a:tabLst>
                <a:tab pos="1371600" algn="l"/>
              </a:tabLst>
            </a:pPr>
            <a:r>
              <a:rPr lang="en-US" dirty="0">
                <a:solidFill>
                  <a:srgbClr val="000099"/>
                </a:solidFill>
                <a:latin typeface="Arial"/>
                <a:ea typeface="Times New Roman"/>
                <a:cs typeface="Arial"/>
              </a:rPr>
              <a:t>The </a:t>
            </a:r>
            <a:r>
              <a:rPr lang="en-US" dirty="0" err="1">
                <a:solidFill>
                  <a:srgbClr val="000099"/>
                </a:solidFill>
                <a:latin typeface="Arial"/>
                <a:ea typeface="Times New Roman"/>
                <a:cs typeface="Arial"/>
              </a:rPr>
              <a:t>suboccipito</a:t>
            </a:r>
            <a:r>
              <a:rPr lang="en-US" dirty="0">
                <a:solidFill>
                  <a:srgbClr val="000099"/>
                </a:solidFill>
                <a:latin typeface="Arial"/>
                <a:ea typeface="Times New Roman"/>
                <a:cs typeface="Arial"/>
              </a:rPr>
              <a:t>-bregmatic diameter (9.5 cm) passes through the birth canal instead of the </a:t>
            </a:r>
            <a:r>
              <a:rPr lang="en-US" dirty="0" err="1">
                <a:solidFill>
                  <a:srgbClr val="000099"/>
                </a:solidFill>
                <a:latin typeface="Arial"/>
                <a:ea typeface="Times New Roman"/>
                <a:cs typeface="Arial"/>
              </a:rPr>
              <a:t>suboccipito</a:t>
            </a:r>
            <a:r>
              <a:rPr lang="en-US" dirty="0">
                <a:solidFill>
                  <a:srgbClr val="000099"/>
                </a:solidFill>
                <a:latin typeface="Arial"/>
                <a:ea typeface="Times New Roman"/>
                <a:cs typeface="Arial"/>
              </a:rPr>
              <a:t>-frontal diameter (10 cm).</a:t>
            </a:r>
            <a:endParaRPr lang="en-US" sz="2800" dirty="0">
              <a:solidFill>
                <a:srgbClr val="000099"/>
              </a:solidFill>
              <a:ea typeface="Calibri"/>
              <a:cs typeface="Arial"/>
            </a:endParaRPr>
          </a:p>
          <a:p>
            <a:pPr marL="1143000" lvl="2" indent="-228600" algn="l" rtl="0">
              <a:lnSpc>
                <a:spcPct val="115000"/>
              </a:lnSpc>
              <a:spcAft>
                <a:spcPts val="1000"/>
              </a:spcAft>
              <a:buSzPts val="1000"/>
              <a:buFont typeface="Wingdings"/>
              <a:buChar char=""/>
              <a:tabLst>
                <a:tab pos="1371600" algn="l"/>
              </a:tabLst>
            </a:pPr>
            <a:r>
              <a:rPr lang="en-US" dirty="0">
                <a:solidFill>
                  <a:srgbClr val="000099"/>
                </a:solidFill>
                <a:latin typeface="Arial"/>
                <a:ea typeface="Times New Roman"/>
                <a:cs typeface="Arial"/>
              </a:rPr>
              <a:t>The part of the </a:t>
            </a:r>
            <a:r>
              <a:rPr lang="en-US" dirty="0" err="1">
                <a:solidFill>
                  <a:srgbClr val="000099"/>
                </a:solidFill>
                <a:latin typeface="Arial"/>
                <a:ea typeface="Times New Roman"/>
                <a:cs typeface="Arial"/>
              </a:rPr>
              <a:t>foetal</a:t>
            </a:r>
            <a:r>
              <a:rPr lang="en-US" dirty="0">
                <a:solidFill>
                  <a:srgbClr val="000099"/>
                </a:solidFill>
                <a:latin typeface="Arial"/>
                <a:ea typeface="Times New Roman"/>
                <a:cs typeface="Arial"/>
              </a:rPr>
              <a:t> head applied to the maternal passages is like a ball with equal longitudinal and transverse diameters as the </a:t>
            </a:r>
            <a:r>
              <a:rPr lang="en-US" dirty="0" err="1">
                <a:solidFill>
                  <a:srgbClr val="000099"/>
                </a:solidFill>
                <a:latin typeface="Arial"/>
                <a:ea typeface="Times New Roman"/>
                <a:cs typeface="Arial"/>
              </a:rPr>
              <a:t>suboccipito</a:t>
            </a:r>
            <a:r>
              <a:rPr lang="en-US" dirty="0">
                <a:solidFill>
                  <a:srgbClr val="000099"/>
                </a:solidFill>
                <a:latin typeface="Arial"/>
                <a:ea typeface="Times New Roman"/>
                <a:cs typeface="Arial"/>
              </a:rPr>
              <a:t>-bregmatic = </a:t>
            </a:r>
            <a:r>
              <a:rPr lang="en-US" dirty="0" err="1">
                <a:solidFill>
                  <a:srgbClr val="000099"/>
                </a:solidFill>
                <a:latin typeface="Arial"/>
                <a:ea typeface="Times New Roman"/>
                <a:cs typeface="Arial"/>
              </a:rPr>
              <a:t>biparietal</a:t>
            </a:r>
            <a:r>
              <a:rPr lang="en-US" dirty="0">
                <a:solidFill>
                  <a:srgbClr val="000099"/>
                </a:solidFill>
                <a:latin typeface="Arial"/>
                <a:ea typeface="Times New Roman"/>
                <a:cs typeface="Arial"/>
              </a:rPr>
              <a:t> = 9.5 cm. The circumference of this ball is 30 cm.</a:t>
            </a:r>
            <a:endParaRPr lang="en-US" sz="2800" dirty="0">
              <a:solidFill>
                <a:srgbClr val="000099"/>
              </a:solidFill>
              <a:ea typeface="Calibri"/>
              <a:cs typeface="Arial"/>
            </a:endParaRPr>
          </a:p>
          <a:p>
            <a:pPr marL="1143000" lvl="2" indent="-228600" algn="l" rtl="0">
              <a:lnSpc>
                <a:spcPct val="115000"/>
              </a:lnSpc>
              <a:spcAft>
                <a:spcPts val="1000"/>
              </a:spcAft>
              <a:buSzPts val="1000"/>
              <a:buFont typeface="Wingdings"/>
              <a:buChar char=""/>
              <a:tabLst>
                <a:tab pos="1371600" algn="l"/>
              </a:tabLst>
            </a:pPr>
            <a:r>
              <a:rPr lang="en-US" dirty="0">
                <a:solidFill>
                  <a:srgbClr val="000099"/>
                </a:solidFill>
                <a:latin typeface="Arial"/>
                <a:ea typeface="Times New Roman"/>
                <a:cs typeface="Arial"/>
              </a:rPr>
              <a:t>The occiput will meet the pelvic floor.</a:t>
            </a:r>
            <a:endParaRPr lang="en-US" dirty="0"/>
          </a:p>
        </p:txBody>
      </p:sp>
    </p:spTree>
    <p:extLst>
      <p:ext uri="{BB962C8B-B14F-4D97-AF65-F5344CB8AC3E}">
        <p14:creationId xmlns:p14="http://schemas.microsoft.com/office/powerpoint/2010/main" val="579630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88640"/>
            <a:ext cx="8136904" cy="5449697"/>
          </a:xfrm>
          <a:prstGeom prst="rect">
            <a:avLst/>
          </a:prstGeom>
        </p:spPr>
        <p:txBody>
          <a:bodyPr wrap="square">
            <a:spAutoFit/>
          </a:bodyPr>
          <a:lstStyle/>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Internal rotation:</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The rule is that the part of </a:t>
            </a:r>
            <a:r>
              <a:rPr lang="en-US" dirty="0" err="1">
                <a:solidFill>
                  <a:srgbClr val="000099"/>
                </a:solidFill>
                <a:latin typeface="Arial"/>
                <a:ea typeface="Times New Roman"/>
                <a:cs typeface="Times New Roman"/>
              </a:rPr>
              <a:t>foetus</a:t>
            </a:r>
            <a:r>
              <a:rPr lang="en-US" dirty="0">
                <a:solidFill>
                  <a:srgbClr val="000099"/>
                </a:solidFill>
                <a:latin typeface="Arial"/>
                <a:ea typeface="Times New Roman"/>
                <a:cs typeface="Times New Roman"/>
              </a:rPr>
              <a:t> meets the pelvic floor first will rotate anteriorly. So that its movement is in the direction of </a:t>
            </a:r>
            <a:r>
              <a:rPr lang="en-US" dirty="0" err="1">
                <a:solidFill>
                  <a:srgbClr val="000099"/>
                </a:solidFill>
                <a:latin typeface="Arial"/>
                <a:ea typeface="Times New Roman"/>
                <a:cs typeface="Times New Roman"/>
              </a:rPr>
              <a:t>levator</a:t>
            </a:r>
            <a:r>
              <a:rPr lang="en-US" dirty="0">
                <a:solidFill>
                  <a:srgbClr val="000099"/>
                </a:solidFill>
                <a:latin typeface="Arial"/>
                <a:ea typeface="Times New Roman"/>
                <a:cs typeface="Times New Roman"/>
              </a:rPr>
              <a:t> </a:t>
            </a:r>
            <a:r>
              <a:rPr lang="en-US" dirty="0" err="1">
                <a:solidFill>
                  <a:srgbClr val="000099"/>
                </a:solidFill>
                <a:latin typeface="Arial"/>
                <a:ea typeface="Times New Roman"/>
                <a:cs typeface="Times New Roman"/>
              </a:rPr>
              <a:t>ani</a:t>
            </a:r>
            <a:r>
              <a:rPr lang="en-US" dirty="0">
                <a:solidFill>
                  <a:srgbClr val="000099"/>
                </a:solidFill>
                <a:latin typeface="Arial"/>
                <a:ea typeface="Times New Roman"/>
                <a:cs typeface="Times New Roman"/>
              </a:rPr>
              <a:t> muscles (the main muscle of the pelvic floor) i.e. downwards, forwards and inwards.</a:t>
            </a:r>
            <a:endParaRPr lang="en-US" sz="2800" dirty="0">
              <a:solidFill>
                <a:srgbClr val="000099"/>
              </a:solidFill>
              <a:ea typeface="Calibri"/>
              <a:cs typeface="Times New Roman"/>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In normal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 the occiput which meets the pelvic floor first rotates anteriorly 1/8 circle.</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Extension:</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The </a:t>
            </a:r>
            <a:r>
              <a:rPr lang="en-US" dirty="0" err="1">
                <a:solidFill>
                  <a:srgbClr val="000099"/>
                </a:solidFill>
                <a:latin typeface="Arial"/>
                <a:ea typeface="Times New Roman"/>
                <a:cs typeface="Times New Roman"/>
              </a:rPr>
              <a:t>suboccipital</a:t>
            </a:r>
            <a:r>
              <a:rPr lang="en-US" dirty="0">
                <a:solidFill>
                  <a:srgbClr val="000099"/>
                </a:solidFill>
                <a:latin typeface="Arial"/>
                <a:ea typeface="Times New Roman"/>
                <a:cs typeface="Times New Roman"/>
              </a:rPr>
              <a:t> region lies under the symphysis then by head extension the vertex, forehead and face come out successively.</a:t>
            </a:r>
            <a:endParaRPr lang="en-US" sz="2800" dirty="0">
              <a:solidFill>
                <a:srgbClr val="000099"/>
              </a:solidFill>
              <a:ea typeface="Calibri"/>
              <a:cs typeface="Times New Roman"/>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The head is acted upon by 2 forces:</a:t>
            </a:r>
            <a:endParaRPr lang="en-US" sz="2800" dirty="0">
              <a:solidFill>
                <a:srgbClr val="000099"/>
              </a:solidFill>
              <a:ea typeface="Calibri"/>
              <a:cs typeface="Times New Roman"/>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the uterine contractions acting downwards and forwards.</a:t>
            </a:r>
            <a:endParaRPr lang="en-US" sz="2800" dirty="0">
              <a:solidFill>
                <a:srgbClr val="000099"/>
              </a:solidFill>
              <a:ea typeface="Calibri"/>
              <a:cs typeface="Arial"/>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the pelvic floor resistance acting upwards and forwards so the net result is forward direction i.e. extension of the head</a:t>
            </a:r>
            <a:r>
              <a:rPr lang="en-US" dirty="0" smtClean="0">
                <a:solidFill>
                  <a:srgbClr val="000099"/>
                </a:solidFill>
                <a:latin typeface="Arial"/>
                <a:ea typeface="Times New Roman"/>
                <a:cs typeface="Arial"/>
              </a:rPr>
              <a:t>.</a:t>
            </a:r>
            <a:endParaRPr lang="en-US" sz="2800" dirty="0">
              <a:solidFill>
                <a:srgbClr val="000099"/>
              </a:solidFill>
              <a:ea typeface="Calibri"/>
              <a:cs typeface="Arial"/>
            </a:endParaRPr>
          </a:p>
        </p:txBody>
      </p:sp>
    </p:spTree>
    <p:extLst>
      <p:ext uri="{BB962C8B-B14F-4D97-AF65-F5344CB8AC3E}">
        <p14:creationId xmlns:p14="http://schemas.microsoft.com/office/powerpoint/2010/main" val="2435024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801358"/>
            <a:ext cx="7776864" cy="3343992"/>
          </a:xfrm>
          <a:prstGeom prst="rect">
            <a:avLst/>
          </a:prstGeom>
        </p:spPr>
        <p:txBody>
          <a:bodyPr wrap="square">
            <a:spAutoFit/>
          </a:bodyPr>
          <a:lstStyle/>
          <a:p>
            <a:pPr marL="342900" lvl="0" indent="-342900" algn="l" rtl="0">
              <a:lnSpc>
                <a:spcPct val="115000"/>
              </a:lnSpc>
              <a:spcAft>
                <a:spcPts val="1000"/>
              </a:spcAft>
              <a:buSzPts val="1000"/>
              <a:buFont typeface="Symbol"/>
              <a:buChar char=""/>
              <a:tabLst>
                <a:tab pos="457200" algn="l"/>
              </a:tabLst>
            </a:pPr>
            <a:r>
              <a:rPr lang="en-US" dirty="0">
                <a:solidFill>
                  <a:srgbClr val="000099"/>
                </a:solidFill>
                <a:latin typeface="Arial"/>
                <a:ea typeface="Times New Roman"/>
                <a:cs typeface="Arial"/>
              </a:rPr>
              <a:t>Restitution:</a:t>
            </a:r>
            <a:endParaRPr lang="en-US" sz="2800" dirty="0">
              <a:solidFill>
                <a:srgbClr val="000099"/>
              </a:solidFill>
              <a:ea typeface="Calibri"/>
              <a:cs typeface="Arial"/>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After delivery, the head rotates 1/8 of a circle in the opposite direction of internal rotation to undo the twist produced by it.</a:t>
            </a:r>
            <a:endParaRPr lang="en-US" sz="2800" dirty="0">
              <a:solidFill>
                <a:srgbClr val="000099"/>
              </a:solidFill>
              <a:ea typeface="Calibri"/>
              <a:cs typeface="Times New Roman"/>
            </a:endParaRPr>
          </a:p>
          <a:p>
            <a:pPr marL="342900" lvl="0" indent="-342900" algn="l" rtl="0">
              <a:lnSpc>
                <a:spcPct val="115000"/>
              </a:lnSpc>
              <a:spcAft>
                <a:spcPts val="1000"/>
              </a:spcAft>
              <a:buSzPts val="1000"/>
              <a:buFont typeface="Symbol"/>
              <a:buChar char=""/>
              <a:tabLst>
                <a:tab pos="457200" algn="l"/>
              </a:tabLst>
            </a:pPr>
            <a:r>
              <a:rPr lang="en-US" dirty="0">
                <a:solidFill>
                  <a:srgbClr val="000099"/>
                </a:solidFill>
                <a:latin typeface="Arial"/>
                <a:ea typeface="Times New Roman"/>
                <a:cs typeface="Arial"/>
              </a:rPr>
              <a:t>External rotation:</a:t>
            </a:r>
            <a:endParaRPr lang="en-US" sz="2800" dirty="0">
              <a:solidFill>
                <a:srgbClr val="000099"/>
              </a:solidFill>
              <a:ea typeface="Calibri"/>
              <a:cs typeface="Arial"/>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The shoulders enter the pelvis in the opposite oblique diameter to that previously passed by the head. When the anterior shoulder meets the pelvic floor it rotates anteriorly 1/8 of a circle. This movement is transmitted to the head so it rotates 1/8 of a circle in the same direction of restitution.</a:t>
            </a:r>
            <a:endParaRPr lang="en-US" sz="2800" dirty="0">
              <a:solidFill>
                <a:srgbClr val="000099"/>
              </a:solidFill>
              <a:ea typeface="Calibri"/>
              <a:cs typeface="Times New Roman"/>
            </a:endParaRPr>
          </a:p>
        </p:txBody>
      </p:sp>
    </p:spTree>
    <p:extLst>
      <p:ext uri="{BB962C8B-B14F-4D97-AF65-F5344CB8AC3E}">
        <p14:creationId xmlns:p14="http://schemas.microsoft.com/office/powerpoint/2010/main" val="3460922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16631"/>
            <a:ext cx="8136904" cy="6661824"/>
          </a:xfrm>
          <a:prstGeom prst="rect">
            <a:avLst/>
          </a:prstGeom>
        </p:spPr>
        <p:txBody>
          <a:bodyPr wrap="square">
            <a:spAutoFit/>
          </a:bodyPr>
          <a:lstStyle/>
          <a:p>
            <a:pPr algn="l" rtl="0">
              <a:lnSpc>
                <a:spcPct val="115000"/>
              </a:lnSpc>
              <a:spcAft>
                <a:spcPts val="1000"/>
              </a:spcAft>
            </a:pPr>
            <a:r>
              <a:rPr lang="en-US" b="1" i="1" dirty="0">
                <a:solidFill>
                  <a:srgbClr val="000099"/>
                </a:solidFill>
                <a:latin typeface="Arial"/>
                <a:ea typeface="Times New Roman"/>
                <a:cs typeface="Arial"/>
              </a:rPr>
              <a:t>Delivery of the shoulder and body</a:t>
            </a:r>
            <a:endParaRPr lang="en-US" sz="2800" dirty="0">
              <a:ea typeface="Calibri"/>
              <a:cs typeface="Arial"/>
            </a:endParaRPr>
          </a:p>
          <a:p>
            <a:pPr algn="l" rtl="0">
              <a:lnSpc>
                <a:spcPct val="115000"/>
              </a:lnSpc>
              <a:spcAft>
                <a:spcPts val="1000"/>
              </a:spcAft>
            </a:pPr>
            <a:r>
              <a:rPr lang="en-US" dirty="0">
                <a:solidFill>
                  <a:srgbClr val="000099"/>
                </a:solidFill>
                <a:latin typeface="Arial"/>
                <a:ea typeface="Times New Roman"/>
                <a:cs typeface="Arial"/>
              </a:rPr>
              <a:t>The anterior shoulder hinges below the symphysis pubis and with continuous descent the posterior shoulder is delivered first by lateral flexion of the spines followed by anterior shoulder then the body.</a:t>
            </a:r>
            <a:endParaRPr lang="en-US" sz="2800" dirty="0">
              <a:ea typeface="Calibri"/>
              <a:cs typeface="Arial"/>
            </a:endParaRPr>
          </a:p>
          <a:p>
            <a:pPr algn="l" rtl="0">
              <a:lnSpc>
                <a:spcPct val="115000"/>
              </a:lnSpc>
              <a:spcAft>
                <a:spcPts val="1000"/>
              </a:spcAft>
            </a:pPr>
            <a:r>
              <a:rPr lang="en-US" b="1" dirty="0">
                <a:solidFill>
                  <a:srgbClr val="000099"/>
                </a:solidFill>
                <a:latin typeface="Arial"/>
                <a:ea typeface="Times New Roman"/>
                <a:cs typeface="Arial"/>
              </a:rPr>
              <a:t>Third Stage</a:t>
            </a:r>
            <a:endParaRPr lang="en-US" sz="2800" dirty="0">
              <a:ea typeface="Calibri"/>
              <a:cs typeface="Arial"/>
            </a:endParaRPr>
          </a:p>
          <a:p>
            <a:pPr algn="l" rtl="0">
              <a:lnSpc>
                <a:spcPct val="115000"/>
              </a:lnSpc>
              <a:spcAft>
                <a:spcPts val="1000"/>
              </a:spcAft>
            </a:pPr>
            <a:r>
              <a:rPr lang="en-US" dirty="0">
                <a:solidFill>
                  <a:srgbClr val="000099"/>
                </a:solidFill>
                <a:latin typeface="Arial"/>
                <a:ea typeface="Times New Roman"/>
                <a:cs typeface="Arial"/>
              </a:rPr>
              <a:t>After delivery of the </a:t>
            </a:r>
            <a:r>
              <a:rPr lang="en-US" dirty="0" err="1">
                <a:solidFill>
                  <a:srgbClr val="000099"/>
                </a:solidFill>
                <a:latin typeface="Arial"/>
                <a:ea typeface="Times New Roman"/>
                <a:cs typeface="Arial"/>
              </a:rPr>
              <a:t>foetus</a:t>
            </a:r>
            <a:r>
              <a:rPr lang="en-US" dirty="0">
                <a:solidFill>
                  <a:srgbClr val="000099"/>
                </a:solidFill>
                <a:latin typeface="Arial"/>
                <a:ea typeface="Times New Roman"/>
                <a:cs typeface="Arial"/>
              </a:rPr>
              <a:t>, the uterus continues to contract and retract. As the placenta is inelastic, it starts to separate through the </a:t>
            </a:r>
            <a:r>
              <a:rPr lang="en-US" dirty="0" err="1">
                <a:solidFill>
                  <a:srgbClr val="000099"/>
                </a:solidFill>
                <a:latin typeface="Arial"/>
                <a:ea typeface="Times New Roman"/>
                <a:cs typeface="Arial"/>
              </a:rPr>
              <a:t>spongiosa</a:t>
            </a:r>
            <a:r>
              <a:rPr lang="en-US" dirty="0">
                <a:solidFill>
                  <a:srgbClr val="000099"/>
                </a:solidFill>
                <a:latin typeface="Arial"/>
                <a:ea typeface="Times New Roman"/>
                <a:cs typeface="Arial"/>
              </a:rPr>
              <a:t> layer by one of the following mechanisms:</a:t>
            </a:r>
            <a:endParaRPr lang="en-US" sz="2800" dirty="0">
              <a:ea typeface="Calibri"/>
              <a:cs typeface="Arial"/>
            </a:endParaRPr>
          </a:p>
          <a:p>
            <a:pPr algn="l" rtl="0">
              <a:lnSpc>
                <a:spcPct val="115000"/>
              </a:lnSpc>
              <a:spcAft>
                <a:spcPts val="1000"/>
              </a:spcAft>
            </a:pPr>
            <a:r>
              <a:rPr lang="en-US" b="1" i="1" dirty="0" err="1">
                <a:solidFill>
                  <a:srgbClr val="000099"/>
                </a:solidFill>
                <a:latin typeface="Arial"/>
                <a:ea typeface="Times New Roman"/>
                <a:cs typeface="Arial"/>
              </a:rPr>
              <a:t>Schultze’s</a:t>
            </a:r>
            <a:r>
              <a:rPr lang="en-US" b="1" i="1" dirty="0">
                <a:solidFill>
                  <a:srgbClr val="000099"/>
                </a:solidFill>
                <a:latin typeface="Arial"/>
                <a:ea typeface="Times New Roman"/>
                <a:cs typeface="Arial"/>
              </a:rPr>
              <a:t> mechanism (80%)</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The central area of the placenta separates first and placenta is delivered like an inverted umbrella so the </a:t>
            </a:r>
            <a:r>
              <a:rPr lang="en-US" dirty="0" err="1">
                <a:solidFill>
                  <a:srgbClr val="000099"/>
                </a:solidFill>
                <a:latin typeface="Arial"/>
                <a:ea typeface="Times New Roman"/>
                <a:cs typeface="Arial"/>
              </a:rPr>
              <a:t>foetal</a:t>
            </a:r>
            <a:r>
              <a:rPr lang="en-US" dirty="0">
                <a:solidFill>
                  <a:srgbClr val="000099"/>
                </a:solidFill>
                <a:latin typeface="Arial"/>
                <a:ea typeface="Times New Roman"/>
                <a:cs typeface="Arial"/>
              </a:rPr>
              <a:t> surface appears first followed by the membranes containing small </a:t>
            </a:r>
            <a:r>
              <a:rPr lang="en-US" dirty="0" err="1">
                <a:solidFill>
                  <a:srgbClr val="000099"/>
                </a:solidFill>
                <a:latin typeface="Arial"/>
                <a:ea typeface="Times New Roman"/>
                <a:cs typeface="Arial"/>
              </a:rPr>
              <a:t>retroplacental</a:t>
            </a:r>
            <a:r>
              <a:rPr lang="en-US" dirty="0">
                <a:solidFill>
                  <a:srgbClr val="000099"/>
                </a:solidFill>
                <a:latin typeface="Arial"/>
                <a:ea typeface="Times New Roman"/>
                <a:cs typeface="Arial"/>
              </a:rPr>
              <a:t> clot.</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There is less blood loss and less liability for retention of fragments.</a:t>
            </a:r>
            <a:endParaRPr lang="en-US" sz="2800" dirty="0">
              <a:solidFill>
                <a:srgbClr val="000099"/>
              </a:solidFill>
              <a:ea typeface="Calibri"/>
              <a:cs typeface="Arial"/>
            </a:endParaRPr>
          </a:p>
          <a:p>
            <a:pPr algn="l" rtl="0">
              <a:lnSpc>
                <a:spcPct val="115000"/>
              </a:lnSpc>
              <a:spcAft>
                <a:spcPts val="1000"/>
              </a:spcAft>
            </a:pPr>
            <a:r>
              <a:rPr lang="en-US" b="1" i="1" dirty="0">
                <a:solidFill>
                  <a:srgbClr val="000099"/>
                </a:solidFill>
                <a:latin typeface="Arial"/>
                <a:ea typeface="Times New Roman"/>
                <a:cs typeface="Arial"/>
              </a:rPr>
              <a:t>Duncan’s mechanism (20%)</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The lower edge of the placenta separates first and placenta is delivered side ways.</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There is more liability of bleeding and retained fragments.</a:t>
            </a:r>
            <a:endParaRPr lang="en-US" sz="2800" dirty="0">
              <a:solidFill>
                <a:srgbClr val="000099"/>
              </a:solidFill>
              <a:ea typeface="Calibri"/>
              <a:cs typeface="Arial"/>
            </a:endParaRPr>
          </a:p>
        </p:txBody>
      </p:sp>
    </p:spTree>
    <p:extLst>
      <p:ext uri="{BB962C8B-B14F-4D97-AF65-F5344CB8AC3E}">
        <p14:creationId xmlns:p14="http://schemas.microsoft.com/office/powerpoint/2010/main" val="3173192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928992" cy="6437660"/>
          </a:xfrm>
          <a:prstGeom prst="rect">
            <a:avLst/>
          </a:prstGeom>
        </p:spPr>
        <p:txBody>
          <a:bodyPr wrap="square">
            <a:spAutoFit/>
          </a:bodyPr>
          <a:lstStyle/>
          <a:p>
            <a:pPr algn="l" rtl="0">
              <a:spcAft>
                <a:spcPts val="1000"/>
              </a:spcAft>
            </a:pPr>
            <a:r>
              <a:rPr lang="en-US" dirty="0">
                <a:solidFill>
                  <a:srgbClr val="000099"/>
                </a:solidFill>
                <a:latin typeface="Arial"/>
                <a:ea typeface="Times New Roman"/>
                <a:cs typeface="Arial"/>
              </a:rPr>
              <a:t>The 3rd stage is composed of 3 phases:</a:t>
            </a:r>
            <a:endParaRPr lang="en-US" sz="2800" dirty="0">
              <a:ea typeface="Calibri"/>
              <a:cs typeface="Arial"/>
            </a:endParaRPr>
          </a:p>
          <a:p>
            <a:pPr marL="342900" marR="0" lvl="0" indent="-342900" algn="l" rtl="0">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Placental separation.</a:t>
            </a:r>
            <a:endParaRPr lang="en-US" sz="2800" dirty="0">
              <a:solidFill>
                <a:srgbClr val="000099"/>
              </a:solidFill>
              <a:ea typeface="Calibri"/>
              <a:cs typeface="Arial"/>
            </a:endParaRPr>
          </a:p>
          <a:p>
            <a:pPr marL="342900" marR="0" lvl="0" indent="-342900" algn="l" rtl="0">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Placental descent.</a:t>
            </a:r>
            <a:endParaRPr lang="en-US" sz="2800" dirty="0">
              <a:solidFill>
                <a:srgbClr val="000099"/>
              </a:solidFill>
              <a:ea typeface="Calibri"/>
              <a:cs typeface="Arial"/>
            </a:endParaRPr>
          </a:p>
          <a:p>
            <a:pPr marL="342900" marR="0" lvl="0" indent="-342900" algn="l" rtl="0">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Placental expulsion.</a:t>
            </a:r>
            <a:endParaRPr lang="en-US" sz="2800" dirty="0">
              <a:solidFill>
                <a:srgbClr val="000099"/>
              </a:solidFill>
              <a:ea typeface="Calibri"/>
              <a:cs typeface="Arial"/>
            </a:endParaRPr>
          </a:p>
          <a:p>
            <a:pPr algn="l" rtl="0">
              <a:spcAft>
                <a:spcPts val="1000"/>
              </a:spcAft>
            </a:pPr>
            <a:r>
              <a:rPr lang="en-US" sz="1600" b="1" dirty="0">
                <a:solidFill>
                  <a:srgbClr val="000099"/>
                </a:solidFill>
                <a:latin typeface="Arial"/>
                <a:ea typeface="Times New Roman"/>
                <a:cs typeface="Arial"/>
              </a:rPr>
              <a:t>PHYSIOLOGICAL EFFECTS OF LABOUR</a:t>
            </a:r>
            <a:endParaRPr lang="en-US" sz="1600" dirty="0">
              <a:ea typeface="Calibri"/>
              <a:cs typeface="Arial"/>
            </a:endParaRPr>
          </a:p>
          <a:p>
            <a:pPr algn="l" rtl="0">
              <a:spcAft>
                <a:spcPts val="1000"/>
              </a:spcAft>
            </a:pPr>
            <a:r>
              <a:rPr lang="en-US" sz="1600" b="1" dirty="0">
                <a:solidFill>
                  <a:srgbClr val="000099"/>
                </a:solidFill>
                <a:latin typeface="Arial"/>
                <a:ea typeface="Times New Roman"/>
                <a:cs typeface="Arial"/>
              </a:rPr>
              <a:t>On the </a:t>
            </a:r>
            <a:r>
              <a:rPr lang="en-US" sz="1600" b="1" dirty="0" smtClean="0">
                <a:solidFill>
                  <a:srgbClr val="000099"/>
                </a:solidFill>
                <a:latin typeface="Arial"/>
                <a:ea typeface="Times New Roman"/>
                <a:cs typeface="Arial"/>
              </a:rPr>
              <a:t>Mother</a:t>
            </a:r>
            <a:r>
              <a:rPr lang="en-US" b="1" dirty="0" smtClean="0">
                <a:solidFill>
                  <a:srgbClr val="000099"/>
                </a:solidFill>
                <a:latin typeface="Arial"/>
                <a:ea typeface="Times New Roman"/>
                <a:cs typeface="Arial"/>
              </a:rPr>
              <a:t>/ </a:t>
            </a:r>
            <a:r>
              <a:rPr lang="en-US" dirty="0" smtClean="0">
                <a:solidFill>
                  <a:srgbClr val="000099"/>
                </a:solidFill>
                <a:latin typeface="Arial"/>
                <a:ea typeface="Times New Roman"/>
                <a:cs typeface="Arial"/>
              </a:rPr>
              <a:t>First </a:t>
            </a:r>
            <a:r>
              <a:rPr lang="en-US" dirty="0">
                <a:solidFill>
                  <a:srgbClr val="000099"/>
                </a:solidFill>
                <a:latin typeface="Arial"/>
                <a:ea typeface="Times New Roman"/>
                <a:cs typeface="Arial"/>
              </a:rPr>
              <a:t>stage</a:t>
            </a:r>
            <a:r>
              <a:rPr lang="en-US" dirty="0" smtClean="0">
                <a:solidFill>
                  <a:srgbClr val="000099"/>
                </a:solidFill>
                <a:latin typeface="Arial"/>
                <a:ea typeface="Times New Roman"/>
                <a:cs typeface="Arial"/>
              </a:rPr>
              <a:t>: </a:t>
            </a:r>
            <a:r>
              <a:rPr lang="en-US" dirty="0" smtClean="0">
                <a:solidFill>
                  <a:srgbClr val="000099"/>
                </a:solidFill>
                <a:latin typeface="Arial"/>
                <a:ea typeface="Times New Roman"/>
                <a:cs typeface="Times New Roman"/>
              </a:rPr>
              <a:t>minimal </a:t>
            </a:r>
            <a:r>
              <a:rPr lang="en-US" dirty="0">
                <a:solidFill>
                  <a:srgbClr val="000099"/>
                </a:solidFill>
                <a:latin typeface="Arial"/>
                <a:ea typeface="Times New Roman"/>
                <a:cs typeface="Times New Roman"/>
              </a:rPr>
              <a:t>effects.</a:t>
            </a:r>
            <a:endParaRPr lang="en-US" sz="2800" dirty="0">
              <a:solidFill>
                <a:srgbClr val="000099"/>
              </a:solidFill>
              <a:ea typeface="Calibri"/>
              <a:cs typeface="Times New Roman"/>
            </a:endParaRPr>
          </a:p>
          <a:p>
            <a:pPr marL="342900" marR="0" lvl="0" indent="-342900" algn="l" rtl="0">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Second stage:</a:t>
            </a:r>
            <a:endParaRPr lang="en-US" sz="2800" dirty="0">
              <a:solidFill>
                <a:srgbClr val="000099"/>
              </a:solidFill>
              <a:ea typeface="Calibri"/>
              <a:cs typeface="Arial"/>
            </a:endParaRPr>
          </a:p>
          <a:p>
            <a:pPr marL="742950" marR="0" lvl="1" indent="-285750" algn="l" rtl="0">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Temperature: slight rise to 37.5oC.</a:t>
            </a:r>
            <a:endParaRPr lang="en-US" sz="2800" dirty="0">
              <a:solidFill>
                <a:srgbClr val="000099"/>
              </a:solidFill>
              <a:ea typeface="Calibri"/>
              <a:cs typeface="Times New Roman"/>
            </a:endParaRPr>
          </a:p>
          <a:p>
            <a:pPr marL="742950" marR="0" lvl="1" indent="-285750" algn="l" rtl="0">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Pulse: increases up to 100/min.</a:t>
            </a:r>
            <a:endParaRPr lang="en-US" sz="2800" dirty="0">
              <a:solidFill>
                <a:srgbClr val="000099"/>
              </a:solidFill>
              <a:ea typeface="Calibri"/>
              <a:cs typeface="Times New Roman"/>
            </a:endParaRPr>
          </a:p>
          <a:p>
            <a:pPr marL="742950" marR="0" lvl="1" indent="-285750" algn="l" rtl="0">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Blood pressure: systolic blood pressure may rise slightly due to pain, anxiety and stress.</a:t>
            </a:r>
            <a:endParaRPr lang="en-US" sz="2800" dirty="0">
              <a:solidFill>
                <a:srgbClr val="000099"/>
              </a:solidFill>
              <a:ea typeface="Calibri"/>
              <a:cs typeface="Times New Roman"/>
            </a:endParaRPr>
          </a:p>
          <a:p>
            <a:pPr marL="742950" marR="0" lvl="1" indent="-285750" algn="l" rtl="0">
              <a:spcBef>
                <a:spcPts val="0"/>
              </a:spcBef>
              <a:spcAft>
                <a:spcPts val="1000"/>
              </a:spcAft>
              <a:buSzPts val="1000"/>
              <a:buFont typeface="Courier New"/>
              <a:buChar char="o"/>
              <a:tabLst>
                <a:tab pos="914400" algn="l"/>
              </a:tabLst>
            </a:pPr>
            <a:r>
              <a:rPr lang="en-US" dirty="0" err="1">
                <a:solidFill>
                  <a:srgbClr val="000099"/>
                </a:solidFill>
                <a:latin typeface="Arial"/>
                <a:ea typeface="Times New Roman"/>
                <a:cs typeface="Times New Roman"/>
              </a:rPr>
              <a:t>Oedema</a:t>
            </a:r>
            <a:r>
              <a:rPr lang="en-US" dirty="0">
                <a:solidFill>
                  <a:srgbClr val="000099"/>
                </a:solidFill>
                <a:latin typeface="Arial"/>
                <a:ea typeface="Times New Roman"/>
                <a:cs typeface="Times New Roman"/>
              </a:rPr>
              <a:t> and congestion of the </a:t>
            </a:r>
            <a:r>
              <a:rPr lang="en-US" dirty="0" err="1">
                <a:solidFill>
                  <a:srgbClr val="000099"/>
                </a:solidFill>
                <a:latin typeface="Arial"/>
                <a:ea typeface="Times New Roman"/>
                <a:cs typeface="Times New Roman"/>
              </a:rPr>
              <a:t>conjuctiva</a:t>
            </a:r>
            <a:r>
              <a:rPr lang="en-US" dirty="0">
                <a:solidFill>
                  <a:srgbClr val="000099"/>
                </a:solidFill>
                <a:latin typeface="Arial"/>
                <a:ea typeface="Times New Roman"/>
                <a:cs typeface="Times New Roman"/>
              </a:rPr>
              <a:t>.</a:t>
            </a:r>
            <a:endParaRPr lang="en-US" sz="2800" dirty="0">
              <a:solidFill>
                <a:srgbClr val="000099"/>
              </a:solidFill>
              <a:ea typeface="Calibri"/>
              <a:cs typeface="Times New Roman"/>
            </a:endParaRPr>
          </a:p>
          <a:p>
            <a:pPr marL="742950" marR="0" lvl="1" indent="-285750" algn="l" rtl="0">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Minor injuries: to the birth canal and perineum may occur particularly in </a:t>
            </a:r>
            <a:r>
              <a:rPr lang="en-US" dirty="0" err="1">
                <a:solidFill>
                  <a:srgbClr val="000099"/>
                </a:solidFill>
                <a:latin typeface="Arial"/>
                <a:ea typeface="Times New Roman"/>
                <a:cs typeface="Times New Roman"/>
              </a:rPr>
              <a:t>primigravidas</a:t>
            </a:r>
            <a:r>
              <a:rPr lang="en-US" dirty="0">
                <a:solidFill>
                  <a:srgbClr val="000099"/>
                </a:solidFill>
                <a:latin typeface="Arial"/>
                <a:ea typeface="Times New Roman"/>
                <a:cs typeface="Times New Roman"/>
              </a:rPr>
              <a:t>.</a:t>
            </a:r>
            <a:endParaRPr lang="en-US" sz="2800" dirty="0">
              <a:solidFill>
                <a:srgbClr val="000099"/>
              </a:solidFill>
              <a:ea typeface="Calibri"/>
              <a:cs typeface="Times New Roman"/>
            </a:endParaRPr>
          </a:p>
          <a:p>
            <a:pPr marL="342900" marR="0" lvl="0" indent="-342900" algn="l" rtl="0">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Third stage:</a:t>
            </a:r>
            <a:endParaRPr lang="en-US" sz="2800" dirty="0">
              <a:solidFill>
                <a:srgbClr val="000099"/>
              </a:solidFill>
              <a:ea typeface="Calibri"/>
              <a:cs typeface="Arial"/>
            </a:endParaRPr>
          </a:p>
          <a:p>
            <a:pPr marL="742950" marR="0" lvl="1" indent="-285750" algn="l" rtl="0">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Blood loss from the placental site is 100-200 ml and from laceration or episiotomy is 100 ml so the total average blood loss in normal </a:t>
            </a:r>
            <a:r>
              <a:rPr lang="en-US" dirty="0" smtClean="0">
                <a:solidFill>
                  <a:srgbClr val="000099"/>
                </a:solidFill>
                <a:latin typeface="Arial"/>
                <a:ea typeface="Times New Roman"/>
                <a:cs typeface="Times New Roman"/>
              </a:rPr>
              <a:t>labor </a:t>
            </a:r>
            <a:r>
              <a:rPr lang="en-US" dirty="0">
                <a:solidFill>
                  <a:srgbClr val="000099"/>
                </a:solidFill>
                <a:latin typeface="Arial"/>
                <a:ea typeface="Times New Roman"/>
                <a:cs typeface="Times New Roman"/>
              </a:rPr>
              <a:t>is 250 ml.</a:t>
            </a:r>
            <a:endParaRPr lang="en-US" sz="2800" dirty="0">
              <a:solidFill>
                <a:srgbClr val="000099"/>
              </a:solidFill>
              <a:ea typeface="Calibri"/>
              <a:cs typeface="Times New Roman"/>
            </a:endParaRPr>
          </a:p>
        </p:txBody>
      </p:sp>
    </p:spTree>
    <p:extLst>
      <p:ext uri="{BB962C8B-B14F-4D97-AF65-F5344CB8AC3E}">
        <p14:creationId xmlns:p14="http://schemas.microsoft.com/office/powerpoint/2010/main" val="48745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476672"/>
            <a:ext cx="7704856" cy="5962658"/>
          </a:xfrm>
          <a:prstGeom prst="rect">
            <a:avLst/>
          </a:prstGeom>
        </p:spPr>
        <p:txBody>
          <a:bodyPr wrap="square">
            <a:spAutoFit/>
          </a:bodyPr>
          <a:lstStyle/>
          <a:p>
            <a:pPr algn="l" rtl="0">
              <a:lnSpc>
                <a:spcPct val="115000"/>
              </a:lnSpc>
              <a:spcAft>
                <a:spcPts val="1000"/>
              </a:spcAft>
            </a:pPr>
            <a:r>
              <a:rPr lang="en-US" b="1" dirty="0">
                <a:solidFill>
                  <a:srgbClr val="000099"/>
                </a:solidFill>
                <a:latin typeface="Arial"/>
                <a:ea typeface="Times New Roman"/>
                <a:cs typeface="Arial"/>
              </a:rPr>
              <a:t>Definitions</a:t>
            </a:r>
            <a:endParaRPr lang="en-US" sz="2800" dirty="0">
              <a:ea typeface="Calibri"/>
              <a:cs typeface="Arial"/>
            </a:endParaRPr>
          </a:p>
          <a:p>
            <a:pPr algn="l" rtl="0">
              <a:lnSpc>
                <a:spcPct val="115000"/>
              </a:lnSpc>
              <a:spcAft>
                <a:spcPts val="1000"/>
              </a:spcAft>
            </a:pPr>
            <a:r>
              <a:rPr lang="en-US" dirty="0" err="1">
                <a:solidFill>
                  <a:srgbClr val="000099"/>
                </a:solidFill>
                <a:latin typeface="Arial"/>
                <a:ea typeface="Times New Roman"/>
                <a:cs typeface="Arial"/>
              </a:rPr>
              <a:t>Labour</a:t>
            </a:r>
            <a:r>
              <a:rPr lang="en-US" dirty="0">
                <a:solidFill>
                  <a:srgbClr val="000099"/>
                </a:solidFill>
                <a:latin typeface="Arial"/>
                <a:ea typeface="Times New Roman"/>
                <a:cs typeface="Arial"/>
              </a:rPr>
              <a:t> is the process by which a viable </a:t>
            </a:r>
            <a:r>
              <a:rPr lang="en-US" dirty="0" err="1">
                <a:solidFill>
                  <a:srgbClr val="000099"/>
                </a:solidFill>
                <a:latin typeface="Arial"/>
                <a:ea typeface="Times New Roman"/>
                <a:cs typeface="Arial"/>
              </a:rPr>
              <a:t>foetus</a:t>
            </a:r>
            <a:r>
              <a:rPr lang="en-US" dirty="0">
                <a:solidFill>
                  <a:srgbClr val="000099"/>
                </a:solidFill>
                <a:latin typeface="Arial"/>
                <a:ea typeface="Times New Roman"/>
                <a:cs typeface="Arial"/>
              </a:rPr>
              <a:t> i.e. at the end of 28 weeks or more is expelled or is going to be expelled from the uterus.</a:t>
            </a:r>
            <a:endParaRPr lang="en-US" sz="2800" dirty="0">
              <a:ea typeface="Calibri"/>
              <a:cs typeface="Arial"/>
            </a:endParaRPr>
          </a:p>
          <a:p>
            <a:pPr algn="l" rtl="0">
              <a:lnSpc>
                <a:spcPct val="115000"/>
              </a:lnSpc>
              <a:spcAft>
                <a:spcPts val="1000"/>
              </a:spcAft>
            </a:pPr>
            <a:r>
              <a:rPr lang="en-US" dirty="0">
                <a:solidFill>
                  <a:srgbClr val="000099"/>
                </a:solidFill>
                <a:latin typeface="Arial"/>
                <a:ea typeface="Times New Roman"/>
                <a:cs typeface="Arial"/>
              </a:rPr>
              <a:t>Delivery means actual birth of the </a:t>
            </a:r>
            <a:r>
              <a:rPr lang="en-US" dirty="0" err="1">
                <a:solidFill>
                  <a:srgbClr val="000099"/>
                </a:solidFill>
                <a:latin typeface="Arial"/>
                <a:ea typeface="Times New Roman"/>
                <a:cs typeface="Arial"/>
              </a:rPr>
              <a:t>foetus</a:t>
            </a:r>
            <a:r>
              <a:rPr lang="en-US" dirty="0">
                <a:solidFill>
                  <a:srgbClr val="000099"/>
                </a:solidFill>
                <a:latin typeface="Arial"/>
                <a:ea typeface="Times New Roman"/>
                <a:cs typeface="Arial"/>
              </a:rPr>
              <a:t>.</a:t>
            </a:r>
            <a:endParaRPr lang="en-US" sz="2800" dirty="0">
              <a:ea typeface="Calibri"/>
              <a:cs typeface="Arial"/>
            </a:endParaRPr>
          </a:p>
          <a:p>
            <a:pPr algn="l" rtl="0">
              <a:lnSpc>
                <a:spcPct val="115000"/>
              </a:lnSpc>
              <a:spcAft>
                <a:spcPts val="1000"/>
              </a:spcAft>
            </a:pPr>
            <a:r>
              <a:rPr lang="en-US" dirty="0">
                <a:solidFill>
                  <a:srgbClr val="000099"/>
                </a:solidFill>
                <a:latin typeface="Arial"/>
                <a:ea typeface="Times New Roman"/>
                <a:cs typeface="Arial"/>
              </a:rPr>
              <a:t>The following criteria should be present to call it normal </a:t>
            </a:r>
            <a:r>
              <a:rPr lang="en-US" dirty="0" err="1">
                <a:solidFill>
                  <a:srgbClr val="000099"/>
                </a:solidFill>
                <a:latin typeface="Arial"/>
                <a:ea typeface="Times New Roman"/>
                <a:cs typeface="Arial"/>
              </a:rPr>
              <a:t>labour</a:t>
            </a:r>
            <a:r>
              <a:rPr lang="en-US" dirty="0">
                <a:solidFill>
                  <a:srgbClr val="000099"/>
                </a:solidFill>
                <a:latin typeface="Arial"/>
                <a:ea typeface="Times New Roman"/>
                <a:cs typeface="Arial"/>
              </a:rPr>
              <a:t>:</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Spontaneous expulsion,</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of a single,</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mature </a:t>
            </a:r>
            <a:r>
              <a:rPr lang="en-US" dirty="0" err="1">
                <a:solidFill>
                  <a:srgbClr val="000099"/>
                </a:solidFill>
                <a:latin typeface="Arial"/>
                <a:ea typeface="Times New Roman"/>
                <a:cs typeface="Arial"/>
              </a:rPr>
              <a:t>foetus</a:t>
            </a:r>
            <a:r>
              <a:rPr lang="en-US" dirty="0">
                <a:solidFill>
                  <a:srgbClr val="000099"/>
                </a:solidFill>
                <a:latin typeface="Arial"/>
                <a:ea typeface="Times New Roman"/>
                <a:cs typeface="Arial"/>
              </a:rPr>
              <a:t>,   </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presented by vertex,    </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through the birth canal,  </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within a reasonable time (not less than 3 hours or more than 18 hours), </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without complications to the mother,</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or the </a:t>
            </a:r>
            <a:r>
              <a:rPr lang="en-US" dirty="0" err="1">
                <a:solidFill>
                  <a:srgbClr val="000099"/>
                </a:solidFill>
                <a:latin typeface="Arial"/>
                <a:ea typeface="Times New Roman"/>
                <a:cs typeface="Arial"/>
              </a:rPr>
              <a:t>foetus</a:t>
            </a:r>
            <a:r>
              <a:rPr lang="en-US" dirty="0">
                <a:solidFill>
                  <a:srgbClr val="000099"/>
                </a:solidFill>
                <a:latin typeface="Arial"/>
                <a:ea typeface="Times New Roman"/>
                <a:cs typeface="Arial"/>
              </a:rPr>
              <a:t>.</a:t>
            </a:r>
            <a:endParaRPr lang="en-US" sz="2800" dirty="0">
              <a:solidFill>
                <a:srgbClr val="000099"/>
              </a:solidFill>
              <a:ea typeface="Calibri"/>
              <a:cs typeface="Arial"/>
            </a:endParaRPr>
          </a:p>
        </p:txBody>
      </p:sp>
    </p:spTree>
    <p:extLst>
      <p:ext uri="{BB962C8B-B14F-4D97-AF65-F5344CB8AC3E}">
        <p14:creationId xmlns:p14="http://schemas.microsoft.com/office/powerpoint/2010/main" val="953767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72286536"/>
              </p:ext>
            </p:extLst>
          </p:nvPr>
        </p:nvGraphicFramePr>
        <p:xfrm>
          <a:off x="457200" y="3933055"/>
          <a:ext cx="8363272" cy="2304256"/>
        </p:xfrm>
        <a:graphic>
          <a:graphicData uri="http://schemas.openxmlformats.org/drawingml/2006/table">
            <a:tbl>
              <a:tblPr firstRow="1" firstCol="1" bandRow="1"/>
              <a:tblGrid>
                <a:gridCol w="4181636"/>
                <a:gridCol w="4181636"/>
              </a:tblGrid>
              <a:tr h="576064">
                <a:tc>
                  <a:txBody>
                    <a:bodyPr/>
                    <a:lstStyle/>
                    <a:p>
                      <a:pPr marL="9525" marR="9525">
                        <a:lnSpc>
                          <a:spcPct val="115000"/>
                        </a:lnSpc>
                        <a:spcBef>
                          <a:spcPts val="75"/>
                        </a:spcBef>
                        <a:spcAft>
                          <a:spcPts val="75"/>
                        </a:spcAft>
                      </a:pPr>
                      <a:r>
                        <a:rPr lang="en-US" sz="1800" dirty="0">
                          <a:solidFill>
                            <a:srgbClr val="000099"/>
                          </a:solidFill>
                          <a:effectLst/>
                          <a:latin typeface="Arial"/>
                          <a:ea typeface="Times New Roman"/>
                          <a:cs typeface="Arial"/>
                        </a:rPr>
                        <a:t>Degree of </a:t>
                      </a:r>
                      <a:r>
                        <a:rPr lang="en-US" sz="1800" dirty="0" err="1">
                          <a:solidFill>
                            <a:srgbClr val="000099"/>
                          </a:solidFill>
                          <a:effectLst/>
                          <a:latin typeface="Arial"/>
                          <a:ea typeface="Times New Roman"/>
                          <a:cs typeface="Arial"/>
                        </a:rPr>
                        <a:t>Moulding</a:t>
                      </a:r>
                      <a:endParaRPr lang="en-US" sz="1800" dirty="0">
                        <a:effectLst/>
                        <a:latin typeface="Calibri"/>
                        <a:ea typeface="Calibri"/>
                        <a:cs typeface="Arial"/>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CCCCFF"/>
                    </a:solidFill>
                  </a:tcPr>
                </a:tc>
                <a:tc>
                  <a:txBody>
                    <a:bodyPr/>
                    <a:lstStyle/>
                    <a:p>
                      <a:pPr marL="9525" marR="9525">
                        <a:lnSpc>
                          <a:spcPct val="115000"/>
                        </a:lnSpc>
                        <a:spcBef>
                          <a:spcPts val="75"/>
                        </a:spcBef>
                        <a:spcAft>
                          <a:spcPts val="75"/>
                        </a:spcAft>
                      </a:pPr>
                      <a:r>
                        <a:rPr lang="en-US" sz="1800">
                          <a:solidFill>
                            <a:srgbClr val="000099"/>
                          </a:solidFill>
                          <a:effectLst/>
                          <a:latin typeface="Arial"/>
                          <a:ea typeface="Times New Roman"/>
                          <a:cs typeface="Arial"/>
                        </a:rPr>
                        <a:t> </a:t>
                      </a:r>
                      <a:endParaRPr lang="en-US" sz="1800">
                        <a:effectLst/>
                        <a:latin typeface="Calibri"/>
                        <a:ea typeface="Calibri"/>
                        <a:cs typeface="Arial"/>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CCCCFF"/>
                    </a:solidFill>
                  </a:tcPr>
                </a:tc>
              </a:tr>
              <a:tr h="576064">
                <a:tc>
                  <a:txBody>
                    <a:bodyPr/>
                    <a:lstStyle/>
                    <a:p>
                      <a:pPr marL="9525" marR="9525">
                        <a:lnSpc>
                          <a:spcPct val="115000"/>
                        </a:lnSpc>
                        <a:spcBef>
                          <a:spcPts val="75"/>
                        </a:spcBef>
                        <a:spcAft>
                          <a:spcPts val="75"/>
                        </a:spcAft>
                      </a:pPr>
                      <a:r>
                        <a:rPr lang="en-US" sz="1800">
                          <a:solidFill>
                            <a:srgbClr val="000099"/>
                          </a:solidFill>
                          <a:effectLst/>
                          <a:latin typeface="Arial"/>
                          <a:ea typeface="Times New Roman"/>
                          <a:cs typeface="Arial"/>
                        </a:rPr>
                        <a:t>+</a:t>
                      </a:r>
                      <a:endParaRPr lang="en-US" sz="1800">
                        <a:effectLst/>
                        <a:latin typeface="Calibri"/>
                        <a:ea typeface="Calibri"/>
                        <a:cs typeface="Arial"/>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c>
                  <a:txBody>
                    <a:bodyPr/>
                    <a:lstStyle/>
                    <a:p>
                      <a:pPr marL="9525" marR="9525">
                        <a:lnSpc>
                          <a:spcPct val="115000"/>
                        </a:lnSpc>
                        <a:spcBef>
                          <a:spcPts val="75"/>
                        </a:spcBef>
                        <a:spcAft>
                          <a:spcPts val="75"/>
                        </a:spcAft>
                      </a:pPr>
                      <a:r>
                        <a:rPr lang="en-US" sz="1800">
                          <a:solidFill>
                            <a:srgbClr val="000099"/>
                          </a:solidFill>
                          <a:effectLst/>
                          <a:latin typeface="Arial"/>
                          <a:ea typeface="Times New Roman"/>
                          <a:cs typeface="Arial"/>
                        </a:rPr>
                        <a:t>Suture lines closed but no overlap.</a:t>
                      </a:r>
                      <a:endParaRPr lang="en-US" sz="1800">
                        <a:effectLst/>
                        <a:latin typeface="Calibri"/>
                        <a:ea typeface="Calibri"/>
                        <a:cs typeface="Arial"/>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r>
              <a:tr h="576064">
                <a:tc>
                  <a:txBody>
                    <a:bodyPr/>
                    <a:lstStyle/>
                    <a:p>
                      <a:pPr marL="9525" marR="9525">
                        <a:lnSpc>
                          <a:spcPct val="115000"/>
                        </a:lnSpc>
                        <a:spcBef>
                          <a:spcPts val="75"/>
                        </a:spcBef>
                        <a:spcAft>
                          <a:spcPts val="75"/>
                        </a:spcAft>
                      </a:pPr>
                      <a:r>
                        <a:rPr lang="en-US" sz="1800">
                          <a:solidFill>
                            <a:srgbClr val="000099"/>
                          </a:solidFill>
                          <a:effectLst/>
                          <a:latin typeface="Arial"/>
                          <a:ea typeface="Times New Roman"/>
                          <a:cs typeface="Arial"/>
                        </a:rPr>
                        <a:t>++</a:t>
                      </a:r>
                      <a:endParaRPr lang="en-US" sz="1800">
                        <a:effectLst/>
                        <a:latin typeface="Calibri"/>
                        <a:ea typeface="Calibri"/>
                        <a:cs typeface="Arial"/>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c>
                  <a:txBody>
                    <a:bodyPr/>
                    <a:lstStyle/>
                    <a:p>
                      <a:pPr marL="9525" marR="9525">
                        <a:lnSpc>
                          <a:spcPct val="115000"/>
                        </a:lnSpc>
                        <a:spcBef>
                          <a:spcPts val="75"/>
                        </a:spcBef>
                        <a:spcAft>
                          <a:spcPts val="75"/>
                        </a:spcAft>
                      </a:pPr>
                      <a:r>
                        <a:rPr lang="en-US" sz="1800" dirty="0">
                          <a:solidFill>
                            <a:srgbClr val="000099"/>
                          </a:solidFill>
                          <a:effectLst/>
                          <a:latin typeface="Arial"/>
                          <a:ea typeface="Times New Roman"/>
                          <a:cs typeface="Arial"/>
                        </a:rPr>
                        <a:t>Overlap of the bones but reducible.</a:t>
                      </a:r>
                      <a:endParaRPr lang="en-US" sz="1800" dirty="0">
                        <a:effectLst/>
                        <a:latin typeface="Calibri"/>
                        <a:ea typeface="Calibri"/>
                        <a:cs typeface="Arial"/>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r>
              <a:tr h="576064">
                <a:tc>
                  <a:txBody>
                    <a:bodyPr/>
                    <a:lstStyle/>
                    <a:p>
                      <a:pPr marL="9525" marR="9525">
                        <a:lnSpc>
                          <a:spcPct val="115000"/>
                        </a:lnSpc>
                        <a:spcBef>
                          <a:spcPts val="75"/>
                        </a:spcBef>
                        <a:spcAft>
                          <a:spcPts val="75"/>
                        </a:spcAft>
                      </a:pPr>
                      <a:r>
                        <a:rPr lang="en-US" sz="1800">
                          <a:solidFill>
                            <a:srgbClr val="000099"/>
                          </a:solidFill>
                          <a:effectLst/>
                          <a:latin typeface="Arial"/>
                          <a:ea typeface="Times New Roman"/>
                          <a:cs typeface="Arial"/>
                        </a:rPr>
                        <a:t>+++</a:t>
                      </a:r>
                      <a:endParaRPr lang="en-US" sz="1800">
                        <a:effectLst/>
                        <a:latin typeface="Calibri"/>
                        <a:ea typeface="Calibri"/>
                        <a:cs typeface="Arial"/>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c>
                  <a:txBody>
                    <a:bodyPr/>
                    <a:lstStyle/>
                    <a:p>
                      <a:pPr marL="9525" marR="9525">
                        <a:lnSpc>
                          <a:spcPct val="115000"/>
                        </a:lnSpc>
                        <a:spcBef>
                          <a:spcPts val="75"/>
                        </a:spcBef>
                        <a:spcAft>
                          <a:spcPts val="75"/>
                        </a:spcAft>
                      </a:pPr>
                      <a:r>
                        <a:rPr lang="en-US" sz="1800" dirty="0">
                          <a:solidFill>
                            <a:srgbClr val="000099"/>
                          </a:solidFill>
                          <a:effectLst/>
                          <a:latin typeface="Arial"/>
                          <a:ea typeface="Times New Roman"/>
                          <a:cs typeface="Arial"/>
                        </a:rPr>
                        <a:t>Overlap of the bones but irreducible.</a:t>
                      </a:r>
                      <a:endParaRPr lang="en-US" sz="1800" dirty="0">
                        <a:effectLst/>
                        <a:latin typeface="Calibri"/>
                        <a:ea typeface="Calibri"/>
                        <a:cs typeface="Arial"/>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r>
            </a:tbl>
          </a:graphicData>
        </a:graphic>
      </p:graphicFrame>
      <p:sp>
        <p:nvSpPr>
          <p:cNvPr id="3" name="Rectangle 1"/>
          <p:cNvSpPr>
            <a:spLocks noChangeArrowheads="1"/>
          </p:cNvSpPr>
          <p:nvPr/>
        </p:nvSpPr>
        <p:spPr bwMode="auto">
          <a:xfrm>
            <a:off x="457200" y="858573"/>
            <a:ext cx="807524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smtClean="0">
                <a:ln>
                  <a:noFill/>
                </a:ln>
                <a:solidFill>
                  <a:srgbClr val="000099"/>
                </a:solidFill>
                <a:effectLst/>
                <a:latin typeface="Calibri" pitchFamily="34" charset="0"/>
                <a:ea typeface="Times New Roman" pitchFamily="18" charset="0"/>
                <a:cs typeface="Arial" pitchFamily="34" charset="0"/>
              </a:rPr>
              <a:t>On the </a:t>
            </a:r>
            <a:r>
              <a:rPr kumimoji="0" lang="en-US" altLang="en-US" sz="2000" b="1" i="0" u="none" strike="noStrike" cap="none" normalizeH="0" baseline="0" dirty="0" err="1" smtClean="0">
                <a:ln>
                  <a:noFill/>
                </a:ln>
                <a:solidFill>
                  <a:srgbClr val="000099"/>
                </a:solidFill>
                <a:effectLst/>
                <a:latin typeface="Calibri" pitchFamily="34" charset="0"/>
                <a:ea typeface="Times New Roman" pitchFamily="18" charset="0"/>
                <a:cs typeface="Arial" pitchFamily="34" charset="0"/>
              </a:rPr>
              <a:t>Foetus</a:t>
            </a:r>
            <a:endParaRPr kumimoji="0" lang="en-US" alt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1" u="none" strike="noStrike" cap="none" normalizeH="0" baseline="0" dirty="0" err="1" smtClean="0">
                <a:ln>
                  <a:noFill/>
                </a:ln>
                <a:solidFill>
                  <a:srgbClr val="000099"/>
                </a:solidFill>
                <a:effectLst/>
                <a:latin typeface="Calibri" pitchFamily="34" charset="0"/>
                <a:ea typeface="Times New Roman" pitchFamily="18" charset="0"/>
                <a:cs typeface="Arial" pitchFamily="34" charset="0"/>
              </a:rPr>
              <a:t>Moulding</a:t>
            </a:r>
            <a:endParaRPr kumimoji="0" lang="en-US" altLang="en-US" sz="20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smtClean="0">
                <a:ln>
                  <a:noFill/>
                </a:ln>
                <a:solidFill>
                  <a:srgbClr val="000099"/>
                </a:solidFill>
                <a:effectLst/>
                <a:latin typeface="Calibri" pitchFamily="34" charset="0"/>
                <a:ea typeface="Times New Roman" pitchFamily="18" charset="0"/>
                <a:cs typeface="Arial" pitchFamily="34" charset="0"/>
              </a:rPr>
              <a:t>The physiological gradual overlapping of the vault bones as the skull is compressed during its passage in the birth canal.</a:t>
            </a:r>
            <a:endParaRPr kumimoji="0" lang="en-US" altLang="en-US" sz="20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smtClean="0">
                <a:ln>
                  <a:noFill/>
                </a:ln>
                <a:solidFill>
                  <a:srgbClr val="000099"/>
                </a:solidFill>
                <a:effectLst/>
                <a:latin typeface="Calibri" pitchFamily="34" charset="0"/>
                <a:ea typeface="Times New Roman" pitchFamily="18" charset="0"/>
                <a:cs typeface="Arial" pitchFamily="34" charset="0"/>
              </a:rPr>
              <a:t>One parietal bone overlaps the other and both overlap the occipital and frontal bones so fontanelles are no more detectable.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smtClean="0">
                <a:ln>
                  <a:noFill/>
                </a:ln>
                <a:solidFill>
                  <a:srgbClr val="000099"/>
                </a:solidFill>
                <a:effectLst/>
                <a:latin typeface="Calibri" pitchFamily="34" charset="0"/>
                <a:ea typeface="Times New Roman" pitchFamily="18" charset="0"/>
                <a:cs typeface="Arial" pitchFamily="34" charset="0"/>
              </a:rPr>
              <a:t>It is of a good value in reducing the skull diameters but severe and / or rapid </a:t>
            </a:r>
            <a:r>
              <a:rPr kumimoji="0" lang="en-US" altLang="en-US" sz="2000" b="0" i="0" u="none" strike="noStrike" cap="none" normalizeH="0" baseline="0" dirty="0" err="1" smtClean="0">
                <a:ln>
                  <a:noFill/>
                </a:ln>
                <a:solidFill>
                  <a:srgbClr val="000099"/>
                </a:solidFill>
                <a:effectLst/>
                <a:latin typeface="Calibri" pitchFamily="34" charset="0"/>
                <a:ea typeface="Times New Roman" pitchFamily="18" charset="0"/>
                <a:cs typeface="Arial" pitchFamily="34" charset="0"/>
              </a:rPr>
              <a:t>moulding</a:t>
            </a:r>
            <a:r>
              <a:rPr kumimoji="0" lang="en-US" altLang="en-US" sz="2000" b="0" i="0" u="none" strike="noStrike" cap="none" normalizeH="0" baseline="0" dirty="0" smtClean="0">
                <a:ln>
                  <a:noFill/>
                </a:ln>
                <a:solidFill>
                  <a:srgbClr val="000099"/>
                </a:solidFill>
                <a:effectLst/>
                <a:latin typeface="Calibri" pitchFamily="34" charset="0"/>
                <a:ea typeface="Times New Roman" pitchFamily="18" charset="0"/>
                <a:cs typeface="Arial" pitchFamily="34" charset="0"/>
              </a:rPr>
              <a:t> is dangerous as it may cause intracranial </a:t>
            </a:r>
            <a:r>
              <a:rPr kumimoji="0" lang="en-US" altLang="en-US" sz="2000" b="0" i="0" u="none" strike="noStrike" cap="none" normalizeH="0" baseline="0" dirty="0" err="1" smtClean="0">
                <a:ln>
                  <a:noFill/>
                </a:ln>
                <a:solidFill>
                  <a:srgbClr val="000099"/>
                </a:solidFill>
                <a:effectLst/>
                <a:latin typeface="Calibri" pitchFamily="34" charset="0"/>
                <a:ea typeface="Times New Roman" pitchFamily="18" charset="0"/>
                <a:cs typeface="Arial" pitchFamily="34" charset="0"/>
              </a:rPr>
              <a:t>haemorrhage</a:t>
            </a:r>
            <a:r>
              <a:rPr kumimoji="0" lang="en-US" altLang="en-US" sz="2000" b="0" i="0" u="none" strike="noStrike" cap="none" normalizeH="0" baseline="0" dirty="0" smtClean="0">
                <a:ln>
                  <a:noFill/>
                </a:ln>
                <a:solidFill>
                  <a:srgbClr val="000099"/>
                </a:solidFill>
                <a:effectLst/>
                <a:latin typeface="Calibri" pitchFamily="34" charset="0"/>
                <a:ea typeface="Times New Roman" pitchFamily="18" charset="0"/>
                <a:cs typeface="Arial" pitchFamily="34" charset="0"/>
              </a:rPr>
              <a:t>.</a:t>
            </a:r>
            <a:endParaRPr kumimoji="0" lang="en-US" alt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51181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20688"/>
            <a:ext cx="8640960" cy="5259388"/>
          </a:xfrm>
          <a:prstGeom prst="rect">
            <a:avLst/>
          </a:prstGeom>
        </p:spPr>
        <p:txBody>
          <a:bodyPr wrap="square">
            <a:spAutoFit/>
          </a:bodyPr>
          <a:lstStyle/>
          <a:p>
            <a:pPr algn="l" rtl="0">
              <a:lnSpc>
                <a:spcPct val="115000"/>
              </a:lnSpc>
              <a:spcAft>
                <a:spcPts val="1000"/>
              </a:spcAft>
            </a:pPr>
            <a:r>
              <a:rPr lang="en-US" b="1" i="1" dirty="0">
                <a:solidFill>
                  <a:srgbClr val="000099"/>
                </a:solidFill>
                <a:latin typeface="Arial"/>
                <a:ea typeface="Times New Roman"/>
                <a:cs typeface="Arial"/>
              </a:rPr>
              <a:t>Caput succedaneum</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It is a soft swelling of the most dependent part of the </a:t>
            </a:r>
            <a:r>
              <a:rPr lang="en-US" dirty="0" err="1">
                <a:solidFill>
                  <a:srgbClr val="000099"/>
                </a:solidFill>
                <a:latin typeface="Arial"/>
                <a:ea typeface="Times New Roman"/>
                <a:cs typeface="Arial"/>
              </a:rPr>
              <a:t>foetal</a:t>
            </a:r>
            <a:r>
              <a:rPr lang="en-US" dirty="0">
                <a:solidFill>
                  <a:srgbClr val="000099"/>
                </a:solidFill>
                <a:latin typeface="Arial"/>
                <a:ea typeface="Times New Roman"/>
                <a:cs typeface="Arial"/>
              </a:rPr>
              <a:t> head occurs in prolonged </a:t>
            </a:r>
            <a:r>
              <a:rPr lang="en-US" dirty="0" err="1">
                <a:solidFill>
                  <a:srgbClr val="000099"/>
                </a:solidFill>
                <a:latin typeface="Arial"/>
                <a:ea typeface="Times New Roman"/>
                <a:cs typeface="Arial"/>
              </a:rPr>
              <a:t>labour</a:t>
            </a:r>
            <a:r>
              <a:rPr lang="en-US" dirty="0">
                <a:solidFill>
                  <a:srgbClr val="000099"/>
                </a:solidFill>
                <a:latin typeface="Arial"/>
                <a:ea typeface="Times New Roman"/>
                <a:cs typeface="Arial"/>
              </a:rPr>
              <a:t> before full cervical dilatation and after rupture of the membranes.</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It is due to obstruction of the venous return from the lower part of the scalp by the cervical ring.</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Large caput may:</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obscure the sutures and fontanelles making identification of the position  difficult. This can be </a:t>
            </a:r>
            <a:r>
              <a:rPr lang="en-US" dirty="0" err="1">
                <a:solidFill>
                  <a:srgbClr val="000099"/>
                </a:solidFill>
                <a:latin typeface="Arial"/>
                <a:ea typeface="Times New Roman"/>
                <a:cs typeface="Times New Roman"/>
              </a:rPr>
              <a:t>overcomed</a:t>
            </a:r>
            <a:r>
              <a:rPr lang="en-US" dirty="0">
                <a:solidFill>
                  <a:srgbClr val="000099"/>
                </a:solidFill>
                <a:latin typeface="Arial"/>
                <a:ea typeface="Times New Roman"/>
                <a:cs typeface="Times New Roman"/>
              </a:rPr>
              <a:t> by palpation of the ear,</a:t>
            </a:r>
            <a:endParaRPr lang="en-US" sz="2800" dirty="0">
              <a:solidFill>
                <a:srgbClr val="000099"/>
              </a:solidFill>
              <a:ea typeface="Calibri"/>
              <a:cs typeface="Times New Roman"/>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give an impression that the head is lower than its true level.</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Artificial caput succedaneum (chignon): is induced during vacuum extraction.</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Caput succedaneum disappears spontaneously within hours to days of birth.</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As it is a vital manifestation, so it is not detected in intrauterine </a:t>
            </a:r>
            <a:r>
              <a:rPr lang="en-US" dirty="0" err="1">
                <a:solidFill>
                  <a:srgbClr val="000099"/>
                </a:solidFill>
                <a:latin typeface="Arial"/>
                <a:ea typeface="Times New Roman"/>
                <a:cs typeface="Arial"/>
              </a:rPr>
              <a:t>foetal</a:t>
            </a:r>
            <a:r>
              <a:rPr lang="en-US" dirty="0">
                <a:solidFill>
                  <a:srgbClr val="000099"/>
                </a:solidFill>
                <a:latin typeface="Arial"/>
                <a:ea typeface="Times New Roman"/>
                <a:cs typeface="Arial"/>
              </a:rPr>
              <a:t> death</a:t>
            </a:r>
            <a:r>
              <a:rPr lang="en-US" dirty="0" smtClean="0">
                <a:solidFill>
                  <a:srgbClr val="000099"/>
                </a:solidFill>
                <a:latin typeface="Arial"/>
                <a:ea typeface="Times New Roman"/>
                <a:cs typeface="Arial"/>
              </a:rPr>
              <a:t>.</a:t>
            </a:r>
            <a:endParaRPr lang="en-US" sz="2800" dirty="0">
              <a:solidFill>
                <a:srgbClr val="000099"/>
              </a:solidFill>
              <a:ea typeface="Calibri"/>
              <a:cs typeface="Arial"/>
            </a:endParaRPr>
          </a:p>
        </p:txBody>
      </p:sp>
    </p:spTree>
    <p:extLst>
      <p:ext uri="{BB962C8B-B14F-4D97-AF65-F5344CB8AC3E}">
        <p14:creationId xmlns:p14="http://schemas.microsoft.com/office/powerpoint/2010/main" val="15936046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2234827"/>
            <a:ext cx="7632848" cy="2069797"/>
          </a:xfrm>
          <a:prstGeom prst="rect">
            <a:avLst/>
          </a:prstGeom>
        </p:spPr>
        <p:txBody>
          <a:bodyPr wrap="square">
            <a:spAutoFit/>
          </a:bodyPr>
          <a:lstStyle/>
          <a:p>
            <a:pPr lvl="0" algn="l" rtl="0">
              <a:lnSpc>
                <a:spcPct val="115000"/>
              </a:lnSpc>
              <a:spcAft>
                <a:spcPts val="1000"/>
              </a:spcAft>
            </a:pPr>
            <a:r>
              <a:rPr lang="en-US" dirty="0">
                <a:solidFill>
                  <a:srgbClr val="000099"/>
                </a:solidFill>
                <a:latin typeface="Arial"/>
                <a:ea typeface="Times New Roman"/>
                <a:cs typeface="Arial"/>
              </a:rPr>
              <a:t>The presence of caput indicates that:</a:t>
            </a:r>
            <a:endParaRPr lang="en-US" sz="2800" dirty="0">
              <a:solidFill>
                <a:prstClr val="black"/>
              </a:solidFill>
              <a:ea typeface="Calibri"/>
              <a:cs typeface="Arial"/>
            </a:endParaRPr>
          </a:p>
          <a:p>
            <a:pPr marL="342900" lvl="0" indent="-342900" algn="l" rtl="0">
              <a:lnSpc>
                <a:spcPct val="115000"/>
              </a:lnSpc>
              <a:spcAft>
                <a:spcPts val="1000"/>
              </a:spcAft>
              <a:buSzPts val="1000"/>
              <a:buFont typeface="Symbol"/>
              <a:buChar char=""/>
              <a:tabLst>
                <a:tab pos="457200" algn="l"/>
              </a:tabLst>
            </a:pPr>
            <a:r>
              <a:rPr lang="en-US" dirty="0">
                <a:solidFill>
                  <a:srgbClr val="000099"/>
                </a:solidFill>
                <a:latin typeface="Arial"/>
                <a:ea typeface="Times New Roman"/>
                <a:cs typeface="Arial"/>
              </a:rPr>
              <a:t>the </a:t>
            </a:r>
            <a:r>
              <a:rPr lang="en-US" dirty="0" err="1">
                <a:solidFill>
                  <a:srgbClr val="000099"/>
                </a:solidFill>
                <a:latin typeface="Arial"/>
                <a:ea typeface="Times New Roman"/>
                <a:cs typeface="Arial"/>
              </a:rPr>
              <a:t>foetus</a:t>
            </a:r>
            <a:r>
              <a:rPr lang="en-US" dirty="0">
                <a:solidFill>
                  <a:srgbClr val="000099"/>
                </a:solidFill>
                <a:latin typeface="Arial"/>
                <a:ea typeface="Times New Roman"/>
                <a:cs typeface="Arial"/>
              </a:rPr>
              <a:t> was living during </a:t>
            </a:r>
            <a:r>
              <a:rPr lang="en-US" dirty="0" err="1">
                <a:solidFill>
                  <a:srgbClr val="000099"/>
                </a:solidFill>
                <a:latin typeface="Arial"/>
                <a:ea typeface="Times New Roman"/>
                <a:cs typeface="Arial"/>
              </a:rPr>
              <a:t>labour</a:t>
            </a:r>
            <a:r>
              <a:rPr lang="en-US" dirty="0">
                <a:solidFill>
                  <a:srgbClr val="000099"/>
                </a:solidFill>
                <a:latin typeface="Arial"/>
                <a:ea typeface="Times New Roman"/>
                <a:cs typeface="Arial"/>
              </a:rPr>
              <a:t>,</a:t>
            </a:r>
            <a:endParaRPr lang="en-US" sz="2800" dirty="0">
              <a:solidFill>
                <a:srgbClr val="000099"/>
              </a:solidFill>
              <a:ea typeface="Calibri"/>
              <a:cs typeface="Arial"/>
            </a:endParaRPr>
          </a:p>
          <a:p>
            <a:pPr marL="342900" lvl="0" indent="-342900" algn="l" rtl="0">
              <a:lnSpc>
                <a:spcPct val="115000"/>
              </a:lnSpc>
              <a:spcAft>
                <a:spcPts val="1000"/>
              </a:spcAft>
              <a:buSzPts val="1000"/>
              <a:buFont typeface="Symbol"/>
              <a:buChar char=""/>
              <a:tabLst>
                <a:tab pos="457200" algn="l"/>
              </a:tabLst>
            </a:pPr>
            <a:r>
              <a:rPr lang="en-US" dirty="0" err="1">
                <a:solidFill>
                  <a:srgbClr val="000099"/>
                </a:solidFill>
                <a:latin typeface="Arial"/>
                <a:ea typeface="Times New Roman"/>
                <a:cs typeface="Arial"/>
              </a:rPr>
              <a:t>labour</a:t>
            </a:r>
            <a:r>
              <a:rPr lang="en-US" dirty="0">
                <a:solidFill>
                  <a:srgbClr val="000099"/>
                </a:solidFill>
                <a:latin typeface="Arial"/>
                <a:ea typeface="Times New Roman"/>
                <a:cs typeface="Arial"/>
              </a:rPr>
              <a:t> was prolonged and difficult,</a:t>
            </a:r>
            <a:endParaRPr lang="en-US" sz="2800" dirty="0">
              <a:solidFill>
                <a:srgbClr val="000099"/>
              </a:solidFill>
              <a:ea typeface="Calibri"/>
              <a:cs typeface="Arial"/>
            </a:endParaRPr>
          </a:p>
          <a:p>
            <a:pPr marL="342900" lvl="0" indent="-342900" algn="l" rtl="0">
              <a:lnSpc>
                <a:spcPct val="115000"/>
              </a:lnSpc>
              <a:spcAft>
                <a:spcPts val="1000"/>
              </a:spcAft>
              <a:buSzPts val="1000"/>
              <a:buFont typeface="Symbol"/>
              <a:buChar char=""/>
              <a:tabLst>
                <a:tab pos="457200" algn="l"/>
              </a:tabLst>
            </a:pPr>
            <a:r>
              <a:rPr lang="en-US" dirty="0">
                <a:solidFill>
                  <a:srgbClr val="000099"/>
                </a:solidFill>
                <a:latin typeface="Arial"/>
                <a:ea typeface="Times New Roman"/>
                <a:cs typeface="Arial"/>
              </a:rPr>
              <a:t>the attitude of </a:t>
            </a:r>
            <a:r>
              <a:rPr lang="en-US" dirty="0" err="1">
                <a:solidFill>
                  <a:srgbClr val="000099"/>
                </a:solidFill>
                <a:latin typeface="Arial"/>
                <a:ea typeface="Times New Roman"/>
                <a:cs typeface="Arial"/>
              </a:rPr>
              <a:t>foetal</a:t>
            </a:r>
            <a:r>
              <a:rPr lang="en-US" dirty="0">
                <a:solidFill>
                  <a:srgbClr val="000099"/>
                </a:solidFill>
                <a:latin typeface="Arial"/>
                <a:ea typeface="Times New Roman"/>
                <a:cs typeface="Arial"/>
              </a:rPr>
              <a:t> head during </a:t>
            </a:r>
            <a:r>
              <a:rPr lang="en-US" dirty="0" err="1">
                <a:solidFill>
                  <a:srgbClr val="000099"/>
                </a:solidFill>
                <a:latin typeface="Arial"/>
                <a:ea typeface="Times New Roman"/>
                <a:cs typeface="Arial"/>
              </a:rPr>
              <a:t>labour</a:t>
            </a:r>
            <a:r>
              <a:rPr lang="en-US" dirty="0">
                <a:solidFill>
                  <a:srgbClr val="000099"/>
                </a:solidFill>
                <a:latin typeface="Arial"/>
                <a:ea typeface="Times New Roman"/>
                <a:cs typeface="Arial"/>
              </a:rPr>
              <a:t> can be expected as caput is present in the most </a:t>
            </a:r>
            <a:r>
              <a:rPr lang="en-US" dirty="0" err="1">
                <a:solidFill>
                  <a:srgbClr val="000099"/>
                </a:solidFill>
                <a:latin typeface="Arial"/>
                <a:ea typeface="Times New Roman"/>
                <a:cs typeface="Arial"/>
              </a:rPr>
              <a:t>dependant</a:t>
            </a:r>
            <a:r>
              <a:rPr lang="en-US" dirty="0">
                <a:solidFill>
                  <a:srgbClr val="000099"/>
                </a:solidFill>
                <a:latin typeface="Arial"/>
                <a:ea typeface="Times New Roman"/>
                <a:cs typeface="Arial"/>
              </a:rPr>
              <a:t> part of it.</a:t>
            </a:r>
            <a:endParaRPr lang="en-US" sz="2800" dirty="0">
              <a:solidFill>
                <a:srgbClr val="000099"/>
              </a:solidFill>
              <a:ea typeface="Calibri"/>
              <a:cs typeface="Arial"/>
            </a:endParaRPr>
          </a:p>
        </p:txBody>
      </p:sp>
    </p:spTree>
    <p:extLst>
      <p:ext uri="{BB962C8B-B14F-4D97-AF65-F5344CB8AC3E}">
        <p14:creationId xmlns:p14="http://schemas.microsoft.com/office/powerpoint/2010/main" val="628837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64004"/>
            <a:ext cx="8784976" cy="6812121"/>
          </a:xfrm>
          <a:prstGeom prst="rect">
            <a:avLst/>
          </a:prstGeom>
        </p:spPr>
        <p:txBody>
          <a:bodyPr wrap="square">
            <a:spAutoFit/>
          </a:bodyPr>
          <a:lstStyle/>
          <a:p>
            <a:pPr algn="l" rtl="0">
              <a:lnSpc>
                <a:spcPts val="2040"/>
              </a:lnSpc>
              <a:spcAft>
                <a:spcPts val="1000"/>
              </a:spcAft>
            </a:pPr>
            <a:r>
              <a:rPr lang="en-US" b="1" dirty="0">
                <a:solidFill>
                  <a:srgbClr val="000000"/>
                </a:solidFill>
                <a:latin typeface="Helvetica"/>
                <a:ea typeface="Times New Roman"/>
                <a:cs typeface="Arial"/>
              </a:rPr>
              <a:t>Risk factors</a:t>
            </a:r>
            <a:endParaRPr lang="en-US" sz="1600" dirty="0">
              <a:ea typeface="Calibri"/>
              <a:cs typeface="Arial"/>
            </a:endParaRPr>
          </a:p>
          <a:p>
            <a:pPr algn="l" rtl="0">
              <a:lnSpc>
                <a:spcPts val="2040"/>
              </a:lnSpc>
              <a:spcBef>
                <a:spcPts val="375"/>
              </a:spcBef>
              <a:spcAft>
                <a:spcPts val="225"/>
              </a:spcAft>
            </a:pPr>
            <a:r>
              <a:rPr lang="en-US" dirty="0">
                <a:solidFill>
                  <a:srgbClr val="000000"/>
                </a:solidFill>
                <a:latin typeface="Helvetica"/>
                <a:ea typeface="Times New Roman"/>
                <a:cs typeface="Arial"/>
              </a:rPr>
              <a:t>There are a number of factors that need to be taken into consideration that contribute to an abnormal labor progression. These are associated with one or more of the four Ps mentioned above.</a:t>
            </a:r>
            <a:endParaRPr lang="en-US" sz="1600" dirty="0">
              <a:ea typeface="Calibri"/>
              <a:cs typeface="Arial"/>
            </a:endParaRPr>
          </a:p>
          <a:p>
            <a:pPr algn="l" rtl="0">
              <a:lnSpc>
                <a:spcPts val="2040"/>
              </a:lnSpc>
              <a:spcAft>
                <a:spcPts val="1000"/>
              </a:spcAft>
            </a:pPr>
            <a:r>
              <a:rPr lang="en-US" b="1" i="1" dirty="0">
                <a:solidFill>
                  <a:srgbClr val="000000"/>
                </a:solidFill>
                <a:latin typeface="Helvetica"/>
                <a:ea typeface="Times New Roman"/>
                <a:cs typeface="Arial"/>
              </a:rPr>
              <a:t>Power</a:t>
            </a:r>
            <a:endParaRPr lang="en-US" sz="1600" dirty="0">
              <a:ea typeface="Calibri"/>
              <a:cs typeface="Arial"/>
            </a:endParaRPr>
          </a:p>
          <a:p>
            <a:pPr algn="l" rtl="0">
              <a:lnSpc>
                <a:spcPts val="2040"/>
              </a:lnSpc>
              <a:spcBef>
                <a:spcPts val="375"/>
              </a:spcBef>
              <a:spcAft>
                <a:spcPts val="225"/>
              </a:spcAft>
            </a:pPr>
            <a:r>
              <a:rPr lang="en-US" dirty="0" err="1">
                <a:solidFill>
                  <a:srgbClr val="000000"/>
                </a:solidFill>
                <a:latin typeface="Helvetica"/>
                <a:ea typeface="Times New Roman"/>
                <a:cs typeface="Arial"/>
              </a:rPr>
              <a:t>Hypocontractile</a:t>
            </a:r>
            <a:r>
              <a:rPr lang="en-US" dirty="0">
                <a:solidFill>
                  <a:srgbClr val="000000"/>
                </a:solidFill>
                <a:latin typeface="Helvetica"/>
                <a:ea typeface="Times New Roman"/>
                <a:cs typeface="Arial"/>
              </a:rPr>
              <a:t> activity – this refers to the lack of strength and/or coordination of uterine activity to not allow optimal dilatation of the cervix and delivery of the fetus. It is the most common risk factor in explaining labor dystocia.</a:t>
            </a:r>
            <a:endParaRPr lang="en-US" sz="1600" dirty="0">
              <a:ea typeface="Calibri"/>
              <a:cs typeface="Arial"/>
            </a:endParaRPr>
          </a:p>
          <a:p>
            <a:pPr algn="l" rtl="0">
              <a:lnSpc>
                <a:spcPts val="2040"/>
              </a:lnSpc>
              <a:spcAft>
                <a:spcPts val="1000"/>
              </a:spcAft>
            </a:pPr>
            <a:r>
              <a:rPr lang="en-US" b="1" i="1" dirty="0">
                <a:solidFill>
                  <a:srgbClr val="000000"/>
                </a:solidFill>
                <a:latin typeface="Helvetica"/>
                <a:ea typeface="Times New Roman"/>
                <a:cs typeface="Arial"/>
              </a:rPr>
              <a:t>Passenger</a:t>
            </a:r>
            <a:endParaRPr lang="en-US" sz="1600" dirty="0">
              <a:ea typeface="Calibri"/>
              <a:cs typeface="Arial"/>
            </a:endParaRPr>
          </a:p>
          <a:p>
            <a:pPr marL="342900" marR="0" lvl="0" indent="-342900" algn="l" rtl="0">
              <a:lnSpc>
                <a:spcPts val="2040"/>
              </a:lnSpc>
              <a:spcBef>
                <a:spcPts val="0"/>
              </a:spcBef>
              <a:spcAft>
                <a:spcPts val="1000"/>
              </a:spcAft>
              <a:buFont typeface="+mj-lt"/>
              <a:buAutoNum type="arabicPeriod"/>
              <a:tabLst>
                <a:tab pos="457200" algn="l"/>
              </a:tabLst>
            </a:pPr>
            <a:r>
              <a:rPr lang="en-US" dirty="0">
                <a:solidFill>
                  <a:srgbClr val="000000"/>
                </a:solidFill>
                <a:latin typeface="Helvetica"/>
                <a:ea typeface="Times New Roman"/>
                <a:cs typeface="Arial"/>
              </a:rPr>
              <a:t>Non-occiput anterior position – the fetus usually enters the pelvis in an occipital transverse (OT) or occiput posterior (OP) position before rotating to </a:t>
            </a:r>
            <a:r>
              <a:rPr lang="en-US" dirty="0" err="1">
                <a:solidFill>
                  <a:srgbClr val="000000"/>
                </a:solidFill>
                <a:latin typeface="Helvetica"/>
                <a:ea typeface="Times New Roman"/>
                <a:cs typeface="Arial"/>
              </a:rPr>
              <a:t>occiptoanterior</a:t>
            </a:r>
            <a:r>
              <a:rPr lang="en-US" dirty="0">
                <a:solidFill>
                  <a:srgbClr val="000000"/>
                </a:solidFill>
                <a:latin typeface="Helvetica"/>
                <a:ea typeface="Times New Roman"/>
                <a:cs typeface="Arial"/>
              </a:rPr>
              <a:t> (OA) prior to delivery. When the rotation is protracted or does not occur this leads to malposition which is associated with a prolonged second stage</a:t>
            </a:r>
            <a:r>
              <a:rPr lang="en-US" dirty="0" smtClean="0">
                <a:solidFill>
                  <a:srgbClr val="000000"/>
                </a:solidFill>
                <a:latin typeface="Helvetica"/>
                <a:ea typeface="Times New Roman"/>
                <a:cs typeface="Arial"/>
              </a:rPr>
              <a:t>;</a:t>
            </a:r>
          </a:p>
          <a:p>
            <a:pPr marL="342900" marR="0" lvl="0" indent="-342900" algn="l" rtl="0">
              <a:lnSpc>
                <a:spcPts val="2040"/>
              </a:lnSpc>
              <a:spcBef>
                <a:spcPts val="0"/>
              </a:spcBef>
              <a:spcAft>
                <a:spcPts val="1000"/>
              </a:spcAft>
              <a:buFont typeface="+mj-lt"/>
              <a:buAutoNum type="arabicPeriod"/>
              <a:tabLst>
                <a:tab pos="457200" algn="l"/>
              </a:tabLst>
            </a:pPr>
            <a:r>
              <a:rPr lang="en-US" sz="1600" dirty="0" smtClean="0">
                <a:solidFill>
                  <a:srgbClr val="000000"/>
                </a:solidFill>
                <a:latin typeface="Helvetica"/>
                <a:ea typeface="Times New Roman"/>
                <a:cs typeface="Arial"/>
              </a:rPr>
              <a:t> </a:t>
            </a:r>
            <a:r>
              <a:rPr lang="en-US" sz="1600" dirty="0">
                <a:solidFill>
                  <a:srgbClr val="000000"/>
                </a:solidFill>
                <a:latin typeface="Helvetica"/>
                <a:ea typeface="Times New Roman"/>
                <a:cs typeface="Arial"/>
              </a:rPr>
              <a:t>Fetal anomaly;</a:t>
            </a:r>
            <a:endParaRPr lang="en-US" sz="1400" dirty="0">
              <a:solidFill>
                <a:srgbClr val="000000"/>
              </a:solidFill>
              <a:ea typeface="Calibri"/>
              <a:cs typeface="Arial"/>
            </a:endParaRPr>
          </a:p>
          <a:p>
            <a:pPr marL="342900" marR="0" lvl="0" indent="-342900" algn="l" rtl="0">
              <a:lnSpc>
                <a:spcPts val="2040"/>
              </a:lnSpc>
              <a:spcBef>
                <a:spcPts val="0"/>
              </a:spcBef>
              <a:spcAft>
                <a:spcPts val="1000"/>
              </a:spcAft>
              <a:buFont typeface="+mj-lt"/>
              <a:buAutoNum type="arabicPeriod"/>
              <a:tabLst>
                <a:tab pos="457200" algn="l"/>
              </a:tabLst>
            </a:pPr>
            <a:r>
              <a:rPr lang="en-US" sz="1600" dirty="0">
                <a:solidFill>
                  <a:srgbClr val="000000"/>
                </a:solidFill>
                <a:latin typeface="Helvetica"/>
                <a:ea typeface="Times New Roman"/>
                <a:cs typeface="Arial"/>
              </a:rPr>
              <a:t>Macrosomia.</a:t>
            </a:r>
            <a:endParaRPr lang="en-US" sz="1400" dirty="0">
              <a:solidFill>
                <a:srgbClr val="000000"/>
              </a:solidFill>
              <a:ea typeface="Calibri"/>
              <a:cs typeface="Arial"/>
            </a:endParaRPr>
          </a:p>
          <a:p>
            <a:pPr algn="l" rtl="0">
              <a:lnSpc>
                <a:spcPts val="2040"/>
              </a:lnSpc>
              <a:spcBef>
                <a:spcPts val="375"/>
              </a:spcBef>
              <a:spcAft>
                <a:spcPts val="225"/>
              </a:spcAft>
            </a:pPr>
            <a:r>
              <a:rPr lang="en-US" sz="1600" dirty="0">
                <a:solidFill>
                  <a:srgbClr val="000000"/>
                </a:solidFill>
                <a:latin typeface="Helvetica"/>
                <a:ea typeface="Times New Roman"/>
                <a:cs typeface="Arial"/>
              </a:rPr>
              <a:t>The above features can contribute to </a:t>
            </a:r>
            <a:r>
              <a:rPr lang="en-US" sz="1600" dirty="0" err="1">
                <a:solidFill>
                  <a:srgbClr val="000000"/>
                </a:solidFill>
                <a:latin typeface="Helvetica"/>
                <a:ea typeface="Times New Roman"/>
                <a:cs typeface="Arial"/>
              </a:rPr>
              <a:t>cephalopelvic</a:t>
            </a:r>
            <a:r>
              <a:rPr lang="en-US" sz="1600" dirty="0">
                <a:solidFill>
                  <a:srgbClr val="000000"/>
                </a:solidFill>
                <a:latin typeface="Helvetica"/>
                <a:ea typeface="Times New Roman"/>
                <a:cs typeface="Arial"/>
              </a:rPr>
              <a:t> disproportion where there is a disproportion between the fetus and the bony pelvis. </a:t>
            </a:r>
            <a:r>
              <a:rPr lang="en-US" sz="1600" dirty="0" err="1">
                <a:solidFill>
                  <a:srgbClr val="000000"/>
                </a:solidFill>
                <a:latin typeface="Helvetica"/>
                <a:ea typeface="Times New Roman"/>
                <a:cs typeface="Arial"/>
              </a:rPr>
              <a:t>Cephalopelvic</a:t>
            </a:r>
            <a:r>
              <a:rPr lang="en-US" sz="1600" dirty="0">
                <a:solidFill>
                  <a:srgbClr val="000000"/>
                </a:solidFill>
                <a:latin typeface="Helvetica"/>
                <a:ea typeface="Times New Roman"/>
                <a:cs typeface="Arial"/>
              </a:rPr>
              <a:t> disproportion is a subjective clinical assessment that is made at time of labor. </a:t>
            </a:r>
            <a:endParaRPr lang="en-US" sz="1600" dirty="0" smtClean="0">
              <a:solidFill>
                <a:srgbClr val="000000"/>
              </a:solidFill>
              <a:latin typeface="Helvetica"/>
              <a:ea typeface="Times New Roman"/>
              <a:cs typeface="Arial"/>
            </a:endParaRPr>
          </a:p>
          <a:p>
            <a:pPr algn="l" rtl="0">
              <a:lnSpc>
                <a:spcPts val="2040"/>
              </a:lnSpc>
              <a:spcBef>
                <a:spcPts val="375"/>
              </a:spcBef>
              <a:spcAft>
                <a:spcPts val="225"/>
              </a:spcAft>
            </a:pPr>
            <a:r>
              <a:rPr lang="en-US" sz="1600" dirty="0" smtClean="0">
                <a:solidFill>
                  <a:srgbClr val="000000"/>
                </a:solidFill>
                <a:latin typeface="Helvetica"/>
                <a:ea typeface="Times New Roman"/>
                <a:cs typeface="Arial"/>
              </a:rPr>
              <a:t>True</a:t>
            </a:r>
            <a:r>
              <a:rPr lang="en-US" sz="1600" dirty="0">
                <a:solidFill>
                  <a:srgbClr val="000000"/>
                </a:solidFill>
                <a:latin typeface="Helvetica"/>
                <a:ea typeface="Times New Roman"/>
                <a:cs typeface="Arial"/>
              </a:rPr>
              <a:t> </a:t>
            </a:r>
            <a:r>
              <a:rPr lang="en-US" sz="1600" dirty="0" err="1">
                <a:solidFill>
                  <a:srgbClr val="000000"/>
                </a:solidFill>
                <a:latin typeface="Helvetica"/>
                <a:ea typeface="Times New Roman"/>
                <a:cs typeface="Arial"/>
              </a:rPr>
              <a:t>cephalopelvic</a:t>
            </a:r>
            <a:r>
              <a:rPr lang="en-US" sz="1600" dirty="0">
                <a:solidFill>
                  <a:srgbClr val="000000"/>
                </a:solidFill>
                <a:latin typeface="Helvetica"/>
                <a:ea typeface="Times New Roman"/>
                <a:cs typeface="Arial"/>
              </a:rPr>
              <a:t> disproportion does not refer to malposition, but rather reflects any known anomaly or size that may lead to the disproportion.</a:t>
            </a:r>
            <a:endParaRPr lang="en-US" sz="1400" dirty="0">
              <a:ea typeface="Calibri"/>
              <a:cs typeface="Arial"/>
            </a:endParaRPr>
          </a:p>
          <a:p>
            <a:pPr marL="342900" marR="0" lvl="0" indent="-342900" algn="l" rtl="0">
              <a:lnSpc>
                <a:spcPts val="2040"/>
              </a:lnSpc>
              <a:spcBef>
                <a:spcPts val="0"/>
              </a:spcBef>
              <a:spcAft>
                <a:spcPts val="1000"/>
              </a:spcAft>
              <a:buFont typeface="+mj-lt"/>
              <a:buAutoNum type="arabicPeriod"/>
              <a:tabLst>
                <a:tab pos="457200" algn="l"/>
              </a:tabLst>
            </a:pPr>
            <a:endParaRPr lang="en-US" sz="1600" dirty="0">
              <a:solidFill>
                <a:srgbClr val="000000"/>
              </a:solidFill>
              <a:ea typeface="Calibri"/>
              <a:cs typeface="Arial"/>
            </a:endParaRPr>
          </a:p>
        </p:txBody>
      </p:sp>
    </p:spTree>
    <p:extLst>
      <p:ext uri="{BB962C8B-B14F-4D97-AF65-F5344CB8AC3E}">
        <p14:creationId xmlns:p14="http://schemas.microsoft.com/office/powerpoint/2010/main" val="164697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76828"/>
            <a:ext cx="8136904" cy="4452501"/>
          </a:xfrm>
          <a:prstGeom prst="rect">
            <a:avLst/>
          </a:prstGeom>
        </p:spPr>
        <p:txBody>
          <a:bodyPr wrap="square">
            <a:spAutoFit/>
          </a:bodyPr>
          <a:lstStyle/>
          <a:p>
            <a:pPr algn="l" rtl="0">
              <a:lnSpc>
                <a:spcPts val="2040"/>
              </a:lnSpc>
              <a:spcAft>
                <a:spcPts val="1000"/>
              </a:spcAft>
            </a:pPr>
            <a:r>
              <a:rPr lang="en-US" b="1" i="1" dirty="0">
                <a:solidFill>
                  <a:srgbClr val="000000"/>
                </a:solidFill>
                <a:latin typeface="Helvetica"/>
                <a:ea typeface="Times New Roman"/>
                <a:cs typeface="Arial"/>
              </a:rPr>
              <a:t>Passage</a:t>
            </a:r>
            <a:endParaRPr lang="en-US" sz="1600" dirty="0">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Obesity – this is associated with an increased length of the first stage of labor, but there has been no correlation with the second stage.</a:t>
            </a:r>
            <a:endParaRPr lang="en-US" sz="1600" dirty="0">
              <a:solidFill>
                <a:srgbClr val="000000"/>
              </a:solidFill>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Pelvic adequacy can only be assessed at the time of labor progression, although signs of a narrow pubic arch or prominent spines or sacrum can lead to an abnormal labor progress.</a:t>
            </a:r>
            <a:endParaRPr lang="en-US" sz="1600" dirty="0">
              <a:solidFill>
                <a:srgbClr val="000000"/>
              </a:solidFill>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Other maternal features include short stature, longer cervical length at mid pregnancy, and post-term pregnancy.</a:t>
            </a:r>
            <a:endParaRPr lang="en-US" sz="1600" dirty="0">
              <a:solidFill>
                <a:srgbClr val="000000"/>
              </a:solidFill>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Uterine features:</a:t>
            </a:r>
            <a:endParaRPr lang="en-US" sz="1600" dirty="0">
              <a:solidFill>
                <a:srgbClr val="000000"/>
              </a:solidFill>
              <a:ea typeface="Calibri"/>
              <a:cs typeface="Arial"/>
            </a:endParaRPr>
          </a:p>
          <a:p>
            <a:pPr marL="742950" marR="0" lvl="1" indent="-285750" algn="l" rtl="0">
              <a:lnSpc>
                <a:spcPts val="2040"/>
              </a:lnSpc>
              <a:spcBef>
                <a:spcPts val="0"/>
              </a:spcBef>
              <a:spcAft>
                <a:spcPts val="1000"/>
              </a:spcAft>
              <a:buFont typeface="+mj-lt"/>
              <a:buAutoNum type="alphaLcPeriod"/>
              <a:tabLst>
                <a:tab pos="914400" algn="l"/>
              </a:tabLst>
            </a:pPr>
            <a:r>
              <a:rPr lang="en-US" dirty="0" err="1">
                <a:solidFill>
                  <a:srgbClr val="000000"/>
                </a:solidFill>
                <a:latin typeface="Helvetica"/>
                <a:ea typeface="Times New Roman"/>
                <a:cs typeface="Arial"/>
              </a:rPr>
              <a:t>Bandl’s</a:t>
            </a:r>
            <a:r>
              <a:rPr lang="en-US" dirty="0">
                <a:solidFill>
                  <a:srgbClr val="000000"/>
                </a:solidFill>
                <a:latin typeface="Helvetica"/>
                <a:ea typeface="Times New Roman"/>
                <a:cs typeface="Arial"/>
              </a:rPr>
              <a:t> ring – occurs in 1 in 5000 births and refers to a constriction forming between the lower and upper segment of the uterus that leads to labor dystocia in the second stage. Diagnosis is made at time of cesarean section.</a:t>
            </a:r>
            <a:endParaRPr lang="en-US" sz="1600" dirty="0">
              <a:ea typeface="Calibri"/>
              <a:cs typeface="Arial"/>
            </a:endParaRPr>
          </a:p>
          <a:p>
            <a:pPr marL="742950" marR="0" lvl="1" indent="-285750" algn="l" rtl="0">
              <a:lnSpc>
                <a:spcPts val="2040"/>
              </a:lnSpc>
              <a:spcBef>
                <a:spcPts val="0"/>
              </a:spcBef>
              <a:spcAft>
                <a:spcPts val="1000"/>
              </a:spcAft>
              <a:buFont typeface="+mj-lt"/>
              <a:buAutoNum type="alphaLcPeriod"/>
              <a:tabLst>
                <a:tab pos="914400" algn="l"/>
              </a:tabLst>
            </a:pPr>
            <a:r>
              <a:rPr lang="en-US" dirty="0">
                <a:solidFill>
                  <a:srgbClr val="000000"/>
                </a:solidFill>
                <a:latin typeface="Helvetica"/>
                <a:ea typeface="Times New Roman"/>
                <a:cs typeface="Arial"/>
              </a:rPr>
              <a:t>Uterine abnormalities.</a:t>
            </a:r>
            <a:endParaRPr lang="en-US" sz="1600" dirty="0">
              <a:ea typeface="Calibri"/>
              <a:cs typeface="Arial"/>
            </a:endParaRPr>
          </a:p>
        </p:txBody>
      </p:sp>
    </p:spTree>
    <p:extLst>
      <p:ext uri="{BB962C8B-B14F-4D97-AF65-F5344CB8AC3E}">
        <p14:creationId xmlns:p14="http://schemas.microsoft.com/office/powerpoint/2010/main" val="22105201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818029"/>
            <a:ext cx="8424936" cy="2913618"/>
          </a:xfrm>
          <a:prstGeom prst="rect">
            <a:avLst/>
          </a:prstGeom>
        </p:spPr>
        <p:txBody>
          <a:bodyPr wrap="square">
            <a:spAutoFit/>
          </a:bodyPr>
          <a:lstStyle/>
          <a:p>
            <a:pPr algn="l" rtl="0">
              <a:lnSpc>
                <a:spcPts val="2040"/>
              </a:lnSpc>
              <a:spcAft>
                <a:spcPts val="1000"/>
              </a:spcAft>
            </a:pPr>
            <a:r>
              <a:rPr lang="en-US" b="1" i="1" dirty="0">
                <a:solidFill>
                  <a:srgbClr val="000000"/>
                </a:solidFill>
                <a:latin typeface="Helvetica"/>
                <a:ea typeface="Times New Roman"/>
                <a:cs typeface="Arial"/>
              </a:rPr>
              <a:t>Psyche</a:t>
            </a:r>
            <a:endParaRPr lang="en-US" sz="1600" dirty="0">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Women experiencing increased pain or high levels of anxiety release </a:t>
            </a:r>
            <a:r>
              <a:rPr lang="en-US" dirty="0" err="1">
                <a:solidFill>
                  <a:srgbClr val="000000"/>
                </a:solidFill>
                <a:latin typeface="Helvetica"/>
                <a:ea typeface="Times New Roman"/>
                <a:cs typeface="Arial"/>
              </a:rPr>
              <a:t>catecolamines</a:t>
            </a:r>
            <a:r>
              <a:rPr lang="en-US" dirty="0">
                <a:solidFill>
                  <a:srgbClr val="000000"/>
                </a:solidFill>
                <a:latin typeface="Helvetica"/>
                <a:ea typeface="Times New Roman"/>
                <a:cs typeface="Arial"/>
              </a:rPr>
              <a:t>, which can have an inhibitory effect on uterine contractility leading to abnormal labor progression.  For this reason, adequate analgesia as well as proper emotional support is important in ensuring adequate progress.</a:t>
            </a:r>
            <a:endParaRPr lang="en-US" sz="1600" dirty="0">
              <a:solidFill>
                <a:srgbClr val="000000"/>
              </a:solidFill>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As a consequence offering regional anesthesia should be dictated on a person’s wishes taking into consideration other factors such as parity, previous fast labor and not dependent on cervical dilatation. Avoiding regional anesthesia to potentially reduce labor abnormalities is not recommended.</a:t>
            </a:r>
            <a:endParaRPr lang="en-US" sz="1600" dirty="0">
              <a:solidFill>
                <a:srgbClr val="000000"/>
              </a:solidFill>
              <a:ea typeface="Calibri"/>
              <a:cs typeface="Arial"/>
            </a:endParaRPr>
          </a:p>
        </p:txBody>
      </p:sp>
    </p:spTree>
    <p:extLst>
      <p:ext uri="{BB962C8B-B14F-4D97-AF65-F5344CB8AC3E}">
        <p14:creationId xmlns:p14="http://schemas.microsoft.com/office/powerpoint/2010/main" val="7520017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2267144"/>
            <a:ext cx="6174432" cy="1810752"/>
          </a:xfrm>
          <a:prstGeom prst="rect">
            <a:avLst/>
          </a:prstGeom>
        </p:spPr>
        <p:txBody>
          <a:bodyPr wrap="square">
            <a:spAutoFit/>
          </a:bodyPr>
          <a:lstStyle/>
          <a:p>
            <a:pPr algn="l" rtl="0">
              <a:lnSpc>
                <a:spcPts val="2040"/>
              </a:lnSpc>
              <a:spcAft>
                <a:spcPts val="1000"/>
              </a:spcAft>
            </a:pPr>
            <a:r>
              <a:rPr lang="en-US" b="1" dirty="0">
                <a:solidFill>
                  <a:srgbClr val="000000"/>
                </a:solidFill>
                <a:latin typeface="Helvetica"/>
                <a:ea typeface="Times New Roman"/>
                <a:cs typeface="Arial"/>
              </a:rPr>
              <a:t>Clinical assessment tools</a:t>
            </a:r>
            <a:endParaRPr lang="en-US" sz="1600" dirty="0">
              <a:ea typeface="Calibri"/>
              <a:cs typeface="Arial"/>
            </a:endParaRPr>
          </a:p>
          <a:p>
            <a:pPr algn="l" rtl="0">
              <a:lnSpc>
                <a:spcPts val="2040"/>
              </a:lnSpc>
              <a:spcBef>
                <a:spcPts val="375"/>
              </a:spcBef>
              <a:spcAft>
                <a:spcPts val="225"/>
              </a:spcAft>
            </a:pPr>
            <a:r>
              <a:rPr lang="en-US" dirty="0">
                <a:solidFill>
                  <a:srgbClr val="000000"/>
                </a:solidFill>
                <a:latin typeface="Helvetica"/>
                <a:ea typeface="Times New Roman"/>
                <a:cs typeface="Arial"/>
              </a:rPr>
              <a:t>Labor progress is assessed through a number of tools as mentioned below. The most commonly used and tested are a thorough vaginal and abdominal examination and the use of the </a:t>
            </a:r>
            <a:r>
              <a:rPr lang="en-US" dirty="0" err="1">
                <a:solidFill>
                  <a:srgbClr val="000000"/>
                </a:solidFill>
                <a:latin typeface="Helvetica"/>
                <a:ea typeface="Times New Roman"/>
                <a:cs typeface="Arial"/>
              </a:rPr>
              <a:t>partograph</a:t>
            </a:r>
            <a:r>
              <a:rPr lang="en-US" dirty="0">
                <a:solidFill>
                  <a:srgbClr val="000000"/>
                </a:solidFill>
                <a:latin typeface="Helvetica"/>
                <a:ea typeface="Times New Roman"/>
                <a:cs typeface="Arial"/>
              </a:rPr>
              <a:t>.  More up to date means of assessment are also discussed.</a:t>
            </a:r>
            <a:endParaRPr lang="en-US" sz="1600" dirty="0">
              <a:ea typeface="Calibri"/>
              <a:cs typeface="Arial"/>
            </a:endParaRPr>
          </a:p>
        </p:txBody>
      </p:sp>
    </p:spTree>
    <p:extLst>
      <p:ext uri="{BB962C8B-B14F-4D97-AF65-F5344CB8AC3E}">
        <p14:creationId xmlns:p14="http://schemas.microsoft.com/office/powerpoint/2010/main" val="37269911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60649"/>
            <a:ext cx="8352928" cy="5504071"/>
          </a:xfrm>
          <a:prstGeom prst="rect">
            <a:avLst/>
          </a:prstGeom>
        </p:spPr>
        <p:txBody>
          <a:bodyPr wrap="square">
            <a:spAutoFit/>
          </a:bodyPr>
          <a:lstStyle/>
          <a:p>
            <a:pPr algn="l" rtl="0">
              <a:lnSpc>
                <a:spcPts val="2040"/>
              </a:lnSpc>
              <a:spcAft>
                <a:spcPts val="1000"/>
              </a:spcAft>
            </a:pPr>
            <a:r>
              <a:rPr lang="en-US" b="1" i="1" dirty="0">
                <a:solidFill>
                  <a:srgbClr val="000000"/>
                </a:solidFill>
                <a:latin typeface="Helvetica"/>
                <a:ea typeface="Times New Roman"/>
                <a:cs typeface="Arial"/>
              </a:rPr>
              <a:t>Vaginal examination</a:t>
            </a:r>
            <a:endParaRPr lang="en-US" sz="1600" dirty="0">
              <a:ea typeface="Calibri"/>
              <a:cs typeface="Arial"/>
            </a:endParaRPr>
          </a:p>
          <a:p>
            <a:pPr algn="l" rtl="0">
              <a:lnSpc>
                <a:spcPts val="2040"/>
              </a:lnSpc>
              <a:spcBef>
                <a:spcPts val="375"/>
              </a:spcBef>
              <a:spcAft>
                <a:spcPts val="225"/>
              </a:spcAft>
            </a:pPr>
            <a:r>
              <a:rPr lang="en-US" dirty="0">
                <a:solidFill>
                  <a:srgbClr val="000000"/>
                </a:solidFill>
                <a:latin typeface="Helvetica"/>
                <a:ea typeface="Times New Roman"/>
                <a:cs typeface="Arial"/>
              </a:rPr>
              <a:t>Vaginal examination should take into consideration the cervical dilatation, effacement and station of fetal head</a:t>
            </a:r>
            <a:r>
              <a:rPr lang="en-US" dirty="0" smtClean="0">
                <a:solidFill>
                  <a:srgbClr val="000000"/>
                </a:solidFill>
                <a:latin typeface="Helvetica"/>
                <a:ea typeface="Times New Roman"/>
                <a:cs typeface="Arial"/>
              </a:rPr>
              <a:t>.</a:t>
            </a:r>
          </a:p>
          <a:p>
            <a:pPr algn="l" rtl="0">
              <a:lnSpc>
                <a:spcPts val="2040"/>
              </a:lnSpc>
              <a:spcBef>
                <a:spcPts val="375"/>
              </a:spcBef>
              <a:spcAft>
                <a:spcPts val="225"/>
              </a:spcAft>
            </a:pPr>
            <a:r>
              <a:rPr lang="en-US" dirty="0">
                <a:solidFill>
                  <a:srgbClr val="000000"/>
                </a:solidFill>
                <a:latin typeface="Helvetica"/>
                <a:ea typeface="Times New Roman"/>
                <a:cs typeface="Arial"/>
              </a:rPr>
              <a:t> It is important that an abdominal examination is carried out at the same time to assess how many fifths palpable the presenting part is in relation to the pelvic brim. These findings should always be documented clearly.</a:t>
            </a:r>
            <a:endParaRPr lang="en-US" sz="1600" dirty="0">
              <a:ea typeface="Calibri"/>
              <a:cs typeface="Arial"/>
            </a:endParaRPr>
          </a:p>
          <a:p>
            <a:pPr algn="l" rtl="0">
              <a:lnSpc>
                <a:spcPts val="2040"/>
              </a:lnSpc>
              <a:spcBef>
                <a:spcPts val="375"/>
              </a:spcBef>
              <a:spcAft>
                <a:spcPts val="225"/>
              </a:spcAft>
            </a:pPr>
            <a:r>
              <a:rPr lang="en-US" dirty="0">
                <a:solidFill>
                  <a:srgbClr val="000000"/>
                </a:solidFill>
                <a:latin typeface="Helvetica"/>
                <a:ea typeface="Times New Roman"/>
                <a:cs typeface="Arial"/>
              </a:rPr>
              <a:t>Cervical dilatation ranges from closed to 10 cm when no cervix is present (full dilatation). </a:t>
            </a:r>
            <a:endParaRPr lang="en-US" dirty="0" smtClean="0">
              <a:solidFill>
                <a:srgbClr val="000000"/>
              </a:solidFill>
              <a:latin typeface="Helvetica"/>
              <a:ea typeface="Times New Roman"/>
              <a:cs typeface="Arial"/>
            </a:endParaRPr>
          </a:p>
          <a:p>
            <a:pPr algn="l" rtl="0">
              <a:lnSpc>
                <a:spcPts val="2040"/>
              </a:lnSpc>
              <a:spcBef>
                <a:spcPts val="375"/>
              </a:spcBef>
              <a:spcAft>
                <a:spcPts val="225"/>
              </a:spcAft>
            </a:pPr>
            <a:r>
              <a:rPr lang="en-US" dirty="0" smtClean="0">
                <a:solidFill>
                  <a:srgbClr val="000000"/>
                </a:solidFill>
                <a:latin typeface="Helvetica"/>
                <a:ea typeface="Times New Roman"/>
                <a:cs typeface="Arial"/>
              </a:rPr>
              <a:t>A </a:t>
            </a:r>
            <a:r>
              <a:rPr lang="en-US" dirty="0">
                <a:solidFill>
                  <a:srgbClr val="000000"/>
                </a:solidFill>
                <a:latin typeface="Helvetica"/>
                <a:ea typeface="Times New Roman"/>
                <a:cs typeface="Arial"/>
              </a:rPr>
              <a:t>rough guide is 1 cm is equal to a single index finger</a:t>
            </a:r>
            <a:r>
              <a:rPr lang="en-US" dirty="0" smtClean="0">
                <a:solidFill>
                  <a:srgbClr val="000000"/>
                </a:solidFill>
                <a:latin typeface="Helvetica"/>
                <a:ea typeface="Times New Roman"/>
                <a:cs typeface="Arial"/>
              </a:rPr>
              <a:t>.</a:t>
            </a:r>
          </a:p>
          <a:p>
            <a:pPr algn="l" rtl="0">
              <a:lnSpc>
                <a:spcPts val="2040"/>
              </a:lnSpc>
              <a:spcBef>
                <a:spcPts val="375"/>
              </a:spcBef>
              <a:spcAft>
                <a:spcPts val="225"/>
              </a:spcAft>
            </a:pPr>
            <a:r>
              <a:rPr lang="en-US" dirty="0" smtClean="0">
                <a:solidFill>
                  <a:srgbClr val="000000"/>
                </a:solidFill>
                <a:latin typeface="Helvetica"/>
                <a:ea typeface="Times New Roman"/>
                <a:cs typeface="Arial"/>
              </a:rPr>
              <a:t> </a:t>
            </a:r>
            <a:r>
              <a:rPr lang="en-US" dirty="0">
                <a:solidFill>
                  <a:srgbClr val="000000"/>
                </a:solidFill>
                <a:latin typeface="Helvetica"/>
                <a:ea typeface="Times New Roman"/>
                <a:cs typeface="Arial"/>
              </a:rPr>
              <a:t>Effacement refers to the remaining length of the cervix and is documented in cm or percentage remaining</a:t>
            </a:r>
            <a:r>
              <a:rPr lang="en-US" dirty="0" smtClean="0">
                <a:solidFill>
                  <a:srgbClr val="000000"/>
                </a:solidFill>
                <a:latin typeface="Helvetica"/>
                <a:ea typeface="Times New Roman"/>
                <a:cs typeface="Arial"/>
              </a:rPr>
              <a:t>.</a:t>
            </a:r>
          </a:p>
          <a:p>
            <a:pPr algn="l" rtl="0">
              <a:lnSpc>
                <a:spcPts val="2040"/>
              </a:lnSpc>
              <a:spcBef>
                <a:spcPts val="375"/>
              </a:spcBef>
              <a:spcAft>
                <a:spcPts val="225"/>
              </a:spcAft>
            </a:pPr>
            <a:r>
              <a:rPr lang="en-US" dirty="0" smtClean="0">
                <a:solidFill>
                  <a:srgbClr val="000000"/>
                </a:solidFill>
                <a:latin typeface="Helvetica"/>
                <a:ea typeface="Times New Roman"/>
                <a:cs typeface="Arial"/>
              </a:rPr>
              <a:t> </a:t>
            </a:r>
            <a:r>
              <a:rPr lang="en-US" dirty="0">
                <a:solidFill>
                  <a:srgbClr val="000000"/>
                </a:solidFill>
                <a:latin typeface="Helvetica"/>
                <a:ea typeface="Times New Roman"/>
                <a:cs typeface="Arial"/>
              </a:rPr>
              <a:t>100% usually refers to 2 cm length (not in labor). </a:t>
            </a:r>
            <a:endParaRPr lang="en-US" dirty="0" smtClean="0">
              <a:solidFill>
                <a:srgbClr val="000000"/>
              </a:solidFill>
              <a:latin typeface="Helvetica"/>
              <a:ea typeface="Times New Roman"/>
              <a:cs typeface="Arial"/>
            </a:endParaRPr>
          </a:p>
          <a:p>
            <a:pPr algn="l" rtl="0">
              <a:lnSpc>
                <a:spcPts val="2040"/>
              </a:lnSpc>
              <a:spcBef>
                <a:spcPts val="375"/>
              </a:spcBef>
              <a:spcAft>
                <a:spcPts val="225"/>
              </a:spcAft>
            </a:pPr>
            <a:r>
              <a:rPr lang="en-US" dirty="0" smtClean="0">
                <a:solidFill>
                  <a:srgbClr val="000000"/>
                </a:solidFill>
                <a:latin typeface="Helvetica"/>
                <a:ea typeface="Times New Roman"/>
                <a:cs typeface="Arial"/>
              </a:rPr>
              <a:t> </a:t>
            </a:r>
            <a:r>
              <a:rPr lang="en-US" dirty="0">
                <a:solidFill>
                  <a:srgbClr val="000000"/>
                </a:solidFill>
                <a:latin typeface="Helvetica"/>
                <a:ea typeface="Times New Roman"/>
                <a:cs typeface="Arial"/>
              </a:rPr>
              <a:t>The station of the fetal head is made in reference to the plane of the maternal ischial spines with the leading part of the head at this level referred to as station 0. </a:t>
            </a:r>
            <a:endParaRPr lang="en-US" dirty="0" smtClean="0">
              <a:solidFill>
                <a:srgbClr val="000000"/>
              </a:solidFill>
              <a:latin typeface="Helvetica"/>
              <a:ea typeface="Times New Roman"/>
              <a:cs typeface="Arial"/>
            </a:endParaRPr>
          </a:p>
          <a:p>
            <a:pPr algn="l" rtl="0">
              <a:lnSpc>
                <a:spcPts val="2040"/>
              </a:lnSpc>
              <a:spcBef>
                <a:spcPts val="375"/>
              </a:spcBef>
              <a:spcAft>
                <a:spcPts val="225"/>
              </a:spcAft>
            </a:pPr>
            <a:r>
              <a:rPr lang="en-US" dirty="0" smtClean="0">
                <a:solidFill>
                  <a:srgbClr val="000000"/>
                </a:solidFill>
                <a:latin typeface="Helvetica"/>
                <a:ea typeface="Times New Roman"/>
                <a:cs typeface="Arial"/>
              </a:rPr>
              <a:t> </a:t>
            </a:r>
            <a:r>
              <a:rPr lang="en-US" dirty="0">
                <a:solidFill>
                  <a:srgbClr val="000000"/>
                </a:solidFill>
                <a:latin typeface="Helvetica"/>
                <a:ea typeface="Times New Roman"/>
                <a:cs typeface="Arial"/>
              </a:rPr>
              <a:t>This is important especially in active labor and at full dilatation in order to assess appropriate intervention if indicated</a:t>
            </a:r>
            <a:r>
              <a:rPr lang="en-US" dirty="0" smtClean="0">
                <a:solidFill>
                  <a:srgbClr val="000000"/>
                </a:solidFill>
                <a:latin typeface="Helvetica"/>
                <a:ea typeface="Times New Roman"/>
                <a:cs typeface="Arial"/>
              </a:rPr>
              <a:t>.</a:t>
            </a:r>
          </a:p>
          <a:p>
            <a:pPr algn="l" rtl="0">
              <a:lnSpc>
                <a:spcPts val="2040"/>
              </a:lnSpc>
              <a:spcBef>
                <a:spcPts val="375"/>
              </a:spcBef>
              <a:spcAft>
                <a:spcPts val="225"/>
              </a:spcAft>
            </a:pPr>
            <a:r>
              <a:rPr lang="en-US" dirty="0" smtClean="0">
                <a:solidFill>
                  <a:srgbClr val="000000"/>
                </a:solidFill>
                <a:latin typeface="Helvetica"/>
                <a:ea typeface="Times New Roman"/>
                <a:cs typeface="Arial"/>
              </a:rPr>
              <a:t> </a:t>
            </a:r>
            <a:r>
              <a:rPr lang="en-US" dirty="0">
                <a:solidFill>
                  <a:srgbClr val="000000"/>
                </a:solidFill>
                <a:latin typeface="Helvetica"/>
                <a:ea typeface="Times New Roman"/>
                <a:cs typeface="Arial"/>
              </a:rPr>
              <a:t>Caput and molding should be taken into account.</a:t>
            </a:r>
            <a:endParaRPr lang="en-US" sz="1600" dirty="0">
              <a:ea typeface="Calibri"/>
              <a:cs typeface="Arial"/>
            </a:endParaRPr>
          </a:p>
        </p:txBody>
      </p:sp>
    </p:spTree>
    <p:extLst>
      <p:ext uri="{BB962C8B-B14F-4D97-AF65-F5344CB8AC3E}">
        <p14:creationId xmlns:p14="http://schemas.microsoft.com/office/powerpoint/2010/main" val="18111979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844823"/>
            <a:ext cx="7560840" cy="2861449"/>
          </a:xfrm>
          <a:prstGeom prst="rect">
            <a:avLst/>
          </a:prstGeom>
        </p:spPr>
        <p:txBody>
          <a:bodyPr wrap="square">
            <a:spAutoFit/>
          </a:bodyPr>
          <a:lstStyle/>
          <a:p>
            <a:pPr algn="l" rtl="0">
              <a:lnSpc>
                <a:spcPts val="2040"/>
              </a:lnSpc>
              <a:spcBef>
                <a:spcPts val="375"/>
              </a:spcBef>
              <a:spcAft>
                <a:spcPts val="225"/>
              </a:spcAft>
            </a:pPr>
            <a:r>
              <a:rPr lang="en-US" dirty="0">
                <a:solidFill>
                  <a:srgbClr val="000000"/>
                </a:solidFill>
                <a:latin typeface="Helvetica"/>
                <a:ea typeface="Times New Roman"/>
                <a:cs typeface="Arial"/>
              </a:rPr>
              <a:t>Vaginal examinations should be performed for the following indications:</a:t>
            </a:r>
            <a:endParaRPr lang="en-US" sz="1600" dirty="0">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On admission in labor;</a:t>
            </a:r>
            <a:endParaRPr lang="en-US" sz="1600" dirty="0">
              <a:solidFill>
                <a:srgbClr val="000000"/>
              </a:solidFill>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Four hourly in the first stage (2 hourly after </a:t>
            </a:r>
            <a:r>
              <a:rPr lang="en-US" dirty="0" err="1">
                <a:solidFill>
                  <a:srgbClr val="000000"/>
                </a:solidFill>
                <a:latin typeface="Helvetica"/>
                <a:ea typeface="Times New Roman"/>
                <a:cs typeface="Arial"/>
              </a:rPr>
              <a:t>amniotomy</a:t>
            </a:r>
            <a:r>
              <a:rPr lang="en-US" dirty="0">
                <a:solidFill>
                  <a:srgbClr val="000000"/>
                </a:solidFill>
                <a:latin typeface="Helvetica"/>
                <a:ea typeface="Times New Roman"/>
                <a:cs typeface="Arial"/>
              </a:rPr>
              <a:t>);</a:t>
            </a:r>
            <a:endParaRPr lang="en-US" sz="1600" dirty="0">
              <a:solidFill>
                <a:srgbClr val="000000"/>
              </a:solidFill>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Prior to administering analgesia;</a:t>
            </a:r>
            <a:endParaRPr lang="en-US" sz="1600" dirty="0">
              <a:solidFill>
                <a:srgbClr val="000000"/>
              </a:solidFill>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Patient urge to push;</a:t>
            </a:r>
            <a:endParaRPr lang="en-US" sz="1600" dirty="0">
              <a:solidFill>
                <a:srgbClr val="000000"/>
              </a:solidFill>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dirty="0">
                <a:solidFill>
                  <a:srgbClr val="000000"/>
                </a:solidFill>
                <a:latin typeface="Helvetica"/>
                <a:ea typeface="Times New Roman"/>
                <a:cs typeface="Arial"/>
              </a:rPr>
              <a:t>Any concerns with fetal heart rate abnormalities (to rule out cord prolapse, uterine rupture or fetal descent).</a:t>
            </a:r>
            <a:endParaRPr lang="en-US" sz="1600" dirty="0">
              <a:solidFill>
                <a:srgbClr val="000000"/>
              </a:solidFill>
              <a:ea typeface="Calibri"/>
              <a:cs typeface="Arial"/>
            </a:endParaRPr>
          </a:p>
          <a:p>
            <a:pPr algn="l" rtl="0">
              <a:lnSpc>
                <a:spcPts val="2040"/>
              </a:lnSpc>
              <a:spcAft>
                <a:spcPts val="1000"/>
              </a:spcAft>
            </a:pPr>
            <a:r>
              <a:rPr lang="en-US" b="1" i="1" dirty="0">
                <a:solidFill>
                  <a:srgbClr val="000000"/>
                </a:solidFill>
                <a:latin typeface="Helvetica"/>
                <a:ea typeface="Times New Roman"/>
                <a:cs typeface="Arial"/>
              </a:rPr>
              <a:t> </a:t>
            </a:r>
            <a:endParaRPr lang="en-US" sz="1600" dirty="0">
              <a:ea typeface="Calibri"/>
              <a:cs typeface="Arial"/>
            </a:endParaRPr>
          </a:p>
        </p:txBody>
      </p:sp>
    </p:spTree>
    <p:extLst>
      <p:ext uri="{BB962C8B-B14F-4D97-AF65-F5344CB8AC3E}">
        <p14:creationId xmlns:p14="http://schemas.microsoft.com/office/powerpoint/2010/main" val="7545253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00021"/>
            <a:ext cx="8352928" cy="3913892"/>
          </a:xfrm>
          <a:prstGeom prst="rect">
            <a:avLst/>
          </a:prstGeom>
        </p:spPr>
        <p:txBody>
          <a:bodyPr wrap="square">
            <a:spAutoFit/>
          </a:bodyPr>
          <a:lstStyle/>
          <a:p>
            <a:pPr algn="l" rtl="0">
              <a:lnSpc>
                <a:spcPts val="2040"/>
              </a:lnSpc>
              <a:spcAft>
                <a:spcPts val="1000"/>
              </a:spcAft>
            </a:pPr>
            <a:r>
              <a:rPr lang="en-US" b="1" i="1" dirty="0" err="1">
                <a:solidFill>
                  <a:srgbClr val="000000"/>
                </a:solidFill>
                <a:latin typeface="Helvetica"/>
                <a:ea typeface="Times New Roman"/>
                <a:cs typeface="Arial"/>
              </a:rPr>
              <a:t>Partogram</a:t>
            </a:r>
            <a:endParaRPr lang="en-US" sz="1600" dirty="0">
              <a:ea typeface="Calibri"/>
              <a:cs typeface="Arial"/>
            </a:endParaRPr>
          </a:p>
          <a:p>
            <a:pPr marL="342900" indent="-342900" algn="l" rtl="0">
              <a:lnSpc>
                <a:spcPts val="2040"/>
              </a:lnSpc>
              <a:spcBef>
                <a:spcPts val="375"/>
              </a:spcBef>
              <a:spcAft>
                <a:spcPts val="225"/>
              </a:spcAft>
              <a:buFont typeface="+mj-lt"/>
              <a:buAutoNum type="arabicPeriod"/>
            </a:pPr>
            <a:r>
              <a:rPr lang="en-US" dirty="0">
                <a:solidFill>
                  <a:srgbClr val="000000"/>
                </a:solidFill>
                <a:latin typeface="Helvetica"/>
                <a:ea typeface="Times New Roman"/>
                <a:cs typeface="Arial"/>
              </a:rPr>
              <a:t>The </a:t>
            </a:r>
            <a:r>
              <a:rPr lang="en-US" dirty="0" err="1">
                <a:solidFill>
                  <a:srgbClr val="000000"/>
                </a:solidFill>
                <a:latin typeface="Helvetica"/>
                <a:ea typeface="Times New Roman"/>
                <a:cs typeface="Arial"/>
              </a:rPr>
              <a:t>partogram</a:t>
            </a:r>
            <a:r>
              <a:rPr lang="en-US" dirty="0">
                <a:solidFill>
                  <a:srgbClr val="000000"/>
                </a:solidFill>
                <a:latin typeface="Helvetica"/>
                <a:ea typeface="Times New Roman"/>
                <a:cs typeface="Arial"/>
              </a:rPr>
              <a:t> is a graphical representation of observations made regarding progress of labor in the active phase (Figure 3</a:t>
            </a:r>
            <a:r>
              <a:rPr lang="en-US" dirty="0" smtClean="0">
                <a:solidFill>
                  <a:srgbClr val="000000"/>
                </a:solidFill>
                <a:latin typeface="Helvetica"/>
                <a:ea typeface="Times New Roman"/>
                <a:cs typeface="Arial"/>
              </a:rPr>
              <a:t>).</a:t>
            </a:r>
          </a:p>
          <a:p>
            <a:pPr marL="342900" indent="-342900" algn="l" rtl="0">
              <a:lnSpc>
                <a:spcPts val="2040"/>
              </a:lnSpc>
              <a:spcBef>
                <a:spcPts val="375"/>
              </a:spcBef>
              <a:spcAft>
                <a:spcPts val="225"/>
              </a:spcAft>
              <a:buFont typeface="+mj-lt"/>
              <a:buAutoNum type="arabicPeriod"/>
            </a:pPr>
            <a:r>
              <a:rPr lang="en-US" dirty="0" smtClean="0">
                <a:solidFill>
                  <a:srgbClr val="000000"/>
                </a:solidFill>
                <a:latin typeface="Helvetica"/>
                <a:ea typeface="Times New Roman"/>
                <a:cs typeface="Arial"/>
              </a:rPr>
              <a:t>The </a:t>
            </a:r>
            <a:r>
              <a:rPr lang="en-US" dirty="0">
                <a:solidFill>
                  <a:srgbClr val="000000"/>
                </a:solidFill>
                <a:latin typeface="Helvetica"/>
                <a:ea typeface="Times New Roman"/>
                <a:cs typeface="Arial"/>
              </a:rPr>
              <a:t>aim is to provide a pictorial overview of patient's cervical dilatation over time in comparison with the expected lower limit of normal progress</a:t>
            </a:r>
            <a:r>
              <a:rPr lang="en-US" dirty="0" smtClean="0">
                <a:solidFill>
                  <a:srgbClr val="000000"/>
                </a:solidFill>
                <a:latin typeface="Helvetica"/>
                <a:ea typeface="Times New Roman"/>
                <a:cs typeface="Arial"/>
              </a:rPr>
              <a:t>.</a:t>
            </a:r>
          </a:p>
          <a:p>
            <a:pPr marL="342900" indent="-342900" algn="l" rtl="0">
              <a:lnSpc>
                <a:spcPts val="2040"/>
              </a:lnSpc>
              <a:spcBef>
                <a:spcPts val="375"/>
              </a:spcBef>
              <a:spcAft>
                <a:spcPts val="225"/>
              </a:spcAft>
              <a:buFont typeface="+mj-lt"/>
              <a:buAutoNum type="arabicPeriod"/>
            </a:pPr>
            <a:r>
              <a:rPr lang="en-US" dirty="0" smtClean="0">
                <a:solidFill>
                  <a:srgbClr val="000000"/>
                </a:solidFill>
                <a:latin typeface="Helvetica"/>
                <a:ea typeface="Times New Roman"/>
                <a:cs typeface="Arial"/>
              </a:rPr>
              <a:t> </a:t>
            </a:r>
            <a:r>
              <a:rPr lang="en-US" dirty="0">
                <a:solidFill>
                  <a:srgbClr val="000000"/>
                </a:solidFill>
                <a:latin typeface="Helvetica"/>
                <a:ea typeface="Times New Roman"/>
                <a:cs typeface="Arial"/>
              </a:rPr>
              <a:t>This is done by looking a number of observations including cervical dilatation, descent of fetal head and uterine contractions, as well as fetal heart rate, presence of membranes and liquor color if rupture has occurred and molding</a:t>
            </a:r>
            <a:r>
              <a:rPr lang="en-US" dirty="0" smtClean="0">
                <a:solidFill>
                  <a:srgbClr val="000000"/>
                </a:solidFill>
                <a:latin typeface="Helvetica"/>
                <a:ea typeface="Times New Roman"/>
                <a:cs typeface="Arial"/>
              </a:rPr>
              <a:t>.</a:t>
            </a:r>
          </a:p>
          <a:p>
            <a:pPr marL="342900" indent="-342900" algn="l" rtl="0">
              <a:lnSpc>
                <a:spcPts val="2040"/>
              </a:lnSpc>
              <a:spcBef>
                <a:spcPts val="375"/>
              </a:spcBef>
              <a:spcAft>
                <a:spcPts val="225"/>
              </a:spcAft>
              <a:buFont typeface="+mj-lt"/>
              <a:buAutoNum type="arabicPeriod"/>
            </a:pPr>
            <a:r>
              <a:rPr lang="en-US" dirty="0" smtClean="0">
                <a:solidFill>
                  <a:srgbClr val="000000"/>
                </a:solidFill>
                <a:latin typeface="Helvetica"/>
                <a:ea typeface="Times New Roman"/>
                <a:cs typeface="Arial"/>
              </a:rPr>
              <a:t> </a:t>
            </a:r>
            <a:r>
              <a:rPr lang="en-US" dirty="0">
                <a:solidFill>
                  <a:srgbClr val="000000"/>
                </a:solidFill>
                <a:latin typeface="Helvetica"/>
                <a:ea typeface="Times New Roman"/>
                <a:cs typeface="Arial"/>
              </a:rPr>
              <a:t>The </a:t>
            </a:r>
            <a:r>
              <a:rPr lang="en-US" dirty="0" err="1">
                <a:solidFill>
                  <a:srgbClr val="000000"/>
                </a:solidFill>
                <a:latin typeface="Helvetica"/>
                <a:ea typeface="Times New Roman"/>
                <a:cs typeface="Arial"/>
              </a:rPr>
              <a:t>partogram</a:t>
            </a:r>
            <a:r>
              <a:rPr lang="en-US" dirty="0">
                <a:solidFill>
                  <a:srgbClr val="000000"/>
                </a:solidFill>
                <a:latin typeface="Helvetica"/>
                <a:ea typeface="Times New Roman"/>
                <a:cs typeface="Arial"/>
              </a:rPr>
              <a:t> is also thought to be useful in alerting the clinicians of deviations from normal progress or fetal well-being. </a:t>
            </a:r>
            <a:endParaRPr lang="en-US" dirty="0" smtClean="0">
              <a:solidFill>
                <a:srgbClr val="000000"/>
              </a:solidFill>
              <a:latin typeface="Helvetica"/>
              <a:ea typeface="Times New Roman"/>
              <a:cs typeface="Arial"/>
            </a:endParaRPr>
          </a:p>
          <a:p>
            <a:pPr marL="342900" indent="-342900" algn="l" rtl="0">
              <a:lnSpc>
                <a:spcPts val="2040"/>
              </a:lnSpc>
              <a:spcBef>
                <a:spcPts val="375"/>
              </a:spcBef>
              <a:spcAft>
                <a:spcPts val="225"/>
              </a:spcAft>
              <a:buFont typeface="+mj-lt"/>
              <a:buAutoNum type="arabicPeriod"/>
            </a:pPr>
            <a:r>
              <a:rPr lang="en-US" dirty="0" smtClean="0">
                <a:solidFill>
                  <a:srgbClr val="000000"/>
                </a:solidFill>
                <a:latin typeface="Helvetica"/>
                <a:ea typeface="Times New Roman"/>
                <a:cs typeface="Arial"/>
              </a:rPr>
              <a:t> </a:t>
            </a:r>
            <a:r>
              <a:rPr lang="en-US" dirty="0">
                <a:solidFill>
                  <a:srgbClr val="000000"/>
                </a:solidFill>
                <a:latin typeface="Helvetica"/>
                <a:ea typeface="Times New Roman"/>
                <a:cs typeface="Arial"/>
              </a:rPr>
              <a:t>This is through the use of alert and action lines highlighting when action needs to be taken or transfer to appropriate facilities should occur.</a:t>
            </a:r>
            <a:endParaRPr lang="en-US" sz="1600" dirty="0">
              <a:ea typeface="Calibri"/>
              <a:cs typeface="Arial"/>
            </a:endParaRPr>
          </a:p>
        </p:txBody>
      </p:sp>
    </p:spTree>
    <p:extLst>
      <p:ext uri="{BB962C8B-B14F-4D97-AF65-F5344CB8AC3E}">
        <p14:creationId xmlns:p14="http://schemas.microsoft.com/office/powerpoint/2010/main" val="3095960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6672"/>
            <a:ext cx="8424936" cy="5557419"/>
          </a:xfrm>
          <a:prstGeom prst="rect">
            <a:avLst/>
          </a:prstGeom>
        </p:spPr>
        <p:txBody>
          <a:bodyPr wrap="square">
            <a:spAutoFit/>
          </a:bodyPr>
          <a:lstStyle/>
          <a:p>
            <a:pPr algn="l" rtl="0">
              <a:lnSpc>
                <a:spcPct val="115000"/>
              </a:lnSpc>
              <a:spcAft>
                <a:spcPts val="1000"/>
              </a:spcAft>
            </a:pPr>
            <a:r>
              <a:rPr lang="en-US" b="1" dirty="0">
                <a:solidFill>
                  <a:srgbClr val="000099"/>
                </a:solidFill>
                <a:latin typeface="Arial"/>
                <a:ea typeface="Times New Roman"/>
                <a:cs typeface="Arial"/>
              </a:rPr>
              <a:t>Cause of Onset of </a:t>
            </a:r>
            <a:r>
              <a:rPr lang="en-US" b="1" dirty="0" err="1">
                <a:solidFill>
                  <a:srgbClr val="000099"/>
                </a:solidFill>
                <a:latin typeface="Arial"/>
                <a:ea typeface="Times New Roman"/>
                <a:cs typeface="Arial"/>
              </a:rPr>
              <a:t>Labour</a:t>
            </a:r>
            <a:endParaRPr lang="en-US" sz="2800" dirty="0">
              <a:ea typeface="Calibri"/>
              <a:cs typeface="Arial"/>
            </a:endParaRPr>
          </a:p>
          <a:p>
            <a:pPr algn="l" rtl="0">
              <a:lnSpc>
                <a:spcPct val="115000"/>
              </a:lnSpc>
              <a:spcAft>
                <a:spcPts val="1000"/>
              </a:spcAft>
            </a:pPr>
            <a:r>
              <a:rPr lang="en-US" dirty="0">
                <a:solidFill>
                  <a:srgbClr val="000099"/>
                </a:solidFill>
                <a:latin typeface="Arial"/>
                <a:ea typeface="Times New Roman"/>
                <a:cs typeface="Arial"/>
              </a:rPr>
              <a:t>It is unknown but the following theories were postulated:</a:t>
            </a:r>
            <a:endParaRPr lang="en-US" sz="2800" dirty="0">
              <a:ea typeface="Calibri"/>
              <a:cs typeface="Arial"/>
            </a:endParaRPr>
          </a:p>
          <a:p>
            <a:pPr algn="l" rtl="0">
              <a:lnSpc>
                <a:spcPct val="115000"/>
              </a:lnSpc>
              <a:spcAft>
                <a:spcPts val="1000"/>
              </a:spcAft>
            </a:pPr>
            <a:r>
              <a:rPr lang="en-US" b="1" i="1" dirty="0">
                <a:solidFill>
                  <a:srgbClr val="000099"/>
                </a:solidFill>
                <a:latin typeface="Arial"/>
                <a:ea typeface="Times New Roman"/>
                <a:cs typeface="Arial"/>
              </a:rPr>
              <a:t>Hormonal factors</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err="1">
                <a:solidFill>
                  <a:srgbClr val="000099"/>
                </a:solidFill>
                <a:latin typeface="Arial"/>
                <a:ea typeface="Times New Roman"/>
                <a:cs typeface="Arial"/>
              </a:rPr>
              <a:t>Oestrogen</a:t>
            </a:r>
            <a:r>
              <a:rPr lang="en-US" dirty="0">
                <a:solidFill>
                  <a:srgbClr val="000099"/>
                </a:solidFill>
                <a:latin typeface="Arial"/>
                <a:ea typeface="Times New Roman"/>
                <a:cs typeface="Arial"/>
              </a:rPr>
              <a:t> theory:</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During pregnancy, most of the </a:t>
            </a:r>
            <a:r>
              <a:rPr lang="en-US" dirty="0" err="1">
                <a:solidFill>
                  <a:srgbClr val="000099"/>
                </a:solidFill>
                <a:latin typeface="Arial"/>
                <a:ea typeface="Times New Roman"/>
                <a:cs typeface="Times New Roman"/>
              </a:rPr>
              <a:t>oestrogens</a:t>
            </a:r>
            <a:r>
              <a:rPr lang="en-US" dirty="0">
                <a:solidFill>
                  <a:srgbClr val="000099"/>
                </a:solidFill>
                <a:latin typeface="Arial"/>
                <a:ea typeface="Times New Roman"/>
                <a:cs typeface="Times New Roman"/>
              </a:rPr>
              <a:t> are present in a binding form. During the last trimester, more free </a:t>
            </a:r>
            <a:r>
              <a:rPr lang="en-US" dirty="0" err="1">
                <a:solidFill>
                  <a:srgbClr val="000099"/>
                </a:solidFill>
                <a:latin typeface="Arial"/>
                <a:ea typeface="Times New Roman"/>
                <a:cs typeface="Times New Roman"/>
              </a:rPr>
              <a:t>oestrogen</a:t>
            </a:r>
            <a:r>
              <a:rPr lang="en-US" dirty="0">
                <a:solidFill>
                  <a:srgbClr val="000099"/>
                </a:solidFill>
                <a:latin typeface="Arial"/>
                <a:ea typeface="Times New Roman"/>
                <a:cs typeface="Times New Roman"/>
              </a:rPr>
              <a:t> appears increasing the excitability of the myometrium and prostaglandins synthesis.</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Progesterone withdrawal theory:</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Before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 there is a drop in progesterone synthesis leading to predominance of the excitatory action of </a:t>
            </a:r>
            <a:r>
              <a:rPr lang="en-US" dirty="0" err="1">
                <a:solidFill>
                  <a:srgbClr val="000099"/>
                </a:solidFill>
                <a:latin typeface="Arial"/>
                <a:ea typeface="Times New Roman"/>
                <a:cs typeface="Times New Roman"/>
              </a:rPr>
              <a:t>oestrogens</a:t>
            </a:r>
            <a:r>
              <a:rPr lang="en-US" dirty="0">
                <a:solidFill>
                  <a:srgbClr val="000099"/>
                </a:solidFill>
                <a:latin typeface="Arial"/>
                <a:ea typeface="Times New Roman"/>
                <a:cs typeface="Times New Roman"/>
              </a:rPr>
              <a:t>.</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Prostaglandins theory:</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Prostaglandins E2 and F2α are powerful stimulators of uterine muscle activity. PGF2α was found to be increased in maternal and </a:t>
            </a:r>
            <a:r>
              <a:rPr lang="en-US" dirty="0" err="1">
                <a:solidFill>
                  <a:srgbClr val="000099"/>
                </a:solidFill>
                <a:latin typeface="Arial"/>
                <a:ea typeface="Times New Roman"/>
                <a:cs typeface="Times New Roman"/>
              </a:rPr>
              <a:t>foetal</a:t>
            </a:r>
            <a:r>
              <a:rPr lang="en-US" dirty="0">
                <a:solidFill>
                  <a:srgbClr val="000099"/>
                </a:solidFill>
                <a:latin typeface="Arial"/>
                <a:ea typeface="Times New Roman"/>
                <a:cs typeface="Times New Roman"/>
              </a:rPr>
              <a:t> blood as well as the amniotic fluid late in pregnancy and during </a:t>
            </a:r>
            <a:r>
              <a:rPr lang="en-US" dirty="0" err="1">
                <a:solidFill>
                  <a:srgbClr val="000099"/>
                </a:solidFill>
                <a:latin typeface="Arial"/>
                <a:ea typeface="Times New Roman"/>
                <a:cs typeface="Times New Roman"/>
              </a:rPr>
              <a:t>labour</a:t>
            </a:r>
            <a:r>
              <a:rPr lang="en-US" dirty="0" smtClean="0">
                <a:solidFill>
                  <a:srgbClr val="000099"/>
                </a:solidFill>
                <a:latin typeface="Arial"/>
                <a:ea typeface="Times New Roman"/>
                <a:cs typeface="Times New Roman"/>
              </a:rPr>
              <a:t>.</a:t>
            </a:r>
            <a:endParaRPr lang="en-US" sz="2800" dirty="0">
              <a:solidFill>
                <a:srgbClr val="000099"/>
              </a:solidFill>
              <a:ea typeface="Calibri"/>
              <a:cs typeface="Times New Roman"/>
            </a:endParaRPr>
          </a:p>
        </p:txBody>
      </p:sp>
    </p:spTree>
    <p:extLst>
      <p:ext uri="{BB962C8B-B14F-4D97-AF65-F5344CB8AC3E}">
        <p14:creationId xmlns:p14="http://schemas.microsoft.com/office/powerpoint/2010/main" val="22076814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s://images-glowm.cms.ama.uk.com/img/Vol%2011%20Ch%204%20fig%203.JPG?1561143"/>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8640"/>
            <a:ext cx="9036496" cy="5472608"/>
          </a:xfrm>
          <a:prstGeom prst="rect">
            <a:avLst/>
          </a:prstGeom>
          <a:noFill/>
          <a:ln>
            <a:noFill/>
          </a:ln>
        </p:spPr>
      </p:pic>
      <p:sp>
        <p:nvSpPr>
          <p:cNvPr id="3" name="Rectangle 2"/>
          <p:cNvSpPr/>
          <p:nvPr/>
        </p:nvSpPr>
        <p:spPr>
          <a:xfrm>
            <a:off x="611560" y="5804005"/>
            <a:ext cx="7272808" cy="605294"/>
          </a:xfrm>
          <a:prstGeom prst="rect">
            <a:avLst/>
          </a:prstGeom>
        </p:spPr>
        <p:txBody>
          <a:bodyPr wrap="square">
            <a:spAutoFit/>
          </a:bodyPr>
          <a:lstStyle/>
          <a:p>
            <a:pPr>
              <a:lnSpc>
                <a:spcPts val="2040"/>
              </a:lnSpc>
              <a:spcAft>
                <a:spcPts val="1000"/>
              </a:spcAft>
            </a:pPr>
            <a:r>
              <a:rPr lang="en-US" dirty="0">
                <a:solidFill>
                  <a:srgbClr val="000000"/>
                </a:solidFill>
                <a:latin typeface="Helvetica"/>
                <a:ea typeface="Times New Roman"/>
                <a:cs typeface="Arial"/>
              </a:rPr>
              <a:t>An example of a </a:t>
            </a:r>
            <a:r>
              <a:rPr lang="en-US" dirty="0" err="1">
                <a:solidFill>
                  <a:srgbClr val="000000"/>
                </a:solidFill>
                <a:latin typeface="Helvetica"/>
                <a:ea typeface="Times New Roman"/>
                <a:cs typeface="Arial"/>
              </a:rPr>
              <a:t>partogram</a:t>
            </a:r>
            <a:r>
              <a:rPr lang="en-US" dirty="0">
                <a:solidFill>
                  <a:srgbClr val="000000"/>
                </a:solidFill>
                <a:latin typeface="Helvetica"/>
                <a:ea typeface="Times New Roman"/>
                <a:cs typeface="Arial"/>
              </a:rPr>
              <a:t> used in the UK showing alert and action lines.</a:t>
            </a:r>
            <a:endParaRPr lang="en-US" sz="1600" dirty="0">
              <a:ea typeface="Calibri"/>
              <a:cs typeface="Arial"/>
            </a:endParaRPr>
          </a:p>
        </p:txBody>
      </p:sp>
    </p:spTree>
    <p:extLst>
      <p:ext uri="{BB962C8B-B14F-4D97-AF65-F5344CB8AC3E}">
        <p14:creationId xmlns:p14="http://schemas.microsoft.com/office/powerpoint/2010/main" val="28697835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640960" cy="5042406"/>
          </a:xfrm>
          <a:prstGeom prst="rect">
            <a:avLst/>
          </a:prstGeom>
        </p:spPr>
        <p:txBody>
          <a:bodyPr wrap="square">
            <a:spAutoFit/>
          </a:bodyPr>
          <a:lstStyle/>
          <a:p>
            <a:pPr algn="l" rtl="0">
              <a:lnSpc>
                <a:spcPts val="2040"/>
              </a:lnSpc>
              <a:spcAft>
                <a:spcPts val="1000"/>
              </a:spcAft>
            </a:pPr>
            <a:r>
              <a:rPr lang="en-US" b="1" i="1" dirty="0">
                <a:solidFill>
                  <a:srgbClr val="000000"/>
                </a:solidFill>
                <a:latin typeface="Helvetica"/>
                <a:ea typeface="Times New Roman"/>
                <a:cs typeface="Arial"/>
              </a:rPr>
              <a:t>Ultrasound</a:t>
            </a:r>
            <a:endParaRPr lang="en-US" sz="1600" dirty="0">
              <a:ea typeface="Calibri"/>
              <a:cs typeface="Arial"/>
            </a:endParaRPr>
          </a:p>
          <a:p>
            <a:pPr algn="l" rtl="0">
              <a:lnSpc>
                <a:spcPts val="2040"/>
              </a:lnSpc>
              <a:spcBef>
                <a:spcPts val="375"/>
              </a:spcBef>
              <a:spcAft>
                <a:spcPts val="225"/>
              </a:spcAft>
            </a:pPr>
            <a:r>
              <a:rPr lang="en-US" dirty="0" smtClean="0">
                <a:solidFill>
                  <a:srgbClr val="000000"/>
                </a:solidFill>
                <a:latin typeface="Helvetica"/>
                <a:ea typeface="Times New Roman"/>
                <a:cs typeface="Arial"/>
              </a:rPr>
              <a:t>intrapartum </a:t>
            </a:r>
            <a:r>
              <a:rPr lang="en-US" dirty="0">
                <a:solidFill>
                  <a:srgbClr val="000000"/>
                </a:solidFill>
                <a:latin typeface="Helvetica"/>
                <a:ea typeface="Times New Roman"/>
                <a:cs typeface="Arial"/>
              </a:rPr>
              <a:t>ultrasound examination has been shown to be a more </a:t>
            </a:r>
            <a:r>
              <a:rPr lang="en-US" dirty="0" smtClean="0">
                <a:solidFill>
                  <a:srgbClr val="000000"/>
                </a:solidFill>
                <a:latin typeface="Helvetica"/>
                <a:ea typeface="Times New Roman"/>
                <a:cs typeface="Arial"/>
              </a:rPr>
              <a:t>accurate </a:t>
            </a:r>
            <a:r>
              <a:rPr lang="en-US" dirty="0">
                <a:solidFill>
                  <a:srgbClr val="000000"/>
                </a:solidFill>
                <a:latin typeface="Helvetica"/>
                <a:ea typeface="Times New Roman"/>
                <a:cs typeface="Arial"/>
              </a:rPr>
              <a:t>and </a:t>
            </a:r>
            <a:r>
              <a:rPr lang="en-US" dirty="0" smtClean="0">
                <a:solidFill>
                  <a:srgbClr val="000000"/>
                </a:solidFill>
                <a:latin typeface="Helvetica"/>
                <a:ea typeface="Times New Roman"/>
                <a:cs typeface="Arial"/>
              </a:rPr>
              <a:t>assessment </a:t>
            </a:r>
            <a:r>
              <a:rPr lang="en-US" dirty="0">
                <a:solidFill>
                  <a:srgbClr val="000000"/>
                </a:solidFill>
                <a:latin typeface="Helvetica"/>
                <a:ea typeface="Times New Roman"/>
                <a:cs typeface="Arial"/>
              </a:rPr>
              <a:t>tool than vaginal examination. Transabdominal ultrasound can be used for assessment of fetal lie and position in  the axial and sagittal planes. Landmarks used are fetal orbits (occiput posterior position), cervical spine and occiput  (occiput anterior position)  and the midline cerebral echo (occiput transverse</a:t>
            </a:r>
            <a:r>
              <a:rPr lang="en-US" dirty="0" smtClean="0">
                <a:solidFill>
                  <a:srgbClr val="000000"/>
                </a:solidFill>
                <a:latin typeface="Helvetica"/>
                <a:ea typeface="Times New Roman"/>
                <a:cs typeface="Arial"/>
              </a:rPr>
              <a:t>).</a:t>
            </a:r>
            <a:endParaRPr lang="en-US" sz="1600" dirty="0">
              <a:ea typeface="Calibri"/>
              <a:cs typeface="Arial"/>
            </a:endParaRPr>
          </a:p>
          <a:p>
            <a:pPr algn="l" rtl="0">
              <a:lnSpc>
                <a:spcPts val="2040"/>
              </a:lnSpc>
              <a:spcBef>
                <a:spcPts val="375"/>
              </a:spcBef>
              <a:spcAft>
                <a:spcPts val="225"/>
              </a:spcAft>
            </a:pPr>
            <a:r>
              <a:rPr lang="en-US" dirty="0" err="1">
                <a:solidFill>
                  <a:srgbClr val="000000"/>
                </a:solidFill>
                <a:latin typeface="Helvetica"/>
                <a:ea typeface="Times New Roman"/>
                <a:cs typeface="Arial"/>
              </a:rPr>
              <a:t>Transperineal</a:t>
            </a:r>
            <a:r>
              <a:rPr lang="en-US" dirty="0">
                <a:solidFill>
                  <a:srgbClr val="000000"/>
                </a:solidFill>
                <a:latin typeface="Helvetica"/>
                <a:ea typeface="Times New Roman"/>
                <a:cs typeface="Arial"/>
              </a:rPr>
              <a:t> ultrasound can be used for assessment of fetal station in the mid-sagittal or axial plane.  One technique is to measure the angle between the symphysis pubis and the leading part of the fetal skull (called the angle of progression) which is then correlated to head station in centimeters from −3 cm to +5 cm using an </a:t>
            </a:r>
            <a:r>
              <a:rPr lang="en-US" dirty="0" smtClean="0">
                <a:solidFill>
                  <a:srgbClr val="000000"/>
                </a:solidFill>
                <a:latin typeface="Helvetica"/>
                <a:ea typeface="Times New Roman"/>
                <a:cs typeface="Arial"/>
              </a:rPr>
              <a:t>algorithm.</a:t>
            </a:r>
            <a:r>
              <a:rPr lang="en-US" dirty="0">
                <a:solidFill>
                  <a:srgbClr val="000000"/>
                </a:solidFill>
                <a:latin typeface="Helvetica"/>
                <a:ea typeface="Times New Roman"/>
                <a:cs typeface="Arial"/>
              </a:rPr>
              <a:t> Another measurement used is the head to perineum distance (HPD) which represents the part of the birth canal yet to be passed.  However, the HPD measurement does not account for the curvature of the birth canal.  Midline angle (MLA) is useful for looking at the angle of head rotation which can also be an indicator of progress.</a:t>
            </a:r>
            <a:endParaRPr lang="en-US" sz="1600" dirty="0">
              <a:ea typeface="Calibri"/>
              <a:cs typeface="Arial"/>
            </a:endParaRPr>
          </a:p>
          <a:p>
            <a:pPr algn="l" rtl="0">
              <a:lnSpc>
                <a:spcPts val="2040"/>
              </a:lnSpc>
              <a:spcBef>
                <a:spcPts val="375"/>
              </a:spcBef>
              <a:spcAft>
                <a:spcPts val="225"/>
              </a:spcAft>
            </a:pPr>
            <a:r>
              <a:rPr lang="en-US" dirty="0">
                <a:solidFill>
                  <a:srgbClr val="000000"/>
                </a:solidFill>
                <a:latin typeface="Helvetica"/>
                <a:ea typeface="Times New Roman"/>
                <a:cs typeface="Arial"/>
              </a:rPr>
              <a:t>Ultrasound assessment can be used to provide more precise assessment of fetal position and station which can be useful for assessing suspected abnormal labor progress, but has also useful in predicting operative vaginal delivery outcome. </a:t>
            </a:r>
            <a:endParaRPr lang="en-US" sz="1600" dirty="0">
              <a:ea typeface="Calibri"/>
              <a:cs typeface="Arial"/>
            </a:endParaRPr>
          </a:p>
        </p:txBody>
      </p:sp>
    </p:spTree>
    <p:extLst>
      <p:ext uri="{BB962C8B-B14F-4D97-AF65-F5344CB8AC3E}">
        <p14:creationId xmlns:p14="http://schemas.microsoft.com/office/powerpoint/2010/main" val="7659250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972191"/>
            <a:ext cx="8064896" cy="1631216"/>
          </a:xfrm>
          <a:prstGeom prst="rect">
            <a:avLst/>
          </a:prstGeom>
        </p:spPr>
        <p:txBody>
          <a:bodyPr wrap="square">
            <a:spAutoFit/>
          </a:bodyPr>
          <a:lstStyle/>
          <a:p>
            <a:pPr algn="l" rtl="0">
              <a:lnSpc>
                <a:spcPts val="2040"/>
              </a:lnSpc>
              <a:spcBef>
                <a:spcPts val="375"/>
              </a:spcBef>
              <a:spcAft>
                <a:spcPts val="225"/>
              </a:spcAft>
            </a:pPr>
            <a:r>
              <a:rPr lang="en-US" dirty="0">
                <a:solidFill>
                  <a:srgbClr val="000000"/>
                </a:solidFill>
                <a:latin typeface="Helvetica"/>
                <a:ea typeface="Times New Roman"/>
                <a:cs typeface="Arial"/>
              </a:rPr>
              <a:t>Lactate plays an important role in uterine activity and pathophysiological processes of labor.  The uterus is considered highly glycolytic largely due to the fact that repeated transient hypoxia is a normal feature of labor, as a result lactate is produced in </a:t>
            </a:r>
            <a:r>
              <a:rPr lang="en-US" dirty="0" err="1">
                <a:solidFill>
                  <a:srgbClr val="000000"/>
                </a:solidFill>
                <a:latin typeface="Helvetica"/>
                <a:ea typeface="Times New Roman"/>
                <a:cs typeface="Arial"/>
              </a:rPr>
              <a:t>normoxic</a:t>
            </a:r>
            <a:r>
              <a:rPr lang="en-US" dirty="0">
                <a:solidFill>
                  <a:srgbClr val="000000"/>
                </a:solidFill>
                <a:latin typeface="Helvetica"/>
                <a:ea typeface="Times New Roman"/>
                <a:cs typeface="Arial"/>
              </a:rPr>
              <a:t> conditions. Studies show a significant correlation between lactate production, hypoxia and the effect of oxytocin.</a:t>
            </a:r>
            <a:r>
              <a:rPr lang="en-US" u="sng" baseline="30000" dirty="0">
                <a:solidFill>
                  <a:srgbClr val="0000FF"/>
                </a:solidFill>
                <a:latin typeface="Helvetica"/>
                <a:ea typeface="Times New Roman"/>
                <a:cs typeface="Arial"/>
                <a:hlinkClick r:id="rId2"/>
              </a:rPr>
              <a:t>18</a:t>
            </a:r>
            <a:r>
              <a:rPr lang="en-US" dirty="0">
                <a:solidFill>
                  <a:srgbClr val="000000"/>
                </a:solidFill>
                <a:latin typeface="Helvetica"/>
                <a:ea typeface="Times New Roman"/>
                <a:cs typeface="Arial"/>
              </a:rPr>
              <a:t> This is an important interaction if labor is to end normally.</a:t>
            </a:r>
            <a:endParaRPr lang="en-US" sz="1600" dirty="0">
              <a:ea typeface="Calibri"/>
              <a:cs typeface="Arial"/>
            </a:endParaRPr>
          </a:p>
        </p:txBody>
      </p:sp>
    </p:spTree>
    <p:extLst>
      <p:ext uri="{BB962C8B-B14F-4D97-AF65-F5344CB8AC3E}">
        <p14:creationId xmlns:p14="http://schemas.microsoft.com/office/powerpoint/2010/main" val="42695547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8640960" cy="5155770"/>
          </a:xfrm>
          <a:prstGeom prst="rect">
            <a:avLst/>
          </a:prstGeom>
        </p:spPr>
        <p:txBody>
          <a:bodyPr wrap="square">
            <a:spAutoFit/>
          </a:bodyPr>
          <a:lstStyle/>
          <a:p>
            <a:pPr algn="l" rtl="0">
              <a:lnSpc>
                <a:spcPct val="115000"/>
              </a:lnSpc>
              <a:spcAft>
                <a:spcPts val="1000"/>
              </a:spcAft>
            </a:pPr>
            <a:r>
              <a:rPr lang="en-US" b="1" cap="all" dirty="0">
                <a:solidFill>
                  <a:srgbClr val="000000"/>
                </a:solidFill>
                <a:latin typeface="Helvetica"/>
                <a:ea typeface="Times New Roman"/>
                <a:cs typeface="Arial"/>
              </a:rPr>
              <a:t>PRACTICE RECOMMENDATIONS</a:t>
            </a:r>
            <a:endParaRPr lang="en-US" sz="1600" dirty="0">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b="1" dirty="0">
                <a:solidFill>
                  <a:srgbClr val="000000"/>
                </a:solidFill>
                <a:latin typeface="Helvetica"/>
                <a:ea typeface="Times New Roman"/>
                <a:cs typeface="Arial"/>
              </a:rPr>
              <a:t>Labor is conventionally defined by three stages. The first stage is the progressive dilatation to 10 cm (fully). The second stage is from full dilatation to birth. The third stage is the birth of the baby to expulsion of the placenta. A fourth stage is sometimes identified and refers to the immediate postpartum period after expulsion of the placenta.</a:t>
            </a:r>
            <a:endParaRPr lang="en-US" sz="1600" dirty="0">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b="1" dirty="0">
                <a:solidFill>
                  <a:srgbClr val="000000"/>
                </a:solidFill>
                <a:latin typeface="Helvetica"/>
                <a:ea typeface="Times New Roman"/>
                <a:cs typeface="Arial"/>
              </a:rPr>
              <a:t>The criteria for active and latent phases of the first stage of labor have changed over the past 40 years. It is now </a:t>
            </a:r>
            <a:r>
              <a:rPr lang="en-US" b="1" dirty="0" err="1">
                <a:solidFill>
                  <a:srgbClr val="000000"/>
                </a:solidFill>
                <a:latin typeface="Helvetica"/>
                <a:ea typeface="Times New Roman"/>
                <a:cs typeface="Arial"/>
              </a:rPr>
              <a:t>recognised</a:t>
            </a:r>
            <a:r>
              <a:rPr lang="en-US" b="1" dirty="0">
                <a:solidFill>
                  <a:srgbClr val="000000"/>
                </a:solidFill>
                <a:latin typeface="Helvetica"/>
                <a:ea typeface="Times New Roman"/>
                <a:cs typeface="Arial"/>
              </a:rPr>
              <a:t> that that active phase of the first stage of labor commences at 5–6 cm with normal dilatation occurring at 0.5 cm/h.</a:t>
            </a:r>
            <a:endParaRPr lang="en-US" sz="1600" dirty="0">
              <a:ea typeface="Calibri"/>
              <a:cs typeface="Arial"/>
            </a:endParaRPr>
          </a:p>
          <a:p>
            <a:pPr marL="342900" marR="0" lvl="0" indent="-342900" algn="l" rtl="0">
              <a:lnSpc>
                <a:spcPts val="2040"/>
              </a:lnSpc>
              <a:spcBef>
                <a:spcPts val="0"/>
              </a:spcBef>
              <a:spcAft>
                <a:spcPts val="1000"/>
              </a:spcAft>
              <a:buSzPts val="1000"/>
              <a:buFont typeface="Symbol"/>
              <a:buChar char=""/>
              <a:tabLst>
                <a:tab pos="457200" algn="l"/>
              </a:tabLst>
            </a:pPr>
            <a:r>
              <a:rPr lang="en-US" b="1" dirty="0">
                <a:solidFill>
                  <a:srgbClr val="000000"/>
                </a:solidFill>
                <a:latin typeface="Helvetica"/>
                <a:ea typeface="Times New Roman"/>
                <a:cs typeface="Arial"/>
              </a:rPr>
              <a:t>Progress in labor is determined by the assessment of four components (four Ps):</a:t>
            </a:r>
            <a:endParaRPr lang="en-US" sz="1600" dirty="0">
              <a:ea typeface="Calibri"/>
              <a:cs typeface="Arial"/>
            </a:endParaRPr>
          </a:p>
          <a:p>
            <a:pPr marL="742950" marR="0" lvl="1" indent="-285750" algn="l" rtl="0">
              <a:lnSpc>
                <a:spcPts val="2040"/>
              </a:lnSpc>
              <a:spcBef>
                <a:spcPts val="0"/>
              </a:spcBef>
              <a:spcAft>
                <a:spcPts val="1000"/>
              </a:spcAft>
              <a:buSzPts val="1000"/>
              <a:buFont typeface="Courier New"/>
              <a:buChar char="o"/>
              <a:tabLst>
                <a:tab pos="914400" algn="l"/>
              </a:tabLst>
            </a:pPr>
            <a:r>
              <a:rPr lang="en-US" b="1" dirty="0">
                <a:solidFill>
                  <a:srgbClr val="000000"/>
                </a:solidFill>
                <a:latin typeface="Helvetica"/>
                <a:ea typeface="Times New Roman"/>
                <a:cs typeface="Times New Roman"/>
              </a:rPr>
              <a:t>Power (strength of uterine contractions);</a:t>
            </a:r>
            <a:endParaRPr lang="en-US" sz="1600" dirty="0">
              <a:ea typeface="Calibri"/>
              <a:cs typeface="Times New Roman"/>
            </a:endParaRPr>
          </a:p>
          <a:p>
            <a:pPr marL="742950" marR="0" lvl="1" indent="-285750" algn="l" rtl="0">
              <a:lnSpc>
                <a:spcPts val="2040"/>
              </a:lnSpc>
              <a:spcBef>
                <a:spcPts val="0"/>
              </a:spcBef>
              <a:spcAft>
                <a:spcPts val="1000"/>
              </a:spcAft>
              <a:buSzPts val="1000"/>
              <a:buFont typeface="Courier New"/>
              <a:buChar char="o"/>
              <a:tabLst>
                <a:tab pos="914400" algn="l"/>
              </a:tabLst>
            </a:pPr>
            <a:r>
              <a:rPr lang="en-US" b="1" dirty="0">
                <a:solidFill>
                  <a:srgbClr val="000000"/>
                </a:solidFill>
                <a:latin typeface="Helvetica"/>
                <a:ea typeface="Times New Roman"/>
                <a:cs typeface="Times New Roman"/>
              </a:rPr>
              <a:t>Passenger (size and position of the fetus);</a:t>
            </a:r>
            <a:endParaRPr lang="en-US" sz="1600" dirty="0">
              <a:ea typeface="Calibri"/>
              <a:cs typeface="Times New Roman"/>
            </a:endParaRPr>
          </a:p>
          <a:p>
            <a:pPr marL="742950" marR="0" lvl="1" indent="-285750" algn="l" rtl="0">
              <a:lnSpc>
                <a:spcPts val="2040"/>
              </a:lnSpc>
              <a:spcBef>
                <a:spcPts val="0"/>
              </a:spcBef>
              <a:spcAft>
                <a:spcPts val="1000"/>
              </a:spcAft>
              <a:buSzPts val="1000"/>
              <a:buFont typeface="Courier New"/>
              <a:buChar char="o"/>
              <a:tabLst>
                <a:tab pos="914400" algn="l"/>
              </a:tabLst>
            </a:pPr>
            <a:r>
              <a:rPr lang="en-US" b="1" dirty="0">
                <a:solidFill>
                  <a:srgbClr val="000000"/>
                </a:solidFill>
                <a:latin typeface="Helvetica"/>
                <a:ea typeface="Times New Roman"/>
                <a:cs typeface="Times New Roman"/>
              </a:rPr>
              <a:t>Passage (awareness of adequacy of the pelvis);</a:t>
            </a:r>
            <a:endParaRPr lang="en-US" sz="1600" dirty="0">
              <a:ea typeface="Calibri"/>
              <a:cs typeface="Times New Roman"/>
            </a:endParaRPr>
          </a:p>
          <a:p>
            <a:pPr marL="742950" marR="0" lvl="1" indent="-285750" algn="l" rtl="0">
              <a:lnSpc>
                <a:spcPts val="2040"/>
              </a:lnSpc>
              <a:spcBef>
                <a:spcPts val="0"/>
              </a:spcBef>
              <a:spcAft>
                <a:spcPts val="1000"/>
              </a:spcAft>
              <a:buSzPts val="1000"/>
              <a:buFont typeface="Courier New"/>
              <a:buChar char="o"/>
              <a:tabLst>
                <a:tab pos="914400" algn="l"/>
              </a:tabLst>
            </a:pPr>
            <a:r>
              <a:rPr lang="en-US" b="1" dirty="0">
                <a:solidFill>
                  <a:srgbClr val="000000"/>
                </a:solidFill>
                <a:latin typeface="Helvetica"/>
                <a:ea typeface="Times New Roman"/>
                <a:cs typeface="Times New Roman"/>
              </a:rPr>
              <a:t>Psyche (emotional state of the mother during labor</a:t>
            </a:r>
            <a:r>
              <a:rPr lang="en-US" b="1" dirty="0" smtClean="0">
                <a:solidFill>
                  <a:srgbClr val="000000"/>
                </a:solidFill>
                <a:latin typeface="Helvetica"/>
                <a:ea typeface="Times New Roman"/>
                <a:cs typeface="Times New Roman"/>
              </a:rPr>
              <a:t>).</a:t>
            </a:r>
            <a:endParaRPr lang="en-US" sz="1600" dirty="0">
              <a:ea typeface="Calibri"/>
              <a:cs typeface="Times New Roman"/>
            </a:endParaRPr>
          </a:p>
        </p:txBody>
      </p:sp>
    </p:spTree>
    <p:extLst>
      <p:ext uri="{BB962C8B-B14F-4D97-AF65-F5344CB8AC3E}">
        <p14:creationId xmlns:p14="http://schemas.microsoft.com/office/powerpoint/2010/main" val="40170948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700808"/>
            <a:ext cx="8496944" cy="3939540"/>
          </a:xfrm>
          <a:prstGeom prst="rect">
            <a:avLst/>
          </a:prstGeom>
        </p:spPr>
        <p:txBody>
          <a:bodyPr wrap="square">
            <a:spAutoFit/>
          </a:bodyPr>
          <a:lstStyle/>
          <a:p>
            <a:pPr marL="342900" lvl="0" indent="-342900" algn="l" rtl="0">
              <a:lnSpc>
                <a:spcPts val="2040"/>
              </a:lnSpc>
              <a:spcAft>
                <a:spcPts val="1000"/>
              </a:spcAft>
              <a:buSzPts val="1000"/>
              <a:buFont typeface="Symbol"/>
              <a:buChar char=""/>
              <a:tabLst>
                <a:tab pos="457200" algn="l"/>
              </a:tabLst>
            </a:pPr>
            <a:r>
              <a:rPr lang="en-US" b="1" dirty="0">
                <a:solidFill>
                  <a:srgbClr val="000000"/>
                </a:solidFill>
                <a:latin typeface="Helvetica"/>
                <a:ea typeface="Times New Roman"/>
                <a:cs typeface="Arial"/>
              </a:rPr>
              <a:t>An arrest in the active phase of the first stage is when there is no cervical change for ≥4 hours despite adequate contractions or ≥6 hours with inadequate contractions despite use of </a:t>
            </a:r>
            <a:r>
              <a:rPr lang="en-US" b="1" dirty="0" err="1">
                <a:solidFill>
                  <a:srgbClr val="000000"/>
                </a:solidFill>
                <a:latin typeface="Helvetica"/>
                <a:ea typeface="Times New Roman"/>
                <a:cs typeface="Arial"/>
              </a:rPr>
              <a:t>syntocinon</a:t>
            </a:r>
            <a:r>
              <a:rPr lang="en-US" b="1" dirty="0">
                <a:solidFill>
                  <a:srgbClr val="000000"/>
                </a:solidFill>
                <a:latin typeface="Helvetica"/>
                <a:ea typeface="Times New Roman"/>
                <a:cs typeface="Arial"/>
              </a:rPr>
              <a:t> if safely indicated.</a:t>
            </a:r>
            <a:endParaRPr lang="en-US" sz="1600" dirty="0">
              <a:solidFill>
                <a:prstClr val="black"/>
              </a:solidFill>
              <a:ea typeface="Calibri"/>
              <a:cs typeface="Arial"/>
            </a:endParaRPr>
          </a:p>
          <a:p>
            <a:pPr marL="342900" lvl="0" indent="-342900" algn="l" rtl="0">
              <a:lnSpc>
                <a:spcPts val="2040"/>
              </a:lnSpc>
              <a:spcAft>
                <a:spcPts val="1000"/>
              </a:spcAft>
              <a:buSzPts val="1000"/>
              <a:buFont typeface="Symbol"/>
              <a:buChar char=""/>
              <a:tabLst>
                <a:tab pos="457200" algn="l"/>
              </a:tabLst>
            </a:pPr>
            <a:r>
              <a:rPr lang="en-US" b="1" dirty="0">
                <a:solidFill>
                  <a:srgbClr val="000000"/>
                </a:solidFill>
                <a:latin typeface="Helvetica"/>
                <a:ea typeface="Times New Roman"/>
                <a:cs typeface="Arial"/>
              </a:rPr>
              <a:t>A prolonged second stage in nulliparous is 4 hours or 3 hours of active pushing. In multiparous women in is 3 hours or 2 hours of active pushing.</a:t>
            </a:r>
            <a:endParaRPr lang="en-US" sz="1600" dirty="0">
              <a:solidFill>
                <a:prstClr val="black"/>
              </a:solidFill>
              <a:ea typeface="Calibri"/>
              <a:cs typeface="Arial"/>
            </a:endParaRPr>
          </a:p>
          <a:p>
            <a:pPr marL="342900" lvl="0" indent="-342900" algn="l" rtl="0">
              <a:lnSpc>
                <a:spcPts val="2040"/>
              </a:lnSpc>
              <a:spcAft>
                <a:spcPts val="1000"/>
              </a:spcAft>
              <a:buSzPts val="1000"/>
              <a:buFont typeface="Symbol"/>
              <a:buChar char=""/>
              <a:tabLst>
                <a:tab pos="457200" algn="l"/>
              </a:tabLst>
            </a:pPr>
            <a:r>
              <a:rPr lang="en-US" b="1" dirty="0">
                <a:solidFill>
                  <a:srgbClr val="000000"/>
                </a:solidFill>
                <a:latin typeface="Helvetica"/>
                <a:ea typeface="Times New Roman"/>
                <a:cs typeface="Arial"/>
              </a:rPr>
              <a:t>Clinical assessment tools traditionally include vaginal examination with abdominal examination and the use of the </a:t>
            </a:r>
            <a:r>
              <a:rPr lang="en-US" b="1" dirty="0" err="1">
                <a:solidFill>
                  <a:srgbClr val="000000"/>
                </a:solidFill>
                <a:latin typeface="Helvetica"/>
                <a:ea typeface="Times New Roman"/>
                <a:cs typeface="Arial"/>
              </a:rPr>
              <a:t>partogram</a:t>
            </a:r>
            <a:r>
              <a:rPr lang="en-US" b="1" dirty="0">
                <a:solidFill>
                  <a:srgbClr val="000000"/>
                </a:solidFill>
                <a:latin typeface="Helvetica"/>
                <a:ea typeface="Times New Roman"/>
                <a:cs typeface="Arial"/>
              </a:rPr>
              <a:t>. Other assessment tools that are being used include intrapartum ultrasound (either transabdominal or </a:t>
            </a:r>
            <a:r>
              <a:rPr lang="en-US" b="1" dirty="0" err="1">
                <a:solidFill>
                  <a:srgbClr val="000000"/>
                </a:solidFill>
                <a:latin typeface="Helvetica"/>
                <a:ea typeface="Times New Roman"/>
                <a:cs typeface="Arial"/>
              </a:rPr>
              <a:t>transperineal</a:t>
            </a:r>
            <a:r>
              <a:rPr lang="en-US" b="1" dirty="0">
                <a:solidFill>
                  <a:srgbClr val="000000"/>
                </a:solidFill>
                <a:latin typeface="Helvetica"/>
                <a:ea typeface="Times New Roman"/>
                <a:cs typeface="Arial"/>
              </a:rPr>
              <a:t>). There is also a role developing for the use of amniotic fluid lactate levels to determine labors with abnormal progress. However, these two tools are still novel and used only if expertise is available.</a:t>
            </a:r>
            <a:endParaRPr lang="en-US" sz="1600" dirty="0">
              <a:solidFill>
                <a:prstClr val="black"/>
              </a:solidFill>
              <a:ea typeface="Calibri"/>
              <a:cs typeface="Arial"/>
            </a:endParaRPr>
          </a:p>
        </p:txBody>
      </p:sp>
    </p:spTree>
    <p:extLst>
      <p:ext uri="{BB962C8B-B14F-4D97-AF65-F5344CB8AC3E}">
        <p14:creationId xmlns:p14="http://schemas.microsoft.com/office/powerpoint/2010/main" val="23875455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196751"/>
            <a:ext cx="7632848" cy="3568669"/>
          </a:xfrm>
          <a:prstGeom prst="rect">
            <a:avLst/>
          </a:prstGeom>
        </p:spPr>
        <p:txBody>
          <a:bodyPr wrap="square">
            <a:spAutoFit/>
          </a:bodyPr>
          <a:lstStyle/>
          <a:p>
            <a:pPr algn="l" rtl="0">
              <a:lnSpc>
                <a:spcPct val="115000"/>
              </a:lnSpc>
              <a:spcAft>
                <a:spcPts val="1660"/>
              </a:spcAft>
            </a:pPr>
            <a:r>
              <a:rPr lang="en-US" sz="1600" b="1" dirty="0" smtClean="0">
                <a:latin typeface="Times New Roman"/>
                <a:ea typeface="Times New Roman"/>
                <a:cs typeface="Arial"/>
              </a:rPr>
              <a:t>Role of nurses in delivery room:</a:t>
            </a:r>
            <a:endParaRPr lang="en-US" sz="1600" b="1" dirty="0">
              <a:ea typeface="Calibri"/>
              <a:cs typeface="Arial"/>
            </a:endParaRPr>
          </a:p>
          <a:p>
            <a:pPr marL="342900" marR="0" lvl="0" indent="-342900" algn="l" rtl="0">
              <a:lnSpc>
                <a:spcPts val="1800"/>
              </a:lnSpc>
              <a:spcBef>
                <a:spcPts val="0"/>
              </a:spcBef>
              <a:spcAft>
                <a:spcPts val="1000"/>
              </a:spcAft>
              <a:buSzPts val="1000"/>
              <a:buFont typeface="Symbol"/>
              <a:buChar char=""/>
              <a:tabLst>
                <a:tab pos="457200" algn="l"/>
              </a:tabLst>
            </a:pPr>
            <a:r>
              <a:rPr lang="en-US" dirty="0">
                <a:latin typeface="Times New Roman"/>
                <a:ea typeface="Times New Roman"/>
                <a:cs typeface="Arial"/>
              </a:rPr>
              <a:t>Monitor and time contractions during labor and delivery;</a:t>
            </a:r>
            <a:endParaRPr lang="en-US" sz="1400" dirty="0">
              <a:ea typeface="Calibri"/>
              <a:cs typeface="Arial"/>
            </a:endParaRPr>
          </a:p>
          <a:p>
            <a:pPr marL="342900" marR="0" lvl="0" indent="-342900" algn="l" rtl="0">
              <a:lnSpc>
                <a:spcPts val="1800"/>
              </a:lnSpc>
              <a:spcBef>
                <a:spcPts val="0"/>
              </a:spcBef>
              <a:spcAft>
                <a:spcPts val="1000"/>
              </a:spcAft>
              <a:buSzPts val="1000"/>
              <a:buFont typeface="Symbol"/>
              <a:buChar char=""/>
              <a:tabLst>
                <a:tab pos="457200" algn="l"/>
              </a:tabLst>
            </a:pPr>
            <a:r>
              <a:rPr lang="en-US" dirty="0">
                <a:latin typeface="Times New Roman"/>
                <a:ea typeface="Times New Roman"/>
                <a:cs typeface="Arial"/>
              </a:rPr>
              <a:t>Administer epidurals (pain management) and other medications;</a:t>
            </a:r>
            <a:endParaRPr lang="en-US" sz="1400" dirty="0">
              <a:ea typeface="Calibri"/>
              <a:cs typeface="Arial"/>
            </a:endParaRPr>
          </a:p>
          <a:p>
            <a:pPr marL="342900" marR="0" lvl="0" indent="-342900" algn="l" rtl="0">
              <a:lnSpc>
                <a:spcPts val="1800"/>
              </a:lnSpc>
              <a:spcBef>
                <a:spcPts val="0"/>
              </a:spcBef>
              <a:spcAft>
                <a:spcPts val="1000"/>
              </a:spcAft>
              <a:buSzPts val="1000"/>
              <a:buFont typeface="Symbol"/>
              <a:buChar char=""/>
              <a:tabLst>
                <a:tab pos="457200" algn="l"/>
              </a:tabLst>
            </a:pPr>
            <a:r>
              <a:rPr lang="en-US" dirty="0">
                <a:latin typeface="Times New Roman"/>
                <a:ea typeface="Times New Roman"/>
                <a:cs typeface="Arial"/>
              </a:rPr>
              <a:t>Assist the doctor in inducing labor by administering </a:t>
            </a:r>
            <a:r>
              <a:rPr lang="en-US" u="sng" dirty="0">
                <a:solidFill>
                  <a:srgbClr val="0000FF"/>
                </a:solidFill>
                <a:latin typeface="Times New Roman"/>
                <a:ea typeface="Times New Roman"/>
                <a:cs typeface="Arial"/>
                <a:hlinkClick r:id="rId2"/>
              </a:rPr>
              <a:t>Pitocin</a:t>
            </a:r>
            <a:r>
              <a:rPr lang="en-US" dirty="0">
                <a:latin typeface="Times New Roman"/>
                <a:ea typeface="Times New Roman"/>
                <a:cs typeface="Arial"/>
              </a:rPr>
              <a:t> or </a:t>
            </a:r>
            <a:r>
              <a:rPr lang="en-US" u="sng" dirty="0" err="1">
                <a:solidFill>
                  <a:srgbClr val="0000FF"/>
                </a:solidFill>
                <a:latin typeface="Times New Roman"/>
                <a:ea typeface="Times New Roman"/>
                <a:cs typeface="Arial"/>
                <a:hlinkClick r:id="rId3"/>
              </a:rPr>
              <a:t>Cytotec</a:t>
            </a:r>
            <a:r>
              <a:rPr lang="en-US" dirty="0">
                <a:latin typeface="Times New Roman"/>
                <a:ea typeface="Times New Roman"/>
                <a:cs typeface="Arial"/>
              </a:rPr>
              <a:t>;</a:t>
            </a:r>
            <a:endParaRPr lang="en-US" sz="1400" dirty="0">
              <a:ea typeface="Calibri"/>
              <a:cs typeface="Arial"/>
            </a:endParaRPr>
          </a:p>
          <a:p>
            <a:pPr marL="342900" marR="0" lvl="0" indent="-342900" algn="l" rtl="0">
              <a:lnSpc>
                <a:spcPts val="1800"/>
              </a:lnSpc>
              <a:spcBef>
                <a:spcPts val="0"/>
              </a:spcBef>
              <a:spcAft>
                <a:spcPts val="1000"/>
              </a:spcAft>
              <a:buSzPts val="1000"/>
              <a:buFont typeface="Symbol"/>
              <a:buChar char=""/>
              <a:tabLst>
                <a:tab pos="457200" algn="l"/>
              </a:tabLst>
            </a:pPr>
            <a:r>
              <a:rPr lang="en-US" dirty="0">
                <a:latin typeface="Times New Roman"/>
                <a:ea typeface="Times New Roman"/>
                <a:cs typeface="Arial"/>
              </a:rPr>
              <a:t>Monitor the vital signs of the mother and the heart rate of the baby;</a:t>
            </a:r>
            <a:endParaRPr lang="en-US" sz="1400" dirty="0">
              <a:ea typeface="Calibri"/>
              <a:cs typeface="Arial"/>
            </a:endParaRPr>
          </a:p>
          <a:p>
            <a:pPr marL="342900" marR="0" lvl="0" indent="-342900" algn="l" rtl="0">
              <a:lnSpc>
                <a:spcPts val="1800"/>
              </a:lnSpc>
              <a:spcBef>
                <a:spcPts val="0"/>
              </a:spcBef>
              <a:spcAft>
                <a:spcPts val="1000"/>
              </a:spcAft>
              <a:buSzPts val="1000"/>
              <a:buFont typeface="Symbol"/>
              <a:buChar char=""/>
              <a:tabLst>
                <a:tab pos="457200" algn="l"/>
              </a:tabLst>
            </a:pPr>
            <a:r>
              <a:rPr lang="en-US" dirty="0">
                <a:latin typeface="Times New Roman"/>
                <a:ea typeface="Times New Roman"/>
                <a:cs typeface="Arial"/>
              </a:rPr>
              <a:t>Monitor for potentially dangerous complications of medications commonly given during labor and delivery;</a:t>
            </a:r>
            <a:endParaRPr lang="en-US" sz="1400" dirty="0">
              <a:ea typeface="Calibri"/>
              <a:cs typeface="Arial"/>
            </a:endParaRPr>
          </a:p>
          <a:p>
            <a:pPr marL="342900" marR="0" lvl="0" indent="-342900" algn="l" rtl="0">
              <a:lnSpc>
                <a:spcPts val="1800"/>
              </a:lnSpc>
              <a:spcBef>
                <a:spcPts val="0"/>
              </a:spcBef>
              <a:spcAft>
                <a:spcPts val="1000"/>
              </a:spcAft>
              <a:buSzPts val="1000"/>
              <a:buFont typeface="Symbol"/>
              <a:buChar char=""/>
              <a:tabLst>
                <a:tab pos="457200" algn="l"/>
              </a:tabLst>
            </a:pPr>
            <a:r>
              <a:rPr lang="en-US" dirty="0">
                <a:latin typeface="Times New Roman"/>
                <a:ea typeface="Times New Roman"/>
                <a:cs typeface="Arial"/>
              </a:rPr>
              <a:t>Communicate with the doctor to provide timely and accurate information;</a:t>
            </a:r>
            <a:endParaRPr lang="en-US" sz="1400" dirty="0">
              <a:ea typeface="Calibri"/>
              <a:cs typeface="Arial"/>
            </a:endParaRPr>
          </a:p>
          <a:p>
            <a:pPr marL="342900" marR="0" lvl="0" indent="-342900" algn="l" rtl="0">
              <a:lnSpc>
                <a:spcPts val="1800"/>
              </a:lnSpc>
              <a:spcBef>
                <a:spcPts val="0"/>
              </a:spcBef>
              <a:spcAft>
                <a:spcPts val="1000"/>
              </a:spcAft>
              <a:buSzPts val="1000"/>
              <a:buFont typeface="Symbol"/>
              <a:buChar char=""/>
              <a:tabLst>
                <a:tab pos="457200" algn="l"/>
              </a:tabLst>
            </a:pPr>
            <a:r>
              <a:rPr lang="en-US" dirty="0">
                <a:latin typeface="Times New Roman"/>
                <a:ea typeface="Times New Roman"/>
                <a:cs typeface="Arial"/>
              </a:rPr>
              <a:t>Identify complications and notify the doctor; and</a:t>
            </a:r>
            <a:endParaRPr lang="en-US" sz="1400" dirty="0">
              <a:ea typeface="Calibri"/>
              <a:cs typeface="Arial"/>
            </a:endParaRPr>
          </a:p>
          <a:p>
            <a:pPr marL="342900" marR="0" lvl="0" indent="-342900" algn="l" rtl="0">
              <a:lnSpc>
                <a:spcPts val="1800"/>
              </a:lnSpc>
              <a:spcBef>
                <a:spcPts val="0"/>
              </a:spcBef>
              <a:spcAft>
                <a:spcPts val="1000"/>
              </a:spcAft>
              <a:buSzPts val="1000"/>
              <a:buFont typeface="Symbol"/>
              <a:buChar char=""/>
              <a:tabLst>
                <a:tab pos="457200" algn="l"/>
              </a:tabLst>
            </a:pPr>
            <a:r>
              <a:rPr lang="en-US" dirty="0">
                <a:latin typeface="Times New Roman"/>
                <a:ea typeface="Times New Roman"/>
                <a:cs typeface="Arial"/>
              </a:rPr>
              <a:t>Prepare for cesarean (</a:t>
            </a:r>
            <a:r>
              <a:rPr lang="en-US" dirty="0" err="1">
                <a:latin typeface="Times New Roman"/>
                <a:ea typeface="Times New Roman"/>
                <a:cs typeface="Arial"/>
              </a:rPr>
              <a:t>c-section</a:t>
            </a:r>
            <a:r>
              <a:rPr lang="en-US" dirty="0">
                <a:latin typeface="Times New Roman"/>
                <a:ea typeface="Times New Roman"/>
                <a:cs typeface="Arial"/>
              </a:rPr>
              <a:t>) delivery, including emergency </a:t>
            </a:r>
            <a:r>
              <a:rPr lang="en-US" dirty="0" err="1">
                <a:latin typeface="Times New Roman"/>
                <a:ea typeface="Times New Roman"/>
                <a:cs typeface="Arial"/>
              </a:rPr>
              <a:t>c-sections</a:t>
            </a:r>
            <a:r>
              <a:rPr lang="en-US" dirty="0">
                <a:latin typeface="Times New Roman"/>
                <a:ea typeface="Times New Roman"/>
                <a:cs typeface="Arial"/>
              </a:rPr>
              <a:t>.</a:t>
            </a:r>
            <a:endParaRPr lang="en-US" sz="1400" dirty="0">
              <a:ea typeface="Calibri"/>
              <a:cs typeface="Arial"/>
            </a:endParaRPr>
          </a:p>
        </p:txBody>
      </p:sp>
    </p:spTree>
    <p:extLst>
      <p:ext uri="{BB962C8B-B14F-4D97-AF65-F5344CB8AC3E}">
        <p14:creationId xmlns:p14="http://schemas.microsoft.com/office/powerpoint/2010/main" val="2564554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42083"/>
            <a:ext cx="7992888" cy="3343992"/>
          </a:xfrm>
          <a:prstGeom prst="rect">
            <a:avLst/>
          </a:prstGeom>
        </p:spPr>
        <p:txBody>
          <a:bodyPr wrap="square">
            <a:spAutoFit/>
          </a:bodyPr>
          <a:lstStyle/>
          <a:p>
            <a:pPr marL="342900" lvl="0" indent="-342900" algn="l" rtl="0">
              <a:lnSpc>
                <a:spcPct val="115000"/>
              </a:lnSpc>
              <a:spcAft>
                <a:spcPts val="1000"/>
              </a:spcAft>
              <a:buSzPts val="1000"/>
              <a:buFont typeface="Symbol"/>
              <a:buChar char=""/>
              <a:tabLst>
                <a:tab pos="457200" algn="l"/>
              </a:tabLst>
            </a:pPr>
            <a:r>
              <a:rPr lang="en-US" dirty="0">
                <a:solidFill>
                  <a:srgbClr val="000099"/>
                </a:solidFill>
                <a:latin typeface="Arial"/>
                <a:ea typeface="Times New Roman"/>
                <a:cs typeface="Arial"/>
              </a:rPr>
              <a:t>Oxytocin theory:</a:t>
            </a:r>
            <a:endParaRPr lang="en-US" sz="2800" dirty="0">
              <a:solidFill>
                <a:srgbClr val="000099"/>
              </a:solidFill>
              <a:ea typeface="Calibri"/>
              <a:cs typeface="Arial"/>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Although oxytocin is a powerful stimulator of uterine contraction, its natural role in onset of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 is doubtful. The secretion of </a:t>
            </a:r>
            <a:r>
              <a:rPr lang="en-US" dirty="0" err="1">
                <a:solidFill>
                  <a:srgbClr val="000099"/>
                </a:solidFill>
                <a:latin typeface="Arial"/>
                <a:ea typeface="Times New Roman"/>
                <a:cs typeface="Times New Roman"/>
              </a:rPr>
              <a:t>oxytocinase</a:t>
            </a:r>
            <a:r>
              <a:rPr lang="en-US" dirty="0">
                <a:solidFill>
                  <a:srgbClr val="000099"/>
                </a:solidFill>
                <a:latin typeface="Arial"/>
                <a:ea typeface="Times New Roman"/>
                <a:cs typeface="Times New Roman"/>
              </a:rPr>
              <a:t> enzyme from the placenta is decreased near term due to placental </a:t>
            </a:r>
            <a:r>
              <a:rPr lang="en-US" dirty="0" err="1">
                <a:solidFill>
                  <a:srgbClr val="000099"/>
                </a:solidFill>
                <a:latin typeface="Arial"/>
                <a:ea typeface="Times New Roman"/>
                <a:cs typeface="Times New Roman"/>
              </a:rPr>
              <a:t>ischaemia</a:t>
            </a:r>
            <a:r>
              <a:rPr lang="en-US" dirty="0">
                <a:solidFill>
                  <a:srgbClr val="000099"/>
                </a:solidFill>
                <a:latin typeface="Arial"/>
                <a:ea typeface="Times New Roman"/>
                <a:cs typeface="Times New Roman"/>
              </a:rPr>
              <a:t> leading to predominance of oxytocin’s action.</a:t>
            </a:r>
            <a:endParaRPr lang="en-US" sz="2800" dirty="0">
              <a:solidFill>
                <a:srgbClr val="000099"/>
              </a:solidFill>
              <a:ea typeface="Calibri"/>
              <a:cs typeface="Times New Roman"/>
            </a:endParaRPr>
          </a:p>
          <a:p>
            <a:pPr marL="342900" lvl="0" indent="-342900" algn="l" rtl="0">
              <a:lnSpc>
                <a:spcPct val="115000"/>
              </a:lnSpc>
              <a:spcAft>
                <a:spcPts val="1000"/>
              </a:spcAft>
              <a:buSzPts val="1000"/>
              <a:buFont typeface="Symbol"/>
              <a:buChar char=""/>
              <a:tabLst>
                <a:tab pos="457200" algn="l"/>
              </a:tabLst>
            </a:pPr>
            <a:r>
              <a:rPr lang="en-US" dirty="0" err="1">
                <a:solidFill>
                  <a:srgbClr val="000099"/>
                </a:solidFill>
                <a:latin typeface="Arial"/>
                <a:ea typeface="Times New Roman"/>
                <a:cs typeface="Arial"/>
              </a:rPr>
              <a:t>Foetal</a:t>
            </a:r>
            <a:r>
              <a:rPr lang="en-US" dirty="0">
                <a:solidFill>
                  <a:srgbClr val="000099"/>
                </a:solidFill>
                <a:latin typeface="Arial"/>
                <a:ea typeface="Times New Roman"/>
                <a:cs typeface="Arial"/>
              </a:rPr>
              <a:t> cortisol theory:</a:t>
            </a:r>
            <a:endParaRPr lang="en-US" sz="2800" dirty="0">
              <a:solidFill>
                <a:srgbClr val="000099"/>
              </a:solidFill>
              <a:ea typeface="Calibri"/>
              <a:cs typeface="Arial"/>
            </a:endParaRPr>
          </a:p>
          <a:p>
            <a:pPr marL="742950" lvl="1" indent="-285750" algn="l" rtl="0">
              <a:lnSpc>
                <a:spcPct val="115000"/>
              </a:lnSpc>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Increased cortisol production from the </a:t>
            </a:r>
            <a:r>
              <a:rPr lang="en-US" dirty="0" err="1">
                <a:solidFill>
                  <a:srgbClr val="000099"/>
                </a:solidFill>
                <a:latin typeface="Arial"/>
                <a:ea typeface="Times New Roman"/>
                <a:cs typeface="Times New Roman"/>
              </a:rPr>
              <a:t>foetal</a:t>
            </a:r>
            <a:r>
              <a:rPr lang="en-US" dirty="0">
                <a:solidFill>
                  <a:srgbClr val="000099"/>
                </a:solidFill>
                <a:latin typeface="Arial"/>
                <a:ea typeface="Times New Roman"/>
                <a:cs typeface="Times New Roman"/>
              </a:rPr>
              <a:t> adrenal gland before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 may influence its onset by increasing </a:t>
            </a:r>
            <a:r>
              <a:rPr lang="en-US" dirty="0" err="1">
                <a:solidFill>
                  <a:srgbClr val="000099"/>
                </a:solidFill>
                <a:latin typeface="Arial"/>
                <a:ea typeface="Times New Roman"/>
                <a:cs typeface="Times New Roman"/>
              </a:rPr>
              <a:t>oestrogen</a:t>
            </a:r>
            <a:r>
              <a:rPr lang="en-US" dirty="0">
                <a:solidFill>
                  <a:srgbClr val="000099"/>
                </a:solidFill>
                <a:latin typeface="Arial"/>
                <a:ea typeface="Times New Roman"/>
                <a:cs typeface="Times New Roman"/>
              </a:rPr>
              <a:t> production from the placenta.</a:t>
            </a:r>
            <a:endParaRPr lang="en-US" sz="2800" dirty="0">
              <a:solidFill>
                <a:srgbClr val="000099"/>
              </a:solidFill>
              <a:ea typeface="Calibri"/>
              <a:cs typeface="Times New Roman"/>
            </a:endParaRPr>
          </a:p>
        </p:txBody>
      </p:sp>
    </p:spTree>
    <p:extLst>
      <p:ext uri="{BB962C8B-B14F-4D97-AF65-F5344CB8AC3E}">
        <p14:creationId xmlns:p14="http://schemas.microsoft.com/office/powerpoint/2010/main" val="2086117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374335"/>
            <a:ext cx="6030416" cy="3472233"/>
          </a:xfrm>
          <a:prstGeom prst="rect">
            <a:avLst/>
          </a:prstGeom>
        </p:spPr>
        <p:txBody>
          <a:bodyPr wrap="square">
            <a:spAutoFit/>
          </a:bodyPr>
          <a:lstStyle/>
          <a:p>
            <a:pPr algn="l" rtl="0">
              <a:lnSpc>
                <a:spcPct val="115000"/>
              </a:lnSpc>
              <a:spcAft>
                <a:spcPts val="1000"/>
              </a:spcAft>
            </a:pPr>
            <a:r>
              <a:rPr lang="en-US" b="1" i="1" dirty="0">
                <a:solidFill>
                  <a:srgbClr val="000099"/>
                </a:solidFill>
                <a:latin typeface="Arial"/>
                <a:ea typeface="Times New Roman"/>
                <a:cs typeface="Arial"/>
              </a:rPr>
              <a:t>Mechanical factors</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Uterine distension theory:</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Like any hollow organ in the body, when the uterus in distended to a certain limit, it starts to contract to evacuate its contents. This explains the preterm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 in case of multiple pregnancy and polyhydramnios.</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Stretch of the lower uterine segment:</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by the presenting part near term.</a:t>
            </a:r>
            <a:endParaRPr lang="en-US" sz="2800" dirty="0">
              <a:solidFill>
                <a:srgbClr val="000099"/>
              </a:solidFill>
              <a:ea typeface="Calibri"/>
              <a:cs typeface="Times New Roman"/>
            </a:endParaRPr>
          </a:p>
        </p:txBody>
      </p:sp>
    </p:spTree>
    <p:extLst>
      <p:ext uri="{BB962C8B-B14F-4D97-AF65-F5344CB8AC3E}">
        <p14:creationId xmlns:p14="http://schemas.microsoft.com/office/powerpoint/2010/main" val="555686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32656"/>
            <a:ext cx="8424936" cy="5883149"/>
          </a:xfrm>
          <a:prstGeom prst="rect">
            <a:avLst/>
          </a:prstGeom>
        </p:spPr>
        <p:txBody>
          <a:bodyPr wrap="square">
            <a:spAutoFit/>
          </a:bodyPr>
          <a:lstStyle/>
          <a:p>
            <a:pPr algn="l" rtl="0">
              <a:lnSpc>
                <a:spcPct val="115000"/>
              </a:lnSpc>
              <a:spcAft>
                <a:spcPts val="1000"/>
              </a:spcAft>
            </a:pPr>
            <a:r>
              <a:rPr lang="en-US" b="1" dirty="0">
                <a:solidFill>
                  <a:srgbClr val="000099"/>
                </a:solidFill>
                <a:latin typeface="Arial"/>
                <a:ea typeface="Times New Roman"/>
                <a:cs typeface="Arial"/>
              </a:rPr>
              <a:t>CLINICAL PICTURE OF LABOUR</a:t>
            </a:r>
            <a:endParaRPr lang="en-US" sz="2800" dirty="0">
              <a:ea typeface="Calibri"/>
              <a:cs typeface="Arial"/>
            </a:endParaRPr>
          </a:p>
          <a:p>
            <a:pPr algn="l" rtl="0">
              <a:lnSpc>
                <a:spcPct val="115000"/>
              </a:lnSpc>
              <a:spcAft>
                <a:spcPts val="1000"/>
              </a:spcAft>
            </a:pPr>
            <a:r>
              <a:rPr lang="en-US" b="1" dirty="0">
                <a:solidFill>
                  <a:srgbClr val="000099"/>
                </a:solidFill>
                <a:latin typeface="Arial"/>
                <a:ea typeface="Times New Roman"/>
                <a:cs typeface="Arial"/>
              </a:rPr>
              <a:t>Prodromal (pre-</a:t>
            </a:r>
            <a:r>
              <a:rPr lang="en-US" b="1" dirty="0" err="1">
                <a:solidFill>
                  <a:srgbClr val="000099"/>
                </a:solidFill>
                <a:latin typeface="Arial"/>
                <a:ea typeface="Times New Roman"/>
                <a:cs typeface="Arial"/>
              </a:rPr>
              <a:t>labour</a:t>
            </a:r>
            <a:r>
              <a:rPr lang="en-US" b="1" dirty="0">
                <a:solidFill>
                  <a:srgbClr val="000099"/>
                </a:solidFill>
                <a:latin typeface="Arial"/>
                <a:ea typeface="Times New Roman"/>
                <a:cs typeface="Arial"/>
              </a:rPr>
              <a:t>) stage</a:t>
            </a:r>
            <a:endParaRPr lang="en-US" sz="2800" dirty="0">
              <a:ea typeface="Calibri"/>
              <a:cs typeface="Arial"/>
            </a:endParaRPr>
          </a:p>
          <a:p>
            <a:pPr algn="l" rtl="0">
              <a:lnSpc>
                <a:spcPct val="115000"/>
              </a:lnSpc>
              <a:spcAft>
                <a:spcPts val="1000"/>
              </a:spcAft>
            </a:pPr>
            <a:r>
              <a:rPr lang="en-US" dirty="0">
                <a:solidFill>
                  <a:srgbClr val="000099"/>
                </a:solidFill>
                <a:latin typeface="Arial"/>
                <a:ea typeface="Times New Roman"/>
                <a:cs typeface="Arial"/>
              </a:rPr>
              <a:t>The following clinical manifestations may occur in the last weeks of pregnancy.</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Shelfing:</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is falling forwards of the uterine fundus making the upper abdomen looks like a shelf during standing position. This is due to engagement of the head which brings the </a:t>
            </a:r>
            <a:r>
              <a:rPr lang="en-US" dirty="0" err="1">
                <a:solidFill>
                  <a:srgbClr val="000099"/>
                </a:solidFill>
                <a:latin typeface="Arial"/>
                <a:ea typeface="Times New Roman"/>
                <a:cs typeface="Times New Roman"/>
              </a:rPr>
              <a:t>foetus</a:t>
            </a:r>
            <a:r>
              <a:rPr lang="en-US" dirty="0">
                <a:solidFill>
                  <a:srgbClr val="000099"/>
                </a:solidFill>
                <a:latin typeface="Arial"/>
                <a:ea typeface="Times New Roman"/>
                <a:cs typeface="Times New Roman"/>
              </a:rPr>
              <a:t> perpendicular to the pelvic inlet in the direction of pelvic axis.</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Lightening:</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is the relief of upper abdominal pressure symptoms as </a:t>
            </a:r>
            <a:r>
              <a:rPr lang="en-US" dirty="0" err="1">
                <a:solidFill>
                  <a:srgbClr val="000099"/>
                </a:solidFill>
                <a:latin typeface="Arial"/>
                <a:ea typeface="Times New Roman"/>
                <a:cs typeface="Times New Roman"/>
              </a:rPr>
              <a:t>dyspnoea</a:t>
            </a:r>
            <a:r>
              <a:rPr lang="en-US" dirty="0">
                <a:solidFill>
                  <a:srgbClr val="000099"/>
                </a:solidFill>
                <a:latin typeface="Arial"/>
                <a:ea typeface="Times New Roman"/>
                <a:cs typeface="Times New Roman"/>
              </a:rPr>
              <a:t>, dyspepsia and palpitation due to:</a:t>
            </a:r>
            <a:endParaRPr lang="en-US" sz="2800" dirty="0">
              <a:solidFill>
                <a:srgbClr val="000099"/>
              </a:solidFill>
              <a:ea typeface="Calibri"/>
              <a:cs typeface="Times New Roman"/>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descent in the fundal level after engagement of the head and</a:t>
            </a:r>
            <a:endParaRPr lang="en-US" sz="2800" dirty="0">
              <a:solidFill>
                <a:srgbClr val="000099"/>
              </a:solidFill>
              <a:ea typeface="Calibri"/>
              <a:cs typeface="Arial"/>
            </a:endParaRPr>
          </a:p>
          <a:p>
            <a:pPr marL="1143000" marR="0" lvl="2" indent="-228600" algn="l" rtl="0">
              <a:lnSpc>
                <a:spcPct val="115000"/>
              </a:lnSpc>
              <a:spcBef>
                <a:spcPts val="0"/>
              </a:spcBef>
              <a:spcAft>
                <a:spcPts val="1000"/>
              </a:spcAft>
              <a:buSzPts val="1000"/>
              <a:buFont typeface="Wingdings"/>
              <a:buChar char=""/>
              <a:tabLst>
                <a:tab pos="1371600" algn="l"/>
              </a:tabLst>
            </a:pPr>
            <a:r>
              <a:rPr lang="en-US" dirty="0">
                <a:solidFill>
                  <a:srgbClr val="000099"/>
                </a:solidFill>
                <a:latin typeface="Arial"/>
                <a:ea typeface="Times New Roman"/>
                <a:cs typeface="Arial"/>
              </a:rPr>
              <a:t>shelfing of the uterus.</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endParaRPr lang="en-US" sz="2800" dirty="0">
              <a:solidFill>
                <a:srgbClr val="000099"/>
              </a:solidFill>
              <a:ea typeface="Calibri"/>
              <a:cs typeface="Arial"/>
            </a:endParaRPr>
          </a:p>
        </p:txBody>
      </p:sp>
    </p:spTree>
    <p:extLst>
      <p:ext uri="{BB962C8B-B14F-4D97-AF65-F5344CB8AC3E}">
        <p14:creationId xmlns:p14="http://schemas.microsoft.com/office/powerpoint/2010/main" val="3118067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68817433"/>
              </p:ext>
            </p:extLst>
          </p:nvPr>
        </p:nvGraphicFramePr>
        <p:xfrm>
          <a:off x="323528" y="1052736"/>
          <a:ext cx="8507288" cy="5462756"/>
        </p:xfrm>
        <a:graphic>
          <a:graphicData uri="http://schemas.openxmlformats.org/drawingml/2006/table">
            <a:tbl>
              <a:tblPr firstRow="1" firstCol="1" bandRow="1"/>
              <a:tblGrid>
                <a:gridCol w="4253644"/>
                <a:gridCol w="4253644"/>
              </a:tblGrid>
              <a:tr h="740653">
                <a:tc>
                  <a:txBody>
                    <a:bodyPr/>
                    <a:lstStyle/>
                    <a:p>
                      <a:pPr marL="9525" marR="9525" algn="l" rtl="0">
                        <a:lnSpc>
                          <a:spcPct val="115000"/>
                        </a:lnSpc>
                        <a:spcBef>
                          <a:spcPts val="75"/>
                        </a:spcBef>
                        <a:spcAft>
                          <a:spcPts val="75"/>
                        </a:spcAft>
                      </a:pPr>
                      <a:r>
                        <a:rPr lang="en-US" sz="2000" dirty="0">
                          <a:solidFill>
                            <a:srgbClr val="000099"/>
                          </a:solidFill>
                          <a:effectLst/>
                          <a:latin typeface="Times New Roman" panose="02020603050405020304" pitchFamily="18" charset="0"/>
                          <a:ea typeface="Times New Roman"/>
                          <a:cs typeface="Times New Roman" panose="02020603050405020304" pitchFamily="18" charset="0"/>
                        </a:rPr>
                        <a:t>True </a:t>
                      </a:r>
                      <a:r>
                        <a:rPr lang="en-US" sz="2000" dirty="0" err="1">
                          <a:solidFill>
                            <a:srgbClr val="000099"/>
                          </a:solidFill>
                          <a:effectLst/>
                          <a:latin typeface="Times New Roman" panose="02020603050405020304" pitchFamily="18" charset="0"/>
                          <a:ea typeface="Times New Roman"/>
                          <a:cs typeface="Times New Roman" panose="02020603050405020304" pitchFamily="18" charset="0"/>
                        </a:rPr>
                        <a:t>Labour</a:t>
                      </a:r>
                      <a:r>
                        <a:rPr lang="en-US" sz="2000" dirty="0">
                          <a:solidFill>
                            <a:srgbClr val="000099"/>
                          </a:solidFill>
                          <a:effectLst/>
                          <a:latin typeface="Times New Roman" panose="02020603050405020304" pitchFamily="18" charset="0"/>
                          <a:ea typeface="Times New Roman"/>
                          <a:cs typeface="Times New Roman" panose="02020603050405020304" pitchFamily="18" charset="0"/>
                        </a:rPr>
                        <a:t> Pain</a:t>
                      </a:r>
                      <a:endParaRPr lang="en-US" sz="2000" dirty="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CCCCFF"/>
                    </a:solidFill>
                  </a:tcPr>
                </a:tc>
                <a:tc>
                  <a:txBody>
                    <a:bodyPr/>
                    <a:lstStyle/>
                    <a:p>
                      <a:pPr marL="9525" marR="9525" algn="l" rtl="0">
                        <a:lnSpc>
                          <a:spcPct val="115000"/>
                        </a:lnSpc>
                        <a:spcBef>
                          <a:spcPts val="75"/>
                        </a:spcBef>
                        <a:spcAft>
                          <a:spcPts val="75"/>
                        </a:spcAft>
                      </a:pPr>
                      <a:r>
                        <a:rPr lang="en-US" sz="2000" dirty="0">
                          <a:solidFill>
                            <a:srgbClr val="000099"/>
                          </a:solidFill>
                          <a:effectLst/>
                          <a:latin typeface="Times New Roman" panose="02020603050405020304" pitchFamily="18" charset="0"/>
                          <a:ea typeface="Times New Roman"/>
                          <a:cs typeface="Times New Roman" panose="02020603050405020304" pitchFamily="18" charset="0"/>
                        </a:rPr>
                        <a:t>False </a:t>
                      </a:r>
                      <a:r>
                        <a:rPr lang="en-US" sz="2000" dirty="0" err="1">
                          <a:solidFill>
                            <a:srgbClr val="000099"/>
                          </a:solidFill>
                          <a:effectLst/>
                          <a:latin typeface="Times New Roman" panose="02020603050405020304" pitchFamily="18" charset="0"/>
                          <a:ea typeface="Times New Roman"/>
                          <a:cs typeface="Times New Roman" panose="02020603050405020304" pitchFamily="18" charset="0"/>
                        </a:rPr>
                        <a:t>Labour</a:t>
                      </a:r>
                      <a:r>
                        <a:rPr lang="en-US" sz="2000" dirty="0">
                          <a:solidFill>
                            <a:srgbClr val="000099"/>
                          </a:solidFill>
                          <a:effectLst/>
                          <a:latin typeface="Times New Roman" panose="02020603050405020304" pitchFamily="18" charset="0"/>
                          <a:ea typeface="Times New Roman"/>
                          <a:cs typeface="Times New Roman" panose="02020603050405020304" pitchFamily="18" charset="0"/>
                        </a:rPr>
                        <a:t> Pain</a:t>
                      </a:r>
                      <a:endParaRPr lang="en-US" sz="2000" dirty="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CCCCFF"/>
                    </a:solidFill>
                  </a:tcPr>
                </a:tc>
              </a:tr>
              <a:tr h="740653">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Regular.</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Irregular.</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r>
              <a:tr h="740653">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Increase progressively in frequency, duration and intensity.</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Do not.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r>
              <a:tr h="740653">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Pain is felt in the abdomen and radiating to the back.</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Pain is felt mainly in the abdomen.</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r>
              <a:tr h="740653">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Progressive dilatation and effacement of the cervix.</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No effect on the cervix.</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r>
              <a:tr h="740653">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Membranes are bulging during contractions.</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No bulging of the membranes.</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r>
              <a:tr h="740653">
                <a:tc>
                  <a:txBody>
                    <a:bodyPr/>
                    <a:lstStyle/>
                    <a:p>
                      <a:pPr marL="9525" marR="9525" algn="l" rtl="0">
                        <a:lnSpc>
                          <a:spcPct val="115000"/>
                        </a:lnSpc>
                        <a:spcBef>
                          <a:spcPts val="75"/>
                        </a:spcBef>
                        <a:spcAft>
                          <a:spcPts val="75"/>
                        </a:spcAft>
                      </a:pPr>
                      <a:r>
                        <a:rPr lang="en-US" sz="2000">
                          <a:solidFill>
                            <a:srgbClr val="000099"/>
                          </a:solidFill>
                          <a:effectLst/>
                          <a:latin typeface="Times New Roman" panose="02020603050405020304" pitchFamily="18" charset="0"/>
                          <a:ea typeface="Times New Roman"/>
                          <a:cs typeface="Times New Roman" panose="02020603050405020304" pitchFamily="18" charset="0"/>
                        </a:rPr>
                        <a:t>Not relieved by antispasmodics or sedatives.</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c>
                  <a:txBody>
                    <a:bodyPr/>
                    <a:lstStyle/>
                    <a:p>
                      <a:pPr marL="9525" marR="9525" algn="l" rtl="0">
                        <a:lnSpc>
                          <a:spcPct val="115000"/>
                        </a:lnSpc>
                        <a:spcBef>
                          <a:spcPts val="75"/>
                        </a:spcBef>
                        <a:spcAft>
                          <a:spcPts val="75"/>
                        </a:spcAft>
                      </a:pPr>
                      <a:r>
                        <a:rPr lang="en-US" sz="2000" dirty="0">
                          <a:solidFill>
                            <a:srgbClr val="000099"/>
                          </a:solidFill>
                          <a:effectLst/>
                          <a:latin typeface="Times New Roman" panose="02020603050405020304" pitchFamily="18" charset="0"/>
                          <a:ea typeface="Times New Roman"/>
                          <a:cs typeface="Times New Roman" panose="02020603050405020304" pitchFamily="18" charset="0"/>
                        </a:rPr>
                        <a:t>Can be relieved by antispasmodics and sedatives.</a:t>
                      </a:r>
                      <a:endParaRPr lang="en-US" sz="2000" dirty="0">
                        <a:effectLst/>
                        <a:latin typeface="Times New Roman" panose="02020603050405020304" pitchFamily="18" charset="0"/>
                        <a:ea typeface="Calibri"/>
                        <a:cs typeface="Times New Roman" panose="02020603050405020304" pitchFamily="18" charset="0"/>
                      </a:endParaRPr>
                    </a:p>
                  </a:txBody>
                  <a:tcPr marL="47625" marR="47625" marT="47625" marB="47625" anchor="ctr">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solidFill>
                      <a:srgbClr val="FFFFCC"/>
                    </a:solidFill>
                  </a:tcPr>
                </a:tc>
              </a:tr>
            </a:tbl>
          </a:graphicData>
        </a:graphic>
      </p:graphicFrame>
      <p:sp>
        <p:nvSpPr>
          <p:cNvPr id="3" name="Rectangle 1"/>
          <p:cNvSpPr>
            <a:spLocks noChangeArrowheads="1"/>
          </p:cNvSpPr>
          <p:nvPr/>
        </p:nvSpPr>
        <p:spPr bwMode="auto">
          <a:xfrm>
            <a:off x="457200" y="180621"/>
            <a:ext cx="627504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0099"/>
                </a:solidFill>
                <a:effectLst/>
                <a:latin typeface="Calibri" pitchFamily="34" charset="0"/>
                <a:ea typeface="Times New Roman" pitchFamily="18" charset="0"/>
                <a:cs typeface="Arial" pitchFamily="34" charset="0"/>
              </a:rPr>
              <a:t>These are differentiated from true </a:t>
            </a:r>
            <a:r>
              <a:rPr kumimoji="0" lang="en-US" altLang="en-US" sz="2000" b="0" i="0" u="none" strike="noStrike" cap="none" normalizeH="0" baseline="0" dirty="0" err="1" smtClean="0">
                <a:ln>
                  <a:noFill/>
                </a:ln>
                <a:solidFill>
                  <a:srgbClr val="000099"/>
                </a:solidFill>
                <a:effectLst/>
                <a:latin typeface="Calibri" pitchFamily="34" charset="0"/>
                <a:ea typeface="Times New Roman" pitchFamily="18" charset="0"/>
                <a:cs typeface="Arial" pitchFamily="34" charset="0"/>
              </a:rPr>
              <a:t>labour</a:t>
            </a:r>
            <a:r>
              <a:rPr kumimoji="0" lang="en-US" altLang="en-US" sz="2000" b="0" i="0" u="none" strike="noStrike" cap="none" normalizeH="0" baseline="0" dirty="0" smtClean="0">
                <a:ln>
                  <a:noFill/>
                </a:ln>
                <a:solidFill>
                  <a:srgbClr val="000099"/>
                </a:solidFill>
                <a:effectLst/>
                <a:latin typeface="Calibri" pitchFamily="34" charset="0"/>
                <a:ea typeface="Times New Roman" pitchFamily="18" charset="0"/>
                <a:cs typeface="Arial" pitchFamily="34" charset="0"/>
              </a:rPr>
              <a:t> pain as follow:</a:t>
            </a:r>
            <a:endParaRPr kumimoji="0" lang="en-US" alt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8270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548679"/>
            <a:ext cx="7488832" cy="5896486"/>
          </a:xfrm>
          <a:prstGeom prst="rect">
            <a:avLst/>
          </a:prstGeom>
        </p:spPr>
        <p:txBody>
          <a:bodyPr wrap="square">
            <a:spAutoFit/>
          </a:bodyPr>
          <a:lstStyle/>
          <a:p>
            <a:pPr algn="l" rtl="0">
              <a:lnSpc>
                <a:spcPct val="115000"/>
              </a:lnSpc>
              <a:spcAft>
                <a:spcPts val="1000"/>
              </a:spcAft>
            </a:pPr>
            <a:r>
              <a:rPr lang="en-US" b="1" dirty="0">
                <a:solidFill>
                  <a:srgbClr val="000099"/>
                </a:solidFill>
                <a:latin typeface="Arial"/>
                <a:ea typeface="Times New Roman"/>
                <a:cs typeface="Arial"/>
              </a:rPr>
              <a:t>Onset of </a:t>
            </a:r>
            <a:r>
              <a:rPr lang="en-US" b="1" dirty="0" err="1">
                <a:solidFill>
                  <a:srgbClr val="000099"/>
                </a:solidFill>
                <a:latin typeface="Arial"/>
                <a:ea typeface="Times New Roman"/>
                <a:cs typeface="Arial"/>
              </a:rPr>
              <a:t>Labour</a:t>
            </a:r>
            <a:endParaRPr lang="en-US" sz="2800" dirty="0">
              <a:ea typeface="Calibri"/>
              <a:cs typeface="Arial"/>
            </a:endParaRPr>
          </a:p>
          <a:p>
            <a:pPr algn="l" rtl="0">
              <a:lnSpc>
                <a:spcPct val="115000"/>
              </a:lnSpc>
              <a:spcAft>
                <a:spcPts val="1000"/>
              </a:spcAft>
            </a:pPr>
            <a:r>
              <a:rPr lang="en-US" dirty="0">
                <a:solidFill>
                  <a:srgbClr val="000099"/>
                </a:solidFill>
                <a:latin typeface="Arial"/>
                <a:ea typeface="Times New Roman"/>
                <a:cs typeface="Arial"/>
              </a:rPr>
              <a:t>It is </a:t>
            </a:r>
            <a:r>
              <a:rPr lang="en-US" dirty="0" err="1">
                <a:solidFill>
                  <a:srgbClr val="000099"/>
                </a:solidFill>
                <a:latin typeface="Arial"/>
                <a:ea typeface="Times New Roman"/>
                <a:cs typeface="Arial"/>
              </a:rPr>
              <a:t>characterised</a:t>
            </a:r>
            <a:r>
              <a:rPr lang="en-US" dirty="0">
                <a:solidFill>
                  <a:srgbClr val="000099"/>
                </a:solidFill>
                <a:latin typeface="Arial"/>
                <a:ea typeface="Times New Roman"/>
                <a:cs typeface="Arial"/>
              </a:rPr>
              <a:t> by:</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True </a:t>
            </a:r>
            <a:r>
              <a:rPr lang="en-US" dirty="0" err="1">
                <a:solidFill>
                  <a:srgbClr val="000099"/>
                </a:solidFill>
                <a:latin typeface="Arial"/>
                <a:ea typeface="Times New Roman"/>
                <a:cs typeface="Arial"/>
              </a:rPr>
              <a:t>labour</a:t>
            </a:r>
            <a:r>
              <a:rPr lang="en-US" dirty="0">
                <a:solidFill>
                  <a:srgbClr val="000099"/>
                </a:solidFill>
                <a:latin typeface="Arial"/>
                <a:ea typeface="Times New Roman"/>
                <a:cs typeface="Arial"/>
              </a:rPr>
              <a:t> pain.</a:t>
            </a:r>
            <a:endParaRPr lang="en-US" sz="2800" dirty="0">
              <a:solidFill>
                <a:srgbClr val="000099"/>
              </a:solidFill>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The show:</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is an expelled cervical mucus plug tinged with blood from ruptured small vessels as a result of separation of the membranes from the lower uterine segment.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 is usually starts several hours to few days after show.</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Dilatation of the cervix:</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A closed cervix is a reliable sign that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 has not begun. In </a:t>
            </a:r>
            <a:r>
              <a:rPr lang="en-US" dirty="0" err="1">
                <a:solidFill>
                  <a:srgbClr val="000099"/>
                </a:solidFill>
                <a:latin typeface="Arial"/>
                <a:ea typeface="Times New Roman"/>
                <a:cs typeface="Times New Roman"/>
              </a:rPr>
              <a:t>multigravidae</a:t>
            </a:r>
            <a:r>
              <a:rPr lang="en-US" dirty="0">
                <a:solidFill>
                  <a:srgbClr val="000099"/>
                </a:solidFill>
                <a:latin typeface="Arial"/>
                <a:ea typeface="Times New Roman"/>
                <a:cs typeface="Times New Roman"/>
              </a:rPr>
              <a:t> the cervix may admit the tip of the finger before onset of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Formation of the bag of fore-waters:</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bulges through the cervix and becomes tense during uterine contractions.</a:t>
            </a:r>
            <a:endParaRPr lang="en-US" sz="2800" dirty="0">
              <a:solidFill>
                <a:srgbClr val="000099"/>
              </a:solidFill>
              <a:ea typeface="Calibri"/>
              <a:cs typeface="Times New Roman"/>
            </a:endParaRPr>
          </a:p>
        </p:txBody>
      </p:sp>
    </p:spTree>
    <p:extLst>
      <p:ext uri="{BB962C8B-B14F-4D97-AF65-F5344CB8AC3E}">
        <p14:creationId xmlns:p14="http://schemas.microsoft.com/office/powerpoint/2010/main" val="160513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32656"/>
            <a:ext cx="8424936" cy="5048562"/>
          </a:xfrm>
          <a:prstGeom prst="rect">
            <a:avLst/>
          </a:prstGeom>
        </p:spPr>
        <p:txBody>
          <a:bodyPr wrap="square">
            <a:spAutoFit/>
          </a:bodyPr>
          <a:lstStyle/>
          <a:p>
            <a:pPr algn="l" rtl="0">
              <a:lnSpc>
                <a:spcPct val="115000"/>
              </a:lnSpc>
              <a:spcAft>
                <a:spcPts val="1000"/>
              </a:spcAft>
            </a:pPr>
            <a:r>
              <a:rPr lang="en-US" b="1" dirty="0">
                <a:solidFill>
                  <a:srgbClr val="000099"/>
                </a:solidFill>
                <a:latin typeface="Arial"/>
                <a:ea typeface="Times New Roman"/>
                <a:cs typeface="Arial"/>
              </a:rPr>
              <a:t>STAGES OF LABOUR</a:t>
            </a:r>
            <a:endParaRPr lang="en-US" sz="2800" dirty="0">
              <a:ea typeface="Calibri"/>
              <a:cs typeface="Arial"/>
            </a:endParaRPr>
          </a:p>
          <a:p>
            <a:pPr algn="l" rtl="0">
              <a:lnSpc>
                <a:spcPct val="115000"/>
              </a:lnSpc>
              <a:spcAft>
                <a:spcPts val="1000"/>
              </a:spcAft>
            </a:pPr>
            <a:r>
              <a:rPr lang="en-US" dirty="0" err="1">
                <a:solidFill>
                  <a:srgbClr val="000099"/>
                </a:solidFill>
                <a:latin typeface="Arial"/>
                <a:ea typeface="Times New Roman"/>
                <a:cs typeface="Arial"/>
              </a:rPr>
              <a:t>Labour</a:t>
            </a:r>
            <a:r>
              <a:rPr lang="en-US" dirty="0">
                <a:solidFill>
                  <a:srgbClr val="000099"/>
                </a:solidFill>
                <a:latin typeface="Arial"/>
                <a:ea typeface="Times New Roman"/>
                <a:cs typeface="Arial"/>
              </a:rPr>
              <a:t> is divided into four stages:</a:t>
            </a:r>
            <a:endParaRPr lang="en-US" sz="2800" dirty="0">
              <a:ea typeface="Calibri"/>
              <a:cs typeface="Arial"/>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First stage</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is the stage of cervical dilatation.</a:t>
            </a:r>
            <a:endParaRPr lang="en-US" sz="2800" dirty="0">
              <a:solidFill>
                <a:srgbClr val="000099"/>
              </a:solidFill>
              <a:ea typeface="Calibri"/>
              <a:cs typeface="Times New Roman"/>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Starts with the onset of true </a:t>
            </a:r>
            <a:r>
              <a:rPr lang="en-US" dirty="0" err="1">
                <a:solidFill>
                  <a:srgbClr val="000099"/>
                </a:solidFill>
                <a:latin typeface="Arial"/>
                <a:ea typeface="Times New Roman"/>
                <a:cs typeface="Times New Roman"/>
              </a:rPr>
              <a:t>labour</a:t>
            </a:r>
            <a:r>
              <a:rPr lang="en-US" dirty="0">
                <a:solidFill>
                  <a:srgbClr val="000099"/>
                </a:solidFill>
                <a:latin typeface="Arial"/>
                <a:ea typeface="Times New Roman"/>
                <a:cs typeface="Times New Roman"/>
              </a:rPr>
              <a:t> pain and ends with full dilatation of the cervix i.e. 10 cm in diameter.</a:t>
            </a:r>
            <a:endParaRPr lang="en-US" sz="2800" dirty="0">
              <a:solidFill>
                <a:srgbClr val="000099"/>
              </a:solidFill>
              <a:ea typeface="Calibri"/>
              <a:cs typeface="Times New Roman"/>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takes about 10-14 hours in </a:t>
            </a:r>
            <a:r>
              <a:rPr lang="en-US" dirty="0" err="1">
                <a:solidFill>
                  <a:srgbClr val="000099"/>
                </a:solidFill>
                <a:latin typeface="Arial"/>
                <a:ea typeface="Times New Roman"/>
                <a:cs typeface="Times New Roman"/>
              </a:rPr>
              <a:t>primigravida</a:t>
            </a:r>
            <a:r>
              <a:rPr lang="en-US" dirty="0">
                <a:solidFill>
                  <a:srgbClr val="000099"/>
                </a:solidFill>
                <a:latin typeface="Arial"/>
                <a:ea typeface="Times New Roman"/>
                <a:cs typeface="Times New Roman"/>
              </a:rPr>
              <a:t> and about 6-8 hours in multipara.</a:t>
            </a:r>
            <a:endParaRPr lang="en-US" sz="2800" dirty="0">
              <a:solidFill>
                <a:srgbClr val="000099"/>
              </a:solidFill>
              <a:ea typeface="Calibri"/>
              <a:cs typeface="Times New Roman"/>
            </a:endParaRPr>
          </a:p>
          <a:p>
            <a:pPr marL="342900" marR="0" lvl="0" indent="-342900" algn="l" rtl="0">
              <a:lnSpc>
                <a:spcPct val="115000"/>
              </a:lnSpc>
              <a:spcBef>
                <a:spcPts val="0"/>
              </a:spcBef>
              <a:spcAft>
                <a:spcPts val="1000"/>
              </a:spcAft>
              <a:buSzPts val="1000"/>
              <a:buFont typeface="Symbol"/>
              <a:buChar char=""/>
              <a:tabLst>
                <a:tab pos="457200" algn="l"/>
              </a:tabLst>
            </a:pPr>
            <a:r>
              <a:rPr lang="en-US" dirty="0">
                <a:solidFill>
                  <a:srgbClr val="000099"/>
                </a:solidFill>
                <a:latin typeface="Arial"/>
                <a:ea typeface="Times New Roman"/>
                <a:cs typeface="Arial"/>
              </a:rPr>
              <a:t>Second stage</a:t>
            </a:r>
            <a:endParaRPr lang="en-US" sz="2800" dirty="0">
              <a:solidFill>
                <a:srgbClr val="000099"/>
              </a:solidFill>
              <a:ea typeface="Calibri"/>
              <a:cs typeface="Arial"/>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 is the stage of expulsion of the </a:t>
            </a:r>
            <a:r>
              <a:rPr lang="en-US" dirty="0" err="1">
                <a:solidFill>
                  <a:srgbClr val="000099"/>
                </a:solidFill>
                <a:latin typeface="Arial"/>
                <a:ea typeface="Times New Roman"/>
                <a:cs typeface="Times New Roman"/>
              </a:rPr>
              <a:t>foetus</a:t>
            </a:r>
            <a:r>
              <a:rPr lang="en-US" dirty="0">
                <a:solidFill>
                  <a:srgbClr val="000099"/>
                </a:solidFill>
                <a:latin typeface="Arial"/>
                <a:ea typeface="Times New Roman"/>
                <a:cs typeface="Times New Roman"/>
              </a:rPr>
              <a:t>.</a:t>
            </a:r>
            <a:endParaRPr lang="en-US" sz="2800" dirty="0">
              <a:solidFill>
                <a:srgbClr val="000099"/>
              </a:solidFill>
              <a:ea typeface="Calibri"/>
              <a:cs typeface="Times New Roman"/>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Begins with full cervical dilatation and ends with the delivery of the </a:t>
            </a:r>
            <a:r>
              <a:rPr lang="en-US" dirty="0" err="1">
                <a:solidFill>
                  <a:srgbClr val="000099"/>
                </a:solidFill>
                <a:latin typeface="Arial"/>
                <a:ea typeface="Times New Roman"/>
                <a:cs typeface="Times New Roman"/>
              </a:rPr>
              <a:t>foetus</a:t>
            </a:r>
            <a:r>
              <a:rPr lang="en-US" dirty="0">
                <a:solidFill>
                  <a:srgbClr val="000099"/>
                </a:solidFill>
                <a:latin typeface="Arial"/>
                <a:ea typeface="Times New Roman"/>
                <a:cs typeface="Times New Roman"/>
              </a:rPr>
              <a:t>.</a:t>
            </a:r>
            <a:endParaRPr lang="en-US" sz="2800" dirty="0">
              <a:solidFill>
                <a:srgbClr val="000099"/>
              </a:solidFill>
              <a:ea typeface="Calibri"/>
              <a:cs typeface="Times New Roman"/>
            </a:endParaRPr>
          </a:p>
          <a:p>
            <a:pPr marL="742950" marR="0" lvl="1" indent="-285750" algn="l" rtl="0">
              <a:lnSpc>
                <a:spcPct val="115000"/>
              </a:lnSpc>
              <a:spcBef>
                <a:spcPts val="0"/>
              </a:spcBef>
              <a:spcAft>
                <a:spcPts val="1000"/>
              </a:spcAft>
              <a:buSzPts val="1000"/>
              <a:buFont typeface="Courier New"/>
              <a:buChar char="o"/>
              <a:tabLst>
                <a:tab pos="914400" algn="l"/>
              </a:tabLst>
            </a:pPr>
            <a:r>
              <a:rPr lang="en-US" dirty="0">
                <a:solidFill>
                  <a:srgbClr val="000099"/>
                </a:solidFill>
                <a:latin typeface="Arial"/>
                <a:ea typeface="Times New Roman"/>
                <a:cs typeface="Times New Roman"/>
              </a:rPr>
              <a:t>Its duration is about 1 hour in </a:t>
            </a:r>
            <a:r>
              <a:rPr lang="en-US" dirty="0" err="1">
                <a:solidFill>
                  <a:srgbClr val="000099"/>
                </a:solidFill>
                <a:latin typeface="Arial"/>
                <a:ea typeface="Times New Roman"/>
                <a:cs typeface="Times New Roman"/>
              </a:rPr>
              <a:t>primigravida</a:t>
            </a:r>
            <a:r>
              <a:rPr lang="en-US" dirty="0">
                <a:solidFill>
                  <a:srgbClr val="000099"/>
                </a:solidFill>
                <a:latin typeface="Arial"/>
                <a:ea typeface="Times New Roman"/>
                <a:cs typeface="Times New Roman"/>
              </a:rPr>
              <a:t> and ½ hour in multipara</a:t>
            </a:r>
            <a:r>
              <a:rPr lang="en-US" dirty="0" smtClean="0">
                <a:solidFill>
                  <a:srgbClr val="000099"/>
                </a:solidFill>
                <a:latin typeface="Arial"/>
                <a:ea typeface="Times New Roman"/>
                <a:cs typeface="Times New Roman"/>
              </a:rPr>
              <a:t>.</a:t>
            </a:r>
            <a:endParaRPr lang="en-US" sz="2800" dirty="0">
              <a:solidFill>
                <a:srgbClr val="000099"/>
              </a:solidFill>
              <a:ea typeface="Calibri"/>
              <a:cs typeface="Times New Roman"/>
            </a:endParaRPr>
          </a:p>
        </p:txBody>
      </p:sp>
    </p:spTree>
    <p:extLst>
      <p:ext uri="{BB962C8B-B14F-4D97-AF65-F5344CB8AC3E}">
        <p14:creationId xmlns:p14="http://schemas.microsoft.com/office/powerpoint/2010/main" val="3552201998"/>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2727</Words>
  <Application>Microsoft Office PowerPoint</Application>
  <PresentationFormat>On-screen Show (4:3)</PresentationFormat>
  <Paragraphs>250</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سمة Office</vt:lpstr>
      <vt:lpstr>Lecture 5: Normal Labour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5: Normal Labour </dc:title>
  <dc:creator>DR.SADAI</dc:creator>
  <cp:lastModifiedBy>Maher</cp:lastModifiedBy>
  <cp:revision>8</cp:revision>
  <dcterms:created xsi:type="dcterms:W3CDTF">2022-09-16T04:47:50Z</dcterms:created>
  <dcterms:modified xsi:type="dcterms:W3CDTF">2022-09-16T06:27:01Z</dcterms:modified>
</cp:coreProperties>
</file>