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76" r:id="rId6"/>
    <p:sldId id="260" r:id="rId7"/>
    <p:sldId id="279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7" r:id="rId23"/>
    <p:sldId id="278" r:id="rId24"/>
    <p:sldId id="280" r:id="rId25"/>
    <p:sldId id="281" r:id="rId2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AD336FD-45F9-4D96-B859-3E621B2B9518}" v="1" dt="2023-11-12T18:12:54.88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85" autoAdjust="0"/>
    <p:restoredTop sz="94660"/>
  </p:normalViewPr>
  <p:slideViewPr>
    <p:cSldViewPr snapToGrid="0">
      <p:cViewPr varScale="1">
        <p:scale>
          <a:sx n="69" d="100"/>
          <a:sy n="69" d="100"/>
        </p:scale>
        <p:origin x="1138" y="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microsoft.com/office/2015/10/relationships/revisionInfo" Target="revisionInfo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ftkar hamza" userId="b47f3e03c0d4bf70" providerId="LiveId" clId="{7AD336FD-45F9-4D96-B859-3E621B2B9518}"/>
    <pc:docChg chg="modSld">
      <pc:chgData name="aftkar hamza" userId="b47f3e03c0d4bf70" providerId="LiveId" clId="{7AD336FD-45F9-4D96-B859-3E621B2B9518}" dt="2023-11-12T18:26:21.839" v="107" actId="20577"/>
      <pc:docMkLst>
        <pc:docMk/>
      </pc:docMkLst>
      <pc:sldChg chg="modSp mod">
        <pc:chgData name="aftkar hamza" userId="b47f3e03c0d4bf70" providerId="LiveId" clId="{7AD336FD-45F9-4D96-B859-3E621B2B9518}" dt="2023-11-12T18:26:21.839" v="107" actId="20577"/>
        <pc:sldMkLst>
          <pc:docMk/>
          <pc:sldMk cId="392764680" sldId="260"/>
        </pc:sldMkLst>
        <pc:spChg chg="mod">
          <ac:chgData name="aftkar hamza" userId="b47f3e03c0d4bf70" providerId="LiveId" clId="{7AD336FD-45F9-4D96-B859-3E621B2B9518}" dt="2023-11-12T18:26:21.839" v="107" actId="20577"/>
          <ac:spMkLst>
            <pc:docMk/>
            <pc:sldMk cId="392764680" sldId="260"/>
            <ac:spMk id="3" creationId="{BD0EB817-52E9-B083-F44E-C888084CBB16}"/>
          </ac:spMkLst>
        </pc:spChg>
      </pc:sldChg>
      <pc:sldChg chg="modSp mod">
        <pc:chgData name="aftkar hamza" userId="b47f3e03c0d4bf70" providerId="LiveId" clId="{7AD336FD-45F9-4D96-B859-3E621B2B9518}" dt="2023-11-12T18:06:49.185" v="13" actId="20577"/>
        <pc:sldMkLst>
          <pc:docMk/>
          <pc:sldMk cId="4240906836" sldId="261"/>
        </pc:sldMkLst>
        <pc:spChg chg="mod">
          <ac:chgData name="aftkar hamza" userId="b47f3e03c0d4bf70" providerId="LiveId" clId="{7AD336FD-45F9-4D96-B859-3E621B2B9518}" dt="2023-11-12T18:06:49.185" v="13" actId="20577"/>
          <ac:spMkLst>
            <pc:docMk/>
            <pc:sldMk cId="4240906836" sldId="261"/>
            <ac:spMk id="3" creationId="{82808239-53EA-2C92-ADEC-6C28DEB98484}"/>
          </ac:spMkLst>
        </pc:spChg>
      </pc:sldChg>
      <pc:sldChg chg="modSp mod">
        <pc:chgData name="aftkar hamza" userId="b47f3e03c0d4bf70" providerId="LiveId" clId="{7AD336FD-45F9-4D96-B859-3E621B2B9518}" dt="2023-11-12T18:04:39.049" v="6" actId="20577"/>
        <pc:sldMkLst>
          <pc:docMk/>
          <pc:sldMk cId="2472326976" sldId="262"/>
        </pc:sldMkLst>
        <pc:spChg chg="mod">
          <ac:chgData name="aftkar hamza" userId="b47f3e03c0d4bf70" providerId="LiveId" clId="{7AD336FD-45F9-4D96-B859-3E621B2B9518}" dt="2023-11-12T18:04:39.049" v="6" actId="20577"/>
          <ac:spMkLst>
            <pc:docMk/>
            <pc:sldMk cId="2472326976" sldId="262"/>
            <ac:spMk id="3" creationId="{E951BFE7-BE86-5F5B-393C-1E345AA0B04F}"/>
          </ac:spMkLst>
        </pc:spChg>
      </pc:sldChg>
      <pc:sldChg chg="modSp mod">
        <pc:chgData name="aftkar hamza" userId="b47f3e03c0d4bf70" providerId="LiveId" clId="{7AD336FD-45F9-4D96-B859-3E621B2B9518}" dt="2023-11-12T18:07:52.677" v="15" actId="20577"/>
        <pc:sldMkLst>
          <pc:docMk/>
          <pc:sldMk cId="3659665722" sldId="263"/>
        </pc:sldMkLst>
        <pc:spChg chg="mod">
          <ac:chgData name="aftkar hamza" userId="b47f3e03c0d4bf70" providerId="LiveId" clId="{7AD336FD-45F9-4D96-B859-3E621B2B9518}" dt="2023-11-12T18:07:52.677" v="15" actId="20577"/>
          <ac:spMkLst>
            <pc:docMk/>
            <pc:sldMk cId="3659665722" sldId="263"/>
            <ac:spMk id="3" creationId="{7B81EA94-B972-2166-1556-AD72F4881B97}"/>
          </ac:spMkLst>
        </pc:spChg>
      </pc:sldChg>
      <pc:sldChg chg="modSp mod">
        <pc:chgData name="aftkar hamza" userId="b47f3e03c0d4bf70" providerId="LiveId" clId="{7AD336FD-45F9-4D96-B859-3E621B2B9518}" dt="2023-11-12T18:11:31.738" v="23" actId="20577"/>
        <pc:sldMkLst>
          <pc:docMk/>
          <pc:sldMk cId="1114705861" sldId="264"/>
        </pc:sldMkLst>
        <pc:spChg chg="mod">
          <ac:chgData name="aftkar hamza" userId="b47f3e03c0d4bf70" providerId="LiveId" clId="{7AD336FD-45F9-4D96-B859-3E621B2B9518}" dt="2023-11-12T18:11:31.738" v="23" actId="20577"/>
          <ac:spMkLst>
            <pc:docMk/>
            <pc:sldMk cId="1114705861" sldId="264"/>
            <ac:spMk id="3" creationId="{30B2D847-09C4-15E9-2D3B-4544B0487FFB}"/>
          </ac:spMkLst>
        </pc:spChg>
      </pc:sldChg>
      <pc:sldChg chg="modSp mod">
        <pc:chgData name="aftkar hamza" userId="b47f3e03c0d4bf70" providerId="LiveId" clId="{7AD336FD-45F9-4D96-B859-3E621B2B9518}" dt="2023-11-12T18:13:30.109" v="36" actId="404"/>
        <pc:sldMkLst>
          <pc:docMk/>
          <pc:sldMk cId="1887075571" sldId="265"/>
        </pc:sldMkLst>
        <pc:spChg chg="mod">
          <ac:chgData name="aftkar hamza" userId="b47f3e03c0d4bf70" providerId="LiveId" clId="{7AD336FD-45F9-4D96-B859-3E621B2B9518}" dt="2023-11-12T18:13:30.109" v="36" actId="404"/>
          <ac:spMkLst>
            <pc:docMk/>
            <pc:sldMk cId="1887075571" sldId="265"/>
            <ac:spMk id="3" creationId="{0FA31C5B-6077-A23F-AA5A-3BF0A96419CE}"/>
          </ac:spMkLst>
        </pc:spChg>
      </pc:sldChg>
      <pc:sldChg chg="modSp mod">
        <pc:chgData name="aftkar hamza" userId="b47f3e03c0d4bf70" providerId="LiveId" clId="{7AD336FD-45F9-4D96-B859-3E621B2B9518}" dt="2023-11-12T18:14:32.195" v="40" actId="20577"/>
        <pc:sldMkLst>
          <pc:docMk/>
          <pc:sldMk cId="571258765" sldId="266"/>
        </pc:sldMkLst>
        <pc:spChg chg="mod">
          <ac:chgData name="aftkar hamza" userId="b47f3e03c0d4bf70" providerId="LiveId" clId="{7AD336FD-45F9-4D96-B859-3E621B2B9518}" dt="2023-11-12T18:14:32.195" v="40" actId="20577"/>
          <ac:spMkLst>
            <pc:docMk/>
            <pc:sldMk cId="571258765" sldId="266"/>
            <ac:spMk id="3" creationId="{F9A3FEA6-0ED3-CF71-985A-4995CF9550A5}"/>
          </ac:spMkLst>
        </pc:spChg>
      </pc:sldChg>
      <pc:sldChg chg="modSp mod">
        <pc:chgData name="aftkar hamza" userId="b47f3e03c0d4bf70" providerId="LiveId" clId="{7AD336FD-45F9-4D96-B859-3E621B2B9518}" dt="2023-11-12T18:14:54.007" v="41" actId="20577"/>
        <pc:sldMkLst>
          <pc:docMk/>
          <pc:sldMk cId="1361626429" sldId="267"/>
        </pc:sldMkLst>
        <pc:spChg chg="mod">
          <ac:chgData name="aftkar hamza" userId="b47f3e03c0d4bf70" providerId="LiveId" clId="{7AD336FD-45F9-4D96-B859-3E621B2B9518}" dt="2023-11-12T18:14:54.007" v="41" actId="20577"/>
          <ac:spMkLst>
            <pc:docMk/>
            <pc:sldMk cId="1361626429" sldId="267"/>
            <ac:spMk id="3" creationId="{DCB949E7-9915-ED66-3F69-5E31D7B9027A}"/>
          </ac:spMkLst>
        </pc:spChg>
      </pc:sldChg>
      <pc:sldChg chg="modSp mod">
        <pc:chgData name="aftkar hamza" userId="b47f3e03c0d4bf70" providerId="LiveId" clId="{7AD336FD-45F9-4D96-B859-3E621B2B9518}" dt="2023-11-12T18:16:13.736" v="47" actId="1076"/>
        <pc:sldMkLst>
          <pc:docMk/>
          <pc:sldMk cId="224481981" sldId="269"/>
        </pc:sldMkLst>
        <pc:spChg chg="mod">
          <ac:chgData name="aftkar hamza" userId="b47f3e03c0d4bf70" providerId="LiveId" clId="{7AD336FD-45F9-4D96-B859-3E621B2B9518}" dt="2023-11-12T18:16:13.736" v="47" actId="1076"/>
          <ac:spMkLst>
            <pc:docMk/>
            <pc:sldMk cId="224481981" sldId="269"/>
            <ac:spMk id="3" creationId="{7B9921EA-A8F2-8931-B992-C5BAD8F9E0CE}"/>
          </ac:spMkLst>
        </pc:spChg>
      </pc:sldChg>
      <pc:sldChg chg="modSp mod">
        <pc:chgData name="aftkar hamza" userId="b47f3e03c0d4bf70" providerId="LiveId" clId="{7AD336FD-45F9-4D96-B859-3E621B2B9518}" dt="2023-11-12T18:17:26.037" v="54" actId="1076"/>
        <pc:sldMkLst>
          <pc:docMk/>
          <pc:sldMk cId="3047603300" sldId="270"/>
        </pc:sldMkLst>
        <pc:spChg chg="mod">
          <ac:chgData name="aftkar hamza" userId="b47f3e03c0d4bf70" providerId="LiveId" clId="{7AD336FD-45F9-4D96-B859-3E621B2B9518}" dt="2023-11-12T18:17:26.037" v="54" actId="1076"/>
          <ac:spMkLst>
            <pc:docMk/>
            <pc:sldMk cId="3047603300" sldId="270"/>
            <ac:spMk id="3" creationId="{CE1A20EF-22FC-B440-FBA2-474836E6CCF9}"/>
          </ac:spMkLst>
        </pc:spChg>
      </pc:sldChg>
      <pc:sldChg chg="modSp mod">
        <pc:chgData name="aftkar hamza" userId="b47f3e03c0d4bf70" providerId="LiveId" clId="{7AD336FD-45F9-4D96-B859-3E621B2B9518}" dt="2023-11-12T18:19:00.937" v="65" actId="1076"/>
        <pc:sldMkLst>
          <pc:docMk/>
          <pc:sldMk cId="3994944716" sldId="271"/>
        </pc:sldMkLst>
        <pc:spChg chg="mod">
          <ac:chgData name="aftkar hamza" userId="b47f3e03c0d4bf70" providerId="LiveId" clId="{7AD336FD-45F9-4D96-B859-3E621B2B9518}" dt="2023-11-12T18:19:00.937" v="65" actId="1076"/>
          <ac:spMkLst>
            <pc:docMk/>
            <pc:sldMk cId="3994944716" sldId="271"/>
            <ac:spMk id="3" creationId="{7A864CFB-8BBE-2637-1FB7-842EDFF7ADE4}"/>
          </ac:spMkLst>
        </pc:spChg>
      </pc:sldChg>
      <pc:sldChg chg="modSp mod">
        <pc:chgData name="aftkar hamza" userId="b47f3e03c0d4bf70" providerId="LiveId" clId="{7AD336FD-45F9-4D96-B859-3E621B2B9518}" dt="2023-11-12T18:20:04.406" v="74" actId="403"/>
        <pc:sldMkLst>
          <pc:docMk/>
          <pc:sldMk cId="3150890464" sldId="272"/>
        </pc:sldMkLst>
        <pc:spChg chg="mod">
          <ac:chgData name="aftkar hamza" userId="b47f3e03c0d4bf70" providerId="LiveId" clId="{7AD336FD-45F9-4D96-B859-3E621B2B9518}" dt="2023-11-12T18:20:04.406" v="74" actId="403"/>
          <ac:spMkLst>
            <pc:docMk/>
            <pc:sldMk cId="3150890464" sldId="272"/>
            <ac:spMk id="3" creationId="{C963B936-3469-2DE9-BE99-D566F6B6ADE1}"/>
          </ac:spMkLst>
        </pc:spChg>
      </pc:sldChg>
      <pc:sldChg chg="modSp mod">
        <pc:chgData name="aftkar hamza" userId="b47f3e03c0d4bf70" providerId="LiveId" clId="{7AD336FD-45F9-4D96-B859-3E621B2B9518}" dt="2023-11-12T18:21:14.974" v="81" actId="20577"/>
        <pc:sldMkLst>
          <pc:docMk/>
          <pc:sldMk cId="3378484141" sldId="273"/>
        </pc:sldMkLst>
        <pc:spChg chg="mod">
          <ac:chgData name="aftkar hamza" userId="b47f3e03c0d4bf70" providerId="LiveId" clId="{7AD336FD-45F9-4D96-B859-3E621B2B9518}" dt="2023-11-12T18:21:14.974" v="81" actId="20577"/>
          <ac:spMkLst>
            <pc:docMk/>
            <pc:sldMk cId="3378484141" sldId="273"/>
            <ac:spMk id="3" creationId="{B2FFEFF1-BA17-54B0-3927-A09D6D802342}"/>
          </ac:spMkLst>
        </pc:spChg>
      </pc:sldChg>
      <pc:sldChg chg="modSp mod">
        <pc:chgData name="aftkar hamza" userId="b47f3e03c0d4bf70" providerId="LiveId" clId="{7AD336FD-45F9-4D96-B859-3E621B2B9518}" dt="2023-11-12T18:22:27.366" v="90" actId="403"/>
        <pc:sldMkLst>
          <pc:docMk/>
          <pc:sldMk cId="3980730179" sldId="274"/>
        </pc:sldMkLst>
        <pc:spChg chg="mod">
          <ac:chgData name="aftkar hamza" userId="b47f3e03c0d4bf70" providerId="LiveId" clId="{7AD336FD-45F9-4D96-B859-3E621B2B9518}" dt="2023-11-12T18:22:27.366" v="90" actId="403"/>
          <ac:spMkLst>
            <pc:docMk/>
            <pc:sldMk cId="3980730179" sldId="274"/>
            <ac:spMk id="3" creationId="{0B044223-AEF8-EDF8-A915-D3274ECC896A}"/>
          </ac:spMkLst>
        </pc:spChg>
      </pc:sldChg>
      <pc:sldChg chg="modSp mod">
        <pc:chgData name="aftkar hamza" userId="b47f3e03c0d4bf70" providerId="LiveId" clId="{7AD336FD-45F9-4D96-B859-3E621B2B9518}" dt="2023-11-12T18:23:52.837" v="101" actId="20577"/>
        <pc:sldMkLst>
          <pc:docMk/>
          <pc:sldMk cId="2488851755" sldId="275"/>
        </pc:sldMkLst>
        <pc:spChg chg="mod">
          <ac:chgData name="aftkar hamza" userId="b47f3e03c0d4bf70" providerId="LiveId" clId="{7AD336FD-45F9-4D96-B859-3E621B2B9518}" dt="2023-11-12T18:23:52.837" v="101" actId="20577"/>
          <ac:spMkLst>
            <pc:docMk/>
            <pc:sldMk cId="2488851755" sldId="275"/>
            <ac:spMk id="3" creationId="{76183089-F678-FBF4-BDF1-5B0E2B6AC896}"/>
          </ac:spMkLst>
        </pc:spChg>
      </pc:sldChg>
      <pc:sldChg chg="modSp mod">
        <pc:chgData name="aftkar hamza" userId="b47f3e03c0d4bf70" providerId="LiveId" clId="{7AD336FD-45F9-4D96-B859-3E621B2B9518}" dt="2023-11-12T18:06:10.320" v="12" actId="20577"/>
        <pc:sldMkLst>
          <pc:docMk/>
          <pc:sldMk cId="1996886943" sldId="279"/>
        </pc:sldMkLst>
        <pc:spChg chg="mod">
          <ac:chgData name="aftkar hamza" userId="b47f3e03c0d4bf70" providerId="LiveId" clId="{7AD336FD-45F9-4D96-B859-3E621B2B9518}" dt="2023-11-12T18:06:10.320" v="12" actId="20577"/>
          <ac:spMkLst>
            <pc:docMk/>
            <pc:sldMk cId="1996886943" sldId="279"/>
            <ac:spMk id="3" creationId="{8E03EAED-E15F-FCEA-AF99-E6802AD492A3}"/>
          </ac:spMkLst>
        </pc:spChg>
      </pc:sldChg>
      <pc:sldChg chg="modSp mod">
        <pc:chgData name="aftkar hamza" userId="b47f3e03c0d4bf70" providerId="LiveId" clId="{7AD336FD-45F9-4D96-B859-3E621B2B9518}" dt="2023-11-12T18:24:47.535" v="103" actId="1076"/>
        <pc:sldMkLst>
          <pc:docMk/>
          <pc:sldMk cId="3997412788" sldId="280"/>
        </pc:sldMkLst>
        <pc:spChg chg="mod">
          <ac:chgData name="aftkar hamza" userId="b47f3e03c0d4bf70" providerId="LiveId" clId="{7AD336FD-45F9-4D96-B859-3E621B2B9518}" dt="2023-11-12T18:24:47.535" v="103" actId="1076"/>
          <ac:spMkLst>
            <pc:docMk/>
            <pc:sldMk cId="3997412788" sldId="280"/>
            <ac:spMk id="3" creationId="{2DABCB10-A7CD-307E-CA9E-200E0C24877C}"/>
          </ac:spMkLst>
        </pc:spChg>
      </pc:sldChg>
    </pc:docChg>
  </pc:docChgLst>
  <pc:docChgLst>
    <pc:chgData name="aftkar hamza" userId="b47f3e03c0d4bf70" providerId="LiveId" clId="{6987DFF9-7A3E-4E4F-AC06-8545DABEADFC}"/>
    <pc:docChg chg="modSld sldOrd">
      <pc:chgData name="aftkar hamza" userId="b47f3e03c0d4bf70" providerId="LiveId" clId="{6987DFF9-7A3E-4E4F-AC06-8545DABEADFC}" dt="2022-12-12T07:07:57.477" v="1"/>
      <pc:docMkLst>
        <pc:docMk/>
      </pc:docMkLst>
      <pc:sldChg chg="ord">
        <pc:chgData name="aftkar hamza" userId="b47f3e03c0d4bf70" providerId="LiveId" clId="{6987DFF9-7A3E-4E4F-AC06-8545DABEADFC}" dt="2022-12-12T07:07:57.477" v="1"/>
        <pc:sldMkLst>
          <pc:docMk/>
          <pc:sldMk cId="3150890464" sldId="272"/>
        </pc:sldMkLst>
      </pc:sldChg>
    </pc:docChg>
  </pc:docChgLst>
  <pc:docChgLst>
    <pc:chgData name="aftkar hamza" userId="b47f3e03c0d4bf70" providerId="LiveId" clId="{528CD4DC-9AEC-49BA-894A-AFE1C92B6DE1}"/>
    <pc:docChg chg="addSld modSld sldOrd">
      <pc:chgData name="aftkar hamza" userId="b47f3e03c0d4bf70" providerId="LiveId" clId="{528CD4DC-9AEC-49BA-894A-AFE1C92B6DE1}" dt="2022-12-03T19:27:19.665" v="91" actId="20577"/>
      <pc:docMkLst>
        <pc:docMk/>
      </pc:docMkLst>
      <pc:sldChg chg="modSp mod">
        <pc:chgData name="aftkar hamza" userId="b47f3e03c0d4bf70" providerId="LiveId" clId="{528CD4DC-9AEC-49BA-894A-AFE1C92B6DE1}" dt="2022-12-03T19:26:00.138" v="89" actId="1076"/>
        <pc:sldMkLst>
          <pc:docMk/>
          <pc:sldMk cId="1981940067" sldId="257"/>
        </pc:sldMkLst>
        <pc:spChg chg="mod">
          <ac:chgData name="aftkar hamza" userId="b47f3e03c0d4bf70" providerId="LiveId" clId="{528CD4DC-9AEC-49BA-894A-AFE1C92B6DE1}" dt="2022-12-03T19:26:00.138" v="89" actId="1076"/>
          <ac:spMkLst>
            <pc:docMk/>
            <pc:sldMk cId="1981940067" sldId="257"/>
            <ac:spMk id="3" creationId="{1326B6EA-C7B5-E72E-0367-88EBD982B82A}"/>
          </ac:spMkLst>
        </pc:spChg>
      </pc:sldChg>
      <pc:sldChg chg="modSp mod">
        <pc:chgData name="aftkar hamza" userId="b47f3e03c0d4bf70" providerId="LiveId" clId="{528CD4DC-9AEC-49BA-894A-AFE1C92B6DE1}" dt="2022-12-03T19:26:28.865" v="90" actId="20577"/>
        <pc:sldMkLst>
          <pc:docMk/>
          <pc:sldMk cId="668745374" sldId="258"/>
        </pc:sldMkLst>
        <pc:spChg chg="mod">
          <ac:chgData name="aftkar hamza" userId="b47f3e03c0d4bf70" providerId="LiveId" clId="{528CD4DC-9AEC-49BA-894A-AFE1C92B6DE1}" dt="2022-12-03T19:26:28.865" v="90" actId="20577"/>
          <ac:spMkLst>
            <pc:docMk/>
            <pc:sldMk cId="668745374" sldId="258"/>
            <ac:spMk id="3" creationId="{1805F57E-21C3-92D4-B091-10F0C1026E3D}"/>
          </ac:spMkLst>
        </pc:spChg>
      </pc:sldChg>
      <pc:sldChg chg="modSp mod">
        <pc:chgData name="aftkar hamza" userId="b47f3e03c0d4bf70" providerId="LiveId" clId="{528CD4DC-9AEC-49BA-894A-AFE1C92B6DE1}" dt="2022-12-03T19:27:19.665" v="91" actId="20577"/>
        <pc:sldMkLst>
          <pc:docMk/>
          <pc:sldMk cId="3659665722" sldId="263"/>
        </pc:sldMkLst>
        <pc:spChg chg="mod">
          <ac:chgData name="aftkar hamza" userId="b47f3e03c0d4bf70" providerId="LiveId" clId="{528CD4DC-9AEC-49BA-894A-AFE1C92B6DE1}" dt="2022-12-03T19:27:19.665" v="91" actId="20577"/>
          <ac:spMkLst>
            <pc:docMk/>
            <pc:sldMk cId="3659665722" sldId="263"/>
            <ac:spMk id="3" creationId="{7B81EA94-B972-2166-1556-AD72F4881B97}"/>
          </ac:spMkLst>
        </pc:spChg>
      </pc:sldChg>
      <pc:sldChg chg="modSp mod">
        <pc:chgData name="aftkar hamza" userId="b47f3e03c0d4bf70" providerId="LiveId" clId="{528CD4DC-9AEC-49BA-894A-AFE1C92B6DE1}" dt="2022-12-01T18:05:31.588" v="3" actId="20577"/>
        <pc:sldMkLst>
          <pc:docMk/>
          <pc:sldMk cId="1887075571" sldId="265"/>
        </pc:sldMkLst>
        <pc:spChg chg="mod">
          <ac:chgData name="aftkar hamza" userId="b47f3e03c0d4bf70" providerId="LiveId" clId="{528CD4DC-9AEC-49BA-894A-AFE1C92B6DE1}" dt="2022-12-01T18:05:31.588" v="3" actId="20577"/>
          <ac:spMkLst>
            <pc:docMk/>
            <pc:sldMk cId="1887075571" sldId="265"/>
            <ac:spMk id="3" creationId="{0FA31C5B-6077-A23F-AA5A-3BF0A96419CE}"/>
          </ac:spMkLst>
        </pc:spChg>
      </pc:sldChg>
      <pc:sldChg chg="modSp mod">
        <pc:chgData name="aftkar hamza" userId="b47f3e03c0d4bf70" providerId="LiveId" clId="{528CD4DC-9AEC-49BA-894A-AFE1C92B6DE1}" dt="2022-12-01T18:06:14.522" v="4" actId="20577"/>
        <pc:sldMkLst>
          <pc:docMk/>
          <pc:sldMk cId="571258765" sldId="266"/>
        </pc:sldMkLst>
        <pc:spChg chg="mod">
          <ac:chgData name="aftkar hamza" userId="b47f3e03c0d4bf70" providerId="LiveId" clId="{528CD4DC-9AEC-49BA-894A-AFE1C92B6DE1}" dt="2022-12-01T18:06:14.522" v="4" actId="20577"/>
          <ac:spMkLst>
            <pc:docMk/>
            <pc:sldMk cId="571258765" sldId="266"/>
            <ac:spMk id="3" creationId="{F9A3FEA6-0ED3-CF71-985A-4995CF9550A5}"/>
          </ac:spMkLst>
        </pc:spChg>
      </pc:sldChg>
      <pc:sldChg chg="modSp mod">
        <pc:chgData name="aftkar hamza" userId="b47f3e03c0d4bf70" providerId="LiveId" clId="{528CD4DC-9AEC-49BA-894A-AFE1C92B6DE1}" dt="2022-12-01T18:09:05.725" v="7" actId="1076"/>
        <pc:sldMkLst>
          <pc:docMk/>
          <pc:sldMk cId="224481981" sldId="269"/>
        </pc:sldMkLst>
        <pc:spChg chg="mod">
          <ac:chgData name="aftkar hamza" userId="b47f3e03c0d4bf70" providerId="LiveId" clId="{528CD4DC-9AEC-49BA-894A-AFE1C92B6DE1}" dt="2022-12-01T18:09:05.725" v="7" actId="1076"/>
          <ac:spMkLst>
            <pc:docMk/>
            <pc:sldMk cId="224481981" sldId="269"/>
            <ac:spMk id="3" creationId="{7B9921EA-A8F2-8931-B992-C5BAD8F9E0CE}"/>
          </ac:spMkLst>
        </pc:spChg>
      </pc:sldChg>
      <pc:sldChg chg="modSp mod">
        <pc:chgData name="aftkar hamza" userId="b47f3e03c0d4bf70" providerId="LiveId" clId="{528CD4DC-9AEC-49BA-894A-AFE1C92B6DE1}" dt="2022-12-01T18:11:33.009" v="8" actId="20577"/>
        <pc:sldMkLst>
          <pc:docMk/>
          <pc:sldMk cId="3994944716" sldId="271"/>
        </pc:sldMkLst>
        <pc:spChg chg="mod">
          <ac:chgData name="aftkar hamza" userId="b47f3e03c0d4bf70" providerId="LiveId" clId="{528CD4DC-9AEC-49BA-894A-AFE1C92B6DE1}" dt="2022-12-01T18:11:33.009" v="8" actId="20577"/>
          <ac:spMkLst>
            <pc:docMk/>
            <pc:sldMk cId="3994944716" sldId="271"/>
            <ac:spMk id="3" creationId="{7A864CFB-8BBE-2637-1FB7-842EDFF7ADE4}"/>
          </ac:spMkLst>
        </pc:spChg>
      </pc:sldChg>
      <pc:sldChg chg="modSp mod">
        <pc:chgData name="aftkar hamza" userId="b47f3e03c0d4bf70" providerId="LiveId" clId="{528CD4DC-9AEC-49BA-894A-AFE1C92B6DE1}" dt="2022-12-01T18:12:28.320" v="9" actId="20577"/>
        <pc:sldMkLst>
          <pc:docMk/>
          <pc:sldMk cId="3150890464" sldId="272"/>
        </pc:sldMkLst>
        <pc:spChg chg="mod">
          <ac:chgData name="aftkar hamza" userId="b47f3e03c0d4bf70" providerId="LiveId" clId="{528CD4DC-9AEC-49BA-894A-AFE1C92B6DE1}" dt="2022-12-01T18:12:28.320" v="9" actId="20577"/>
          <ac:spMkLst>
            <pc:docMk/>
            <pc:sldMk cId="3150890464" sldId="272"/>
            <ac:spMk id="3" creationId="{C963B936-3469-2DE9-BE99-D566F6B6ADE1}"/>
          </ac:spMkLst>
        </pc:spChg>
      </pc:sldChg>
      <pc:sldChg chg="ord">
        <pc:chgData name="aftkar hamza" userId="b47f3e03c0d4bf70" providerId="LiveId" clId="{528CD4DC-9AEC-49BA-894A-AFE1C92B6DE1}" dt="2022-12-01T18:40:48.060" v="80"/>
        <pc:sldMkLst>
          <pc:docMk/>
          <pc:sldMk cId="114970354" sldId="276"/>
        </pc:sldMkLst>
      </pc:sldChg>
      <pc:sldChg chg="modSp mod">
        <pc:chgData name="aftkar hamza" userId="b47f3e03c0d4bf70" providerId="LiveId" clId="{528CD4DC-9AEC-49BA-894A-AFE1C92B6DE1}" dt="2022-12-01T18:15:37.471" v="13" actId="403"/>
        <pc:sldMkLst>
          <pc:docMk/>
          <pc:sldMk cId="4026641503" sldId="277"/>
        </pc:sldMkLst>
        <pc:spChg chg="mod">
          <ac:chgData name="aftkar hamza" userId="b47f3e03c0d4bf70" providerId="LiveId" clId="{528CD4DC-9AEC-49BA-894A-AFE1C92B6DE1}" dt="2022-12-01T18:15:37.471" v="13" actId="403"/>
          <ac:spMkLst>
            <pc:docMk/>
            <pc:sldMk cId="4026641503" sldId="277"/>
            <ac:spMk id="4" creationId="{6D4AC47C-6CA6-A754-0C33-76E9D2E21935}"/>
          </ac:spMkLst>
        </pc:spChg>
      </pc:sldChg>
      <pc:sldChg chg="modSp mod">
        <pc:chgData name="aftkar hamza" userId="b47f3e03c0d4bf70" providerId="LiveId" clId="{528CD4DC-9AEC-49BA-894A-AFE1C92B6DE1}" dt="2022-12-01T18:16:35.240" v="16" actId="20577"/>
        <pc:sldMkLst>
          <pc:docMk/>
          <pc:sldMk cId="3591904540" sldId="278"/>
        </pc:sldMkLst>
        <pc:spChg chg="mod">
          <ac:chgData name="aftkar hamza" userId="b47f3e03c0d4bf70" providerId="LiveId" clId="{528CD4DC-9AEC-49BA-894A-AFE1C92B6DE1}" dt="2022-12-01T18:16:35.240" v="16" actId="20577"/>
          <ac:spMkLst>
            <pc:docMk/>
            <pc:sldMk cId="3591904540" sldId="278"/>
            <ac:spMk id="3" creationId="{5026165D-55B9-EDF2-BE94-22FF4829B0E2}"/>
          </ac:spMkLst>
        </pc:spChg>
      </pc:sldChg>
      <pc:sldChg chg="addSp modSp mod ord">
        <pc:chgData name="aftkar hamza" userId="b47f3e03c0d4bf70" providerId="LiveId" clId="{528CD4DC-9AEC-49BA-894A-AFE1C92B6DE1}" dt="2022-12-01T18:42:30.750" v="84"/>
        <pc:sldMkLst>
          <pc:docMk/>
          <pc:sldMk cId="1996886943" sldId="279"/>
        </pc:sldMkLst>
        <pc:spChg chg="add mod">
          <ac:chgData name="aftkar hamza" userId="b47f3e03c0d4bf70" providerId="LiveId" clId="{528CD4DC-9AEC-49BA-894A-AFE1C92B6DE1}" dt="2022-12-01T18:20:11.635" v="24" actId="1076"/>
          <ac:spMkLst>
            <pc:docMk/>
            <pc:sldMk cId="1996886943" sldId="279"/>
            <ac:spMk id="3" creationId="{8E03EAED-E15F-FCEA-AF99-E6802AD492A3}"/>
          </ac:spMkLst>
        </pc:spChg>
      </pc:sldChg>
      <pc:sldChg chg="addSp modSp new mod">
        <pc:chgData name="aftkar hamza" userId="b47f3e03c0d4bf70" providerId="LiveId" clId="{528CD4DC-9AEC-49BA-894A-AFE1C92B6DE1}" dt="2022-12-01T18:23:56.888" v="32" actId="1076"/>
        <pc:sldMkLst>
          <pc:docMk/>
          <pc:sldMk cId="3997412788" sldId="280"/>
        </pc:sldMkLst>
        <pc:spChg chg="add mod">
          <ac:chgData name="aftkar hamza" userId="b47f3e03c0d4bf70" providerId="LiveId" clId="{528CD4DC-9AEC-49BA-894A-AFE1C92B6DE1}" dt="2022-12-01T18:23:56.888" v="32" actId="1076"/>
          <ac:spMkLst>
            <pc:docMk/>
            <pc:sldMk cId="3997412788" sldId="280"/>
            <ac:spMk id="3" creationId="{2DABCB10-A7CD-307E-CA9E-200E0C24877C}"/>
          </ac:spMkLst>
        </pc:spChg>
      </pc:sldChg>
      <pc:sldChg chg="addSp modSp new mod">
        <pc:chgData name="aftkar hamza" userId="b47f3e03c0d4bf70" providerId="LiveId" clId="{528CD4DC-9AEC-49BA-894A-AFE1C92B6DE1}" dt="2022-12-01T18:37:56.056" v="74" actId="20577"/>
        <pc:sldMkLst>
          <pc:docMk/>
          <pc:sldMk cId="3529408909" sldId="281"/>
        </pc:sldMkLst>
        <pc:spChg chg="add mod">
          <ac:chgData name="aftkar hamza" userId="b47f3e03c0d4bf70" providerId="LiveId" clId="{528CD4DC-9AEC-49BA-894A-AFE1C92B6DE1}" dt="2022-12-01T18:37:56.056" v="74" actId="20577"/>
          <ac:spMkLst>
            <pc:docMk/>
            <pc:sldMk cId="3529408909" sldId="281"/>
            <ac:spMk id="3" creationId="{06A8CB13-85F3-B865-35B9-FE6A64A13F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02354F-E01D-BA3D-2E5E-A65CC9BFC97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53F8B9F-86E4-0967-0E7B-D666E032879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9BFD6D1-38D3-4C21-D64D-070CF712C6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E99633-D0CF-49A8-BB65-941B048E7114}" type="datetimeFigureOut">
              <a:rPr lang="en-US" smtClean="0"/>
              <a:t>11/12/2023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116453B-F0B8-12E8-D059-F1DB95B233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3AC54B8-B7FD-95F7-CDCE-1152108254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2BF25-DE9F-44AC-9D83-BC1825AC61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56941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C0B324-A9EB-71FE-AAD6-A68D212F9D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E3A9CA0-97CB-7DAB-0376-E150A00EE6A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C49DD4-5557-D87C-EE3F-5A4E0E8083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E99633-D0CF-49A8-BB65-941B048E7114}" type="datetimeFigureOut">
              <a:rPr lang="en-US" smtClean="0"/>
              <a:t>11/12/2023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E318CDF-310A-F855-B4C0-2B5F28D4ED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1DCA256-B2AA-795A-78D3-90657E8334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2BF25-DE9F-44AC-9D83-BC1825AC61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7855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A8426C7-6107-94FC-B4D9-0FBA6011CC6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B04CC79-5CF7-A3B9-895F-1EBA3313A04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6B6673-4DBA-E0EE-68FD-EA10B6667E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E99633-D0CF-49A8-BB65-941B048E7114}" type="datetimeFigureOut">
              <a:rPr lang="en-US" smtClean="0"/>
              <a:t>11/12/2023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4EAD7C-27E6-6D0B-BEBB-D8E3343BA9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C8D72C5-C4E6-2B0E-A01E-1FA7A2ED33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2BF25-DE9F-44AC-9D83-BC1825AC61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18825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A0F030-B552-86BE-1E4D-EA0C2CA143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3380C4-73AA-F456-67F5-C1D3F43090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EF53310-175D-C901-F223-B32C473E0C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E99633-D0CF-49A8-BB65-941B048E7114}" type="datetimeFigureOut">
              <a:rPr lang="en-US" smtClean="0"/>
              <a:t>11/12/2023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E658BDE-CED0-4D94-1549-A0921B4B55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4256D18-5E59-87DF-57C5-F6E550D7C1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2BF25-DE9F-44AC-9D83-BC1825AC61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570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AC9CB4-D270-7804-B8E5-0681CFE55C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8FF3F2A-96B5-44A9-511D-62774AF4D47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3F0DC53-F077-0236-84CD-FA33D6871F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E99633-D0CF-49A8-BB65-941B048E7114}" type="datetimeFigureOut">
              <a:rPr lang="en-US" smtClean="0"/>
              <a:t>11/12/2023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E941F90-A284-4FD3-D197-4304904BC6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30DE823-7DAA-F645-7408-CCD2902E48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2BF25-DE9F-44AC-9D83-BC1825AC61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57229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4922F0-8E59-E5E3-19A1-BD00CF4DD0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5C279E-CC83-C1F8-0C80-D991AD19A77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6DE412A-7324-E210-CADF-859C0A64607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D3B8405-AA49-2652-FFCF-0AEC7A804B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E99633-D0CF-49A8-BB65-941B048E7114}" type="datetimeFigureOut">
              <a:rPr lang="en-US" smtClean="0"/>
              <a:t>11/12/2023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9610F80-BCE0-0E5F-60D1-7861E56F5B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67AD856-10FD-94A0-D48F-7D6B5E5FB1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2BF25-DE9F-44AC-9D83-BC1825AC61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67109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89B97B-E54A-2909-17C7-0364B055A9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F0C68B3-7363-2F58-249B-2742215C96E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7CFD5A9-0713-1F6D-EC1F-032F310C6D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57CD7B4-E3C8-8134-2460-600CBE3F190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E7D1376-EB9C-1BAB-0A3A-FCA8901710B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1DCD46A-656A-C86B-E0D6-03D19B073A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E99633-D0CF-49A8-BB65-941B048E7114}" type="datetimeFigureOut">
              <a:rPr lang="en-US" smtClean="0"/>
              <a:t>11/12/2023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007B96A-BABF-E0F5-A589-626C4BAE11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88ADAFF-D8B7-8EC4-85D4-B24F3DF020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2BF25-DE9F-44AC-9D83-BC1825AC61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87678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975DEC-3133-81A3-B15B-079654DA3A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11FCCDE-BBA3-209F-9761-61BA55D80D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E99633-D0CF-49A8-BB65-941B048E7114}" type="datetimeFigureOut">
              <a:rPr lang="en-US" smtClean="0"/>
              <a:t>11/12/2023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A7B7D21-7725-EE1C-B5FD-B285E62726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86C6E05-BD9F-CDFD-1E11-4E53555DBA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2BF25-DE9F-44AC-9D83-BC1825AC61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38749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24AE6FF-BA62-7A20-31D7-A8E264DA88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E99633-D0CF-49A8-BB65-941B048E7114}" type="datetimeFigureOut">
              <a:rPr lang="en-US" smtClean="0"/>
              <a:t>11/12/2023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58DF599-C8DC-C87D-71B1-CEF14A5524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2AC8392-B0F9-3BA6-55D0-A3801E32A4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2BF25-DE9F-44AC-9D83-BC1825AC61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2279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FD5504-9B53-0001-958C-12578A3E4E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EB794A-59D7-1A4C-1317-0D21D70638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C2CCBEA-B810-1FF1-8B85-3457DB13169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CB0FE8D-1990-BB6B-266E-111504647B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E99633-D0CF-49A8-BB65-941B048E7114}" type="datetimeFigureOut">
              <a:rPr lang="en-US" smtClean="0"/>
              <a:t>11/12/2023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34B8D8D-9C19-8128-A109-E68A1909AD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0C265F1-7793-2543-AA52-FFE8E5E0DB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2BF25-DE9F-44AC-9D83-BC1825AC61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23615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695EE4-EF80-0FBD-269A-B7380FCE41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7AA7ED7-A7D2-75BE-8F92-F0E206B6B81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5721F2B-ECFD-B9B8-1549-7EC5CF5D9EF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07DE9EA-D453-C119-19BB-2B39C6784D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E99633-D0CF-49A8-BB65-941B048E7114}" type="datetimeFigureOut">
              <a:rPr lang="en-US" smtClean="0"/>
              <a:t>11/12/2023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328E71E-8C64-D6FE-0A71-AD2BB5C82F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000F742-2B96-87AF-CE13-66966778A4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2BF25-DE9F-44AC-9D83-BC1825AC61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26840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1ED4ECE-7ED1-98F7-D1A0-FDFDEB5FD5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44DC3F3-9586-5117-8357-E39AAFC28DF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35EE537-9228-6D5B-CA87-9A8CFB04BBD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E99633-D0CF-49A8-BB65-941B048E7114}" type="datetimeFigureOut">
              <a:rPr lang="en-US" smtClean="0"/>
              <a:t>11/12/2023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BDDAEA9-B6BC-4A50-1E7F-302427544DB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61C3BFC-E424-31A9-3F60-FDB7AD2775F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62BF25-DE9F-44AC-9D83-BC1825AC61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52292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nhs.uk/conditions/thirst/" TargetMode="External"/><Relationship Id="rId2" Type="http://schemas.openxmlformats.org/officeDocument/2006/relationships/hyperlink" Target="https://www.nhs.uk/conditions/high-blood-sugar-hyperglycaemia/" TargetMode="Externa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nhs.uk/conditions/caesarean-section/" TargetMode="External"/><Relationship Id="rId2" Type="http://schemas.openxmlformats.org/officeDocument/2006/relationships/hyperlink" Target="https://www.nhs.uk/conditions/pregnancy-and-baby/induction-labour/" TargetMode="External"/><Relationship Id="rId1" Type="http://schemas.openxmlformats.org/officeDocument/2006/relationships/slideLayout" Target="../slideLayouts/slideLayout7.xml"/><Relationship Id="rId4" Type="http://schemas.openxmlformats.org/officeDocument/2006/relationships/hyperlink" Target="https://www.nhs.uk/conditions/polyhydramnios/" TargetMode="Externa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nhs.uk/conditions/pre-eclampsia/" TargetMode="External"/><Relationship Id="rId2" Type="http://schemas.openxmlformats.org/officeDocument/2006/relationships/hyperlink" Target="https://www.nhs.uk/conditions/pregnancy-and-baby/premature-early-labour/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www.nhs.uk/conditions/type-2-diabetes/" TargetMode="External"/><Relationship Id="rId5" Type="http://schemas.openxmlformats.org/officeDocument/2006/relationships/hyperlink" Target="https://www.nhs.uk/conditions/stillbirth/" TargetMode="External"/><Relationship Id="rId4" Type="http://schemas.openxmlformats.org/officeDocument/2006/relationships/hyperlink" Target="https://www.nhs.uk/conditions/jaundice-newborn/causes/" TargetMode="Externa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nhs.uk/conditions/pregnancy-and-baby/antenatal-appointment-schedule/" TargetMode="Externa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nhs.uk/conditions/blood-tests/" TargetMode="Externa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hyperlink" Target="https://nurseslabs.com/diabetes-mellitus-type-1-juvenile-diabetes/" TargetMode="Externa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dc.gov/diabetes/basics/pcos.html" TargetMode="External"/><Relationship Id="rId2" Type="http://schemas.openxmlformats.org/officeDocument/2006/relationships/hyperlink" Target="https://www.cdc.gov/diabetes/basics/gestational.html" TargetMode="Externa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5BD62C-7FCD-ED76-D4BC-736DEB936C0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0" i="0" dirty="0">
                <a:solidFill>
                  <a:srgbClr val="222222"/>
                </a:solidFill>
                <a:effectLst/>
                <a:latin typeface="Open Sans" panose="020B0606030504020204" pitchFamily="34" charset="0"/>
              </a:rPr>
              <a:t>Diabetes and Pregnancy</a:t>
            </a:r>
            <a:br>
              <a:rPr lang="en-US" b="0" i="0" dirty="0">
                <a:solidFill>
                  <a:srgbClr val="222222"/>
                </a:solidFill>
                <a:effectLst/>
                <a:latin typeface="Open Sans" panose="020B0606030504020204" pitchFamily="34" charset="0"/>
              </a:rPr>
            </a:br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80AA248-7EDE-BE06-A1A1-32A21759CD7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95201" y="2839244"/>
            <a:ext cx="4762500" cy="3181350"/>
          </a:xfrm>
          <a:prstGeom prst="rect">
            <a:avLst/>
          </a:prstGeom>
        </p:spPr>
      </p:pic>
      <p:sp>
        <p:nvSpPr>
          <p:cNvPr id="3" name="Subtitle 2">
            <a:extLst>
              <a:ext uri="{FF2B5EF4-FFF2-40B4-BE49-F238E27FC236}">
                <a16:creationId xmlns:a16="http://schemas.microsoft.com/office/drawing/2014/main" id="{B21C7129-EC78-8F49-8B28-77AF6D18FF8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90513" y="1183482"/>
            <a:ext cx="9144000" cy="1655762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909340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7B81EA94-B972-2166-1556-AD72F4881B97}"/>
              </a:ext>
            </a:extLst>
          </p:cNvPr>
          <p:cNvSpPr txBox="1"/>
          <p:nvPr/>
        </p:nvSpPr>
        <p:spPr>
          <a:xfrm>
            <a:off x="1637853" y="245682"/>
            <a:ext cx="6094206" cy="52629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2800" b="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What happens if </a:t>
            </a:r>
            <a:r>
              <a:rPr lang="ar-IQ" sz="2800" b="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2800" b="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 have diabetes in pregnancy?</a:t>
            </a:r>
          </a:p>
          <a:p>
            <a:pPr algn="l"/>
            <a:r>
              <a:rPr lang="en-US" sz="2800" b="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Most women with gestational diabetes have otherwise normal pregnancies with healthy babies. However, gestational diabetes can cause problems such as:</a:t>
            </a:r>
            <a:r>
              <a:rPr lang="ar-IQ" sz="2800" b="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2800" b="1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baby growing larger than usual – this may lead to difficulties during the delivery and increases the likelihood of needing induced </a:t>
            </a:r>
            <a:r>
              <a:rPr lang="en-US" sz="2800" b="1" i="0" dirty="0" err="1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labour</a:t>
            </a:r>
            <a:r>
              <a:rPr lang="en-US" sz="2800" b="1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 or a caesarean section</a:t>
            </a:r>
            <a:r>
              <a:rPr lang="en-US" sz="2800" b="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65966572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30B2D847-09C4-15E9-2D3B-4544B0487FFB}"/>
              </a:ext>
            </a:extLst>
          </p:cNvPr>
          <p:cNvSpPr txBox="1"/>
          <p:nvPr/>
        </p:nvSpPr>
        <p:spPr>
          <a:xfrm>
            <a:off x="739720" y="-497860"/>
            <a:ext cx="6094206" cy="73558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2">
              <a:buFont typeface="+mj-lt"/>
              <a:buAutoNum type="arabicPeriod"/>
            </a:pPr>
            <a:r>
              <a:rPr lang="ar-IQ" sz="2400" b="0" i="0" dirty="0">
                <a:solidFill>
                  <a:srgbClr val="005EB8"/>
                </a:solidFill>
                <a:effectLst/>
                <a:latin typeface="Frutiger W01"/>
              </a:rPr>
              <a:t> </a:t>
            </a:r>
            <a:endParaRPr lang="en-US" sz="2400" b="0" i="0" dirty="0">
              <a:solidFill>
                <a:srgbClr val="212B32"/>
              </a:solidFill>
              <a:effectLst/>
              <a:latin typeface="Frutiger W01"/>
            </a:endParaRPr>
          </a:p>
          <a:p>
            <a:r>
              <a:rPr lang="en-US" sz="2800" b="1" dirty="0">
                <a:effectLst/>
              </a:rPr>
              <a:t>Gestational diabetes is high blood sugar (glucose) that develops during pregnancy and usually disappears after giving birth.</a:t>
            </a:r>
            <a:endParaRPr lang="en-US" sz="2800" dirty="0">
              <a:effectLst/>
            </a:endParaRPr>
          </a:p>
          <a:p>
            <a:r>
              <a:rPr lang="en-US" sz="2800" dirty="0">
                <a:effectLst/>
              </a:rPr>
              <a:t>It can happen at any stage of pregnancy, but is more common in the second or third trimester.</a:t>
            </a:r>
          </a:p>
          <a:p>
            <a:r>
              <a:rPr lang="en-US" sz="2800" dirty="0">
                <a:effectLst/>
              </a:rPr>
              <a:t>It happens when </a:t>
            </a:r>
            <a:r>
              <a:rPr lang="ar-IQ" sz="2800" dirty="0">
                <a:effectLst/>
              </a:rPr>
              <a:t> </a:t>
            </a:r>
            <a:r>
              <a:rPr lang="en-US" sz="2800" dirty="0">
                <a:effectLst/>
              </a:rPr>
              <a:t> body cannot produce enough insulin – a hormone that helps control blood sugar levels – to meet</a:t>
            </a:r>
            <a:r>
              <a:rPr lang="ar-IQ" sz="2800" dirty="0">
                <a:effectLst/>
              </a:rPr>
              <a:t> </a:t>
            </a:r>
            <a:r>
              <a:rPr lang="en-US" sz="2800" dirty="0">
                <a:effectLst/>
              </a:rPr>
              <a:t>extra needs in pregnancy.</a:t>
            </a:r>
          </a:p>
          <a:p>
            <a:r>
              <a:rPr lang="en-US" sz="2800" dirty="0">
                <a:effectLst/>
              </a:rPr>
              <a:t>Gestational diabetes can cause problems </a:t>
            </a:r>
            <a:r>
              <a:rPr lang="ar-IQ" sz="2800" dirty="0">
                <a:effectLst/>
              </a:rPr>
              <a:t> </a:t>
            </a:r>
            <a:r>
              <a:rPr lang="en-US" sz="2800" dirty="0">
                <a:effectLst/>
              </a:rPr>
              <a:t>baby during pregnancy and after birth. But the risks can be reduced if the condition is detected early and well managed</a:t>
            </a:r>
            <a:r>
              <a:rPr lang="en-US" sz="2000" dirty="0">
                <a:effectLst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11470586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0FA31C5B-6077-A23F-AA5A-3BF0A96419CE}"/>
              </a:ext>
            </a:extLst>
          </p:cNvPr>
          <p:cNvSpPr txBox="1"/>
          <p:nvPr/>
        </p:nvSpPr>
        <p:spPr>
          <a:xfrm>
            <a:off x="1336638" y="92417"/>
            <a:ext cx="6094206" cy="62478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dirty="0">
                <a:effectLst/>
              </a:rPr>
              <a:t>Who's at risk of gestational diabetes</a:t>
            </a:r>
          </a:p>
          <a:p>
            <a:r>
              <a:rPr lang="en-US" sz="2800" dirty="0">
                <a:effectLst/>
              </a:rPr>
              <a:t>Any woman can develop gestational diabetes during pregnancy, but </a:t>
            </a:r>
            <a:r>
              <a:rPr lang="ar-IQ" sz="2800" dirty="0">
                <a:effectLst/>
              </a:rPr>
              <a:t> </a:t>
            </a:r>
            <a:r>
              <a:rPr lang="en-US" sz="2800" dirty="0">
                <a:effectLst/>
              </a:rPr>
              <a:t>an increased risk if: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ar-IQ" sz="2800" dirty="0">
                <a:effectLst/>
              </a:rPr>
              <a:t> </a:t>
            </a:r>
            <a:r>
              <a:rPr lang="en-US" sz="2800" dirty="0">
                <a:effectLst/>
              </a:rPr>
              <a:t> body mass index (BMI) is above 30 –</a:t>
            </a:r>
            <a:r>
              <a:rPr lang="ar-IQ" sz="2800" dirty="0">
                <a:effectLst/>
              </a:rPr>
              <a:t> </a:t>
            </a:r>
            <a:r>
              <a:rPr lang="en-US" sz="2800" dirty="0">
                <a:effectLst/>
              </a:rPr>
              <a:t> previously had a baby who weighed 4.5kg (10lb) or more at birth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ar-IQ" sz="2800" dirty="0">
                <a:effectLst/>
              </a:rPr>
              <a:t> </a:t>
            </a:r>
            <a:r>
              <a:rPr lang="en-US" sz="2800" dirty="0">
                <a:effectLst/>
              </a:rPr>
              <a:t> had gestational diabetes in a previous pregnancy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ar-IQ" sz="2800" dirty="0">
                <a:effectLst/>
              </a:rPr>
              <a:t> </a:t>
            </a:r>
            <a:r>
              <a:rPr lang="en-US" sz="2800" dirty="0">
                <a:effectLst/>
              </a:rPr>
              <a:t>parents or siblings has diabetes</a:t>
            </a:r>
          </a:p>
          <a:p>
            <a:r>
              <a:rPr lang="en-US" sz="2800" dirty="0">
                <a:effectLst/>
              </a:rPr>
              <a:t>If any of these apply to </a:t>
            </a:r>
            <a:r>
              <a:rPr lang="ar-IQ" sz="2800" dirty="0"/>
              <a:t> </a:t>
            </a:r>
            <a:r>
              <a:rPr lang="ar-IQ" sz="2800" dirty="0">
                <a:effectLst/>
              </a:rPr>
              <a:t>  </a:t>
            </a:r>
            <a:r>
              <a:rPr lang="en-US" sz="2800" dirty="0">
                <a:effectLst/>
              </a:rPr>
              <a:t>should be offered screening for gestational diabetes during </a:t>
            </a:r>
            <a:r>
              <a:rPr lang="ar-IQ" sz="2800" dirty="0">
                <a:effectLst/>
              </a:rPr>
              <a:t> </a:t>
            </a:r>
            <a:r>
              <a:rPr lang="en-US" sz="2800" dirty="0">
                <a:effectLst/>
              </a:rPr>
              <a:t> pregnancy</a:t>
            </a:r>
            <a:r>
              <a:rPr lang="en-US" sz="2000" dirty="0">
                <a:effectLst/>
              </a:rPr>
              <a:t>.</a:t>
            </a:r>
          </a:p>
          <a:p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707557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9A3FEA6-0ED3-CF71-985A-4995CF9550A5}"/>
              </a:ext>
            </a:extLst>
          </p:cNvPr>
          <p:cNvSpPr txBox="1"/>
          <p:nvPr/>
        </p:nvSpPr>
        <p:spPr>
          <a:xfrm>
            <a:off x="1637852" y="-5417"/>
            <a:ext cx="6094206" cy="61247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3200" b="1" i="0" dirty="0">
                <a:solidFill>
                  <a:srgbClr val="212B32"/>
                </a:solidFill>
                <a:effectLst/>
                <a:latin typeface="Frutiger W01"/>
              </a:rPr>
              <a:t>Symptoms of gestational diabetes</a:t>
            </a:r>
            <a:endParaRPr lang="en-US" sz="3600" b="1" i="0" dirty="0">
              <a:solidFill>
                <a:srgbClr val="212B32"/>
              </a:solidFill>
              <a:effectLst/>
              <a:latin typeface="Frutiger W01"/>
            </a:endParaRPr>
          </a:p>
          <a:p>
            <a:pPr algn="l"/>
            <a:r>
              <a:rPr lang="en-US" sz="2400" b="0" i="0" dirty="0">
                <a:solidFill>
                  <a:srgbClr val="212B32"/>
                </a:solidFill>
                <a:effectLst/>
                <a:latin typeface="Frutiger W01"/>
              </a:rPr>
              <a:t>Gestational diabetes does not usually cause any symptoms.</a:t>
            </a:r>
          </a:p>
          <a:p>
            <a:pPr algn="l"/>
            <a:r>
              <a:rPr lang="en-US" sz="2400" b="0" i="0" dirty="0">
                <a:solidFill>
                  <a:srgbClr val="212B32"/>
                </a:solidFill>
                <a:effectLst/>
                <a:latin typeface="Frutiger W01"/>
              </a:rPr>
              <a:t>Most cases are only discovered when</a:t>
            </a:r>
            <a:r>
              <a:rPr lang="ar-IQ" sz="2400" b="0" i="0" dirty="0">
                <a:solidFill>
                  <a:srgbClr val="212B32"/>
                </a:solidFill>
                <a:effectLst/>
                <a:latin typeface="Frutiger W01"/>
              </a:rPr>
              <a:t> </a:t>
            </a:r>
            <a:r>
              <a:rPr lang="en-US" sz="2400" b="0" i="0" dirty="0">
                <a:solidFill>
                  <a:srgbClr val="212B32"/>
                </a:solidFill>
                <a:effectLst/>
                <a:latin typeface="Frutiger W01"/>
              </a:rPr>
              <a:t>blood sugar levels are tested during screening for gestational diabetes.</a:t>
            </a:r>
          </a:p>
          <a:p>
            <a:pPr algn="l"/>
            <a:r>
              <a:rPr lang="en-US" sz="2400" b="0" i="0" dirty="0">
                <a:solidFill>
                  <a:srgbClr val="212B32"/>
                </a:solidFill>
                <a:effectLst/>
                <a:latin typeface="Frutiger W01"/>
              </a:rPr>
              <a:t>high </a:t>
            </a:r>
            <a:r>
              <a:rPr lang="en-US" sz="2400" b="0" i="0" dirty="0">
                <a:solidFill>
                  <a:srgbClr val="005EB8"/>
                </a:solidFill>
                <a:effectLst/>
                <a:latin typeface="Frutiger W01"/>
                <a:hlinkClick r:id="rId2"/>
              </a:rPr>
              <a:t>(</a:t>
            </a:r>
            <a:r>
              <a:rPr lang="en-US" sz="2400" b="0" i="0" dirty="0" err="1">
                <a:solidFill>
                  <a:srgbClr val="005EB8"/>
                </a:solidFill>
                <a:effectLst/>
                <a:latin typeface="Frutiger W01"/>
                <a:hlinkClick r:id="rId2"/>
              </a:rPr>
              <a:t>hyperglycaemia</a:t>
            </a:r>
            <a:r>
              <a:rPr lang="en-US" sz="2400" b="0" i="0" dirty="0">
                <a:solidFill>
                  <a:srgbClr val="005EB8"/>
                </a:solidFill>
                <a:effectLst/>
                <a:latin typeface="Frutiger W01"/>
                <a:hlinkClick r:id="rId2"/>
              </a:rPr>
              <a:t>)</a:t>
            </a:r>
            <a:r>
              <a:rPr lang="en-US" sz="2400" b="0" i="0" dirty="0">
                <a:solidFill>
                  <a:srgbClr val="212B32"/>
                </a:solidFill>
                <a:effectLst/>
                <a:latin typeface="Frutiger W01"/>
              </a:rPr>
              <a:t>, such as: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2400" b="0" i="0" dirty="0">
                <a:solidFill>
                  <a:srgbClr val="212B32"/>
                </a:solidFill>
                <a:effectLst/>
                <a:latin typeface="Frutiger W01"/>
              </a:rPr>
              <a:t>increased </a:t>
            </a:r>
            <a:r>
              <a:rPr lang="en-US" sz="2400" b="0" i="0" dirty="0">
                <a:solidFill>
                  <a:srgbClr val="005EB8"/>
                </a:solidFill>
                <a:effectLst/>
                <a:latin typeface="Frutiger W01"/>
                <a:hlinkClick r:id="rId3"/>
              </a:rPr>
              <a:t>thirst</a:t>
            </a:r>
            <a:endParaRPr lang="en-US" sz="2400" b="0" i="0" dirty="0">
              <a:solidFill>
                <a:srgbClr val="212B32"/>
              </a:solidFill>
              <a:effectLst/>
              <a:latin typeface="Frutiger W01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2400" b="0" i="0" dirty="0">
                <a:solidFill>
                  <a:srgbClr val="212B32"/>
                </a:solidFill>
                <a:effectLst/>
                <a:latin typeface="Frutiger W01"/>
              </a:rPr>
              <a:t>needing to pee more often than usual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2400" b="0" i="0" dirty="0">
                <a:solidFill>
                  <a:srgbClr val="212B32"/>
                </a:solidFill>
                <a:effectLst/>
                <a:latin typeface="Frutiger W01"/>
              </a:rPr>
              <a:t>a dry mouth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2400" b="0" i="0" dirty="0">
                <a:solidFill>
                  <a:srgbClr val="212B32"/>
                </a:solidFill>
                <a:effectLst/>
                <a:latin typeface="Frutiger W01"/>
              </a:rPr>
              <a:t>tiredness</a:t>
            </a:r>
          </a:p>
          <a:p>
            <a:pPr algn="l"/>
            <a:r>
              <a:rPr lang="en-US" sz="2400" b="0" i="0" dirty="0">
                <a:solidFill>
                  <a:srgbClr val="212B32"/>
                </a:solidFill>
                <a:effectLst/>
                <a:latin typeface="Frutiger W01"/>
              </a:rPr>
              <a:t>But some of these symptoms are common during pregnancy and are not necessarily a sign of gestational diabetes. Speak to</a:t>
            </a:r>
            <a:r>
              <a:rPr lang="ar-IQ" sz="2400" b="0" i="0" dirty="0">
                <a:solidFill>
                  <a:srgbClr val="212B32"/>
                </a:solidFill>
                <a:effectLst/>
                <a:latin typeface="Frutiger W01"/>
              </a:rPr>
              <a:t> </a:t>
            </a:r>
            <a:r>
              <a:rPr lang="en-US" sz="2400" b="0" i="0" dirty="0">
                <a:solidFill>
                  <a:srgbClr val="212B32"/>
                </a:solidFill>
                <a:effectLst/>
                <a:latin typeface="Frutiger W01"/>
              </a:rPr>
              <a:t>midwife or doctor if </a:t>
            </a:r>
            <a:r>
              <a:rPr lang="ar-IQ" sz="2400" b="0" i="0" dirty="0">
                <a:solidFill>
                  <a:srgbClr val="212B32"/>
                </a:solidFill>
                <a:effectLst/>
                <a:latin typeface="Frutiger W01"/>
              </a:rPr>
              <a:t> </a:t>
            </a:r>
            <a:r>
              <a:rPr lang="en-US" sz="2400" b="0" i="0" dirty="0">
                <a:solidFill>
                  <a:srgbClr val="212B32"/>
                </a:solidFill>
                <a:effectLst/>
                <a:latin typeface="Frutiger W01"/>
              </a:rPr>
              <a:t> worried about any symptoms</a:t>
            </a:r>
            <a:r>
              <a:rPr lang="ar-IQ" sz="2400" b="0" i="0" dirty="0">
                <a:solidFill>
                  <a:srgbClr val="212B32"/>
                </a:solidFill>
                <a:effectLst/>
                <a:latin typeface="Frutiger W01"/>
              </a:rPr>
              <a:t> </a:t>
            </a:r>
            <a:r>
              <a:rPr lang="en-US" sz="2400" b="0" i="0" dirty="0">
                <a:solidFill>
                  <a:srgbClr val="212B32"/>
                </a:solidFill>
                <a:effectLst/>
                <a:latin typeface="Frutiger W01"/>
              </a:rPr>
              <a:t>experiencing</a:t>
            </a:r>
          </a:p>
        </p:txBody>
      </p:sp>
    </p:spTree>
    <p:extLst>
      <p:ext uri="{BB962C8B-B14F-4D97-AF65-F5344CB8AC3E}">
        <p14:creationId xmlns:p14="http://schemas.microsoft.com/office/powerpoint/2010/main" val="57125876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DCB949E7-9915-ED66-3F69-5E31D7B9027A}"/>
              </a:ext>
            </a:extLst>
          </p:cNvPr>
          <p:cNvSpPr txBox="1"/>
          <p:nvPr/>
        </p:nvSpPr>
        <p:spPr>
          <a:xfrm>
            <a:off x="1896036" y="343850"/>
            <a:ext cx="6094206" cy="60016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3600" b="1" i="0" dirty="0">
                <a:solidFill>
                  <a:srgbClr val="212B32"/>
                </a:solidFill>
                <a:effectLst/>
                <a:latin typeface="Frutiger W01"/>
              </a:rPr>
              <a:t>How gestational diabetes can affect your pregnancy</a:t>
            </a:r>
          </a:p>
          <a:p>
            <a:pPr algn="l"/>
            <a:r>
              <a:rPr lang="en-US" sz="2400" b="0" i="0" dirty="0">
                <a:solidFill>
                  <a:srgbClr val="212B32"/>
                </a:solidFill>
                <a:effectLst/>
                <a:latin typeface="Frutiger W01"/>
              </a:rPr>
              <a:t>Most women with gestational diabetes have otherwise normal pregnancies with healthy babies.</a:t>
            </a:r>
          </a:p>
          <a:p>
            <a:pPr algn="l"/>
            <a:r>
              <a:rPr lang="en-US" sz="2400" b="0" i="0" dirty="0">
                <a:solidFill>
                  <a:srgbClr val="212B32"/>
                </a:solidFill>
                <a:effectLst/>
                <a:latin typeface="Frutiger W01"/>
              </a:rPr>
              <a:t>However, gestational diabetes can cause problems such as: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ar-IQ" sz="2400" b="0" i="0" dirty="0">
                <a:solidFill>
                  <a:srgbClr val="212B32"/>
                </a:solidFill>
                <a:effectLst/>
                <a:latin typeface="Frutiger W01"/>
              </a:rPr>
              <a:t> </a:t>
            </a:r>
            <a:r>
              <a:rPr lang="en-US" sz="2400" b="0" i="0" dirty="0">
                <a:solidFill>
                  <a:srgbClr val="212B32"/>
                </a:solidFill>
                <a:effectLst/>
                <a:latin typeface="Frutiger W01"/>
              </a:rPr>
              <a:t> baby growing larger than usual – this may lead to difficulties during the delivery and increases the likelihood of needing </a:t>
            </a:r>
            <a:r>
              <a:rPr lang="en-US" sz="2400" b="0" i="0" dirty="0">
                <a:solidFill>
                  <a:srgbClr val="005EB8"/>
                </a:solidFill>
                <a:effectLst/>
                <a:latin typeface="Frutiger W01"/>
                <a:hlinkClick r:id="rId2"/>
              </a:rPr>
              <a:t>induced </a:t>
            </a:r>
            <a:r>
              <a:rPr lang="en-US" sz="2400" b="0" i="0" dirty="0" err="1">
                <a:solidFill>
                  <a:srgbClr val="005EB8"/>
                </a:solidFill>
                <a:effectLst/>
                <a:latin typeface="Frutiger W01"/>
                <a:hlinkClick r:id="rId2"/>
              </a:rPr>
              <a:t>labour</a:t>
            </a:r>
            <a:r>
              <a:rPr lang="en-US" sz="2400" b="0" i="0" dirty="0">
                <a:solidFill>
                  <a:srgbClr val="212B32"/>
                </a:solidFill>
                <a:effectLst/>
                <a:latin typeface="Frutiger W01"/>
              </a:rPr>
              <a:t> or a </a:t>
            </a:r>
            <a:r>
              <a:rPr lang="en-US" sz="2400" b="0" i="0" dirty="0">
                <a:solidFill>
                  <a:srgbClr val="005EB8"/>
                </a:solidFill>
                <a:effectLst/>
                <a:latin typeface="Frutiger W01"/>
                <a:hlinkClick r:id="rId3"/>
              </a:rPr>
              <a:t>caesarean section</a:t>
            </a:r>
            <a:endParaRPr lang="en-US" sz="2400" b="0" i="0" dirty="0">
              <a:solidFill>
                <a:srgbClr val="212B32"/>
              </a:solidFill>
              <a:effectLst/>
              <a:latin typeface="Frutiger W01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2400" b="0" i="0" dirty="0">
                <a:solidFill>
                  <a:srgbClr val="005EB8"/>
                </a:solidFill>
                <a:effectLst/>
                <a:latin typeface="Frutiger W01"/>
                <a:hlinkClick r:id="rId4"/>
              </a:rPr>
              <a:t>polyhydramnios</a:t>
            </a:r>
            <a:r>
              <a:rPr lang="en-US" sz="2400" b="0" i="0" dirty="0">
                <a:solidFill>
                  <a:srgbClr val="212B32"/>
                </a:solidFill>
                <a:effectLst/>
                <a:latin typeface="Frutiger W01"/>
              </a:rPr>
              <a:t> – too much amniotic fluid (the fluid that surrounds the baby) in the womb, which can cause premature </a:t>
            </a:r>
            <a:r>
              <a:rPr lang="en-US" sz="2400" b="0" i="0" dirty="0" err="1">
                <a:solidFill>
                  <a:srgbClr val="212B32"/>
                </a:solidFill>
                <a:effectLst/>
                <a:latin typeface="Frutiger W01"/>
              </a:rPr>
              <a:t>labour</a:t>
            </a:r>
            <a:r>
              <a:rPr lang="en-US" sz="2400" b="0" i="0" dirty="0">
                <a:solidFill>
                  <a:srgbClr val="212B32"/>
                </a:solidFill>
                <a:effectLst/>
                <a:latin typeface="Frutiger W01"/>
              </a:rPr>
              <a:t> or problems at delivery</a:t>
            </a:r>
          </a:p>
        </p:txBody>
      </p:sp>
    </p:spTree>
    <p:extLst>
      <p:ext uri="{BB962C8B-B14F-4D97-AF65-F5344CB8AC3E}">
        <p14:creationId xmlns:p14="http://schemas.microsoft.com/office/powerpoint/2010/main" val="136162642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7B9921EA-A8F2-8931-B992-C5BAD8F9E0CE}"/>
              </a:ext>
            </a:extLst>
          </p:cNvPr>
          <p:cNvSpPr txBox="1"/>
          <p:nvPr/>
        </p:nvSpPr>
        <p:spPr>
          <a:xfrm>
            <a:off x="632931" y="0"/>
            <a:ext cx="6094206" cy="65556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buFont typeface="Arial" panose="020B0604020202020204" pitchFamily="34" charset="0"/>
              <a:buChar char="•"/>
            </a:pPr>
            <a:r>
              <a:rPr lang="en-US" sz="2800" b="0" i="0" dirty="0">
                <a:solidFill>
                  <a:srgbClr val="005EB8"/>
                </a:solidFill>
                <a:effectLst/>
                <a:latin typeface="Frutiger W01"/>
                <a:hlinkClick r:id="rId2"/>
              </a:rPr>
              <a:t>premature birth</a:t>
            </a:r>
            <a:r>
              <a:rPr lang="en-US" sz="2800" b="0" i="0" dirty="0">
                <a:solidFill>
                  <a:srgbClr val="212B32"/>
                </a:solidFill>
                <a:effectLst/>
                <a:latin typeface="Frutiger W01"/>
              </a:rPr>
              <a:t> – giving birth before the 37th week of pregnancy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2800" b="0" i="0" dirty="0">
                <a:solidFill>
                  <a:srgbClr val="005EB8"/>
                </a:solidFill>
                <a:effectLst/>
                <a:latin typeface="Frutiger W01"/>
                <a:hlinkClick r:id="rId3"/>
              </a:rPr>
              <a:t>pre-eclampsia</a:t>
            </a:r>
            <a:r>
              <a:rPr lang="en-US" sz="2800" b="0" i="0" dirty="0">
                <a:solidFill>
                  <a:srgbClr val="212B32"/>
                </a:solidFill>
                <a:effectLst/>
                <a:latin typeface="Frutiger W01"/>
              </a:rPr>
              <a:t> – a condition that causes high blood pressure during pregnancy and can lead to pregnancy complications if not treated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ar-IQ" sz="2800" b="0" i="0" dirty="0">
                <a:solidFill>
                  <a:srgbClr val="212B32"/>
                </a:solidFill>
                <a:effectLst/>
                <a:latin typeface="Frutiger W01"/>
              </a:rPr>
              <a:t> </a:t>
            </a:r>
            <a:r>
              <a:rPr lang="en-US" sz="2800" b="0" i="0" dirty="0">
                <a:solidFill>
                  <a:srgbClr val="212B32"/>
                </a:solidFill>
                <a:effectLst/>
                <a:latin typeface="Frutiger W01"/>
              </a:rPr>
              <a:t> baby developing low blood sugar or yellowing of the skin and eyes (</a:t>
            </a:r>
            <a:r>
              <a:rPr lang="en-US" sz="2800" b="0" i="0" dirty="0">
                <a:solidFill>
                  <a:srgbClr val="005EB8"/>
                </a:solidFill>
                <a:effectLst/>
                <a:latin typeface="Frutiger W01"/>
                <a:hlinkClick r:id="rId4"/>
              </a:rPr>
              <a:t>jaundice</a:t>
            </a:r>
            <a:r>
              <a:rPr lang="en-US" sz="2800" b="0" i="0" dirty="0">
                <a:solidFill>
                  <a:srgbClr val="212B32"/>
                </a:solidFill>
                <a:effectLst/>
                <a:latin typeface="Frutiger W01"/>
              </a:rPr>
              <a:t>) after he or she is born, which may require treatment in hospital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2800" b="0" i="0" dirty="0">
                <a:solidFill>
                  <a:srgbClr val="212B32"/>
                </a:solidFill>
                <a:effectLst/>
                <a:latin typeface="Frutiger W01"/>
              </a:rPr>
              <a:t>the loss </a:t>
            </a:r>
            <a:r>
              <a:rPr lang="ar-IQ" sz="2800" b="0" i="0" dirty="0">
                <a:solidFill>
                  <a:srgbClr val="212B32"/>
                </a:solidFill>
                <a:effectLst/>
                <a:latin typeface="Frutiger W01"/>
              </a:rPr>
              <a:t> </a:t>
            </a:r>
            <a:r>
              <a:rPr lang="en-US" sz="2800" b="0" i="0" dirty="0">
                <a:solidFill>
                  <a:srgbClr val="212B32"/>
                </a:solidFill>
                <a:effectLst/>
                <a:latin typeface="Frutiger W01"/>
              </a:rPr>
              <a:t> </a:t>
            </a:r>
            <a:r>
              <a:rPr lang="ar-IQ" sz="2800" b="0" i="0" dirty="0">
                <a:solidFill>
                  <a:srgbClr val="212B32"/>
                </a:solidFill>
                <a:effectLst/>
                <a:latin typeface="Frutiger W01"/>
              </a:rPr>
              <a:t> </a:t>
            </a:r>
            <a:r>
              <a:rPr lang="en-US" sz="2800" b="0" i="0" dirty="0">
                <a:solidFill>
                  <a:srgbClr val="212B32"/>
                </a:solidFill>
                <a:effectLst/>
                <a:latin typeface="Frutiger W01"/>
              </a:rPr>
              <a:t> baby (</a:t>
            </a:r>
            <a:r>
              <a:rPr lang="en-US" sz="2800" b="0" i="0" dirty="0">
                <a:solidFill>
                  <a:srgbClr val="005EB8"/>
                </a:solidFill>
                <a:effectLst/>
                <a:latin typeface="Frutiger W01"/>
                <a:hlinkClick r:id="rId5"/>
              </a:rPr>
              <a:t>stillbirth</a:t>
            </a:r>
            <a:r>
              <a:rPr lang="en-US" sz="2800" b="0" i="0" dirty="0">
                <a:solidFill>
                  <a:srgbClr val="212B32"/>
                </a:solidFill>
                <a:effectLst/>
                <a:latin typeface="Frutiger W01"/>
              </a:rPr>
              <a:t>) – though this is rare</a:t>
            </a:r>
          </a:p>
          <a:p>
            <a:pPr algn="l"/>
            <a:r>
              <a:rPr lang="en-US" sz="2800" b="0" i="0" dirty="0">
                <a:solidFill>
                  <a:srgbClr val="212B32"/>
                </a:solidFill>
                <a:effectLst/>
                <a:latin typeface="Frutiger W01"/>
              </a:rPr>
              <a:t>Having gestational diabetes also means</a:t>
            </a:r>
            <a:r>
              <a:rPr lang="ar-IQ" sz="2800" b="0" i="0" dirty="0">
                <a:solidFill>
                  <a:srgbClr val="212B32"/>
                </a:solidFill>
                <a:effectLst/>
                <a:latin typeface="Frutiger W01"/>
              </a:rPr>
              <a:t> </a:t>
            </a:r>
            <a:r>
              <a:rPr lang="en-US" sz="2800" b="0" i="0" dirty="0">
                <a:solidFill>
                  <a:srgbClr val="212B32"/>
                </a:solidFill>
                <a:effectLst/>
                <a:latin typeface="Frutiger W01"/>
              </a:rPr>
              <a:t>at an increased risk of developing </a:t>
            </a:r>
            <a:r>
              <a:rPr lang="en-US" sz="2800" b="0" i="0" dirty="0">
                <a:solidFill>
                  <a:srgbClr val="005EB8"/>
                </a:solidFill>
                <a:effectLst/>
                <a:latin typeface="Frutiger W01"/>
                <a:hlinkClick r:id="rId6"/>
              </a:rPr>
              <a:t>type 2 diabetes</a:t>
            </a:r>
            <a:r>
              <a:rPr lang="en-US" sz="2800" b="0" i="0" dirty="0">
                <a:solidFill>
                  <a:srgbClr val="212B32"/>
                </a:solidFill>
                <a:effectLst/>
                <a:latin typeface="Frutiger W01"/>
              </a:rPr>
              <a:t> in the future</a:t>
            </a:r>
          </a:p>
        </p:txBody>
      </p:sp>
    </p:spTree>
    <p:extLst>
      <p:ext uri="{BB962C8B-B14F-4D97-AF65-F5344CB8AC3E}">
        <p14:creationId xmlns:p14="http://schemas.microsoft.com/office/powerpoint/2010/main" val="22448198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CE1A20EF-22FC-B440-FBA2-474836E6CCF9}"/>
              </a:ext>
            </a:extLst>
          </p:cNvPr>
          <p:cNvSpPr txBox="1"/>
          <p:nvPr/>
        </p:nvSpPr>
        <p:spPr>
          <a:xfrm>
            <a:off x="1460876" y="335845"/>
            <a:ext cx="6094206" cy="618630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3200" b="1" i="0" dirty="0">
                <a:solidFill>
                  <a:srgbClr val="212B32"/>
                </a:solidFill>
                <a:effectLst/>
                <a:latin typeface="Frutiger W01"/>
              </a:rPr>
              <a:t>Screening for gestational diabetes</a:t>
            </a:r>
          </a:p>
          <a:p>
            <a:pPr algn="l"/>
            <a:r>
              <a:rPr lang="en-US" sz="2800" b="0" i="0" dirty="0">
                <a:solidFill>
                  <a:srgbClr val="212B32"/>
                </a:solidFill>
                <a:effectLst/>
                <a:latin typeface="Frutiger W01"/>
              </a:rPr>
              <a:t>During your </a:t>
            </a:r>
            <a:r>
              <a:rPr lang="en-US" sz="2800" b="0" i="0" dirty="0">
                <a:solidFill>
                  <a:srgbClr val="005EB8"/>
                </a:solidFill>
                <a:effectLst/>
                <a:latin typeface="Frutiger W01"/>
                <a:hlinkClick r:id="rId2"/>
              </a:rPr>
              <a:t>first antenatal appointment</a:t>
            </a:r>
            <a:r>
              <a:rPr lang="en-US" sz="2800" b="0" i="0" dirty="0">
                <a:solidFill>
                  <a:srgbClr val="212B32"/>
                </a:solidFill>
                <a:effectLst/>
                <a:latin typeface="Frutiger W01"/>
              </a:rPr>
              <a:t> (also called a booking appointment) at around week 8 to 12 </a:t>
            </a:r>
            <a:r>
              <a:rPr lang="ar-IQ" sz="2800" b="0" i="0" dirty="0">
                <a:solidFill>
                  <a:srgbClr val="212B32"/>
                </a:solidFill>
                <a:effectLst/>
                <a:latin typeface="Frutiger W01"/>
              </a:rPr>
              <a:t> </a:t>
            </a:r>
            <a:r>
              <a:rPr lang="en-US" sz="2800" b="0" i="0" dirty="0">
                <a:solidFill>
                  <a:srgbClr val="212B32"/>
                </a:solidFill>
                <a:effectLst/>
                <a:latin typeface="Frutiger W01"/>
              </a:rPr>
              <a:t>pregnancy,</a:t>
            </a:r>
            <a:r>
              <a:rPr lang="ar-IQ" sz="2800" b="0" i="0" dirty="0">
                <a:solidFill>
                  <a:srgbClr val="212B32"/>
                </a:solidFill>
                <a:effectLst/>
                <a:latin typeface="Frutiger W01"/>
              </a:rPr>
              <a:t> </a:t>
            </a:r>
            <a:r>
              <a:rPr lang="en-US" sz="2800" b="0" i="0" dirty="0">
                <a:solidFill>
                  <a:srgbClr val="212B32"/>
                </a:solidFill>
                <a:effectLst/>
                <a:latin typeface="Frutiger W01"/>
              </a:rPr>
              <a:t>midwife or doctor will ask </a:t>
            </a:r>
            <a:r>
              <a:rPr lang="ar-IQ" sz="2800" b="0" i="0" dirty="0">
                <a:solidFill>
                  <a:srgbClr val="212B32"/>
                </a:solidFill>
                <a:effectLst/>
                <a:latin typeface="Frutiger W01"/>
              </a:rPr>
              <a:t> </a:t>
            </a:r>
            <a:r>
              <a:rPr lang="en-US" sz="2800" b="0" i="0" dirty="0">
                <a:solidFill>
                  <a:srgbClr val="212B32"/>
                </a:solidFill>
                <a:effectLst/>
                <a:latin typeface="Frutiger W01"/>
              </a:rPr>
              <a:t> some questions to determine whether you're at an increased risk of gestational diabetes.</a:t>
            </a:r>
          </a:p>
          <a:p>
            <a:pPr algn="l"/>
            <a:r>
              <a:rPr lang="en-US" sz="2800" b="0" i="0" dirty="0">
                <a:solidFill>
                  <a:srgbClr val="212B32"/>
                </a:solidFill>
                <a:effectLst/>
                <a:latin typeface="Frutiger W01"/>
              </a:rPr>
              <a:t>If</a:t>
            </a:r>
            <a:r>
              <a:rPr lang="ar-IQ" sz="2800" b="0" i="0" dirty="0">
                <a:solidFill>
                  <a:srgbClr val="212B32"/>
                </a:solidFill>
                <a:effectLst/>
                <a:latin typeface="Frutiger W01"/>
              </a:rPr>
              <a:t> </a:t>
            </a:r>
            <a:r>
              <a:rPr lang="en-US" sz="2800" b="0" i="0" dirty="0">
                <a:solidFill>
                  <a:srgbClr val="212B32"/>
                </a:solidFill>
                <a:effectLst/>
                <a:latin typeface="Frutiger W01"/>
              </a:rPr>
              <a:t>have 1 or more risk factors for gestational diabetes </a:t>
            </a:r>
            <a:r>
              <a:rPr lang="ar-IQ" sz="2800" b="0" i="0" dirty="0">
                <a:solidFill>
                  <a:srgbClr val="212B32"/>
                </a:solidFill>
                <a:effectLst/>
                <a:latin typeface="Frutiger W01"/>
              </a:rPr>
              <a:t> </a:t>
            </a:r>
            <a:r>
              <a:rPr lang="en-US" sz="2800" b="0" i="0" dirty="0">
                <a:solidFill>
                  <a:srgbClr val="212B32"/>
                </a:solidFill>
                <a:effectLst/>
                <a:latin typeface="Frutiger W01"/>
              </a:rPr>
              <a:t> should be offered a screening test.</a:t>
            </a:r>
          </a:p>
          <a:p>
            <a:pPr algn="l"/>
            <a:r>
              <a:rPr lang="en-US" sz="2800" b="0" i="0" dirty="0">
                <a:solidFill>
                  <a:srgbClr val="212B32"/>
                </a:solidFill>
                <a:effectLst/>
                <a:latin typeface="Frutiger W01"/>
              </a:rPr>
              <a:t>The screening test is called an oral glucose tolerance test (OGTT), which takes about 2 hours.</a:t>
            </a:r>
          </a:p>
        </p:txBody>
      </p:sp>
    </p:spTree>
    <p:extLst>
      <p:ext uri="{BB962C8B-B14F-4D97-AF65-F5344CB8AC3E}">
        <p14:creationId xmlns:p14="http://schemas.microsoft.com/office/powerpoint/2010/main" val="304760330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7A864CFB-8BBE-2637-1FB7-842EDFF7ADE4}"/>
              </a:ext>
            </a:extLst>
          </p:cNvPr>
          <p:cNvSpPr txBox="1"/>
          <p:nvPr/>
        </p:nvSpPr>
        <p:spPr>
          <a:xfrm>
            <a:off x="1133816" y="-201435"/>
            <a:ext cx="6094206" cy="757130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3600" b="0" i="0" dirty="0">
                <a:solidFill>
                  <a:srgbClr val="212B32"/>
                </a:solidFill>
                <a:effectLst/>
                <a:latin typeface="Frutiger W01"/>
              </a:rPr>
              <a:t>It </a:t>
            </a:r>
            <a:r>
              <a:rPr lang="en-US" sz="2800" b="0" i="0" dirty="0">
                <a:solidFill>
                  <a:srgbClr val="212B32"/>
                </a:solidFill>
                <a:effectLst/>
                <a:latin typeface="Frutiger W01"/>
              </a:rPr>
              <a:t>involves having a </a:t>
            </a:r>
            <a:r>
              <a:rPr lang="en-US" sz="2800" b="0" i="0" dirty="0">
                <a:solidFill>
                  <a:srgbClr val="005EB8"/>
                </a:solidFill>
                <a:effectLst/>
                <a:latin typeface="Frutiger W01"/>
                <a:hlinkClick r:id="rId2"/>
              </a:rPr>
              <a:t>blood test</a:t>
            </a:r>
            <a:r>
              <a:rPr lang="en-US" sz="2800" b="0" i="0" dirty="0">
                <a:solidFill>
                  <a:srgbClr val="212B32"/>
                </a:solidFill>
                <a:effectLst/>
                <a:latin typeface="Frutiger W01"/>
              </a:rPr>
              <a:t> in the morning, when </a:t>
            </a:r>
            <a:r>
              <a:rPr lang="ar-IQ" sz="2800" b="0" i="0" dirty="0">
                <a:solidFill>
                  <a:srgbClr val="212B32"/>
                </a:solidFill>
                <a:effectLst/>
                <a:latin typeface="Frutiger W01"/>
              </a:rPr>
              <a:t> </a:t>
            </a:r>
            <a:r>
              <a:rPr lang="en-US" sz="2800" b="0" i="0" dirty="0">
                <a:solidFill>
                  <a:srgbClr val="212B32"/>
                </a:solidFill>
                <a:effectLst/>
                <a:latin typeface="Frutiger W01"/>
              </a:rPr>
              <a:t> have not had any food or drink for 8 to 10 hours (though</a:t>
            </a:r>
            <a:r>
              <a:rPr lang="ar-IQ" sz="2800" b="0" i="0" dirty="0">
                <a:solidFill>
                  <a:srgbClr val="212B32"/>
                </a:solidFill>
                <a:effectLst/>
                <a:latin typeface="Frutiger W01"/>
              </a:rPr>
              <a:t> </a:t>
            </a:r>
            <a:r>
              <a:rPr lang="en-US" sz="2800" b="0" i="0" dirty="0">
                <a:solidFill>
                  <a:srgbClr val="212B32"/>
                </a:solidFill>
                <a:effectLst/>
                <a:latin typeface="Frutiger W01"/>
              </a:rPr>
              <a:t>can usually drink water, but check with the hospital if</a:t>
            </a:r>
            <a:r>
              <a:rPr lang="ar-IQ" sz="2800" b="0" i="0" dirty="0">
                <a:solidFill>
                  <a:srgbClr val="212B32"/>
                </a:solidFill>
                <a:effectLst/>
                <a:latin typeface="Frutiger W01"/>
              </a:rPr>
              <a:t> </a:t>
            </a:r>
            <a:r>
              <a:rPr lang="en-US" sz="2800" b="0" i="0" dirty="0">
                <a:solidFill>
                  <a:srgbClr val="212B32"/>
                </a:solidFill>
                <a:effectLst/>
                <a:latin typeface="Frutiger W01"/>
              </a:rPr>
              <a:t>unsure).</a:t>
            </a:r>
            <a:r>
              <a:rPr lang="ar-IQ" sz="2800" b="0" i="0" dirty="0">
                <a:solidFill>
                  <a:srgbClr val="212B32"/>
                </a:solidFill>
                <a:effectLst/>
                <a:latin typeface="Frutiger W01"/>
              </a:rPr>
              <a:t> </a:t>
            </a:r>
            <a:r>
              <a:rPr lang="en-US" sz="2800" b="0" i="0" dirty="0">
                <a:solidFill>
                  <a:srgbClr val="212B32"/>
                </a:solidFill>
                <a:effectLst/>
                <a:latin typeface="Frutiger W01"/>
              </a:rPr>
              <a:t>then given a glucose drink. </a:t>
            </a:r>
          </a:p>
          <a:p>
            <a:pPr algn="l"/>
            <a:r>
              <a:rPr lang="en-US" sz="2800" b="0" i="0" dirty="0">
                <a:solidFill>
                  <a:srgbClr val="212B32"/>
                </a:solidFill>
                <a:effectLst/>
                <a:latin typeface="Frutiger W01"/>
              </a:rPr>
              <a:t>After resting for 2 hours, another blood sample is taken to see how</a:t>
            </a:r>
            <a:r>
              <a:rPr lang="ar-IQ" sz="2800" b="0" i="0" dirty="0">
                <a:solidFill>
                  <a:srgbClr val="212B32"/>
                </a:solidFill>
                <a:effectLst/>
                <a:latin typeface="Frutiger W01"/>
              </a:rPr>
              <a:t> </a:t>
            </a:r>
            <a:r>
              <a:rPr lang="en-US" sz="2800" b="0" i="0" dirty="0">
                <a:solidFill>
                  <a:srgbClr val="212B32"/>
                </a:solidFill>
                <a:effectLst/>
                <a:latin typeface="Frutiger W01"/>
              </a:rPr>
              <a:t>body is dealing with the glucose.</a:t>
            </a:r>
          </a:p>
          <a:p>
            <a:pPr algn="l"/>
            <a:r>
              <a:rPr lang="en-US" sz="2800" b="0" i="0" dirty="0">
                <a:solidFill>
                  <a:srgbClr val="212B32"/>
                </a:solidFill>
                <a:effectLst/>
                <a:latin typeface="Frutiger W01"/>
              </a:rPr>
              <a:t>The OGTT is done when </a:t>
            </a:r>
            <a:r>
              <a:rPr lang="ar-IQ" sz="2800" b="0" i="0" dirty="0">
                <a:solidFill>
                  <a:srgbClr val="212B32"/>
                </a:solidFill>
                <a:effectLst/>
                <a:latin typeface="Frutiger W01"/>
              </a:rPr>
              <a:t> </a:t>
            </a:r>
            <a:r>
              <a:rPr lang="en-US" sz="2800" b="0" i="0" dirty="0">
                <a:solidFill>
                  <a:srgbClr val="212B32"/>
                </a:solidFill>
                <a:effectLst/>
                <a:latin typeface="Frutiger W01"/>
              </a:rPr>
              <a:t> between 24 and 28 weeks pregnant. If </a:t>
            </a:r>
            <a:r>
              <a:rPr lang="ar-IQ" sz="2800" b="0" i="0" dirty="0">
                <a:solidFill>
                  <a:srgbClr val="212B32"/>
                </a:solidFill>
                <a:effectLst/>
                <a:latin typeface="Frutiger W01"/>
              </a:rPr>
              <a:t> </a:t>
            </a:r>
            <a:r>
              <a:rPr lang="en-US" sz="2800" b="0" i="0" dirty="0">
                <a:solidFill>
                  <a:srgbClr val="212B32"/>
                </a:solidFill>
                <a:effectLst/>
                <a:latin typeface="Frutiger W01"/>
              </a:rPr>
              <a:t> had gestational diabetes before, you'll be offered an OGTT earlier </a:t>
            </a:r>
            <a:r>
              <a:rPr lang="ar-IQ" sz="2800" b="0" i="0" dirty="0">
                <a:solidFill>
                  <a:srgbClr val="212B32"/>
                </a:solidFill>
                <a:effectLst/>
                <a:latin typeface="Frutiger W01"/>
              </a:rPr>
              <a:t> </a:t>
            </a:r>
            <a:r>
              <a:rPr lang="en-US" sz="2800" b="0" i="0" dirty="0">
                <a:solidFill>
                  <a:srgbClr val="212B32"/>
                </a:solidFill>
                <a:effectLst/>
                <a:latin typeface="Frutiger W01"/>
              </a:rPr>
              <a:t>pregnancy, soon after</a:t>
            </a:r>
            <a:r>
              <a:rPr lang="ar-IQ" sz="2800" b="0" i="0" dirty="0">
                <a:solidFill>
                  <a:srgbClr val="212B32"/>
                </a:solidFill>
                <a:effectLst/>
                <a:latin typeface="Frutiger W01"/>
              </a:rPr>
              <a:t> </a:t>
            </a:r>
            <a:r>
              <a:rPr lang="en-US" sz="2800" b="0" i="0" dirty="0">
                <a:solidFill>
                  <a:srgbClr val="212B32"/>
                </a:solidFill>
                <a:effectLst/>
                <a:latin typeface="Frutiger W01"/>
              </a:rPr>
              <a:t>booking </a:t>
            </a:r>
            <a:r>
              <a:rPr lang="en-US" sz="3200" b="0" i="0" dirty="0">
                <a:solidFill>
                  <a:srgbClr val="212B32"/>
                </a:solidFill>
                <a:effectLst/>
                <a:latin typeface="Frutiger W01"/>
              </a:rPr>
              <a:t>appointment, then another OGTT at 24 to 28 weeks if the first test is normal.</a:t>
            </a:r>
          </a:p>
          <a:p>
            <a:pPr algn="l"/>
            <a:r>
              <a:rPr lang="en-US" b="0" i="0" dirty="0">
                <a:solidFill>
                  <a:srgbClr val="212B32"/>
                </a:solidFill>
                <a:effectLst/>
                <a:latin typeface="Frutiger W01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99494471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C963B936-3469-2DE9-BE99-D566F6B6ADE1}"/>
              </a:ext>
            </a:extLst>
          </p:cNvPr>
          <p:cNvSpPr txBox="1"/>
          <p:nvPr/>
        </p:nvSpPr>
        <p:spPr>
          <a:xfrm>
            <a:off x="3047104" y="477034"/>
            <a:ext cx="6094206" cy="667875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br>
              <a:rPr lang="en-US" sz="2800" b="1" i="0" dirty="0">
                <a:solidFill>
                  <a:srgbClr val="212B32"/>
                </a:solidFill>
                <a:effectLst/>
                <a:latin typeface="Frutiger W01"/>
              </a:rPr>
            </a:br>
            <a:r>
              <a:rPr lang="en-US" sz="2800" b="1" i="0" dirty="0">
                <a:solidFill>
                  <a:srgbClr val="212B32"/>
                </a:solidFill>
                <a:effectLst/>
                <a:latin typeface="Frutiger W01"/>
              </a:rPr>
              <a:t>Treatments for gestational diabetes</a:t>
            </a:r>
          </a:p>
          <a:p>
            <a:pPr algn="l"/>
            <a:r>
              <a:rPr lang="en-US" sz="2800" b="0" i="0" dirty="0">
                <a:solidFill>
                  <a:srgbClr val="212B32"/>
                </a:solidFill>
                <a:effectLst/>
                <a:latin typeface="Frutiger W01"/>
              </a:rPr>
              <a:t>If </a:t>
            </a:r>
            <a:r>
              <a:rPr lang="ar-IQ" sz="2800" b="0" i="0" dirty="0">
                <a:solidFill>
                  <a:srgbClr val="212B32"/>
                </a:solidFill>
                <a:effectLst/>
                <a:latin typeface="Frutiger W01"/>
              </a:rPr>
              <a:t> </a:t>
            </a:r>
            <a:r>
              <a:rPr lang="en-US" sz="2800" b="0" i="0" dirty="0">
                <a:solidFill>
                  <a:srgbClr val="212B32"/>
                </a:solidFill>
                <a:effectLst/>
                <a:latin typeface="Frutiger W01"/>
              </a:rPr>
              <a:t> have gestational diabetes, the chances of having problems with</a:t>
            </a:r>
            <a:r>
              <a:rPr lang="ar-IQ" sz="2800" b="0" i="0" dirty="0">
                <a:solidFill>
                  <a:srgbClr val="212B32"/>
                </a:solidFill>
                <a:effectLst/>
                <a:latin typeface="Frutiger W01"/>
              </a:rPr>
              <a:t> </a:t>
            </a:r>
            <a:r>
              <a:rPr lang="en-US" sz="2800" b="0" i="0" dirty="0">
                <a:solidFill>
                  <a:srgbClr val="212B32"/>
                </a:solidFill>
                <a:effectLst/>
                <a:latin typeface="Frutiger W01"/>
              </a:rPr>
              <a:t>pregnancy can be reduced by controlling</a:t>
            </a:r>
            <a:r>
              <a:rPr lang="ar-IQ" sz="2800" b="0" i="0" dirty="0">
                <a:solidFill>
                  <a:srgbClr val="212B32"/>
                </a:solidFill>
                <a:effectLst/>
                <a:latin typeface="Frutiger W01"/>
              </a:rPr>
              <a:t> </a:t>
            </a:r>
            <a:r>
              <a:rPr lang="en-US" sz="2800" b="0" i="0" dirty="0">
                <a:solidFill>
                  <a:srgbClr val="212B32"/>
                </a:solidFill>
                <a:effectLst/>
                <a:latin typeface="Frutiger W01"/>
              </a:rPr>
              <a:t>blood sugar levels.</a:t>
            </a:r>
          </a:p>
          <a:p>
            <a:pPr algn="l"/>
            <a:r>
              <a:rPr lang="ar-IQ" sz="2800" b="0" i="0" dirty="0">
                <a:solidFill>
                  <a:srgbClr val="212B32"/>
                </a:solidFill>
                <a:effectLst/>
                <a:latin typeface="Frutiger W01"/>
              </a:rPr>
              <a:t> </a:t>
            </a:r>
            <a:r>
              <a:rPr lang="en-US" sz="2800" b="0" i="0" dirty="0">
                <a:solidFill>
                  <a:srgbClr val="212B32"/>
                </a:solidFill>
                <a:effectLst/>
                <a:latin typeface="Frutiger W01"/>
              </a:rPr>
              <a:t> be given a blood sugar testing kit so </a:t>
            </a:r>
            <a:r>
              <a:rPr lang="ar-IQ" sz="2800" b="0" i="0" dirty="0">
                <a:solidFill>
                  <a:srgbClr val="212B32"/>
                </a:solidFill>
                <a:effectLst/>
                <a:latin typeface="Frutiger W01"/>
              </a:rPr>
              <a:t> </a:t>
            </a:r>
            <a:r>
              <a:rPr lang="en-US" sz="2800" b="0" i="0" dirty="0">
                <a:solidFill>
                  <a:srgbClr val="212B32"/>
                </a:solidFill>
                <a:effectLst/>
                <a:latin typeface="Frutiger W01"/>
              </a:rPr>
              <a:t> can monitor the effects of treatment.</a:t>
            </a:r>
          </a:p>
          <a:p>
            <a:pPr algn="l"/>
            <a:r>
              <a:rPr lang="en-US" sz="2800" b="0" i="0" dirty="0">
                <a:solidFill>
                  <a:srgbClr val="212B32"/>
                </a:solidFill>
                <a:effectLst/>
                <a:latin typeface="Frutiger W01"/>
              </a:rPr>
              <a:t>Blood sugar levels may be reduced by changing </a:t>
            </a:r>
            <a:r>
              <a:rPr lang="ar-IQ" sz="2800" b="0" i="0" dirty="0">
                <a:solidFill>
                  <a:srgbClr val="212B32"/>
                </a:solidFill>
                <a:effectLst/>
                <a:latin typeface="Frutiger W01"/>
              </a:rPr>
              <a:t> </a:t>
            </a:r>
            <a:r>
              <a:rPr lang="en-US" sz="2800" b="0" i="0" dirty="0">
                <a:solidFill>
                  <a:srgbClr val="212B32"/>
                </a:solidFill>
                <a:effectLst/>
                <a:latin typeface="Frutiger W01"/>
              </a:rPr>
              <a:t> diet and exercise routine. However, if these changes don't lower</a:t>
            </a:r>
            <a:r>
              <a:rPr lang="ar-IQ" sz="2800" b="0" i="0" dirty="0">
                <a:solidFill>
                  <a:srgbClr val="212B32"/>
                </a:solidFill>
                <a:effectLst/>
                <a:latin typeface="Frutiger W01"/>
              </a:rPr>
              <a:t> </a:t>
            </a:r>
            <a:r>
              <a:rPr lang="en-US" sz="2800" b="0" i="0" dirty="0">
                <a:solidFill>
                  <a:srgbClr val="212B32"/>
                </a:solidFill>
                <a:effectLst/>
                <a:latin typeface="Frutiger W01"/>
              </a:rPr>
              <a:t>blood sugar levels enough,</a:t>
            </a:r>
            <a:r>
              <a:rPr lang="ar-IQ" sz="2800" b="0" i="0" dirty="0">
                <a:solidFill>
                  <a:srgbClr val="212B32"/>
                </a:solidFill>
                <a:effectLst/>
                <a:latin typeface="Frutiger W01"/>
              </a:rPr>
              <a:t> </a:t>
            </a:r>
            <a:r>
              <a:rPr lang="en-US" sz="2800" b="0" i="0" dirty="0">
                <a:solidFill>
                  <a:srgbClr val="212B32"/>
                </a:solidFill>
                <a:effectLst/>
                <a:latin typeface="Frutiger W01"/>
              </a:rPr>
              <a:t>will need to take medicine as well. This may be tablets or insulin injections.</a:t>
            </a:r>
          </a:p>
          <a:p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089046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B2FFEFF1-BA17-54B0-3927-A09D6D802342}"/>
              </a:ext>
            </a:extLst>
          </p:cNvPr>
          <p:cNvSpPr txBox="1"/>
          <p:nvPr/>
        </p:nvSpPr>
        <p:spPr>
          <a:xfrm>
            <a:off x="1960581" y="612844"/>
            <a:ext cx="6094206" cy="52629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b="0" i="0" dirty="0">
                <a:solidFill>
                  <a:srgbClr val="212B32"/>
                </a:solidFill>
                <a:effectLst/>
                <a:latin typeface="Frutiger W01"/>
              </a:rPr>
              <a:t> </a:t>
            </a:r>
            <a:r>
              <a:rPr lang="en-US" sz="2400" b="0" i="0" dirty="0">
                <a:solidFill>
                  <a:srgbClr val="212B32"/>
                </a:solidFill>
                <a:effectLst/>
                <a:latin typeface="Frutiger W01"/>
              </a:rPr>
              <a:t>However, if these changes don't lower</a:t>
            </a:r>
            <a:r>
              <a:rPr lang="ar-IQ" sz="2400" b="0" i="0" dirty="0">
                <a:solidFill>
                  <a:srgbClr val="212B32"/>
                </a:solidFill>
                <a:effectLst/>
                <a:latin typeface="Frutiger W01"/>
              </a:rPr>
              <a:t> </a:t>
            </a:r>
            <a:r>
              <a:rPr lang="en-US" sz="2400" b="0" i="0" dirty="0">
                <a:solidFill>
                  <a:srgbClr val="212B32"/>
                </a:solidFill>
                <a:effectLst/>
                <a:latin typeface="Frutiger W01"/>
              </a:rPr>
              <a:t>blood sugar levels enough, you will need to take medicine as well. This may be tablets or insulin injections.</a:t>
            </a:r>
          </a:p>
          <a:p>
            <a:pPr algn="l"/>
            <a:r>
              <a:rPr lang="ar-IQ" sz="2400" b="0" i="0" dirty="0">
                <a:solidFill>
                  <a:srgbClr val="212B32"/>
                </a:solidFill>
                <a:effectLst/>
                <a:latin typeface="Frutiger W01"/>
              </a:rPr>
              <a:t> </a:t>
            </a:r>
            <a:r>
              <a:rPr lang="en-US" sz="2400" b="0" i="0" dirty="0">
                <a:solidFill>
                  <a:srgbClr val="212B32"/>
                </a:solidFill>
                <a:effectLst/>
                <a:latin typeface="Frutiger W01"/>
              </a:rPr>
              <a:t>also be more closely monitored during </a:t>
            </a:r>
            <a:r>
              <a:rPr lang="ar-IQ" sz="2400" b="0" i="0" dirty="0">
                <a:solidFill>
                  <a:srgbClr val="212B32"/>
                </a:solidFill>
                <a:effectLst/>
                <a:latin typeface="Frutiger W01"/>
              </a:rPr>
              <a:t> </a:t>
            </a:r>
            <a:r>
              <a:rPr lang="en-US" sz="2400" b="0" i="0" dirty="0">
                <a:solidFill>
                  <a:srgbClr val="212B32"/>
                </a:solidFill>
                <a:effectLst/>
                <a:latin typeface="Frutiger W01"/>
              </a:rPr>
              <a:t> pregnancy and birth to check for any potential problems.</a:t>
            </a:r>
          </a:p>
          <a:p>
            <a:pPr algn="l"/>
            <a:r>
              <a:rPr lang="en-US" sz="2400" b="0" i="0" dirty="0">
                <a:solidFill>
                  <a:srgbClr val="212B32"/>
                </a:solidFill>
                <a:effectLst/>
                <a:latin typeface="Frutiger W01"/>
              </a:rPr>
              <a:t>If </a:t>
            </a:r>
            <a:r>
              <a:rPr lang="ar-IQ" sz="2400" b="0" i="0" dirty="0">
                <a:solidFill>
                  <a:srgbClr val="212B32"/>
                </a:solidFill>
                <a:effectLst/>
                <a:latin typeface="Frutiger W01"/>
              </a:rPr>
              <a:t> </a:t>
            </a:r>
            <a:r>
              <a:rPr lang="en-US" sz="2400" b="0" i="0" dirty="0">
                <a:solidFill>
                  <a:srgbClr val="212B32"/>
                </a:solidFill>
                <a:effectLst/>
                <a:latin typeface="Frutiger W01"/>
              </a:rPr>
              <a:t> have gestational diabetes, it's best to give birth before 41 weeks. Induction of </a:t>
            </a:r>
            <a:r>
              <a:rPr lang="en-US" sz="2400" b="0" i="0" dirty="0" err="1">
                <a:solidFill>
                  <a:srgbClr val="212B32"/>
                </a:solidFill>
                <a:effectLst/>
                <a:latin typeface="Frutiger W01"/>
              </a:rPr>
              <a:t>labour</a:t>
            </a:r>
            <a:r>
              <a:rPr lang="en-US" sz="2400" b="0" i="0" dirty="0">
                <a:solidFill>
                  <a:srgbClr val="212B32"/>
                </a:solidFill>
                <a:effectLst/>
                <a:latin typeface="Frutiger W01"/>
              </a:rPr>
              <a:t> or a caesarean section may be recommended if </a:t>
            </a:r>
            <a:r>
              <a:rPr lang="en-US" sz="2400" b="0" i="0" dirty="0" err="1">
                <a:solidFill>
                  <a:srgbClr val="212B32"/>
                </a:solidFill>
                <a:effectLst/>
                <a:latin typeface="Frutiger W01"/>
              </a:rPr>
              <a:t>labour</a:t>
            </a:r>
            <a:r>
              <a:rPr lang="en-US" sz="2400" b="0" i="0" dirty="0">
                <a:solidFill>
                  <a:srgbClr val="212B32"/>
                </a:solidFill>
                <a:effectLst/>
                <a:latin typeface="Frutiger W01"/>
              </a:rPr>
              <a:t> does not start naturally by this time.</a:t>
            </a:r>
          </a:p>
          <a:p>
            <a:pPr algn="l"/>
            <a:r>
              <a:rPr lang="en-US" sz="2400" b="0" i="0" dirty="0">
                <a:solidFill>
                  <a:srgbClr val="212B32"/>
                </a:solidFill>
                <a:effectLst/>
                <a:latin typeface="Frutiger W01"/>
              </a:rPr>
              <a:t>Earlier delivery may be recommended if there are concerns about</a:t>
            </a:r>
            <a:r>
              <a:rPr lang="ar-IQ" sz="2400" b="0" i="0" dirty="0">
                <a:solidFill>
                  <a:srgbClr val="212B32"/>
                </a:solidFill>
                <a:effectLst/>
                <a:latin typeface="Frutiger W01"/>
              </a:rPr>
              <a:t> </a:t>
            </a:r>
            <a:r>
              <a:rPr lang="en-US" sz="2400" b="0" i="0" dirty="0">
                <a:solidFill>
                  <a:srgbClr val="212B32"/>
                </a:solidFill>
                <a:effectLst/>
                <a:latin typeface="Frutiger W01"/>
              </a:rPr>
              <a:t>baby's health or if</a:t>
            </a:r>
            <a:r>
              <a:rPr lang="ar-IQ" sz="2400" b="0" i="0" dirty="0">
                <a:solidFill>
                  <a:srgbClr val="212B32"/>
                </a:solidFill>
                <a:effectLst/>
                <a:latin typeface="Frutiger W01"/>
              </a:rPr>
              <a:t> </a:t>
            </a:r>
            <a:r>
              <a:rPr lang="en-US" sz="2400" b="0" i="0" dirty="0">
                <a:solidFill>
                  <a:srgbClr val="212B32"/>
                </a:solidFill>
                <a:effectLst/>
                <a:latin typeface="Frutiger W01"/>
              </a:rPr>
              <a:t>blood sugar levels have not been well controlled.</a:t>
            </a:r>
          </a:p>
        </p:txBody>
      </p:sp>
    </p:spTree>
    <p:extLst>
      <p:ext uri="{BB962C8B-B14F-4D97-AF65-F5344CB8AC3E}">
        <p14:creationId xmlns:p14="http://schemas.microsoft.com/office/powerpoint/2010/main" val="33784841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1326B6EA-C7B5-E72E-0367-88EBD982B82A}"/>
              </a:ext>
            </a:extLst>
          </p:cNvPr>
          <p:cNvSpPr txBox="1"/>
          <p:nvPr/>
        </p:nvSpPr>
        <p:spPr>
          <a:xfrm>
            <a:off x="1851342" y="498909"/>
            <a:ext cx="6094206" cy="602671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571500" indent="-5715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36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Diabetes is 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a condition in which the body cannot use the sugars and starches (carbohydrates) it takes in as food to make energy. The body either makes no </a:t>
            </a:r>
            <a:r>
              <a:rPr lang="en-US" sz="2800" b="0" i="0" u="none" strike="noStrike" dirty="0">
                <a:effectLst/>
                <a:latin typeface="Open Sans" panose="020B0606030504020204" pitchFamily="34" charset="0"/>
              </a:rPr>
              <a:t>insulin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 or too little insulin or cannot use the insulin it makes to change those sugars and starches into energy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98194006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0B044223-AEF8-EDF8-A915-D3274ECC896A}"/>
              </a:ext>
            </a:extLst>
          </p:cNvPr>
          <p:cNvSpPr txBox="1"/>
          <p:nvPr/>
        </p:nvSpPr>
        <p:spPr>
          <a:xfrm>
            <a:off x="1842248" y="1197620"/>
            <a:ext cx="6094206" cy="507831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3600" b="1" i="0" dirty="0">
                <a:solidFill>
                  <a:srgbClr val="212B32"/>
                </a:solidFill>
                <a:effectLst/>
                <a:latin typeface="Frutiger W01"/>
              </a:rPr>
              <a:t>Planning future pregnancies</a:t>
            </a:r>
          </a:p>
          <a:p>
            <a:pPr algn="l"/>
            <a:r>
              <a:rPr lang="en-US" sz="3200" b="0" i="0" dirty="0">
                <a:solidFill>
                  <a:srgbClr val="212B32"/>
                </a:solidFill>
                <a:effectLst/>
                <a:latin typeface="Frutiger W01"/>
              </a:rPr>
              <a:t>If </a:t>
            </a:r>
            <a:r>
              <a:rPr lang="ar-IQ" sz="3200" b="0" i="0" dirty="0">
                <a:solidFill>
                  <a:srgbClr val="212B32"/>
                </a:solidFill>
                <a:effectLst/>
                <a:latin typeface="Frutiger W01"/>
              </a:rPr>
              <a:t> </a:t>
            </a:r>
            <a:r>
              <a:rPr lang="en-US" sz="3200" b="0" i="0" dirty="0">
                <a:solidFill>
                  <a:srgbClr val="212B32"/>
                </a:solidFill>
                <a:effectLst/>
                <a:latin typeface="Frutiger W01"/>
              </a:rPr>
              <a:t> had gestational diabetes before and </a:t>
            </a:r>
            <a:r>
              <a:rPr lang="ar-IQ" sz="3200" b="0" i="0" dirty="0">
                <a:solidFill>
                  <a:srgbClr val="212B32"/>
                </a:solidFill>
                <a:effectLst/>
                <a:latin typeface="Frutiger W01"/>
              </a:rPr>
              <a:t> </a:t>
            </a:r>
            <a:r>
              <a:rPr lang="en-US" sz="3200" b="0" i="0" dirty="0">
                <a:solidFill>
                  <a:srgbClr val="212B32"/>
                </a:solidFill>
                <a:effectLst/>
                <a:latin typeface="Frutiger W01"/>
              </a:rPr>
              <a:t> planning to get pregnant, make sure</a:t>
            </a:r>
            <a:r>
              <a:rPr lang="ar-IQ" sz="3200" b="0" i="0" dirty="0">
                <a:solidFill>
                  <a:srgbClr val="212B32"/>
                </a:solidFill>
                <a:effectLst/>
                <a:latin typeface="Frutiger W01"/>
              </a:rPr>
              <a:t> </a:t>
            </a:r>
            <a:r>
              <a:rPr lang="en-US" sz="3200" b="0" i="0" dirty="0">
                <a:solidFill>
                  <a:srgbClr val="212B32"/>
                </a:solidFill>
                <a:effectLst/>
                <a:latin typeface="Frutiger W01"/>
              </a:rPr>
              <a:t>get checked for diabetes</a:t>
            </a:r>
            <a:r>
              <a:rPr lang="ar-IQ" sz="3200" b="0" i="0" dirty="0">
                <a:solidFill>
                  <a:srgbClr val="212B32"/>
                </a:solidFill>
                <a:effectLst/>
                <a:latin typeface="Frutiger W01"/>
              </a:rPr>
              <a:t> </a:t>
            </a:r>
            <a:r>
              <a:rPr lang="en-US" sz="3200" b="0" i="0" dirty="0">
                <a:solidFill>
                  <a:srgbClr val="212B32"/>
                </a:solidFill>
                <a:effectLst/>
                <a:latin typeface="Frutiger W01"/>
              </a:rPr>
              <a:t>GP can arrange this.</a:t>
            </a:r>
          </a:p>
          <a:p>
            <a:pPr algn="l"/>
            <a:r>
              <a:rPr lang="en-US" sz="3200" b="0" i="0" dirty="0">
                <a:solidFill>
                  <a:srgbClr val="212B32"/>
                </a:solidFill>
                <a:effectLst/>
                <a:latin typeface="Frutiger W01"/>
              </a:rPr>
              <a:t>If</a:t>
            </a:r>
            <a:r>
              <a:rPr lang="ar-IQ" sz="3200" b="0" i="0" dirty="0">
                <a:solidFill>
                  <a:srgbClr val="212B32"/>
                </a:solidFill>
                <a:effectLst/>
                <a:latin typeface="Frutiger W01"/>
              </a:rPr>
              <a:t> </a:t>
            </a:r>
            <a:r>
              <a:rPr lang="en-US" sz="3200" b="0" i="0" dirty="0">
                <a:solidFill>
                  <a:srgbClr val="212B32"/>
                </a:solidFill>
                <a:effectLst/>
                <a:latin typeface="Frutiger W01"/>
              </a:rPr>
              <a:t>do have diabetes, </a:t>
            </a:r>
            <a:r>
              <a:rPr lang="ar-IQ" sz="3200" b="0" i="0" dirty="0">
                <a:solidFill>
                  <a:srgbClr val="212B32"/>
                </a:solidFill>
                <a:effectLst/>
                <a:latin typeface="Frutiger W01"/>
              </a:rPr>
              <a:t> </a:t>
            </a:r>
            <a:r>
              <a:rPr lang="en-US" sz="3200" b="0" i="0" dirty="0">
                <a:solidFill>
                  <a:srgbClr val="212B32"/>
                </a:solidFill>
                <a:effectLst/>
                <a:latin typeface="Frutiger W01"/>
              </a:rPr>
              <a:t> should be referred to a diabetes pre-conception clinic for support to ensure </a:t>
            </a:r>
            <a:r>
              <a:rPr lang="ar-IQ" sz="3200" b="0" i="0" dirty="0">
                <a:solidFill>
                  <a:srgbClr val="212B32"/>
                </a:solidFill>
                <a:effectLst/>
                <a:latin typeface="Frutiger W01"/>
              </a:rPr>
              <a:t> </a:t>
            </a:r>
            <a:r>
              <a:rPr lang="en-US" sz="3200" b="0" i="0" dirty="0">
                <a:solidFill>
                  <a:srgbClr val="212B32"/>
                </a:solidFill>
                <a:effectLst/>
                <a:latin typeface="Frutiger W01"/>
              </a:rPr>
              <a:t> condition is well controlled before</a:t>
            </a:r>
            <a:r>
              <a:rPr lang="ar-IQ" sz="3200" b="0" i="0" dirty="0">
                <a:solidFill>
                  <a:srgbClr val="212B32"/>
                </a:solidFill>
                <a:effectLst/>
                <a:latin typeface="Frutiger W01"/>
              </a:rPr>
              <a:t> </a:t>
            </a:r>
            <a:r>
              <a:rPr lang="en-US" sz="3200" b="0" i="0" dirty="0">
                <a:solidFill>
                  <a:srgbClr val="212B32"/>
                </a:solidFill>
                <a:effectLst/>
                <a:latin typeface="Frutiger W01"/>
              </a:rPr>
              <a:t>get pregnant.</a:t>
            </a:r>
          </a:p>
        </p:txBody>
      </p:sp>
    </p:spTree>
    <p:extLst>
      <p:ext uri="{BB962C8B-B14F-4D97-AF65-F5344CB8AC3E}">
        <p14:creationId xmlns:p14="http://schemas.microsoft.com/office/powerpoint/2010/main" val="398073017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76183089-F678-FBF4-BDF1-5B0E2B6AC896}"/>
              </a:ext>
            </a:extLst>
          </p:cNvPr>
          <p:cNvSpPr txBox="1"/>
          <p:nvPr/>
        </p:nvSpPr>
        <p:spPr>
          <a:xfrm>
            <a:off x="1960582" y="675988"/>
            <a:ext cx="6094206" cy="41549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b="0" i="0" dirty="0">
                <a:solidFill>
                  <a:srgbClr val="212B32"/>
                </a:solidFill>
                <a:effectLst/>
                <a:latin typeface="Frutiger W01"/>
              </a:rPr>
              <a:t>I</a:t>
            </a:r>
            <a:r>
              <a:rPr lang="en-US" sz="2400" b="0" i="0" dirty="0">
                <a:solidFill>
                  <a:srgbClr val="212B32"/>
                </a:solidFill>
                <a:effectLst/>
                <a:latin typeface="Frutiger W01"/>
              </a:rPr>
              <a:t>f </a:t>
            </a:r>
            <a:r>
              <a:rPr lang="ar-IQ" sz="2400" b="0" i="0" dirty="0">
                <a:solidFill>
                  <a:srgbClr val="212B32"/>
                </a:solidFill>
                <a:effectLst/>
                <a:latin typeface="Frutiger W01"/>
              </a:rPr>
              <a:t> </a:t>
            </a:r>
            <a:r>
              <a:rPr lang="en-US" sz="2400" b="0" i="0" dirty="0">
                <a:solidFill>
                  <a:srgbClr val="212B32"/>
                </a:solidFill>
                <a:effectLst/>
                <a:latin typeface="Frutiger W01"/>
              </a:rPr>
              <a:t> have an unplanned pregnancy, talk to</a:t>
            </a:r>
            <a:r>
              <a:rPr lang="ar-IQ" sz="2400" b="0" i="0" dirty="0">
                <a:solidFill>
                  <a:srgbClr val="212B32"/>
                </a:solidFill>
                <a:effectLst/>
                <a:latin typeface="Frutiger W01"/>
              </a:rPr>
              <a:t> </a:t>
            </a:r>
            <a:r>
              <a:rPr lang="en-US" sz="2400" b="0" i="0" dirty="0">
                <a:solidFill>
                  <a:srgbClr val="212B32"/>
                </a:solidFill>
                <a:effectLst/>
                <a:latin typeface="Frutiger W01"/>
              </a:rPr>
              <a:t>GP and tell them</a:t>
            </a:r>
            <a:r>
              <a:rPr lang="ar-IQ" sz="2400" b="0" i="0" dirty="0">
                <a:solidFill>
                  <a:srgbClr val="212B32"/>
                </a:solidFill>
                <a:effectLst/>
                <a:latin typeface="Frutiger W01"/>
              </a:rPr>
              <a:t> </a:t>
            </a:r>
            <a:r>
              <a:rPr lang="en-US" sz="2400" b="0" i="0" dirty="0">
                <a:solidFill>
                  <a:srgbClr val="212B32"/>
                </a:solidFill>
                <a:effectLst/>
                <a:latin typeface="Frutiger W01"/>
              </a:rPr>
              <a:t>had gestational diabetes in </a:t>
            </a:r>
            <a:r>
              <a:rPr lang="ar-IQ" sz="2400" b="0" i="0" dirty="0">
                <a:solidFill>
                  <a:srgbClr val="212B32"/>
                </a:solidFill>
                <a:effectLst/>
                <a:latin typeface="Frutiger W01"/>
              </a:rPr>
              <a:t> </a:t>
            </a:r>
            <a:r>
              <a:rPr lang="en-US" sz="2400" b="0" i="0" dirty="0">
                <a:solidFill>
                  <a:srgbClr val="212B32"/>
                </a:solidFill>
                <a:effectLst/>
                <a:latin typeface="Frutiger W01"/>
              </a:rPr>
              <a:t> previous pregnancy.</a:t>
            </a:r>
          </a:p>
          <a:p>
            <a:pPr algn="l"/>
            <a:r>
              <a:rPr lang="en-US" sz="2400" b="0" i="0" dirty="0">
                <a:solidFill>
                  <a:srgbClr val="212B32"/>
                </a:solidFill>
                <a:effectLst/>
                <a:latin typeface="Frutiger W01"/>
              </a:rPr>
              <a:t>If tests show </a:t>
            </a:r>
            <a:r>
              <a:rPr lang="ar-IQ" sz="2400" b="0" i="0" dirty="0">
                <a:solidFill>
                  <a:srgbClr val="212B32"/>
                </a:solidFill>
                <a:effectLst/>
                <a:latin typeface="Frutiger W01"/>
              </a:rPr>
              <a:t> </a:t>
            </a:r>
            <a:r>
              <a:rPr lang="en-US" sz="2400" b="0" i="0" dirty="0">
                <a:solidFill>
                  <a:srgbClr val="212B32"/>
                </a:solidFill>
                <a:effectLst/>
                <a:latin typeface="Frutiger W01"/>
              </a:rPr>
              <a:t> do not have diabetes</a:t>
            </a:r>
            <a:r>
              <a:rPr lang="ar-IQ" sz="2400" b="0" i="0" dirty="0">
                <a:solidFill>
                  <a:srgbClr val="212B32"/>
                </a:solidFill>
                <a:effectLst/>
                <a:latin typeface="Frutiger W01"/>
              </a:rPr>
              <a:t> </a:t>
            </a:r>
            <a:r>
              <a:rPr lang="en-US" sz="2400" b="0" i="0" dirty="0">
                <a:solidFill>
                  <a:srgbClr val="212B32"/>
                </a:solidFill>
                <a:effectLst/>
                <a:latin typeface="Frutiger W01"/>
              </a:rPr>
              <a:t>be offered screening earlier in pregnancy (soon after </a:t>
            </a:r>
            <a:r>
              <a:rPr lang="ar-IQ" sz="2400" b="0" i="0" dirty="0">
                <a:solidFill>
                  <a:srgbClr val="212B32"/>
                </a:solidFill>
                <a:effectLst/>
                <a:latin typeface="Frutiger W01"/>
              </a:rPr>
              <a:t> </a:t>
            </a:r>
            <a:r>
              <a:rPr lang="en-US" sz="2400" b="0" i="0" dirty="0">
                <a:solidFill>
                  <a:srgbClr val="212B32"/>
                </a:solidFill>
                <a:effectLst/>
                <a:latin typeface="Frutiger W01"/>
              </a:rPr>
              <a:t> first midwife appointment) and another test at 24 to 28 weeks if the first test is normal.</a:t>
            </a:r>
          </a:p>
          <a:p>
            <a:pPr algn="l"/>
            <a:r>
              <a:rPr lang="en-US" sz="2400" b="0" i="0" dirty="0">
                <a:solidFill>
                  <a:srgbClr val="212B32"/>
                </a:solidFill>
                <a:effectLst/>
                <a:latin typeface="Frutiger W01"/>
              </a:rPr>
              <a:t>Alternatively, </a:t>
            </a:r>
            <a:r>
              <a:rPr lang="ar-IQ" sz="2400" b="0" i="0" dirty="0">
                <a:solidFill>
                  <a:srgbClr val="212B32"/>
                </a:solidFill>
                <a:effectLst/>
                <a:latin typeface="Frutiger W01"/>
              </a:rPr>
              <a:t> </a:t>
            </a:r>
            <a:r>
              <a:rPr lang="en-US" sz="2400" b="0" i="0" dirty="0">
                <a:solidFill>
                  <a:srgbClr val="212B32"/>
                </a:solidFill>
                <a:effectLst/>
                <a:latin typeface="Frutiger W01"/>
              </a:rPr>
              <a:t> midwife or doctor may suggest </a:t>
            </a:r>
            <a:r>
              <a:rPr lang="ar-IQ" sz="2400" b="0" i="0" dirty="0">
                <a:solidFill>
                  <a:srgbClr val="212B32"/>
                </a:solidFill>
                <a:effectLst/>
                <a:latin typeface="Frutiger W01"/>
              </a:rPr>
              <a:t> </a:t>
            </a:r>
            <a:r>
              <a:rPr lang="en-US" sz="2400" b="0" i="0" dirty="0">
                <a:solidFill>
                  <a:srgbClr val="212B32"/>
                </a:solidFill>
                <a:effectLst/>
                <a:latin typeface="Frutiger W01"/>
              </a:rPr>
              <a:t> test </a:t>
            </a:r>
            <a:r>
              <a:rPr lang="ar-IQ" sz="2400" b="0" i="0" dirty="0">
                <a:solidFill>
                  <a:srgbClr val="212B32"/>
                </a:solidFill>
                <a:effectLst/>
                <a:latin typeface="Frutiger W01"/>
              </a:rPr>
              <a:t> </a:t>
            </a:r>
            <a:r>
              <a:rPr lang="en-US" sz="2400" b="0" i="0" dirty="0">
                <a:solidFill>
                  <a:srgbClr val="212B32"/>
                </a:solidFill>
                <a:effectLst/>
                <a:latin typeface="Frutiger W01"/>
              </a:rPr>
              <a:t> blood sugar levels yourself using a finger-pricking device in the same way as</a:t>
            </a:r>
            <a:r>
              <a:rPr lang="ar-IQ" sz="2400" b="0" i="0" dirty="0">
                <a:solidFill>
                  <a:srgbClr val="212B32"/>
                </a:solidFill>
                <a:effectLst/>
                <a:latin typeface="Frutiger W01"/>
              </a:rPr>
              <a:t> </a:t>
            </a:r>
            <a:r>
              <a:rPr lang="en-US" sz="2400" b="0" i="0" dirty="0">
                <a:solidFill>
                  <a:srgbClr val="212B32"/>
                </a:solidFill>
                <a:effectLst/>
                <a:latin typeface="Frutiger W01"/>
              </a:rPr>
              <a:t>did during your previous gestational diabetes</a:t>
            </a:r>
          </a:p>
        </p:txBody>
      </p:sp>
    </p:spTree>
    <p:extLst>
      <p:ext uri="{BB962C8B-B14F-4D97-AF65-F5344CB8AC3E}">
        <p14:creationId xmlns:p14="http://schemas.microsoft.com/office/powerpoint/2010/main" val="248885175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DE8FAEE-CF8B-1A8E-FAEC-8CED599216D5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740979"/>
            <a:ext cx="2194560" cy="1754326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9600" b="0" i="0" u="none" strike="noStrike" cap="none" normalizeH="0" baseline="0" dirty="0">
                <a:ln>
                  <a:noFill/>
                </a:ln>
                <a:solidFill>
                  <a:srgbClr val="20212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      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rgbClr val="202124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2050" name="Picture 2" descr="Image result">
            <a:extLst>
              <a:ext uri="{FF2B5EF4-FFF2-40B4-BE49-F238E27FC236}">
                <a16:creationId xmlns:a16="http://schemas.microsoft.com/office/drawing/2014/main" id="{47C71BCF-B61A-2D7F-9792-69863F6684A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7000" y="-1600200"/>
            <a:ext cx="12064999" cy="1524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6D4AC47C-6CA6-A754-0C33-76E9D2E21935}"/>
              </a:ext>
            </a:extLst>
          </p:cNvPr>
          <p:cNvSpPr txBox="1"/>
          <p:nvPr/>
        </p:nvSpPr>
        <p:spPr>
          <a:xfrm>
            <a:off x="1522207" y="931583"/>
            <a:ext cx="6142616" cy="58785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W</a:t>
            </a:r>
            <a:r>
              <a:rPr lang="en-US" sz="2400" dirty="0"/>
              <a:t>h</a:t>
            </a:r>
            <a:r>
              <a:rPr lang="en-US" sz="3200" dirty="0"/>
              <a:t>at foods should diabetics avoid?</a:t>
            </a:r>
          </a:p>
          <a:p>
            <a:r>
              <a:rPr lang="en-US" sz="3200" dirty="0"/>
              <a:t>Image result</a:t>
            </a:r>
          </a:p>
          <a:p>
            <a:r>
              <a:rPr lang="en-US" sz="3200" dirty="0"/>
              <a:t>Therefore, it's important to avoid the foods and drinks listed below.</a:t>
            </a:r>
          </a:p>
          <a:p>
            <a:r>
              <a:rPr lang="en-US" sz="3200" dirty="0"/>
              <a:t>Sugar-sweetened beverages. ...</a:t>
            </a:r>
          </a:p>
          <a:p>
            <a:r>
              <a:rPr lang="en-US" sz="3200" dirty="0"/>
              <a:t>Trans fats. ...</a:t>
            </a:r>
          </a:p>
          <a:p>
            <a:r>
              <a:rPr lang="en-US" sz="3200" dirty="0"/>
              <a:t>White bread, rice, and pasta. ...</a:t>
            </a:r>
          </a:p>
          <a:p>
            <a:r>
              <a:rPr lang="en-US" sz="3200" dirty="0"/>
              <a:t>Fruit-flavored yogurt. ...</a:t>
            </a:r>
          </a:p>
          <a:p>
            <a:r>
              <a:rPr lang="en-US" sz="3200" dirty="0"/>
              <a:t>Sweetened breakfast cereals. ...</a:t>
            </a:r>
          </a:p>
          <a:p>
            <a:r>
              <a:rPr lang="en-US" sz="3200" dirty="0"/>
              <a:t>Flavored coffee drinks. ...</a:t>
            </a:r>
          </a:p>
          <a:p>
            <a:r>
              <a:rPr lang="en-US" sz="3200" dirty="0"/>
              <a:t>Honey,. ...</a:t>
            </a:r>
          </a:p>
          <a:p>
            <a:r>
              <a:rPr lang="en-US" sz="2400" dirty="0"/>
              <a:t>Dried fruit.</a:t>
            </a:r>
          </a:p>
        </p:txBody>
      </p:sp>
    </p:spTree>
    <p:extLst>
      <p:ext uri="{BB962C8B-B14F-4D97-AF65-F5344CB8AC3E}">
        <p14:creationId xmlns:p14="http://schemas.microsoft.com/office/powerpoint/2010/main" val="402664150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5026165D-55B9-EDF2-BE94-22FF4829B0E2}"/>
              </a:ext>
            </a:extLst>
          </p:cNvPr>
          <p:cNvSpPr txBox="1"/>
          <p:nvPr/>
        </p:nvSpPr>
        <p:spPr>
          <a:xfrm>
            <a:off x="1702398" y="464884"/>
            <a:ext cx="6094206" cy="48320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2800" b="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Which foods are good for diabetes?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2800" b="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Beans. Kidney, pinto, navy or black beans are packed with vitamins and minerals such as magnesium and potassium. ...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2800" b="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Dark green leafy vegetables. ...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2800" b="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Citrus fruit. ...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2800" b="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. ...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2800" b="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Tomatoes. ...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2800" b="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Fish high in omega-3 fatty acids. ...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2800" b="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Nuts. ...</a:t>
            </a:r>
          </a:p>
        </p:txBody>
      </p:sp>
    </p:spTree>
    <p:extLst>
      <p:ext uri="{BB962C8B-B14F-4D97-AF65-F5344CB8AC3E}">
        <p14:creationId xmlns:p14="http://schemas.microsoft.com/office/powerpoint/2010/main" val="359190454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2DABCB10-A7CD-307E-CA9E-200E0C24877C}"/>
              </a:ext>
            </a:extLst>
          </p:cNvPr>
          <p:cNvSpPr txBox="1"/>
          <p:nvPr/>
        </p:nvSpPr>
        <p:spPr>
          <a:xfrm>
            <a:off x="1375452" y="168723"/>
            <a:ext cx="6094428" cy="63094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3600" b="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How can gestational diabetes be prevented</a:t>
            </a:r>
            <a:r>
              <a:rPr lang="en-US" sz="2400" b="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?</a:t>
            </a:r>
          </a:p>
          <a:p>
            <a:pPr algn="l"/>
            <a:r>
              <a:rPr lang="en-US" sz="2400" b="1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Prevention</a:t>
            </a:r>
            <a:endParaRPr lang="en-US" sz="2400" b="0" i="0" dirty="0">
              <a:solidFill>
                <a:srgbClr val="202124"/>
              </a:solidFill>
              <a:effectLst/>
              <a:latin typeface="arial" panose="020B0604020202020204" pitchFamily="34" charset="0"/>
            </a:endParaRPr>
          </a:p>
          <a:p>
            <a:pPr algn="l">
              <a:buFont typeface="+mj-lt"/>
              <a:buAutoNum type="arabicPeriod"/>
            </a:pPr>
            <a:r>
              <a:rPr lang="en-US" sz="2800" b="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Eat healthy foods. Choose foods high in fiber and low in fat and calories. ...</a:t>
            </a:r>
          </a:p>
          <a:p>
            <a:pPr algn="l">
              <a:buFont typeface="+mj-lt"/>
              <a:buAutoNum type="arabicPeriod"/>
            </a:pPr>
            <a:r>
              <a:rPr lang="en-US" sz="2800" b="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Keep active. Exercising before and during pregnancy can help protect you from developing gestational diabetes. ...</a:t>
            </a:r>
          </a:p>
          <a:p>
            <a:pPr algn="l">
              <a:buFont typeface="+mj-lt"/>
              <a:buAutoNum type="arabicPeriod"/>
            </a:pPr>
            <a:r>
              <a:rPr lang="en-US" sz="2800" b="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Start pregnancy at a healthy weight. ...</a:t>
            </a:r>
          </a:p>
          <a:p>
            <a:pPr algn="l">
              <a:buFont typeface="+mj-lt"/>
              <a:buAutoNum type="arabicPeriod"/>
            </a:pPr>
            <a:r>
              <a:rPr lang="en-US" sz="2800" b="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Don't gain more weight than recommended</a:t>
            </a:r>
          </a:p>
        </p:txBody>
      </p:sp>
    </p:spTree>
    <p:extLst>
      <p:ext uri="{BB962C8B-B14F-4D97-AF65-F5344CB8AC3E}">
        <p14:creationId xmlns:p14="http://schemas.microsoft.com/office/powerpoint/2010/main" val="399741278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06A8CB13-85F3-B865-35B9-FE6A64A13F00}"/>
              </a:ext>
            </a:extLst>
          </p:cNvPr>
          <p:cNvSpPr txBox="1"/>
          <p:nvPr/>
        </p:nvSpPr>
        <p:spPr>
          <a:xfrm>
            <a:off x="1878292" y="357748"/>
            <a:ext cx="6094428" cy="495520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6000" b="1" i="0" dirty="0">
                <a:solidFill>
                  <a:srgbClr val="222222"/>
                </a:solidFill>
                <a:effectLst/>
                <a:latin typeface="-apple-system"/>
              </a:rPr>
              <a:t>Nursing Care Plans</a:t>
            </a:r>
            <a:endParaRPr lang="en-US" sz="6000" b="0" i="0" dirty="0">
              <a:solidFill>
                <a:srgbClr val="222222"/>
              </a:solidFill>
              <a:effectLst/>
              <a:latin typeface="-apple-system"/>
            </a:endParaRPr>
          </a:p>
          <a:p>
            <a:pPr algn="l"/>
            <a:r>
              <a:rPr lang="en-US" sz="3200" b="0" i="0" dirty="0">
                <a:solidFill>
                  <a:srgbClr val="222222"/>
                </a:solidFill>
                <a:effectLst/>
                <a:latin typeface="-apple-system"/>
              </a:rPr>
              <a:t>The nursing care plan for gestational </a:t>
            </a:r>
            <a:r>
              <a:rPr lang="en-US" sz="3200" b="0" i="0" u="none" strike="noStrike" dirty="0">
                <a:solidFill>
                  <a:srgbClr val="222222"/>
                </a:solidFill>
                <a:effectLst/>
                <a:latin typeface="-apple-system"/>
                <a:hlinkClick r:id="rId2" tooltip="Diabetes Mellitus Type 1 (Juvenile Diabetes)"/>
              </a:rPr>
              <a:t>diabetes mellitus</a:t>
            </a:r>
            <a:r>
              <a:rPr lang="en-US" sz="3200" b="0" i="0" dirty="0">
                <a:solidFill>
                  <a:srgbClr val="222222"/>
                </a:solidFill>
                <a:effectLst/>
                <a:latin typeface="-apple-system"/>
              </a:rPr>
              <a:t> involves providing the couple with information regarding the disease condition, teaching insulin administration, achieving and maintaining normoglycemia, and evaluating fetal well-being</a:t>
            </a:r>
          </a:p>
        </p:txBody>
      </p:sp>
    </p:spTree>
    <p:extLst>
      <p:ext uri="{BB962C8B-B14F-4D97-AF65-F5344CB8AC3E}">
        <p14:creationId xmlns:p14="http://schemas.microsoft.com/office/powerpoint/2010/main" val="35294089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1805F57E-21C3-92D4-B091-10F0C1026E3D}"/>
              </a:ext>
            </a:extLst>
          </p:cNvPr>
          <p:cNvSpPr txBox="1"/>
          <p:nvPr/>
        </p:nvSpPr>
        <p:spPr>
          <a:xfrm>
            <a:off x="1616337" y="1224586"/>
            <a:ext cx="6094206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The most common types of diabetes are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:</a:t>
            </a:r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ED2139E-3865-9D77-1E10-7261C25DE10B}"/>
              </a:ext>
            </a:extLst>
          </p:cNvPr>
          <p:cNvSpPr txBox="1"/>
          <p:nvPr/>
        </p:nvSpPr>
        <p:spPr>
          <a:xfrm>
            <a:off x="2519980" y="2505670"/>
            <a:ext cx="6094206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2400" b="0" i="0" dirty="0">
                <a:solidFill>
                  <a:srgbClr val="222222"/>
                </a:solidFill>
                <a:effectLst/>
                <a:latin typeface="Open Sans Medium"/>
              </a:rPr>
              <a:t>Type 1</a:t>
            </a:r>
          </a:p>
          <a:p>
            <a:pPr algn="l"/>
            <a:r>
              <a:rPr lang="en-US" sz="24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The </a:t>
            </a: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pancreas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 makes no insulin or so little insulin that the body can’t use blood sugar for energy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74CD92D-0FA0-8C03-9002-2D55B0F70BA9}"/>
              </a:ext>
            </a:extLst>
          </p:cNvPr>
          <p:cNvSpPr txBox="1"/>
          <p:nvPr/>
        </p:nvSpPr>
        <p:spPr>
          <a:xfrm>
            <a:off x="2519980" y="4572914"/>
            <a:ext cx="6094206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2000" b="0" i="0" dirty="0">
                <a:solidFill>
                  <a:srgbClr val="222222"/>
                </a:solidFill>
                <a:effectLst/>
                <a:latin typeface="Open Sans Medium"/>
              </a:rPr>
              <a:t>Type 2</a:t>
            </a:r>
          </a:p>
          <a:p>
            <a:pPr algn="l"/>
            <a:r>
              <a:rPr lang="en-US" sz="20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The body either makes too little insulin or can’t use the insulin it makes to use blood sugar for energy</a:t>
            </a:r>
          </a:p>
        </p:txBody>
      </p:sp>
    </p:spTree>
    <p:extLst>
      <p:ext uri="{BB962C8B-B14F-4D97-AF65-F5344CB8AC3E}">
        <p14:creationId xmlns:p14="http://schemas.microsoft.com/office/powerpoint/2010/main" val="6687453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94A7B127-C834-FA7D-0967-D831954D7C4C}"/>
              </a:ext>
            </a:extLst>
          </p:cNvPr>
          <p:cNvSpPr txBox="1"/>
          <p:nvPr/>
        </p:nvSpPr>
        <p:spPr>
          <a:xfrm>
            <a:off x="1691641" y="690752"/>
            <a:ext cx="6094206" cy="550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8800" b="0" i="0" dirty="0">
                <a:solidFill>
                  <a:srgbClr val="222222"/>
                </a:solidFill>
                <a:effectLst/>
                <a:latin typeface="Open Sans Medium"/>
              </a:rPr>
              <a:t>Gestationa</a:t>
            </a:r>
            <a:r>
              <a:rPr lang="en-US" b="0" i="0" dirty="0">
                <a:solidFill>
                  <a:srgbClr val="222222"/>
                </a:solidFill>
                <a:effectLst/>
                <a:latin typeface="Open Sans Medium"/>
              </a:rPr>
              <a:t>l</a:t>
            </a:r>
          </a:p>
          <a:p>
            <a:pPr algn="l"/>
            <a:r>
              <a:rPr lang="en-US" sz="44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This is a type of diabetes that is first seen in a pregnant woman who did not have diabetes before she was pregnant</a:t>
            </a:r>
          </a:p>
        </p:txBody>
      </p:sp>
    </p:spTree>
    <p:extLst>
      <p:ext uri="{BB962C8B-B14F-4D97-AF65-F5344CB8AC3E}">
        <p14:creationId xmlns:p14="http://schemas.microsoft.com/office/powerpoint/2010/main" val="23578822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457FE00D-F25E-E8A7-81CC-4358483E6715}"/>
              </a:ext>
            </a:extLst>
          </p:cNvPr>
          <p:cNvSpPr txBox="1"/>
          <p:nvPr/>
        </p:nvSpPr>
        <p:spPr>
          <a:xfrm>
            <a:off x="2166770" y="1068620"/>
            <a:ext cx="6094206" cy="440120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3200" b="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What is normal sugar level in pregnancy</a:t>
            </a:r>
            <a:r>
              <a:rPr lang="en-US" sz="2400" b="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?</a:t>
            </a:r>
          </a:p>
          <a:p>
            <a:pPr algn="l"/>
            <a:r>
              <a:rPr lang="en-US" sz="2400" b="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We suggest the following target for women testing blood </a:t>
            </a:r>
            <a:r>
              <a:rPr lang="en-US" sz="3200" b="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glucose levels during pregnancy: </a:t>
            </a:r>
            <a:r>
              <a:rPr lang="en-US" sz="3200" b="1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Before a meal: 95 mg/dl or less</a:t>
            </a:r>
            <a:r>
              <a:rPr lang="en-US" sz="3200" b="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. </a:t>
            </a:r>
            <a:r>
              <a:rPr lang="en-US" sz="3200" b="1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One hour after a meal: 140 mg/dl or less</a:t>
            </a:r>
            <a:r>
              <a:rPr lang="en-US" sz="3200" b="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. </a:t>
            </a:r>
            <a:r>
              <a:rPr lang="en-US" sz="3200" b="1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Two hours after a meal: 120 mg/dl or less</a:t>
            </a:r>
            <a:r>
              <a:rPr lang="en-US" sz="3200" b="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149703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BD0EB817-52E9-B083-F44E-C888084CBB16}"/>
              </a:ext>
            </a:extLst>
          </p:cNvPr>
          <p:cNvSpPr txBox="1"/>
          <p:nvPr/>
        </p:nvSpPr>
        <p:spPr>
          <a:xfrm>
            <a:off x="1809975" y="302359"/>
            <a:ext cx="6094206" cy="65556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4800" b="0" i="0" dirty="0">
                <a:solidFill>
                  <a:srgbClr val="222222"/>
                </a:solidFill>
                <a:effectLst/>
                <a:latin typeface="Open Sans Medium"/>
              </a:rPr>
              <a:t>Causes of Gestational Diabetes</a:t>
            </a:r>
          </a:p>
          <a:p>
            <a:pPr algn="l"/>
            <a:r>
              <a:rPr lang="en-US" sz="36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Gestational diabetes occurs when</a:t>
            </a:r>
            <a:r>
              <a:rPr lang="ar-IQ" sz="36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body can’t make enough insulin during </a:t>
            </a:r>
            <a:r>
              <a:rPr lang="ar-IQ" sz="36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pregnancy. Insulin is a hormone made by</a:t>
            </a:r>
            <a:r>
              <a:rPr lang="ar-IQ" sz="36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pancreas that acts like a key to let blood sugar into the cells in </a:t>
            </a:r>
            <a:r>
              <a:rPr lang="ar-IQ" sz="36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body for use as energy</a:t>
            </a:r>
          </a:p>
        </p:txBody>
      </p:sp>
    </p:spTree>
    <p:extLst>
      <p:ext uri="{BB962C8B-B14F-4D97-AF65-F5344CB8AC3E}">
        <p14:creationId xmlns:p14="http://schemas.microsoft.com/office/powerpoint/2010/main" val="3927646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8E03EAED-E15F-FCEA-AF99-E6802AD492A3}"/>
              </a:ext>
            </a:extLst>
          </p:cNvPr>
          <p:cNvSpPr txBox="1"/>
          <p:nvPr/>
        </p:nvSpPr>
        <p:spPr>
          <a:xfrm>
            <a:off x="2255363" y="945112"/>
            <a:ext cx="6094428" cy="390876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4000" b="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What causes gestational diabetes in pregnancy?</a:t>
            </a:r>
          </a:p>
          <a:p>
            <a:pPr algn="l"/>
            <a:r>
              <a:rPr lang="en-US" sz="2400" b="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During pregnancy</a:t>
            </a:r>
            <a:r>
              <a:rPr lang="ar-IQ" sz="2400" b="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2400" b="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placenta makes hormones that cause glucose to build up in </a:t>
            </a:r>
            <a:r>
              <a:rPr lang="ar-IQ" sz="2400" b="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2400" b="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 blood. Usually,</a:t>
            </a:r>
            <a:r>
              <a:rPr lang="ar-IQ" sz="2400" b="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2400" b="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pancreas can send out enough insulin to handle it. But if </a:t>
            </a:r>
            <a:r>
              <a:rPr lang="ar-IQ" sz="2400" b="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2400" b="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 body can't make enough insulin or stops using insulin as it should,</a:t>
            </a:r>
            <a:r>
              <a:rPr lang="ar-IQ" sz="2400" b="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2400" b="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blood sugar levels rise, and </a:t>
            </a:r>
            <a:r>
              <a:rPr lang="ar-IQ" sz="2400" b="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2400" b="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 get gestational diabetes</a:t>
            </a:r>
            <a:r>
              <a:rPr lang="en-US" b="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99688694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82808239-53EA-2C92-ADEC-6C28DEB98484}"/>
              </a:ext>
            </a:extLst>
          </p:cNvPr>
          <p:cNvSpPr txBox="1"/>
          <p:nvPr/>
        </p:nvSpPr>
        <p:spPr>
          <a:xfrm>
            <a:off x="1272092" y="671980"/>
            <a:ext cx="6094206" cy="489364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4800" b="0" i="0" dirty="0">
                <a:solidFill>
                  <a:srgbClr val="222222"/>
                </a:solidFill>
                <a:effectLst/>
                <a:latin typeface="Open Sans Medium"/>
              </a:rPr>
              <a:t>Gestational Diabetes</a:t>
            </a:r>
          </a:p>
          <a:p>
            <a:pPr algn="l"/>
            <a:r>
              <a:rPr lang="ar-IQ" sz="24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risk for </a:t>
            </a:r>
            <a:r>
              <a:rPr lang="en-US" sz="2400" b="0" i="0" u="sng" dirty="0">
                <a:solidFill>
                  <a:srgbClr val="075290"/>
                </a:solidFill>
                <a:effectLst/>
                <a:latin typeface="Open Sans" panose="020B0606030504020204" pitchFamily="34" charset="0"/>
                <a:hlinkClick r:id="rId2"/>
              </a:rPr>
              <a:t>gestational diabetes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 (diabetes while pregnant) if </a:t>
            </a:r>
            <a:r>
              <a:rPr lang="ar-IQ" sz="24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endParaRPr lang="en-US" sz="2400" b="0" i="0" dirty="0">
              <a:solidFill>
                <a:srgbClr val="000000"/>
              </a:solidFill>
              <a:effectLst/>
              <a:latin typeface="Open Sans" panose="020B0606030504020204" pitchFamily="34" charset="0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24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Had gestational diabetes during a previous pregnancy.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24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Have given birth to a baby who weighed over 9 pounds.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24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Are overweight.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24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Are more than 25 years old.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24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Have a family history of type 2 diabetes.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24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Have a hormone disorder called </a:t>
            </a:r>
            <a:r>
              <a:rPr lang="en-US" sz="2400" b="0" i="0" u="sng" dirty="0">
                <a:solidFill>
                  <a:srgbClr val="075290"/>
                </a:solidFill>
                <a:effectLst/>
                <a:latin typeface="Open Sans" panose="020B0606030504020204" pitchFamily="34" charset="0"/>
                <a:hlinkClick r:id="rId3"/>
              </a:rPr>
              <a:t>polycystic ovary syndrome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 (PCOS).</a:t>
            </a:r>
          </a:p>
        </p:txBody>
      </p:sp>
    </p:spTree>
    <p:extLst>
      <p:ext uri="{BB962C8B-B14F-4D97-AF65-F5344CB8AC3E}">
        <p14:creationId xmlns:p14="http://schemas.microsoft.com/office/powerpoint/2010/main" val="424090683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E951BFE7-BE86-5F5B-393C-1E345AA0B04F}"/>
              </a:ext>
            </a:extLst>
          </p:cNvPr>
          <p:cNvSpPr txBox="1"/>
          <p:nvPr/>
        </p:nvSpPr>
        <p:spPr>
          <a:xfrm>
            <a:off x="2111189" y="366623"/>
            <a:ext cx="6094206" cy="52629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28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Gestational diabetes usually goes away after</a:t>
            </a:r>
            <a:r>
              <a:rPr lang="ar-IQ" sz="28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give birth, but increases </a:t>
            </a:r>
            <a:r>
              <a:rPr lang="ar-IQ" sz="28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risk for type 2 diabetes. </a:t>
            </a:r>
            <a:r>
              <a:rPr lang="ar-IQ" sz="28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baby is more likely to have obesity as a child or teen, and to develop type 2 diabetes later in life.</a:t>
            </a:r>
          </a:p>
          <a:p>
            <a:pPr algn="l"/>
            <a:r>
              <a:rPr lang="en-US" sz="28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Before </a:t>
            </a:r>
            <a:r>
              <a:rPr lang="ar-IQ" sz="28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get pregnant,</a:t>
            </a:r>
            <a:r>
              <a:rPr lang="ar-IQ" sz="28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may be able to prevent gestational diabetes with lifestyle changes. These include losing weight if</a:t>
            </a:r>
            <a:r>
              <a:rPr lang="ar-IQ" sz="28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overweight, eating a healthy diet, and getting regular physical activity.</a:t>
            </a:r>
          </a:p>
        </p:txBody>
      </p:sp>
    </p:spTree>
    <p:extLst>
      <p:ext uri="{BB962C8B-B14F-4D97-AF65-F5344CB8AC3E}">
        <p14:creationId xmlns:p14="http://schemas.microsoft.com/office/powerpoint/2010/main" val="24723269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172</TotalTime>
  <Words>1621</Words>
  <Application>Microsoft Office PowerPoint</Application>
  <PresentationFormat>Widescreen</PresentationFormat>
  <Paragraphs>109</Paragraphs>
  <Slides>25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34" baseType="lpstr">
      <vt:lpstr>-apple-system</vt:lpstr>
      <vt:lpstr>arial</vt:lpstr>
      <vt:lpstr>arial</vt:lpstr>
      <vt:lpstr>Calibri</vt:lpstr>
      <vt:lpstr>Calibri Light</vt:lpstr>
      <vt:lpstr>Frutiger W01</vt:lpstr>
      <vt:lpstr>Open Sans</vt:lpstr>
      <vt:lpstr>Open Sans Medium</vt:lpstr>
      <vt:lpstr>Office Theme</vt:lpstr>
      <vt:lpstr>Diabetes and Pregnancy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Diabetes and Pregnancy </dc:title>
  <dc:creator>aftkar hamza</dc:creator>
  <cp:lastModifiedBy>aftkar hamza</cp:lastModifiedBy>
  <cp:revision>1</cp:revision>
  <dcterms:created xsi:type="dcterms:W3CDTF">2022-11-30T18:44:52Z</dcterms:created>
  <dcterms:modified xsi:type="dcterms:W3CDTF">2023-11-12T18:26:31Z</dcterms:modified>
</cp:coreProperties>
</file>