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5" r:id="rId3"/>
    <p:sldId id="281" r:id="rId4"/>
    <p:sldId id="257" r:id="rId5"/>
    <p:sldId id="258" r:id="rId6"/>
    <p:sldId id="260" r:id="rId7"/>
    <p:sldId id="263" r:id="rId8"/>
    <p:sldId id="259" r:id="rId9"/>
    <p:sldId id="261" r:id="rId10"/>
    <p:sldId id="267" r:id="rId11"/>
    <p:sldId id="262" r:id="rId12"/>
    <p:sldId id="264" r:id="rId13"/>
    <p:sldId id="269" r:id="rId14"/>
    <p:sldId id="277" r:id="rId15"/>
    <p:sldId id="279" r:id="rId16"/>
    <p:sldId id="270" r:id="rId17"/>
    <p:sldId id="273" r:id="rId18"/>
    <p:sldId id="266" r:id="rId19"/>
    <p:sldId id="274" r:id="rId20"/>
    <p:sldId id="278" r:id="rId21"/>
    <p:sldId id="280"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5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ftkar hamza" userId="b47f3e03c0d4bf70" providerId="LiveId" clId="{D7676FB7-FDAB-4CDB-899F-ABEAC46E575D}"/>
    <pc:docChg chg="modSld">
      <pc:chgData name="aftkar hamza" userId="b47f3e03c0d4bf70" providerId="LiveId" clId="{D7676FB7-FDAB-4CDB-899F-ABEAC46E575D}" dt="2022-12-03T18:31:30.948" v="0" actId="1076"/>
      <pc:docMkLst>
        <pc:docMk/>
      </pc:docMkLst>
      <pc:sldChg chg="modSp mod">
        <pc:chgData name="aftkar hamza" userId="b47f3e03c0d4bf70" providerId="LiveId" clId="{D7676FB7-FDAB-4CDB-899F-ABEAC46E575D}" dt="2022-12-03T18:31:30.948" v="0" actId="1076"/>
        <pc:sldMkLst>
          <pc:docMk/>
          <pc:sldMk cId="1340967623" sldId="275"/>
        </pc:sldMkLst>
        <pc:spChg chg="mod">
          <ac:chgData name="aftkar hamza" userId="b47f3e03c0d4bf70" providerId="LiveId" clId="{D7676FB7-FDAB-4CDB-899F-ABEAC46E575D}" dt="2022-12-03T18:31:30.948" v="0" actId="1076"/>
          <ac:spMkLst>
            <pc:docMk/>
            <pc:sldMk cId="1340967623" sldId="275"/>
            <ac:spMk id="5" creationId="{501929B8-5E78-5FBD-EBE5-3F5F9D960B7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BDE4C-2D4A-364A-28D0-5359359097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59BB6D-A937-AC32-1617-35B1516E46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B5285A-2499-6585-6DB8-DBC09940458B}"/>
              </a:ext>
            </a:extLst>
          </p:cNvPr>
          <p:cNvSpPr>
            <a:spLocks noGrp="1"/>
          </p:cNvSpPr>
          <p:nvPr>
            <p:ph type="dt" sz="half" idx="10"/>
          </p:nvPr>
        </p:nvSpPr>
        <p:spPr/>
        <p:txBody>
          <a:bodyPr/>
          <a:lstStyle/>
          <a:p>
            <a:fld id="{97D32A7F-6014-4962-9C91-F070EB4281E2}" type="datetimeFigureOut">
              <a:rPr lang="en-US" smtClean="0"/>
              <a:t>12/3/2022</a:t>
            </a:fld>
            <a:endParaRPr lang="en-US"/>
          </a:p>
        </p:txBody>
      </p:sp>
      <p:sp>
        <p:nvSpPr>
          <p:cNvPr id="5" name="Footer Placeholder 4">
            <a:extLst>
              <a:ext uri="{FF2B5EF4-FFF2-40B4-BE49-F238E27FC236}">
                <a16:creationId xmlns:a16="http://schemas.microsoft.com/office/drawing/2014/main" id="{79249D85-B192-5E08-2B92-1B41A10E8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0DF34-6D82-AA78-B64E-8677418F30DD}"/>
              </a:ext>
            </a:extLst>
          </p:cNvPr>
          <p:cNvSpPr>
            <a:spLocks noGrp="1"/>
          </p:cNvSpPr>
          <p:nvPr>
            <p:ph type="sldNum" sz="quarter" idx="12"/>
          </p:nvPr>
        </p:nvSpPr>
        <p:spPr/>
        <p:txBody>
          <a:bodyPr/>
          <a:lstStyle/>
          <a:p>
            <a:fld id="{A1CB0571-AB28-44B6-B8D9-161661630C75}" type="slidenum">
              <a:rPr lang="en-US" smtClean="0"/>
              <a:t>‹#›</a:t>
            </a:fld>
            <a:endParaRPr lang="en-US"/>
          </a:p>
        </p:txBody>
      </p:sp>
    </p:spTree>
    <p:extLst>
      <p:ext uri="{BB962C8B-B14F-4D97-AF65-F5344CB8AC3E}">
        <p14:creationId xmlns:p14="http://schemas.microsoft.com/office/powerpoint/2010/main" val="425805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9B68-3A00-4180-B9C1-7513E207A1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6BC345-9216-93B6-F4B5-BA64C6F4BE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156D14-042C-635A-83F7-6CFC461A8FBF}"/>
              </a:ext>
            </a:extLst>
          </p:cNvPr>
          <p:cNvSpPr>
            <a:spLocks noGrp="1"/>
          </p:cNvSpPr>
          <p:nvPr>
            <p:ph type="dt" sz="half" idx="10"/>
          </p:nvPr>
        </p:nvSpPr>
        <p:spPr/>
        <p:txBody>
          <a:bodyPr/>
          <a:lstStyle/>
          <a:p>
            <a:fld id="{97D32A7F-6014-4962-9C91-F070EB4281E2}" type="datetimeFigureOut">
              <a:rPr lang="en-US" smtClean="0"/>
              <a:t>12/3/2022</a:t>
            </a:fld>
            <a:endParaRPr lang="en-US"/>
          </a:p>
        </p:txBody>
      </p:sp>
      <p:sp>
        <p:nvSpPr>
          <p:cNvPr id="5" name="Footer Placeholder 4">
            <a:extLst>
              <a:ext uri="{FF2B5EF4-FFF2-40B4-BE49-F238E27FC236}">
                <a16:creationId xmlns:a16="http://schemas.microsoft.com/office/drawing/2014/main" id="{A864BB25-325B-0C55-BE3C-1E99067AF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B33F-66F2-F8E6-9702-372FF5E81C25}"/>
              </a:ext>
            </a:extLst>
          </p:cNvPr>
          <p:cNvSpPr>
            <a:spLocks noGrp="1"/>
          </p:cNvSpPr>
          <p:nvPr>
            <p:ph type="sldNum" sz="quarter" idx="12"/>
          </p:nvPr>
        </p:nvSpPr>
        <p:spPr/>
        <p:txBody>
          <a:bodyPr/>
          <a:lstStyle/>
          <a:p>
            <a:fld id="{A1CB0571-AB28-44B6-B8D9-161661630C75}" type="slidenum">
              <a:rPr lang="en-US" smtClean="0"/>
              <a:t>‹#›</a:t>
            </a:fld>
            <a:endParaRPr lang="en-US"/>
          </a:p>
        </p:txBody>
      </p:sp>
    </p:spTree>
    <p:extLst>
      <p:ext uri="{BB962C8B-B14F-4D97-AF65-F5344CB8AC3E}">
        <p14:creationId xmlns:p14="http://schemas.microsoft.com/office/powerpoint/2010/main" val="112792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871D49-FD08-4775-A6E1-00C2DDECD4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010CF-DF33-EFE7-23C9-B5C179AACD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93F67-E9B6-A349-5ED0-A99C9A902FFC}"/>
              </a:ext>
            </a:extLst>
          </p:cNvPr>
          <p:cNvSpPr>
            <a:spLocks noGrp="1"/>
          </p:cNvSpPr>
          <p:nvPr>
            <p:ph type="dt" sz="half" idx="10"/>
          </p:nvPr>
        </p:nvSpPr>
        <p:spPr/>
        <p:txBody>
          <a:bodyPr/>
          <a:lstStyle/>
          <a:p>
            <a:fld id="{97D32A7F-6014-4962-9C91-F070EB4281E2}" type="datetimeFigureOut">
              <a:rPr lang="en-US" smtClean="0"/>
              <a:t>12/3/2022</a:t>
            </a:fld>
            <a:endParaRPr lang="en-US"/>
          </a:p>
        </p:txBody>
      </p:sp>
      <p:sp>
        <p:nvSpPr>
          <p:cNvPr id="5" name="Footer Placeholder 4">
            <a:extLst>
              <a:ext uri="{FF2B5EF4-FFF2-40B4-BE49-F238E27FC236}">
                <a16:creationId xmlns:a16="http://schemas.microsoft.com/office/drawing/2014/main" id="{2969F01B-949B-3FA2-CF0C-8FC2C9668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9AA45-3CFF-059A-FD10-5F565BE7E397}"/>
              </a:ext>
            </a:extLst>
          </p:cNvPr>
          <p:cNvSpPr>
            <a:spLocks noGrp="1"/>
          </p:cNvSpPr>
          <p:nvPr>
            <p:ph type="sldNum" sz="quarter" idx="12"/>
          </p:nvPr>
        </p:nvSpPr>
        <p:spPr/>
        <p:txBody>
          <a:bodyPr/>
          <a:lstStyle/>
          <a:p>
            <a:fld id="{A1CB0571-AB28-44B6-B8D9-161661630C75}" type="slidenum">
              <a:rPr lang="en-US" smtClean="0"/>
              <a:t>‹#›</a:t>
            </a:fld>
            <a:endParaRPr lang="en-US"/>
          </a:p>
        </p:txBody>
      </p:sp>
    </p:spTree>
    <p:extLst>
      <p:ext uri="{BB962C8B-B14F-4D97-AF65-F5344CB8AC3E}">
        <p14:creationId xmlns:p14="http://schemas.microsoft.com/office/powerpoint/2010/main" val="387555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EBF4-A9BA-DC66-41E5-8D0109C84F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C69132-384F-2A2E-88F9-394B1D5975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68E9F-5D0E-869A-D2B6-CF350ACA113D}"/>
              </a:ext>
            </a:extLst>
          </p:cNvPr>
          <p:cNvSpPr>
            <a:spLocks noGrp="1"/>
          </p:cNvSpPr>
          <p:nvPr>
            <p:ph type="dt" sz="half" idx="10"/>
          </p:nvPr>
        </p:nvSpPr>
        <p:spPr/>
        <p:txBody>
          <a:bodyPr/>
          <a:lstStyle/>
          <a:p>
            <a:fld id="{97D32A7F-6014-4962-9C91-F070EB4281E2}" type="datetimeFigureOut">
              <a:rPr lang="en-US" smtClean="0"/>
              <a:t>12/3/2022</a:t>
            </a:fld>
            <a:endParaRPr lang="en-US"/>
          </a:p>
        </p:txBody>
      </p:sp>
      <p:sp>
        <p:nvSpPr>
          <p:cNvPr id="5" name="Footer Placeholder 4">
            <a:extLst>
              <a:ext uri="{FF2B5EF4-FFF2-40B4-BE49-F238E27FC236}">
                <a16:creationId xmlns:a16="http://schemas.microsoft.com/office/drawing/2014/main" id="{287211A1-025D-3849-D9FC-13E476FC9B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723FA-E0F0-C5D6-BEEB-CAA8CE2BA57B}"/>
              </a:ext>
            </a:extLst>
          </p:cNvPr>
          <p:cNvSpPr>
            <a:spLocks noGrp="1"/>
          </p:cNvSpPr>
          <p:nvPr>
            <p:ph type="sldNum" sz="quarter" idx="12"/>
          </p:nvPr>
        </p:nvSpPr>
        <p:spPr/>
        <p:txBody>
          <a:bodyPr/>
          <a:lstStyle/>
          <a:p>
            <a:fld id="{A1CB0571-AB28-44B6-B8D9-161661630C75}" type="slidenum">
              <a:rPr lang="en-US" smtClean="0"/>
              <a:t>‹#›</a:t>
            </a:fld>
            <a:endParaRPr lang="en-US"/>
          </a:p>
        </p:txBody>
      </p:sp>
    </p:spTree>
    <p:extLst>
      <p:ext uri="{BB962C8B-B14F-4D97-AF65-F5344CB8AC3E}">
        <p14:creationId xmlns:p14="http://schemas.microsoft.com/office/powerpoint/2010/main" val="51198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B67ED-4D73-C809-937C-0A9221065D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D516C7-8C85-EADD-24BB-7B009DBE10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3DE38E-F7DD-FC17-14A0-D36247897007}"/>
              </a:ext>
            </a:extLst>
          </p:cNvPr>
          <p:cNvSpPr>
            <a:spLocks noGrp="1"/>
          </p:cNvSpPr>
          <p:nvPr>
            <p:ph type="dt" sz="half" idx="10"/>
          </p:nvPr>
        </p:nvSpPr>
        <p:spPr/>
        <p:txBody>
          <a:bodyPr/>
          <a:lstStyle/>
          <a:p>
            <a:fld id="{97D32A7F-6014-4962-9C91-F070EB4281E2}" type="datetimeFigureOut">
              <a:rPr lang="en-US" smtClean="0"/>
              <a:t>12/3/2022</a:t>
            </a:fld>
            <a:endParaRPr lang="en-US"/>
          </a:p>
        </p:txBody>
      </p:sp>
      <p:sp>
        <p:nvSpPr>
          <p:cNvPr id="5" name="Footer Placeholder 4">
            <a:extLst>
              <a:ext uri="{FF2B5EF4-FFF2-40B4-BE49-F238E27FC236}">
                <a16:creationId xmlns:a16="http://schemas.microsoft.com/office/drawing/2014/main" id="{56C19DF1-AFF8-2D55-B77C-00153B868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526B7-DF50-267C-3856-A2DC8FA1D710}"/>
              </a:ext>
            </a:extLst>
          </p:cNvPr>
          <p:cNvSpPr>
            <a:spLocks noGrp="1"/>
          </p:cNvSpPr>
          <p:nvPr>
            <p:ph type="sldNum" sz="quarter" idx="12"/>
          </p:nvPr>
        </p:nvSpPr>
        <p:spPr/>
        <p:txBody>
          <a:bodyPr/>
          <a:lstStyle/>
          <a:p>
            <a:fld id="{A1CB0571-AB28-44B6-B8D9-161661630C75}" type="slidenum">
              <a:rPr lang="en-US" smtClean="0"/>
              <a:t>‹#›</a:t>
            </a:fld>
            <a:endParaRPr lang="en-US"/>
          </a:p>
        </p:txBody>
      </p:sp>
    </p:spTree>
    <p:extLst>
      <p:ext uri="{BB962C8B-B14F-4D97-AF65-F5344CB8AC3E}">
        <p14:creationId xmlns:p14="http://schemas.microsoft.com/office/powerpoint/2010/main" val="272527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D5D6-E111-5852-86F9-3C16873823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FACCFF-32FE-D887-5EA1-AA907274EB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2D1C9-D994-0F26-F902-CE2E3DADB3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18EF9-C904-732E-F4FE-F2FFB9FFBA1B}"/>
              </a:ext>
            </a:extLst>
          </p:cNvPr>
          <p:cNvSpPr>
            <a:spLocks noGrp="1"/>
          </p:cNvSpPr>
          <p:nvPr>
            <p:ph type="dt" sz="half" idx="10"/>
          </p:nvPr>
        </p:nvSpPr>
        <p:spPr/>
        <p:txBody>
          <a:bodyPr/>
          <a:lstStyle/>
          <a:p>
            <a:fld id="{97D32A7F-6014-4962-9C91-F070EB4281E2}" type="datetimeFigureOut">
              <a:rPr lang="en-US" smtClean="0"/>
              <a:t>12/3/2022</a:t>
            </a:fld>
            <a:endParaRPr lang="en-US"/>
          </a:p>
        </p:txBody>
      </p:sp>
      <p:sp>
        <p:nvSpPr>
          <p:cNvPr id="6" name="Footer Placeholder 5">
            <a:extLst>
              <a:ext uri="{FF2B5EF4-FFF2-40B4-BE49-F238E27FC236}">
                <a16:creationId xmlns:a16="http://schemas.microsoft.com/office/drawing/2014/main" id="{206D8EE8-4108-84E0-98E8-5810A7173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1807AF-496C-E150-E2F4-5579AF469152}"/>
              </a:ext>
            </a:extLst>
          </p:cNvPr>
          <p:cNvSpPr>
            <a:spLocks noGrp="1"/>
          </p:cNvSpPr>
          <p:nvPr>
            <p:ph type="sldNum" sz="quarter" idx="12"/>
          </p:nvPr>
        </p:nvSpPr>
        <p:spPr/>
        <p:txBody>
          <a:bodyPr/>
          <a:lstStyle/>
          <a:p>
            <a:fld id="{A1CB0571-AB28-44B6-B8D9-161661630C75}" type="slidenum">
              <a:rPr lang="en-US" smtClean="0"/>
              <a:t>‹#›</a:t>
            </a:fld>
            <a:endParaRPr lang="en-US"/>
          </a:p>
        </p:txBody>
      </p:sp>
    </p:spTree>
    <p:extLst>
      <p:ext uri="{BB962C8B-B14F-4D97-AF65-F5344CB8AC3E}">
        <p14:creationId xmlns:p14="http://schemas.microsoft.com/office/powerpoint/2010/main" val="94679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99C30-0D9E-538F-6198-61A8BAB1DC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391986-BDA9-7B09-E416-D51A51B23E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A07E4B-3F71-A3AE-B94C-0961017553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B53E64-1A75-1F65-45FB-D0BE269FD5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CFE104-2CD2-4C7D-BD82-91B324D49A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82BA6C-7C32-0B90-2647-4EF447D851DD}"/>
              </a:ext>
            </a:extLst>
          </p:cNvPr>
          <p:cNvSpPr>
            <a:spLocks noGrp="1"/>
          </p:cNvSpPr>
          <p:nvPr>
            <p:ph type="dt" sz="half" idx="10"/>
          </p:nvPr>
        </p:nvSpPr>
        <p:spPr/>
        <p:txBody>
          <a:bodyPr/>
          <a:lstStyle/>
          <a:p>
            <a:fld id="{97D32A7F-6014-4962-9C91-F070EB4281E2}" type="datetimeFigureOut">
              <a:rPr lang="en-US" smtClean="0"/>
              <a:t>12/3/2022</a:t>
            </a:fld>
            <a:endParaRPr lang="en-US"/>
          </a:p>
        </p:txBody>
      </p:sp>
      <p:sp>
        <p:nvSpPr>
          <p:cNvPr id="8" name="Footer Placeholder 7">
            <a:extLst>
              <a:ext uri="{FF2B5EF4-FFF2-40B4-BE49-F238E27FC236}">
                <a16:creationId xmlns:a16="http://schemas.microsoft.com/office/drawing/2014/main" id="{AA91E503-C3B6-D18B-A54C-5D8CED5FA7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A45E73-646C-C3C0-FB0C-EDF2BD7A5F3E}"/>
              </a:ext>
            </a:extLst>
          </p:cNvPr>
          <p:cNvSpPr>
            <a:spLocks noGrp="1"/>
          </p:cNvSpPr>
          <p:nvPr>
            <p:ph type="sldNum" sz="quarter" idx="12"/>
          </p:nvPr>
        </p:nvSpPr>
        <p:spPr/>
        <p:txBody>
          <a:bodyPr/>
          <a:lstStyle/>
          <a:p>
            <a:fld id="{A1CB0571-AB28-44B6-B8D9-161661630C75}" type="slidenum">
              <a:rPr lang="en-US" smtClean="0"/>
              <a:t>‹#›</a:t>
            </a:fld>
            <a:endParaRPr lang="en-US"/>
          </a:p>
        </p:txBody>
      </p:sp>
    </p:spTree>
    <p:extLst>
      <p:ext uri="{BB962C8B-B14F-4D97-AF65-F5344CB8AC3E}">
        <p14:creationId xmlns:p14="http://schemas.microsoft.com/office/powerpoint/2010/main" val="296562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7CF9-5B50-A01A-2750-42771EA492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B7F263-5AB2-C7A2-4F87-BC5DBE092472}"/>
              </a:ext>
            </a:extLst>
          </p:cNvPr>
          <p:cNvSpPr>
            <a:spLocks noGrp="1"/>
          </p:cNvSpPr>
          <p:nvPr>
            <p:ph type="dt" sz="half" idx="10"/>
          </p:nvPr>
        </p:nvSpPr>
        <p:spPr/>
        <p:txBody>
          <a:bodyPr/>
          <a:lstStyle/>
          <a:p>
            <a:fld id="{97D32A7F-6014-4962-9C91-F070EB4281E2}" type="datetimeFigureOut">
              <a:rPr lang="en-US" smtClean="0"/>
              <a:t>12/3/2022</a:t>
            </a:fld>
            <a:endParaRPr lang="en-US"/>
          </a:p>
        </p:txBody>
      </p:sp>
      <p:sp>
        <p:nvSpPr>
          <p:cNvPr id="4" name="Footer Placeholder 3">
            <a:extLst>
              <a:ext uri="{FF2B5EF4-FFF2-40B4-BE49-F238E27FC236}">
                <a16:creationId xmlns:a16="http://schemas.microsoft.com/office/drawing/2014/main" id="{21CF0630-1839-2808-B18A-EC7AB8275C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29C1DF-EA0E-4BB5-1C87-C98B426F137E}"/>
              </a:ext>
            </a:extLst>
          </p:cNvPr>
          <p:cNvSpPr>
            <a:spLocks noGrp="1"/>
          </p:cNvSpPr>
          <p:nvPr>
            <p:ph type="sldNum" sz="quarter" idx="12"/>
          </p:nvPr>
        </p:nvSpPr>
        <p:spPr/>
        <p:txBody>
          <a:bodyPr/>
          <a:lstStyle/>
          <a:p>
            <a:fld id="{A1CB0571-AB28-44B6-B8D9-161661630C75}" type="slidenum">
              <a:rPr lang="en-US" smtClean="0"/>
              <a:t>‹#›</a:t>
            </a:fld>
            <a:endParaRPr lang="en-US"/>
          </a:p>
        </p:txBody>
      </p:sp>
    </p:spTree>
    <p:extLst>
      <p:ext uri="{BB962C8B-B14F-4D97-AF65-F5344CB8AC3E}">
        <p14:creationId xmlns:p14="http://schemas.microsoft.com/office/powerpoint/2010/main" val="968450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715079-5B23-244F-F194-4074A7B2DD2F}"/>
              </a:ext>
            </a:extLst>
          </p:cNvPr>
          <p:cNvSpPr>
            <a:spLocks noGrp="1"/>
          </p:cNvSpPr>
          <p:nvPr>
            <p:ph type="dt" sz="half" idx="10"/>
          </p:nvPr>
        </p:nvSpPr>
        <p:spPr/>
        <p:txBody>
          <a:bodyPr/>
          <a:lstStyle/>
          <a:p>
            <a:fld id="{97D32A7F-6014-4962-9C91-F070EB4281E2}" type="datetimeFigureOut">
              <a:rPr lang="en-US" smtClean="0"/>
              <a:t>12/3/2022</a:t>
            </a:fld>
            <a:endParaRPr lang="en-US"/>
          </a:p>
        </p:txBody>
      </p:sp>
      <p:sp>
        <p:nvSpPr>
          <p:cNvPr id="3" name="Footer Placeholder 2">
            <a:extLst>
              <a:ext uri="{FF2B5EF4-FFF2-40B4-BE49-F238E27FC236}">
                <a16:creationId xmlns:a16="http://schemas.microsoft.com/office/drawing/2014/main" id="{771F277B-ABF8-0BF9-907E-25CB07FC31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D6E397-79F3-A961-763B-6F9A629EF9C6}"/>
              </a:ext>
            </a:extLst>
          </p:cNvPr>
          <p:cNvSpPr>
            <a:spLocks noGrp="1"/>
          </p:cNvSpPr>
          <p:nvPr>
            <p:ph type="sldNum" sz="quarter" idx="12"/>
          </p:nvPr>
        </p:nvSpPr>
        <p:spPr/>
        <p:txBody>
          <a:bodyPr/>
          <a:lstStyle/>
          <a:p>
            <a:fld id="{A1CB0571-AB28-44B6-B8D9-161661630C75}" type="slidenum">
              <a:rPr lang="en-US" smtClean="0"/>
              <a:t>‹#›</a:t>
            </a:fld>
            <a:endParaRPr lang="en-US"/>
          </a:p>
        </p:txBody>
      </p:sp>
    </p:spTree>
    <p:extLst>
      <p:ext uri="{BB962C8B-B14F-4D97-AF65-F5344CB8AC3E}">
        <p14:creationId xmlns:p14="http://schemas.microsoft.com/office/powerpoint/2010/main" val="90264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58679-FE3C-B837-57E7-774F8F6008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1EA033-5283-BF15-58F8-8602CE2385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0E195A-9E45-AE85-7BCF-DBF8E2406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B45D41-3C7A-F255-71CD-B8968C5E741B}"/>
              </a:ext>
            </a:extLst>
          </p:cNvPr>
          <p:cNvSpPr>
            <a:spLocks noGrp="1"/>
          </p:cNvSpPr>
          <p:nvPr>
            <p:ph type="dt" sz="half" idx="10"/>
          </p:nvPr>
        </p:nvSpPr>
        <p:spPr/>
        <p:txBody>
          <a:bodyPr/>
          <a:lstStyle/>
          <a:p>
            <a:fld id="{97D32A7F-6014-4962-9C91-F070EB4281E2}" type="datetimeFigureOut">
              <a:rPr lang="en-US" smtClean="0"/>
              <a:t>12/3/2022</a:t>
            </a:fld>
            <a:endParaRPr lang="en-US"/>
          </a:p>
        </p:txBody>
      </p:sp>
      <p:sp>
        <p:nvSpPr>
          <p:cNvPr id="6" name="Footer Placeholder 5">
            <a:extLst>
              <a:ext uri="{FF2B5EF4-FFF2-40B4-BE49-F238E27FC236}">
                <a16:creationId xmlns:a16="http://schemas.microsoft.com/office/drawing/2014/main" id="{1AE03EE9-E765-760E-753C-95CDDC5D59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4ECDC1-9373-0387-5181-903058888BAD}"/>
              </a:ext>
            </a:extLst>
          </p:cNvPr>
          <p:cNvSpPr>
            <a:spLocks noGrp="1"/>
          </p:cNvSpPr>
          <p:nvPr>
            <p:ph type="sldNum" sz="quarter" idx="12"/>
          </p:nvPr>
        </p:nvSpPr>
        <p:spPr/>
        <p:txBody>
          <a:bodyPr/>
          <a:lstStyle/>
          <a:p>
            <a:fld id="{A1CB0571-AB28-44B6-B8D9-161661630C75}" type="slidenum">
              <a:rPr lang="en-US" smtClean="0"/>
              <a:t>‹#›</a:t>
            </a:fld>
            <a:endParaRPr lang="en-US"/>
          </a:p>
        </p:txBody>
      </p:sp>
    </p:spTree>
    <p:extLst>
      <p:ext uri="{BB962C8B-B14F-4D97-AF65-F5344CB8AC3E}">
        <p14:creationId xmlns:p14="http://schemas.microsoft.com/office/powerpoint/2010/main" val="440502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D3124-85EC-6965-B364-50DE3DB5C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611C54-EF53-5300-38C0-7E337DAB5F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2876FB-8B94-D028-61A5-B68EB9B9D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EDF84F-8194-77A0-4DB9-9914484208DD}"/>
              </a:ext>
            </a:extLst>
          </p:cNvPr>
          <p:cNvSpPr>
            <a:spLocks noGrp="1"/>
          </p:cNvSpPr>
          <p:nvPr>
            <p:ph type="dt" sz="half" idx="10"/>
          </p:nvPr>
        </p:nvSpPr>
        <p:spPr/>
        <p:txBody>
          <a:bodyPr/>
          <a:lstStyle/>
          <a:p>
            <a:fld id="{97D32A7F-6014-4962-9C91-F070EB4281E2}" type="datetimeFigureOut">
              <a:rPr lang="en-US" smtClean="0"/>
              <a:t>12/3/2022</a:t>
            </a:fld>
            <a:endParaRPr lang="en-US"/>
          </a:p>
        </p:txBody>
      </p:sp>
      <p:sp>
        <p:nvSpPr>
          <p:cNvPr id="6" name="Footer Placeholder 5">
            <a:extLst>
              <a:ext uri="{FF2B5EF4-FFF2-40B4-BE49-F238E27FC236}">
                <a16:creationId xmlns:a16="http://schemas.microsoft.com/office/drawing/2014/main" id="{349D0D67-32B1-C691-01CE-82C5112DE9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B76BDA-7CF5-3037-F912-B6191DA51E5A}"/>
              </a:ext>
            </a:extLst>
          </p:cNvPr>
          <p:cNvSpPr>
            <a:spLocks noGrp="1"/>
          </p:cNvSpPr>
          <p:nvPr>
            <p:ph type="sldNum" sz="quarter" idx="12"/>
          </p:nvPr>
        </p:nvSpPr>
        <p:spPr/>
        <p:txBody>
          <a:bodyPr/>
          <a:lstStyle/>
          <a:p>
            <a:fld id="{A1CB0571-AB28-44B6-B8D9-161661630C75}" type="slidenum">
              <a:rPr lang="en-US" smtClean="0"/>
              <a:t>‹#›</a:t>
            </a:fld>
            <a:endParaRPr lang="en-US"/>
          </a:p>
        </p:txBody>
      </p:sp>
    </p:spTree>
    <p:extLst>
      <p:ext uri="{BB962C8B-B14F-4D97-AF65-F5344CB8AC3E}">
        <p14:creationId xmlns:p14="http://schemas.microsoft.com/office/powerpoint/2010/main" val="63470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66F8FE-8188-13F7-A50F-CE942DEE1A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03776D-99F9-6012-4830-2B906525D6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89F8D5-68CA-B6BC-CFD1-CCE1E048C1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32A7F-6014-4962-9C91-F070EB4281E2}" type="datetimeFigureOut">
              <a:rPr lang="en-US" smtClean="0"/>
              <a:t>12/3/2022</a:t>
            </a:fld>
            <a:endParaRPr lang="en-US"/>
          </a:p>
        </p:txBody>
      </p:sp>
      <p:sp>
        <p:nvSpPr>
          <p:cNvPr id="5" name="Footer Placeholder 4">
            <a:extLst>
              <a:ext uri="{FF2B5EF4-FFF2-40B4-BE49-F238E27FC236}">
                <a16:creationId xmlns:a16="http://schemas.microsoft.com/office/drawing/2014/main" id="{D15C4CAA-211A-5EC8-E589-ADD7060CA6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1A3236-EA20-9D68-01B2-B392B22EE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B0571-AB28-44B6-B8D9-161661630C75}" type="slidenum">
              <a:rPr lang="en-US" smtClean="0"/>
              <a:t>‹#›</a:t>
            </a:fld>
            <a:endParaRPr lang="en-US"/>
          </a:p>
        </p:txBody>
      </p:sp>
    </p:spTree>
    <p:extLst>
      <p:ext uri="{BB962C8B-B14F-4D97-AF65-F5344CB8AC3E}">
        <p14:creationId xmlns:p14="http://schemas.microsoft.com/office/powerpoint/2010/main" val="3139859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webmd.com/baby/guide/delivery-methods" TargetMode="External"/><Relationship Id="rId2" Type="http://schemas.openxmlformats.org/officeDocument/2006/relationships/hyperlink" Target="https://www.webmd.com/brain/picture-of-the-brain"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webmd.com/baby/guide/prenatal-vitamin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webmd.com/food-recipes/breakfast-lose-weight" TargetMode="External"/><Relationship Id="rId2" Type="http://schemas.openxmlformats.org/officeDocument/2006/relationships/hyperlink" Target="https://www.webmd.com/vitamins-supplements/ingredientmono-1001-vitamin+c+ascorbic+acid.aspx?activeingredientid=1001&amp;activeingredientname=vitamin+c+(ascorbic+acid)"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webmd.com/baby/guide/anemia-in-pregnancy" TargetMode="External"/><Relationship Id="rId2" Type="http://schemas.openxmlformats.org/officeDocument/2006/relationships/hyperlink" Target="https://www.webmd.com/diabetes/guide/glycated-hemoglobin-test-hba1c"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webmd.com/vitamins-and-supplements/vitamin-b12-rm-quiz-html" TargetMode="External"/><Relationship Id="rId2" Type="http://schemas.openxmlformats.org/officeDocument/2006/relationships/hyperlink" Target="https://www.webmd.com/drugs/2/drug-8334/folic+acid+oral/details" TargetMode="External"/><Relationship Id="rId1" Type="http://schemas.openxmlformats.org/officeDocument/2006/relationships/slideLayout" Target="../slideLayouts/slideLayout7.xml"/><Relationship Id="rId5" Type="http://schemas.openxmlformats.org/officeDocument/2006/relationships/hyperlink" Target="https://www.webmd.com/baby/guide/premature-labor" TargetMode="External"/><Relationship Id="rId4" Type="http://schemas.openxmlformats.org/officeDocument/2006/relationships/hyperlink" Target="https://www.webmd.com/vitamins-supplements/ingredientmono-926-vitamin+b12.aspx?activeingredientid=926&amp;activeingredientname=vitamin+b1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webmd.com/skin-problems-and-treatments/picture-of-the-skin" TargetMode="External"/><Relationship Id="rId2" Type="http://schemas.openxmlformats.org/officeDocument/2006/relationships/hyperlink" Target="https://www.webmd.com/a-to-z-guides/understanding-anemia-symptoms" TargetMode="External"/><Relationship Id="rId1" Type="http://schemas.openxmlformats.org/officeDocument/2006/relationships/slideLayout" Target="../slideLayouts/slideLayout7.xml"/><Relationship Id="rId4" Type="http://schemas.openxmlformats.org/officeDocument/2006/relationships/hyperlink" Target="https://www.webmd.com/first-aid/understanding-dizziness-basics"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webmd.com/baby/third-trimester-of-pregnancy"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webmd.com/baby/guide/Managing-morning-sicknes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nemia In Pregnancy">
            <a:extLst>
              <a:ext uri="{FF2B5EF4-FFF2-40B4-BE49-F238E27FC236}">
                <a16:creationId xmlns:a16="http://schemas.microsoft.com/office/drawing/2014/main" id="{2D33B8BD-7098-BA7E-E7CD-26E6860BB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3" y="226646"/>
            <a:ext cx="116554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346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CA57C0-72E5-68DA-C78B-83794AADB27A}"/>
              </a:ext>
            </a:extLst>
          </p:cNvPr>
          <p:cNvPicPr>
            <a:picLocks noChangeAspect="1"/>
          </p:cNvPicPr>
          <p:nvPr/>
        </p:nvPicPr>
        <p:blipFill>
          <a:blip r:embed="rId2"/>
          <a:stretch>
            <a:fillRect/>
          </a:stretch>
        </p:blipFill>
        <p:spPr>
          <a:xfrm>
            <a:off x="2452687" y="519112"/>
            <a:ext cx="7286625" cy="5819775"/>
          </a:xfrm>
          <a:prstGeom prst="rect">
            <a:avLst/>
          </a:prstGeom>
        </p:spPr>
      </p:pic>
    </p:spTree>
    <p:extLst>
      <p:ext uri="{BB962C8B-B14F-4D97-AF65-F5344CB8AC3E}">
        <p14:creationId xmlns:p14="http://schemas.microsoft.com/office/powerpoint/2010/main" val="412173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6BC1F0-1499-FAB4-A517-1060EB2EDA3F}"/>
              </a:ext>
            </a:extLst>
          </p:cNvPr>
          <p:cNvSpPr txBox="1"/>
          <p:nvPr/>
        </p:nvSpPr>
        <p:spPr>
          <a:xfrm>
            <a:off x="1852246" y="2034515"/>
            <a:ext cx="6096000" cy="2308324"/>
          </a:xfrm>
          <a:prstGeom prst="rect">
            <a:avLst/>
          </a:prstGeom>
          <a:noFill/>
        </p:spPr>
        <p:txBody>
          <a:bodyPr wrap="square">
            <a:spAutoFit/>
          </a:bodyPr>
          <a:lstStyle/>
          <a:p>
            <a:r>
              <a:rPr lang="en-US" dirty="0">
                <a:effectLst/>
              </a:rPr>
              <a:t>Untreated folate deficiency can increase your risk of having a:</a:t>
            </a:r>
          </a:p>
          <a:p>
            <a:pPr>
              <a:buFont typeface="Arial" panose="020B0604020202020204" pitchFamily="34" charset="0"/>
              <a:buChar char="•"/>
            </a:pPr>
            <a:r>
              <a:rPr lang="en-US" dirty="0">
                <a:effectLst/>
              </a:rPr>
              <a:t>Preterm or low-birth-weight baby</a:t>
            </a:r>
          </a:p>
          <a:p>
            <a:pPr>
              <a:buFont typeface="Arial" panose="020B0604020202020204" pitchFamily="34" charset="0"/>
              <a:buChar char="•"/>
            </a:pPr>
            <a:r>
              <a:rPr lang="en-US" dirty="0">
                <a:effectLst/>
              </a:rPr>
              <a:t>Baby with a serious birth defect of the spine or </a:t>
            </a:r>
            <a:r>
              <a:rPr lang="en-US" b="1" u="none" strike="noStrike" dirty="0">
                <a:effectLst/>
                <a:hlinkClick r:id="rId2"/>
              </a:rPr>
              <a:t>brain</a:t>
            </a:r>
            <a:r>
              <a:rPr lang="en-US" dirty="0">
                <a:effectLst/>
              </a:rPr>
              <a:t> (neural tube defects)</a:t>
            </a:r>
          </a:p>
          <a:p>
            <a:r>
              <a:rPr lang="en-US" dirty="0">
                <a:effectLst/>
              </a:rPr>
              <a:t>Untreated vitamin B12 deficiency can also raise your risk of </a:t>
            </a:r>
            <a:r>
              <a:rPr lang="en-US" b="1" u="none" strike="noStrike" dirty="0">
                <a:effectLst/>
                <a:hlinkClick r:id="rId3"/>
              </a:rPr>
              <a:t>having a baby</a:t>
            </a:r>
            <a:r>
              <a:rPr lang="en-US" dirty="0">
                <a:effectLst/>
              </a:rPr>
              <a:t> with neural tube defects.</a:t>
            </a:r>
          </a:p>
          <a:p>
            <a:br>
              <a:rPr lang="en-US" dirty="0"/>
            </a:br>
            <a:endParaRPr lang="en-US" dirty="0"/>
          </a:p>
        </p:txBody>
      </p:sp>
    </p:spTree>
    <p:extLst>
      <p:ext uri="{BB962C8B-B14F-4D97-AF65-F5344CB8AC3E}">
        <p14:creationId xmlns:p14="http://schemas.microsoft.com/office/powerpoint/2010/main" val="3793974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555BE7-7627-3E50-F4D8-24FC4F49BF06}"/>
              </a:ext>
            </a:extLst>
          </p:cNvPr>
          <p:cNvSpPr txBox="1"/>
          <p:nvPr/>
        </p:nvSpPr>
        <p:spPr>
          <a:xfrm>
            <a:off x="3048000" y="1168797"/>
            <a:ext cx="6096000" cy="4247317"/>
          </a:xfrm>
          <a:prstGeom prst="rect">
            <a:avLst/>
          </a:prstGeom>
          <a:noFill/>
        </p:spPr>
        <p:txBody>
          <a:bodyPr wrap="square">
            <a:spAutoFit/>
          </a:bodyPr>
          <a:lstStyle/>
          <a:p>
            <a:pPr algn="l"/>
            <a:r>
              <a:rPr lang="en-US" b="1" i="0" dirty="0">
                <a:solidFill>
                  <a:srgbClr val="4D4D4D"/>
                </a:solidFill>
                <a:effectLst/>
                <a:latin typeface="var(--sf-font-family,&quot;Source Sans Pro&quot;,Verdana)"/>
              </a:rPr>
              <a:t>Treatment for Anemia</a:t>
            </a:r>
          </a:p>
          <a:p>
            <a:pPr algn="l"/>
            <a:r>
              <a:rPr lang="en-US" b="0" i="0" dirty="0">
                <a:solidFill>
                  <a:srgbClr val="4D4D4D"/>
                </a:solidFill>
                <a:effectLst/>
                <a:latin typeface="Roboto" panose="02000000000000000000" pitchFamily="2" charset="0"/>
              </a:rPr>
              <a:t>If you are anemic during your pregnancy, you may need to start taking an iron supplement and/or folic acid supplement in addition to your </a:t>
            </a:r>
            <a:r>
              <a:rPr lang="en-US" b="1" i="0" u="none" strike="noStrike" dirty="0">
                <a:solidFill>
                  <a:srgbClr val="4D4D4D"/>
                </a:solidFill>
                <a:effectLst/>
                <a:latin typeface="Roboto" panose="02000000000000000000" pitchFamily="2" charset="0"/>
                <a:hlinkClick r:id="rId2"/>
              </a:rPr>
              <a:t>prenatal vitamins</a:t>
            </a:r>
            <a:r>
              <a:rPr lang="en-US" b="0" i="0" dirty="0">
                <a:solidFill>
                  <a:srgbClr val="4D4D4D"/>
                </a:solidFill>
                <a:effectLst/>
                <a:latin typeface="Roboto" panose="02000000000000000000" pitchFamily="2" charset="0"/>
              </a:rPr>
              <a:t>. Your doctor may also suggest that you add more foods that are high in iron and folic acid to your diet.</a:t>
            </a:r>
          </a:p>
          <a:p>
            <a:pPr algn="l"/>
            <a:r>
              <a:rPr lang="en-US" b="0" i="0" dirty="0">
                <a:solidFill>
                  <a:srgbClr val="4D4D4D"/>
                </a:solidFill>
                <a:effectLst/>
                <a:latin typeface="Roboto" panose="02000000000000000000" pitchFamily="2" charset="0"/>
              </a:rPr>
              <a:t>In addition, you'll be asked to return for another blood test after a specific period of time so your doctor can check that your hemoglobin and hematocrit levels are improving.</a:t>
            </a:r>
          </a:p>
          <a:p>
            <a:pPr algn="l"/>
            <a:r>
              <a:rPr lang="en-US" b="0" i="0" dirty="0">
                <a:solidFill>
                  <a:srgbClr val="4D4D4D"/>
                </a:solidFill>
                <a:effectLst/>
                <a:latin typeface="Roboto" panose="02000000000000000000" pitchFamily="2" charset="0"/>
              </a:rPr>
              <a:t>To treat vitamin B12 deficiency, your doctor may recommend that you take a vitamin B12 supplement.</a:t>
            </a:r>
          </a:p>
          <a:p>
            <a:pPr algn="l"/>
            <a:r>
              <a:rPr lang="en-US" b="0" i="0" dirty="0">
                <a:solidFill>
                  <a:srgbClr val="4D4D4D"/>
                </a:solidFill>
                <a:effectLst/>
                <a:latin typeface="Roboto" panose="02000000000000000000" pitchFamily="2" charset="0"/>
              </a:rPr>
              <a:t>The doctor may also recommend that you include more animal foods in your diet, such as:</a:t>
            </a:r>
          </a:p>
          <a:p>
            <a:pPr algn="l">
              <a:buFont typeface="Arial" panose="020B0604020202020204" pitchFamily="34" charset="0"/>
              <a:buChar char="•"/>
            </a:pPr>
            <a:r>
              <a:rPr lang="en-US" b="0" i="0" dirty="0">
                <a:solidFill>
                  <a:srgbClr val="4D4D4D"/>
                </a:solidFill>
                <a:effectLst/>
                <a:latin typeface="Roboto" panose="02000000000000000000" pitchFamily="2" charset="0"/>
              </a:rPr>
              <a:t>meat</a:t>
            </a:r>
          </a:p>
          <a:p>
            <a:pPr algn="l">
              <a:buFont typeface="Arial" panose="020B0604020202020204" pitchFamily="34" charset="0"/>
              <a:buChar char="•"/>
            </a:pPr>
            <a:r>
              <a:rPr lang="en-US" b="0" i="0" dirty="0">
                <a:solidFill>
                  <a:srgbClr val="4D4D4D"/>
                </a:solidFill>
                <a:effectLst/>
                <a:latin typeface="Roboto" panose="02000000000000000000" pitchFamily="2" charset="0"/>
              </a:rPr>
              <a:t>eggs</a:t>
            </a:r>
          </a:p>
        </p:txBody>
      </p:sp>
    </p:spTree>
    <p:extLst>
      <p:ext uri="{BB962C8B-B14F-4D97-AF65-F5344CB8AC3E}">
        <p14:creationId xmlns:p14="http://schemas.microsoft.com/office/powerpoint/2010/main" val="81080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17377E2-5D7D-683B-53AA-21A381DE4DD5}"/>
              </a:ext>
            </a:extLst>
          </p:cNvPr>
          <p:cNvGraphicFramePr>
            <a:graphicFrameLocks noGrp="1"/>
          </p:cNvGraphicFramePr>
          <p:nvPr>
            <p:extLst>
              <p:ext uri="{D42A27DB-BD31-4B8C-83A1-F6EECF244321}">
                <p14:modId xmlns:p14="http://schemas.microsoft.com/office/powerpoint/2010/main" val="1884336857"/>
              </p:ext>
            </p:extLst>
          </p:nvPr>
        </p:nvGraphicFramePr>
        <p:xfrm>
          <a:off x="1896560" y="857946"/>
          <a:ext cx="6992111" cy="2651760"/>
        </p:xfrm>
        <a:graphic>
          <a:graphicData uri="http://schemas.openxmlformats.org/drawingml/2006/table">
            <a:tbl>
              <a:tblPr/>
              <a:tblGrid>
                <a:gridCol w="2927889">
                  <a:extLst>
                    <a:ext uri="{9D8B030D-6E8A-4147-A177-3AD203B41FA5}">
                      <a16:colId xmlns:a16="http://schemas.microsoft.com/office/drawing/2014/main" val="1071533396"/>
                    </a:ext>
                  </a:extLst>
                </a:gridCol>
                <a:gridCol w="1992243">
                  <a:extLst>
                    <a:ext uri="{9D8B030D-6E8A-4147-A177-3AD203B41FA5}">
                      <a16:colId xmlns:a16="http://schemas.microsoft.com/office/drawing/2014/main" val="3545452812"/>
                    </a:ext>
                  </a:extLst>
                </a:gridCol>
                <a:gridCol w="2071979">
                  <a:extLst>
                    <a:ext uri="{9D8B030D-6E8A-4147-A177-3AD203B41FA5}">
                      <a16:colId xmlns:a16="http://schemas.microsoft.com/office/drawing/2014/main" val="3579428100"/>
                    </a:ext>
                  </a:extLst>
                </a:gridCol>
              </a:tblGrid>
              <a:tr h="0">
                <a:tc>
                  <a:txBody>
                    <a:bodyPr/>
                    <a:lstStyle/>
                    <a:p>
                      <a:pPr algn="ctr"/>
                      <a:r>
                        <a:rPr lang="en-US" b="1">
                          <a:solidFill>
                            <a:srgbClr val="D5D5D5"/>
                          </a:solidFill>
                          <a:effectLst/>
                          <a:latin typeface="Roboto" panose="02000000000000000000" pitchFamily="2" charset="0"/>
                        </a:rPr>
                        <a:t>Guidelines for Iron Intake</a:t>
                      </a:r>
                      <a:br>
                        <a:rPr lang="en-US" b="1">
                          <a:solidFill>
                            <a:srgbClr val="D5D5D5"/>
                          </a:solidFill>
                          <a:effectLst/>
                          <a:latin typeface="Roboto" panose="02000000000000000000" pitchFamily="2" charset="0"/>
                        </a:rPr>
                      </a:br>
                      <a:r>
                        <a:rPr lang="en-US" b="1">
                          <a:solidFill>
                            <a:srgbClr val="D5D5D5"/>
                          </a:solidFill>
                          <a:effectLst/>
                          <a:latin typeface="Roboto" panose="02000000000000000000" pitchFamily="2" charset="0"/>
                        </a:rPr>
                        <a:t>​for Pregnant Women</a:t>
                      </a:r>
                    </a:p>
                  </a:txBody>
                  <a:tcPr anchor="ctr">
                    <a:lnL w="7620" cap="flat" cmpd="sng" algn="ctr">
                      <a:solidFill>
                        <a:srgbClr val="D5D5D5"/>
                      </a:solidFill>
                      <a:prstDash val="solid"/>
                      <a:round/>
                      <a:headEnd type="none" w="med" len="med"/>
                      <a:tailEnd type="none" w="med" len="med"/>
                    </a:lnL>
                    <a:lnR w="7620" cap="flat" cmpd="sng" algn="ctr">
                      <a:solidFill>
                        <a:srgbClr val="D5D5D5"/>
                      </a:solidFill>
                      <a:prstDash val="solid"/>
                      <a:round/>
                      <a:headEnd type="none" w="med" len="med"/>
                      <a:tailEnd type="none" w="med" len="med"/>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solidFill>
                      <a:srgbClr val="B073DA"/>
                    </a:solidFill>
                  </a:tcPr>
                </a:tc>
                <a:tc>
                  <a:txBody>
                    <a:bodyPr/>
                    <a:lstStyle/>
                    <a:p>
                      <a:pPr algn="ctr"/>
                      <a:r>
                        <a:rPr lang="en-US" b="1">
                          <a:solidFill>
                            <a:srgbClr val="D5D5D5"/>
                          </a:solidFill>
                          <a:effectLst/>
                          <a:latin typeface="Roboto" panose="02000000000000000000" pitchFamily="2" charset="0"/>
                        </a:rPr>
                        <a:t>Iron Per Day</a:t>
                      </a:r>
                      <a:br>
                        <a:rPr lang="en-US" b="1">
                          <a:solidFill>
                            <a:srgbClr val="D5D5D5"/>
                          </a:solidFill>
                          <a:effectLst/>
                          <a:latin typeface="Roboto" panose="02000000000000000000" pitchFamily="2" charset="0"/>
                        </a:rPr>
                      </a:br>
                      <a:r>
                        <a:rPr lang="en-US" b="1">
                          <a:solidFill>
                            <a:srgbClr val="D5D5D5"/>
                          </a:solidFill>
                          <a:effectLst/>
                          <a:latin typeface="Roboto" panose="02000000000000000000" pitchFamily="2" charset="0"/>
                        </a:rPr>
                        <a:t>​(2nd and 3rd Trimesters)</a:t>
                      </a:r>
                    </a:p>
                  </a:txBody>
                  <a:tcPr anchor="ctr">
                    <a:lnL w="7620" cap="flat" cmpd="sng" algn="ctr">
                      <a:solidFill>
                        <a:srgbClr val="D5D5D5"/>
                      </a:solidFill>
                      <a:prstDash val="solid"/>
                      <a:round/>
                      <a:headEnd type="none" w="med" len="med"/>
                      <a:tailEnd type="none" w="med" len="med"/>
                    </a:lnL>
                    <a:lnR w="7620" cap="flat" cmpd="sng" algn="ctr">
                      <a:solidFill>
                        <a:srgbClr val="D5D5D5"/>
                      </a:solidFill>
                      <a:prstDash val="solid"/>
                      <a:round/>
                      <a:headEnd type="none" w="med" len="med"/>
                      <a:tailEnd type="none" w="med" len="med"/>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solidFill>
                      <a:srgbClr val="B073DA"/>
                    </a:solidFill>
                  </a:tcPr>
                </a:tc>
                <a:tc>
                  <a:txBody>
                    <a:bodyPr/>
                    <a:lstStyle/>
                    <a:p>
                      <a:pPr algn="ctr"/>
                      <a:r>
                        <a:rPr lang="en-US" b="1">
                          <a:solidFill>
                            <a:srgbClr val="D5D5D5"/>
                          </a:solidFill>
                          <a:effectLst/>
                          <a:latin typeface="Roboto" panose="02000000000000000000" pitchFamily="2" charset="0"/>
                        </a:rPr>
                        <a:t>Folic Acid Per Day</a:t>
                      </a:r>
                    </a:p>
                  </a:txBody>
                  <a:tcPr anchor="ctr">
                    <a:lnL w="7620" cap="flat" cmpd="sng" algn="ctr">
                      <a:solidFill>
                        <a:srgbClr val="D5D5D5"/>
                      </a:solidFill>
                      <a:prstDash val="solid"/>
                      <a:round/>
                      <a:headEnd type="none" w="med" len="med"/>
                      <a:tailEnd type="none" w="med" len="med"/>
                    </a:lnL>
                    <a:lnR>
                      <a:noFill/>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solidFill>
                      <a:srgbClr val="B073DA"/>
                    </a:solidFill>
                  </a:tcPr>
                </a:tc>
                <a:extLst>
                  <a:ext uri="{0D108BD9-81ED-4DB2-BD59-A6C34878D82A}">
                    <a16:rowId xmlns:a16="http://schemas.microsoft.com/office/drawing/2014/main" val="463970544"/>
                  </a:ext>
                </a:extLst>
              </a:tr>
              <a:tr h="0">
                <a:tc>
                  <a:txBody>
                    <a:bodyPr/>
                    <a:lstStyle/>
                    <a:p>
                      <a:pPr algn="ctr"/>
                      <a:r>
                        <a:rPr lang="en-US" b="0">
                          <a:solidFill>
                            <a:srgbClr val="D5D5D5"/>
                          </a:solidFill>
                          <a:effectLst/>
                          <a:latin typeface="Roboto" panose="02000000000000000000" pitchFamily="2" charset="0"/>
                        </a:rPr>
                        <a:t>World Health Organisation (WHO)</a:t>
                      </a:r>
                    </a:p>
                  </a:txBody>
                  <a:tcPr anchor="ctr">
                    <a:lnL w="7620" cap="flat" cmpd="sng" algn="ctr">
                      <a:solidFill>
                        <a:srgbClr val="D5D5D5"/>
                      </a:solidFill>
                      <a:prstDash val="solid"/>
                      <a:round/>
                      <a:headEnd type="none" w="med" len="med"/>
                      <a:tailEnd type="none" w="med" len="med"/>
                    </a:lnL>
                    <a:lnR w="7620" cap="flat" cmpd="sng" algn="ctr">
                      <a:solidFill>
                        <a:srgbClr val="D5D5D5"/>
                      </a:solidFill>
                      <a:prstDash val="solid"/>
                      <a:round/>
                      <a:headEnd type="none" w="med" len="med"/>
                      <a:tailEnd type="none" w="med" len="med"/>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solidFill>
                      <a:srgbClr val="FFFFFF"/>
                    </a:solidFill>
                  </a:tcPr>
                </a:tc>
                <a:tc>
                  <a:txBody>
                    <a:bodyPr/>
                    <a:lstStyle/>
                    <a:p>
                      <a:pPr algn="ctr"/>
                      <a:r>
                        <a:rPr lang="en-US" b="1">
                          <a:solidFill>
                            <a:srgbClr val="D5D5D5"/>
                          </a:solidFill>
                          <a:effectLst/>
                          <a:latin typeface="Roboto" panose="02000000000000000000" pitchFamily="2" charset="0"/>
                        </a:rPr>
                        <a:t>60 mg</a:t>
                      </a:r>
                      <a:endParaRPr lang="en-US" b="0">
                        <a:solidFill>
                          <a:srgbClr val="D5D5D5"/>
                        </a:solidFill>
                        <a:effectLst/>
                        <a:latin typeface="Roboto" panose="02000000000000000000" pitchFamily="2" charset="0"/>
                      </a:endParaRPr>
                    </a:p>
                  </a:txBody>
                  <a:tcPr anchor="ctr">
                    <a:lnL w="7620" cap="flat" cmpd="sng" algn="ctr">
                      <a:solidFill>
                        <a:srgbClr val="D5D5D5"/>
                      </a:solidFill>
                      <a:prstDash val="solid"/>
                      <a:round/>
                      <a:headEnd type="none" w="med" len="med"/>
                      <a:tailEnd type="none" w="med" len="med"/>
                    </a:lnL>
                    <a:lnR w="7620" cap="flat" cmpd="sng" algn="ctr">
                      <a:solidFill>
                        <a:srgbClr val="D5D5D5"/>
                      </a:solidFill>
                      <a:prstDash val="solid"/>
                      <a:round/>
                      <a:headEnd type="none" w="med" len="med"/>
                      <a:tailEnd type="none" w="med" len="med"/>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solidFill>
                      <a:srgbClr val="FFFFFF"/>
                    </a:solidFill>
                  </a:tcPr>
                </a:tc>
                <a:tc>
                  <a:txBody>
                    <a:bodyPr/>
                    <a:lstStyle/>
                    <a:p>
                      <a:pPr algn="ctr"/>
                      <a:r>
                        <a:rPr lang="en-US" b="1">
                          <a:solidFill>
                            <a:srgbClr val="D5D5D5"/>
                          </a:solidFill>
                          <a:effectLst/>
                          <a:latin typeface="Roboto" panose="02000000000000000000" pitchFamily="2" charset="0"/>
                        </a:rPr>
                        <a:t>400 mcg</a:t>
                      </a:r>
                      <a:endParaRPr lang="en-US" b="0">
                        <a:solidFill>
                          <a:srgbClr val="D5D5D5"/>
                        </a:solidFill>
                        <a:effectLst/>
                        <a:latin typeface="Roboto" panose="02000000000000000000" pitchFamily="2" charset="0"/>
                      </a:endParaRPr>
                    </a:p>
                  </a:txBody>
                  <a:tcPr anchor="ctr">
                    <a:lnL w="7620" cap="flat" cmpd="sng" algn="ctr">
                      <a:solidFill>
                        <a:srgbClr val="D5D5D5"/>
                      </a:solidFill>
                      <a:prstDash val="solid"/>
                      <a:round/>
                      <a:headEnd type="none" w="med" len="med"/>
                      <a:tailEnd type="none" w="med" len="med"/>
                    </a:lnL>
                    <a:lnR>
                      <a:noFill/>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solidFill>
                      <a:srgbClr val="FFFFFF"/>
                    </a:solidFill>
                  </a:tcPr>
                </a:tc>
                <a:extLst>
                  <a:ext uri="{0D108BD9-81ED-4DB2-BD59-A6C34878D82A}">
                    <a16:rowId xmlns:a16="http://schemas.microsoft.com/office/drawing/2014/main" val="1948380515"/>
                  </a:ext>
                </a:extLst>
              </a:tr>
              <a:tr h="0">
                <a:tc>
                  <a:txBody>
                    <a:bodyPr/>
                    <a:lstStyle/>
                    <a:p>
                      <a:pPr algn="ctr"/>
                      <a:r>
                        <a:rPr lang="en-US" b="0" dirty="0">
                          <a:solidFill>
                            <a:srgbClr val="D5D5D5"/>
                          </a:solidFill>
                          <a:effectLst/>
                          <a:latin typeface="Roboto" panose="02000000000000000000" pitchFamily="2" charset="0"/>
                        </a:rPr>
                        <a:t> </a:t>
                      </a:r>
                    </a:p>
                  </a:txBody>
                  <a:tcPr anchor="ctr">
                    <a:lnL w="7620" cap="flat" cmpd="sng" algn="ctr">
                      <a:solidFill>
                        <a:srgbClr val="D5D5D5"/>
                      </a:solidFill>
                      <a:prstDash val="solid"/>
                      <a:round/>
                      <a:headEnd type="none" w="med" len="med"/>
                      <a:tailEnd type="none" w="med" len="med"/>
                    </a:lnL>
                    <a:lnR w="7620" cap="flat" cmpd="sng" algn="ctr">
                      <a:solidFill>
                        <a:srgbClr val="D5D5D5"/>
                      </a:solidFill>
                      <a:prstDash val="solid"/>
                      <a:round/>
                      <a:headEnd type="none" w="med" len="med"/>
                      <a:tailEnd type="none" w="med" len="med"/>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solidFill>
                      <a:srgbClr val="FFFFFF"/>
                    </a:solidFill>
                  </a:tcPr>
                </a:tc>
                <a:tc>
                  <a:txBody>
                    <a:bodyPr/>
                    <a:lstStyle/>
                    <a:p>
                      <a:pPr algn="ctr"/>
                      <a:r>
                        <a:rPr lang="en-US" b="1" dirty="0">
                          <a:solidFill>
                            <a:srgbClr val="D5D5D5"/>
                          </a:solidFill>
                          <a:effectLst/>
                          <a:latin typeface="Roboto" panose="02000000000000000000" pitchFamily="2" charset="0"/>
                        </a:rPr>
                        <a:t> </a:t>
                      </a:r>
                      <a:endParaRPr lang="en-US" b="0" dirty="0">
                        <a:solidFill>
                          <a:srgbClr val="D5D5D5"/>
                        </a:solidFill>
                        <a:effectLst/>
                        <a:latin typeface="Roboto" panose="02000000000000000000" pitchFamily="2" charset="0"/>
                      </a:endParaRPr>
                    </a:p>
                  </a:txBody>
                  <a:tcPr anchor="ctr">
                    <a:lnL w="7620" cap="flat" cmpd="sng" algn="ctr">
                      <a:solidFill>
                        <a:srgbClr val="D5D5D5"/>
                      </a:solidFill>
                      <a:prstDash val="solid"/>
                      <a:round/>
                      <a:headEnd type="none" w="med" len="med"/>
                      <a:tailEnd type="none" w="med" len="med"/>
                    </a:lnL>
                    <a:lnR w="7620" cap="flat" cmpd="sng" algn="ctr">
                      <a:solidFill>
                        <a:srgbClr val="D5D5D5"/>
                      </a:solidFill>
                      <a:prstDash val="solid"/>
                      <a:round/>
                      <a:headEnd type="none" w="med" len="med"/>
                      <a:tailEnd type="none" w="med" len="med"/>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solidFill>
                      <a:srgbClr val="FFFFFF"/>
                    </a:solidFill>
                  </a:tcPr>
                </a:tc>
                <a:tc>
                  <a:txBody>
                    <a:bodyPr/>
                    <a:lstStyle/>
                    <a:p>
                      <a:pPr algn="ctr"/>
                      <a:r>
                        <a:rPr lang="en-US" b="1" dirty="0">
                          <a:solidFill>
                            <a:srgbClr val="D5D5D5"/>
                          </a:solidFill>
                          <a:effectLst/>
                          <a:latin typeface="Roboto" panose="02000000000000000000" pitchFamily="2" charset="0"/>
                        </a:rPr>
                        <a:t> </a:t>
                      </a:r>
                      <a:endParaRPr lang="en-US" b="0" dirty="0">
                        <a:solidFill>
                          <a:srgbClr val="D5D5D5"/>
                        </a:solidFill>
                        <a:effectLst/>
                        <a:latin typeface="Roboto" panose="02000000000000000000" pitchFamily="2" charset="0"/>
                      </a:endParaRPr>
                    </a:p>
                  </a:txBody>
                  <a:tcPr anchor="ctr">
                    <a:lnL w="7620" cap="flat" cmpd="sng" algn="ctr">
                      <a:solidFill>
                        <a:srgbClr val="D5D5D5"/>
                      </a:solidFill>
                      <a:prstDash val="solid"/>
                      <a:round/>
                      <a:headEnd type="none" w="med" len="med"/>
                      <a:tailEnd type="none" w="med" len="med"/>
                    </a:lnL>
                    <a:lnR>
                      <a:noFill/>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solidFill>
                      <a:srgbClr val="FFFFFF"/>
                    </a:solidFill>
                  </a:tcPr>
                </a:tc>
                <a:extLst>
                  <a:ext uri="{0D108BD9-81ED-4DB2-BD59-A6C34878D82A}">
                    <a16:rowId xmlns:a16="http://schemas.microsoft.com/office/drawing/2014/main" val="83111133"/>
                  </a:ext>
                </a:extLst>
              </a:tr>
              <a:tr h="0">
                <a:tc>
                  <a:txBody>
                    <a:bodyPr/>
                    <a:lstStyle/>
                    <a:p>
                      <a:pPr algn="ctr"/>
                      <a:r>
                        <a:rPr lang="en-US" b="0" dirty="0">
                          <a:solidFill>
                            <a:srgbClr val="D5D5D5"/>
                          </a:solidFill>
                          <a:effectLst/>
                          <a:latin typeface="Roboto" panose="02000000000000000000" pitchFamily="2" charset="0"/>
                        </a:rPr>
                        <a:t> </a:t>
                      </a:r>
                    </a:p>
                  </a:txBody>
                  <a:tcPr anchor="ctr">
                    <a:lnL w="7620" cap="flat" cmpd="sng" algn="ctr">
                      <a:solidFill>
                        <a:srgbClr val="D5D5D5"/>
                      </a:solidFill>
                      <a:prstDash val="solid"/>
                      <a:round/>
                      <a:headEnd type="none" w="med" len="med"/>
                      <a:tailEnd type="none" w="med" len="med"/>
                    </a:lnL>
                    <a:lnR w="7620" cap="flat" cmpd="sng" algn="ctr">
                      <a:solidFill>
                        <a:srgbClr val="D5D5D5"/>
                      </a:solidFill>
                      <a:prstDash val="solid"/>
                      <a:round/>
                      <a:headEnd type="none" w="med" len="med"/>
                      <a:tailEnd type="none" w="med" len="med"/>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solidFill>
                      <a:srgbClr val="FFFFFF"/>
                    </a:solidFill>
                  </a:tcPr>
                </a:tc>
                <a:tc>
                  <a:txBody>
                    <a:bodyPr/>
                    <a:lstStyle/>
                    <a:p>
                      <a:pPr algn="ctr"/>
                      <a:r>
                        <a:rPr lang="en-US" b="1" dirty="0">
                          <a:solidFill>
                            <a:srgbClr val="D5D5D5"/>
                          </a:solidFill>
                          <a:effectLst/>
                          <a:latin typeface="Roboto" panose="02000000000000000000" pitchFamily="2" charset="0"/>
                        </a:rPr>
                        <a:t> </a:t>
                      </a:r>
                      <a:endParaRPr lang="en-US" b="0" dirty="0">
                        <a:solidFill>
                          <a:srgbClr val="D5D5D5"/>
                        </a:solidFill>
                        <a:effectLst/>
                        <a:latin typeface="Roboto" panose="02000000000000000000" pitchFamily="2" charset="0"/>
                      </a:endParaRPr>
                    </a:p>
                  </a:txBody>
                  <a:tcPr anchor="ctr">
                    <a:lnL w="7620" cap="flat" cmpd="sng" algn="ctr">
                      <a:solidFill>
                        <a:srgbClr val="D5D5D5"/>
                      </a:solidFill>
                      <a:prstDash val="solid"/>
                      <a:round/>
                      <a:headEnd type="none" w="med" len="med"/>
                      <a:tailEnd type="none" w="med" len="med"/>
                    </a:lnL>
                    <a:lnR w="7620" cap="flat" cmpd="sng" algn="ctr">
                      <a:solidFill>
                        <a:srgbClr val="D5D5D5"/>
                      </a:solidFill>
                      <a:prstDash val="solid"/>
                      <a:round/>
                      <a:headEnd type="none" w="med" len="med"/>
                      <a:tailEnd type="none" w="med" len="med"/>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solidFill>
                      <a:srgbClr val="FFFFFF"/>
                    </a:solidFill>
                  </a:tcPr>
                </a:tc>
                <a:tc>
                  <a:txBody>
                    <a:bodyPr/>
                    <a:lstStyle/>
                    <a:p>
                      <a:pPr algn="ctr"/>
                      <a:r>
                        <a:rPr lang="en-US" b="1" dirty="0">
                          <a:solidFill>
                            <a:srgbClr val="D5D5D5"/>
                          </a:solidFill>
                          <a:effectLst/>
                          <a:latin typeface="Roboto" panose="02000000000000000000" pitchFamily="2" charset="0"/>
                        </a:rPr>
                        <a:t> </a:t>
                      </a:r>
                      <a:endParaRPr lang="en-US" b="0" dirty="0">
                        <a:solidFill>
                          <a:srgbClr val="D5D5D5"/>
                        </a:solidFill>
                        <a:effectLst/>
                        <a:latin typeface="Roboto" panose="02000000000000000000" pitchFamily="2" charset="0"/>
                      </a:endParaRPr>
                    </a:p>
                  </a:txBody>
                  <a:tcPr anchor="ctr">
                    <a:lnL w="7620" cap="flat" cmpd="sng" algn="ctr">
                      <a:solidFill>
                        <a:srgbClr val="D5D5D5"/>
                      </a:solidFill>
                      <a:prstDash val="solid"/>
                      <a:round/>
                      <a:headEnd type="none" w="med" len="med"/>
                      <a:tailEnd type="none" w="med" len="med"/>
                    </a:lnL>
                    <a:lnR>
                      <a:noFill/>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solidFill>
                      <a:srgbClr val="FFFFFF"/>
                    </a:solidFill>
                  </a:tcPr>
                </a:tc>
                <a:extLst>
                  <a:ext uri="{0D108BD9-81ED-4DB2-BD59-A6C34878D82A}">
                    <a16:rowId xmlns:a16="http://schemas.microsoft.com/office/drawing/2014/main" val="2391954379"/>
                  </a:ext>
                </a:extLst>
              </a:tr>
              <a:tr h="0">
                <a:tc>
                  <a:txBody>
                    <a:bodyPr/>
                    <a:lstStyle/>
                    <a:p>
                      <a:pPr algn="ctr"/>
                      <a:r>
                        <a:rPr lang="en-US" b="0" dirty="0">
                          <a:solidFill>
                            <a:srgbClr val="5040AE"/>
                          </a:solidFill>
                          <a:effectLst/>
                          <a:latin typeface="Roboto" panose="02000000000000000000" pitchFamily="2" charset="0"/>
                        </a:rPr>
                        <a:t> </a:t>
                      </a:r>
                      <a:endParaRPr lang="en-US" b="0" dirty="0">
                        <a:solidFill>
                          <a:srgbClr val="D5D5D5"/>
                        </a:solidFill>
                        <a:effectLst/>
                        <a:latin typeface="Roboto" panose="02000000000000000000" pitchFamily="2" charset="0"/>
                      </a:endParaRPr>
                    </a:p>
                  </a:txBody>
                  <a:tcPr anchor="ctr">
                    <a:lnL w="7620" cap="flat" cmpd="sng" algn="ctr">
                      <a:solidFill>
                        <a:srgbClr val="D5D5D5"/>
                      </a:solidFill>
                      <a:prstDash val="solid"/>
                      <a:round/>
                      <a:headEnd type="none" w="med" len="med"/>
                      <a:tailEnd type="none" w="med" len="med"/>
                    </a:lnL>
                    <a:lnR w="7620" cap="flat" cmpd="sng" algn="ctr">
                      <a:solidFill>
                        <a:srgbClr val="D5D5D5"/>
                      </a:solidFill>
                      <a:prstDash val="solid"/>
                      <a:round/>
                      <a:headEnd type="none" w="med" len="med"/>
                      <a:tailEnd type="none" w="med" len="med"/>
                    </a:lnR>
                    <a:lnT w="7620" cap="flat" cmpd="sng" algn="ctr">
                      <a:solidFill>
                        <a:srgbClr val="D5D5D5"/>
                      </a:solidFill>
                      <a:prstDash val="solid"/>
                      <a:round/>
                      <a:headEnd type="none" w="med" len="med"/>
                      <a:tailEnd type="none" w="med" len="med"/>
                    </a:lnT>
                    <a:lnB>
                      <a:noFill/>
                    </a:lnB>
                    <a:solidFill>
                      <a:srgbClr val="FFFFFF"/>
                    </a:solidFill>
                  </a:tcPr>
                </a:tc>
                <a:tc>
                  <a:txBody>
                    <a:bodyPr/>
                    <a:lstStyle/>
                    <a:p>
                      <a:pPr algn="ctr"/>
                      <a:r>
                        <a:rPr lang="en-US" b="1" dirty="0">
                          <a:solidFill>
                            <a:srgbClr val="D5D5D5"/>
                          </a:solidFill>
                          <a:effectLst/>
                          <a:latin typeface="Roboto" panose="02000000000000000000" pitchFamily="2" charset="0"/>
                        </a:rPr>
                        <a:t> </a:t>
                      </a:r>
                      <a:endParaRPr lang="en-US" b="0" dirty="0">
                        <a:solidFill>
                          <a:srgbClr val="D5D5D5"/>
                        </a:solidFill>
                        <a:effectLst/>
                        <a:latin typeface="Roboto" panose="02000000000000000000" pitchFamily="2" charset="0"/>
                      </a:endParaRPr>
                    </a:p>
                  </a:txBody>
                  <a:tcPr anchor="ctr">
                    <a:lnL w="7620" cap="flat" cmpd="sng" algn="ctr">
                      <a:solidFill>
                        <a:srgbClr val="D5D5D5"/>
                      </a:solidFill>
                      <a:prstDash val="solid"/>
                      <a:round/>
                      <a:headEnd type="none" w="med" len="med"/>
                      <a:tailEnd type="none" w="med" len="med"/>
                    </a:lnL>
                    <a:lnR w="7620" cap="flat" cmpd="sng" algn="ctr">
                      <a:solidFill>
                        <a:srgbClr val="D5D5D5"/>
                      </a:solidFill>
                      <a:prstDash val="solid"/>
                      <a:round/>
                      <a:headEnd type="none" w="med" len="med"/>
                      <a:tailEnd type="none" w="med" len="med"/>
                    </a:lnR>
                    <a:lnT w="7620" cap="flat" cmpd="sng" algn="ctr">
                      <a:solidFill>
                        <a:srgbClr val="D5D5D5"/>
                      </a:solidFill>
                      <a:prstDash val="solid"/>
                      <a:round/>
                      <a:headEnd type="none" w="med" len="med"/>
                      <a:tailEnd type="none" w="med" len="med"/>
                    </a:lnT>
                    <a:lnB>
                      <a:noFill/>
                    </a:lnB>
                    <a:solidFill>
                      <a:srgbClr val="FFFFFF"/>
                    </a:solidFill>
                  </a:tcPr>
                </a:tc>
                <a:tc>
                  <a:txBody>
                    <a:bodyPr/>
                    <a:lstStyle/>
                    <a:p>
                      <a:pPr algn="ctr"/>
                      <a:endParaRPr lang="en-US" b="0" dirty="0">
                        <a:solidFill>
                          <a:srgbClr val="D5D5D5"/>
                        </a:solidFill>
                        <a:effectLst/>
                        <a:latin typeface="Roboto" panose="02000000000000000000" pitchFamily="2" charset="0"/>
                      </a:endParaRPr>
                    </a:p>
                  </a:txBody>
                  <a:tcPr anchor="ctr">
                    <a:lnL w="7620" cap="flat" cmpd="sng" algn="ctr">
                      <a:solidFill>
                        <a:srgbClr val="D5D5D5"/>
                      </a:solidFill>
                      <a:prstDash val="solid"/>
                      <a:round/>
                      <a:headEnd type="none" w="med" len="med"/>
                      <a:tailEnd type="none" w="med" len="med"/>
                    </a:lnL>
                    <a:lnR>
                      <a:noFill/>
                    </a:lnR>
                    <a:lnT w="7620" cap="flat" cmpd="sng" algn="ctr">
                      <a:solidFill>
                        <a:srgbClr val="D5D5D5"/>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74527989"/>
                  </a:ext>
                </a:extLst>
              </a:tr>
            </a:tbl>
          </a:graphicData>
        </a:graphic>
      </p:graphicFrame>
    </p:spTree>
    <p:extLst>
      <p:ext uri="{BB962C8B-B14F-4D97-AF65-F5344CB8AC3E}">
        <p14:creationId xmlns:p14="http://schemas.microsoft.com/office/powerpoint/2010/main" val="4094546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30F2A1-E1BA-5A6B-271C-AC53C1E84172}"/>
              </a:ext>
            </a:extLst>
          </p:cNvPr>
          <p:cNvSpPr txBox="1"/>
          <p:nvPr/>
        </p:nvSpPr>
        <p:spPr>
          <a:xfrm>
            <a:off x="3048778" y="751344"/>
            <a:ext cx="6097554" cy="5355312"/>
          </a:xfrm>
          <a:prstGeom prst="rect">
            <a:avLst/>
          </a:prstGeom>
          <a:noFill/>
        </p:spPr>
        <p:txBody>
          <a:bodyPr wrap="square">
            <a:spAutoFit/>
          </a:bodyPr>
          <a:lstStyle/>
          <a:p>
            <a:pPr algn="l"/>
            <a:br>
              <a:rPr lang="en-US" b="0" i="0" dirty="0">
                <a:solidFill>
                  <a:srgbClr val="111111"/>
                </a:solidFill>
                <a:effectLst/>
                <a:latin typeface="Helvetica" panose="020B0604020202020204" pitchFamily="34" charset="0"/>
              </a:rPr>
            </a:br>
            <a:r>
              <a:rPr lang="en-US" b="0" i="0" dirty="0">
                <a:solidFill>
                  <a:srgbClr val="111111"/>
                </a:solidFill>
                <a:effectLst/>
                <a:latin typeface="Helvetica" panose="020B0604020202020204" pitchFamily="34" charset="0"/>
              </a:rPr>
              <a:t>Prevention</a:t>
            </a:r>
          </a:p>
          <a:p>
            <a:pPr algn="l"/>
            <a:r>
              <a:rPr lang="en-US" b="0" i="0" dirty="0">
                <a:solidFill>
                  <a:srgbClr val="111111"/>
                </a:solidFill>
                <a:effectLst/>
                <a:latin typeface="Helvetica" panose="020B0604020202020204" pitchFamily="34" charset="0"/>
              </a:rPr>
              <a:t>Many types of anemia can't be prevented. But you can avoid iron deficiency anemia and vitamin deficiency anemias by eating a diet that includes a variety of vitamins and minerals, including:</a:t>
            </a:r>
          </a:p>
          <a:p>
            <a:pPr algn="l">
              <a:buFont typeface="Arial" panose="020B0604020202020204" pitchFamily="34" charset="0"/>
              <a:buChar char="•"/>
            </a:pPr>
            <a:r>
              <a:rPr lang="en-US" b="1" i="0" dirty="0">
                <a:solidFill>
                  <a:srgbClr val="111111"/>
                </a:solidFill>
                <a:effectLst/>
                <a:latin typeface="Helvetica" panose="020B0604020202020204" pitchFamily="34" charset="0"/>
              </a:rPr>
              <a:t>Iron.</a:t>
            </a:r>
            <a:r>
              <a:rPr lang="en-US" b="0" i="0" dirty="0">
                <a:solidFill>
                  <a:srgbClr val="111111"/>
                </a:solidFill>
                <a:effectLst/>
                <a:latin typeface="Helvetica" panose="020B0604020202020204" pitchFamily="34" charset="0"/>
              </a:rPr>
              <a:t> Iron-rich foods include beef and other meats, beans,,, dark green leafy vegetables and dried fruit.</a:t>
            </a:r>
          </a:p>
          <a:p>
            <a:pPr algn="l">
              <a:buFont typeface="Arial" panose="020B0604020202020204" pitchFamily="34" charset="0"/>
              <a:buChar char="•"/>
            </a:pPr>
            <a:r>
              <a:rPr lang="en-US" b="1" i="0" dirty="0">
                <a:solidFill>
                  <a:srgbClr val="111111"/>
                </a:solidFill>
                <a:effectLst/>
                <a:latin typeface="Helvetica" panose="020B0604020202020204" pitchFamily="34" charset="0"/>
              </a:rPr>
              <a:t>Folate.</a:t>
            </a:r>
            <a:r>
              <a:rPr lang="en-US" b="0" i="0" dirty="0">
                <a:solidFill>
                  <a:srgbClr val="111111"/>
                </a:solidFill>
                <a:effectLst/>
                <a:latin typeface="Helvetica" panose="020B0604020202020204" pitchFamily="34" charset="0"/>
              </a:rPr>
              <a:t> This nutrient, and its synthetic form folic acid, can be found in fruits and fruit juices, dark green leafy vegetables, green peas, kidney beans,, grain products,</a:t>
            </a:r>
            <a:r>
              <a:rPr lang="ar-IQ" b="0" i="0" dirty="0" err="1">
                <a:solidFill>
                  <a:srgbClr val="111111"/>
                </a:solidFill>
                <a:effectLst/>
                <a:latin typeface="Helvetica" panose="020B0604020202020204" pitchFamily="34" charset="0"/>
              </a:rPr>
              <a:t>الحنطه</a:t>
            </a:r>
            <a:r>
              <a:rPr lang="en-US" b="0" i="0" dirty="0">
                <a:solidFill>
                  <a:srgbClr val="111111"/>
                </a:solidFill>
                <a:effectLst/>
                <a:latin typeface="Helvetica" panose="020B0604020202020204" pitchFamily="34" charset="0"/>
              </a:rPr>
              <a:t>such as bread, cereal, pasta and rice.</a:t>
            </a:r>
          </a:p>
          <a:p>
            <a:pPr algn="l">
              <a:buFont typeface="Arial" panose="020B0604020202020204" pitchFamily="34" charset="0"/>
              <a:buChar char="•"/>
            </a:pPr>
            <a:r>
              <a:rPr lang="en-US" b="1" i="0" dirty="0">
                <a:solidFill>
                  <a:srgbClr val="111111"/>
                </a:solidFill>
                <a:effectLst/>
                <a:latin typeface="Helvetica" panose="020B0604020202020204" pitchFamily="34" charset="0"/>
              </a:rPr>
              <a:t>Vitamin B-12.</a:t>
            </a:r>
            <a:r>
              <a:rPr lang="en-US" b="0" i="0" dirty="0">
                <a:solidFill>
                  <a:srgbClr val="111111"/>
                </a:solidFill>
                <a:effectLst/>
                <a:latin typeface="Helvetica" panose="020B0604020202020204" pitchFamily="34" charset="0"/>
              </a:rPr>
              <a:t> Foods rich in vitamin B-12 include meat, dairy products and soy products.</a:t>
            </a:r>
            <a:endParaRPr lang="ar-IQ" b="0" i="0" dirty="0">
              <a:solidFill>
                <a:srgbClr val="111111"/>
              </a:solidFill>
              <a:effectLst/>
              <a:latin typeface="Helvetica" panose="020B0604020202020204" pitchFamily="34" charset="0"/>
            </a:endParaRPr>
          </a:p>
          <a:p>
            <a:pPr algn="l">
              <a:buFont typeface="Arial" panose="020B0604020202020204" pitchFamily="34" charset="0"/>
              <a:buChar char="•"/>
            </a:pPr>
            <a:endParaRPr lang="en-US" b="0" i="0" dirty="0">
              <a:solidFill>
                <a:srgbClr val="111111"/>
              </a:solidFill>
              <a:effectLst/>
              <a:latin typeface="Helvetica" panose="020B0604020202020204" pitchFamily="34" charset="0"/>
            </a:endParaRPr>
          </a:p>
          <a:p>
            <a:pPr algn="l">
              <a:buFont typeface="Arial" panose="020B0604020202020204" pitchFamily="34" charset="0"/>
              <a:buChar char="•"/>
            </a:pPr>
            <a:r>
              <a:rPr lang="en-US" b="1" i="0" dirty="0">
                <a:solidFill>
                  <a:srgbClr val="111111"/>
                </a:solidFill>
                <a:effectLst/>
                <a:latin typeface="Helvetica" panose="020B0604020202020204" pitchFamily="34" charset="0"/>
              </a:rPr>
              <a:t>Vitamin C.</a:t>
            </a:r>
            <a:r>
              <a:rPr lang="en-US" b="0" i="0" dirty="0">
                <a:solidFill>
                  <a:srgbClr val="111111"/>
                </a:solidFill>
                <a:effectLst/>
                <a:latin typeface="Helvetica" panose="020B0604020202020204" pitchFamily="34" charset="0"/>
              </a:rPr>
              <a:t> Foods rich in vitamin C include citrus fruits</a:t>
            </a:r>
            <a:r>
              <a:rPr lang="ar-IQ" b="0" i="0" dirty="0">
                <a:solidFill>
                  <a:srgbClr val="111111"/>
                </a:solidFill>
                <a:effectLst/>
                <a:latin typeface="Helvetica" panose="020B0604020202020204" pitchFamily="34" charset="0"/>
              </a:rPr>
              <a:t>الحمضيات</a:t>
            </a:r>
            <a:r>
              <a:rPr lang="en-US" b="0" i="0" dirty="0">
                <a:solidFill>
                  <a:srgbClr val="111111"/>
                </a:solidFill>
                <a:effectLst/>
                <a:latin typeface="Helvetica" panose="020B0604020202020204" pitchFamily="34" charset="0"/>
              </a:rPr>
              <a:t> and juices, peppers, broccoli, tomatoes, melons    </a:t>
            </a:r>
            <a:r>
              <a:rPr lang="ar-IQ" b="0" i="0" dirty="0" err="1">
                <a:solidFill>
                  <a:srgbClr val="111111"/>
                </a:solidFill>
                <a:effectLst/>
                <a:latin typeface="Helvetica" panose="020B0604020202020204" pitchFamily="34" charset="0"/>
              </a:rPr>
              <a:t>الطيج</a:t>
            </a:r>
            <a:r>
              <a:rPr lang="en-US" b="0" i="0" dirty="0">
                <a:solidFill>
                  <a:srgbClr val="111111"/>
                </a:solidFill>
                <a:effectLst/>
                <a:latin typeface="Helvetica" panose="020B0604020202020204" pitchFamily="34" charset="0"/>
              </a:rPr>
              <a:t> and strawberries. These also help increase iron </a:t>
            </a:r>
            <a:r>
              <a:rPr lang="en-US" b="0" i="0" dirty="0" err="1">
                <a:solidFill>
                  <a:srgbClr val="111111"/>
                </a:solidFill>
                <a:effectLst/>
                <a:latin typeface="Helvetica" panose="020B0604020202020204" pitchFamily="34" charset="0"/>
              </a:rPr>
              <a:t>absorptio</a:t>
            </a:r>
            <a:endParaRPr lang="en-US" b="0" i="0" dirty="0">
              <a:solidFill>
                <a:srgbClr val="111111"/>
              </a:solidFill>
              <a:effectLst/>
              <a:latin typeface="Helvetica" panose="020B0604020202020204" pitchFamily="34" charset="0"/>
            </a:endParaRPr>
          </a:p>
        </p:txBody>
      </p:sp>
    </p:spTree>
    <p:extLst>
      <p:ext uri="{BB962C8B-B14F-4D97-AF65-F5344CB8AC3E}">
        <p14:creationId xmlns:p14="http://schemas.microsoft.com/office/powerpoint/2010/main" val="3423932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emia Nursing Care Management: A Study Guide">
            <a:extLst>
              <a:ext uri="{FF2B5EF4-FFF2-40B4-BE49-F238E27FC236}">
                <a16:creationId xmlns:a16="http://schemas.microsoft.com/office/drawing/2014/main" id="{B98643B5-F928-3C84-D823-9B6EB4805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800100"/>
            <a:ext cx="73152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58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4DB64FE-4768-26A4-EFDF-FAE200A65C24}"/>
              </a:ext>
            </a:extLst>
          </p:cNvPr>
          <p:cNvGraphicFramePr>
            <a:graphicFrameLocks noGrp="1"/>
          </p:cNvGraphicFramePr>
          <p:nvPr>
            <p:extLst>
              <p:ext uri="{D42A27DB-BD31-4B8C-83A1-F6EECF244321}">
                <p14:modId xmlns:p14="http://schemas.microsoft.com/office/powerpoint/2010/main" val="2780456715"/>
              </p:ext>
            </p:extLst>
          </p:nvPr>
        </p:nvGraphicFramePr>
        <p:xfrm>
          <a:off x="3095244" y="2467219"/>
          <a:ext cx="7220712" cy="2560320"/>
        </p:xfrm>
        <a:graphic>
          <a:graphicData uri="http://schemas.openxmlformats.org/drawingml/2006/table">
            <a:tbl>
              <a:tblPr/>
              <a:tblGrid>
                <a:gridCol w="2617570">
                  <a:extLst>
                    <a:ext uri="{9D8B030D-6E8A-4147-A177-3AD203B41FA5}">
                      <a16:colId xmlns:a16="http://schemas.microsoft.com/office/drawing/2014/main" val="3110044549"/>
                    </a:ext>
                  </a:extLst>
                </a:gridCol>
                <a:gridCol w="4603142">
                  <a:extLst>
                    <a:ext uri="{9D8B030D-6E8A-4147-A177-3AD203B41FA5}">
                      <a16:colId xmlns:a16="http://schemas.microsoft.com/office/drawing/2014/main" val="3335545841"/>
                    </a:ext>
                  </a:extLst>
                </a:gridCol>
              </a:tblGrid>
              <a:tr h="0">
                <a:tc>
                  <a:txBody>
                    <a:bodyPr/>
                    <a:lstStyle/>
                    <a:p>
                      <a:pPr algn="ctr" fontAlgn="t"/>
                      <a:endParaRPr lang="en-US" b="1" i="0" dirty="0">
                        <a:effectLst/>
                        <a:latin typeface="Roboto" panose="02000000000000000000" pitchFamily="2" charset="0"/>
                      </a:endParaRPr>
                    </a:p>
                  </a:txBody>
                  <a:tcPr marL="114300" marR="114300">
                    <a:lnL>
                      <a:noFill/>
                    </a:lnL>
                    <a:lnR>
                      <a:noFill/>
                    </a:lnR>
                    <a:lnT>
                      <a:noFill/>
                    </a:lnT>
                    <a:lnB>
                      <a:noFill/>
                    </a:lnB>
                    <a:solidFill>
                      <a:srgbClr val="500C95"/>
                    </a:solidFill>
                  </a:tcPr>
                </a:tc>
                <a:tc>
                  <a:txBody>
                    <a:bodyPr/>
                    <a:lstStyle/>
                    <a:p>
                      <a:pPr fontAlgn="t">
                        <a:buFont typeface="Arial" panose="020B0604020202020204" pitchFamily="34" charset="0"/>
                        <a:buChar char="•"/>
                      </a:pPr>
                      <a:r>
                        <a:rPr lang="en-US" b="0" dirty="0">
                          <a:solidFill>
                            <a:srgbClr val="D5D5D5"/>
                          </a:solidFill>
                          <a:effectLst/>
                          <a:latin typeface="Roboto" panose="02000000000000000000" pitchFamily="2" charset="0"/>
                        </a:rPr>
                        <a:t>​Eat smaller, more frequent meals throughout the day</a:t>
                      </a:r>
                    </a:p>
                    <a:p>
                      <a:pPr fontAlgn="t">
                        <a:buFont typeface="Arial" panose="020B0604020202020204" pitchFamily="34" charset="0"/>
                        <a:buChar char="•"/>
                      </a:pPr>
                      <a:r>
                        <a:rPr lang="en-US" b="0" dirty="0">
                          <a:solidFill>
                            <a:srgbClr val="D5D5D5"/>
                          </a:solidFill>
                          <a:effectLst/>
                          <a:latin typeface="Roboto" panose="02000000000000000000" pitchFamily="2" charset="0"/>
                        </a:rPr>
                        <a:t>Drink plenty of water, get adequate sleep and exercise. </a:t>
                      </a:r>
                    </a:p>
                    <a:p>
                      <a:pPr fontAlgn="t">
                        <a:buFont typeface="Arial" panose="020B0604020202020204" pitchFamily="34" charset="0"/>
                        <a:buChar char="•"/>
                      </a:pPr>
                      <a:r>
                        <a:rPr lang="en-US" b="0" dirty="0">
                          <a:solidFill>
                            <a:srgbClr val="D5D5D5"/>
                          </a:solidFill>
                          <a:effectLst/>
                          <a:latin typeface="Roboto" panose="02000000000000000000" pitchFamily="2" charset="0"/>
                        </a:rPr>
                        <a:t>Include iron-rich foods like green leafy vegetables,,, chicken, or fish.​</a:t>
                      </a:r>
                    </a:p>
                    <a:p>
                      <a:pPr fontAlgn="t"/>
                      <a:br>
                        <a:rPr lang="en-US" b="0" dirty="0">
                          <a:solidFill>
                            <a:srgbClr val="D5D5D5"/>
                          </a:solidFill>
                          <a:effectLst/>
                          <a:latin typeface="Roboto" panose="02000000000000000000" pitchFamily="2" charset="0"/>
                        </a:rPr>
                      </a:br>
                      <a:r>
                        <a:rPr lang="en-US" b="0" dirty="0">
                          <a:solidFill>
                            <a:srgbClr val="D5D5D5"/>
                          </a:solidFill>
                          <a:effectLst/>
                          <a:latin typeface="Roboto" panose="02000000000000000000" pitchFamily="2" charset="0"/>
                        </a:rPr>
                        <a:t>* Follow doctor's advice as per your individual needs.</a:t>
                      </a:r>
                    </a:p>
                  </a:txBody>
                  <a:tcPr marL="114300" marR="114300">
                    <a:lnL>
                      <a:noFill/>
                    </a:lnL>
                    <a:lnR>
                      <a:noFill/>
                    </a:lnR>
                    <a:lnT>
                      <a:noFill/>
                    </a:lnT>
                    <a:lnB>
                      <a:noFill/>
                    </a:lnB>
                    <a:solidFill>
                      <a:srgbClr val="500C95"/>
                    </a:solidFill>
                  </a:tcPr>
                </a:tc>
                <a:extLst>
                  <a:ext uri="{0D108BD9-81ED-4DB2-BD59-A6C34878D82A}">
                    <a16:rowId xmlns:a16="http://schemas.microsoft.com/office/drawing/2014/main" val="1030407592"/>
                  </a:ext>
                </a:extLst>
              </a:tr>
            </a:tbl>
          </a:graphicData>
        </a:graphic>
      </p:graphicFrame>
      <p:pic>
        <p:nvPicPr>
          <p:cNvPr id="4097" name="Picture 1" descr="healthy pregnancy">
            <a:extLst>
              <a:ext uri="{FF2B5EF4-FFF2-40B4-BE49-F238E27FC236}">
                <a16:creationId xmlns:a16="http://schemas.microsoft.com/office/drawing/2014/main" id="{7C2812B7-9F90-748A-8482-FB71942D0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025" y="2584450"/>
            <a:ext cx="3114675"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949980A-D12D-71AE-2DE7-C137C62563A3}"/>
              </a:ext>
            </a:extLst>
          </p:cNvPr>
          <p:cNvSpPr txBox="1"/>
          <p:nvPr/>
        </p:nvSpPr>
        <p:spPr>
          <a:xfrm>
            <a:off x="-495300" y="5508744"/>
            <a:ext cx="6096000" cy="369332"/>
          </a:xfrm>
          <a:prstGeom prst="rect">
            <a:avLst/>
          </a:prstGeom>
          <a:noFill/>
        </p:spPr>
        <p:txBody>
          <a:bodyPr wrap="square">
            <a:spAutoFit/>
          </a:bodyPr>
          <a:lstStyle/>
          <a:p>
            <a:pPr algn="ctr"/>
            <a:r>
              <a:rPr lang="en-US" b="1" i="0" dirty="0">
                <a:solidFill>
                  <a:srgbClr val="3F3F3F"/>
                </a:solidFill>
                <a:effectLst/>
                <a:latin typeface="Roboto" panose="02000000000000000000" pitchFamily="2" charset="0"/>
              </a:rPr>
              <a:t> *</a:t>
            </a:r>
          </a:p>
        </p:txBody>
      </p:sp>
      <p:sp>
        <p:nvSpPr>
          <p:cNvPr id="6" name="TextBox 5">
            <a:extLst>
              <a:ext uri="{FF2B5EF4-FFF2-40B4-BE49-F238E27FC236}">
                <a16:creationId xmlns:a16="http://schemas.microsoft.com/office/drawing/2014/main" id="{0B490E66-8C6A-AED8-B8E3-1D4AC44C6BB7}"/>
              </a:ext>
            </a:extLst>
          </p:cNvPr>
          <p:cNvSpPr txBox="1"/>
          <p:nvPr/>
        </p:nvSpPr>
        <p:spPr>
          <a:xfrm>
            <a:off x="2711938" y="1240067"/>
            <a:ext cx="6096000" cy="369332"/>
          </a:xfrm>
          <a:prstGeom prst="rect">
            <a:avLst/>
          </a:prstGeom>
          <a:noFill/>
        </p:spPr>
        <p:txBody>
          <a:bodyPr wrap="square">
            <a:spAutoFit/>
          </a:bodyPr>
          <a:lstStyle/>
          <a:p>
            <a:pPr algn="ctr"/>
            <a:r>
              <a:rPr lang="en-US" b="1" i="0" dirty="0">
                <a:solidFill>
                  <a:srgbClr val="3F3F3F"/>
                </a:solidFill>
                <a:effectLst/>
                <a:latin typeface="Roboto" panose="02000000000000000000" pitchFamily="2" charset="0"/>
              </a:rPr>
              <a:t>*</a:t>
            </a:r>
          </a:p>
        </p:txBody>
      </p:sp>
      <p:sp>
        <p:nvSpPr>
          <p:cNvPr id="8" name="TextBox 7">
            <a:extLst>
              <a:ext uri="{FF2B5EF4-FFF2-40B4-BE49-F238E27FC236}">
                <a16:creationId xmlns:a16="http://schemas.microsoft.com/office/drawing/2014/main" id="{FE38D8CC-9707-2C53-107D-CBB0BA589694}"/>
              </a:ext>
            </a:extLst>
          </p:cNvPr>
          <p:cNvSpPr txBox="1"/>
          <p:nvPr/>
        </p:nvSpPr>
        <p:spPr>
          <a:xfrm>
            <a:off x="2711938" y="1622126"/>
            <a:ext cx="6096000" cy="369332"/>
          </a:xfrm>
          <a:prstGeom prst="rect">
            <a:avLst/>
          </a:prstGeom>
          <a:noFill/>
        </p:spPr>
        <p:txBody>
          <a:bodyPr wrap="square">
            <a:spAutoFit/>
          </a:bodyPr>
          <a:lstStyle/>
          <a:p>
            <a:pPr algn="ctr"/>
            <a:r>
              <a:rPr lang="en-US" b="1" i="0" dirty="0">
                <a:solidFill>
                  <a:srgbClr val="3F3F3F"/>
                </a:solidFill>
                <a:effectLst/>
                <a:latin typeface="Roboto" panose="02000000000000000000" pitchFamily="2" charset="0"/>
              </a:rPr>
              <a:t>Tips for a Healthier Pregnancy*</a:t>
            </a:r>
          </a:p>
        </p:txBody>
      </p:sp>
    </p:spTree>
    <p:extLst>
      <p:ext uri="{BB962C8B-B14F-4D97-AF65-F5344CB8AC3E}">
        <p14:creationId xmlns:p14="http://schemas.microsoft.com/office/powerpoint/2010/main" val="2096442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195CF6-0F45-6DBE-6FD7-DEF93A01C367}"/>
              </a:ext>
            </a:extLst>
          </p:cNvPr>
          <p:cNvPicPr>
            <a:picLocks noChangeAspect="1"/>
          </p:cNvPicPr>
          <p:nvPr/>
        </p:nvPicPr>
        <p:blipFill>
          <a:blip r:embed="rId2"/>
          <a:stretch>
            <a:fillRect/>
          </a:stretch>
        </p:blipFill>
        <p:spPr>
          <a:xfrm>
            <a:off x="1809750" y="571500"/>
            <a:ext cx="8572500" cy="5715000"/>
          </a:xfrm>
          <a:prstGeom prst="rect">
            <a:avLst/>
          </a:prstGeom>
        </p:spPr>
      </p:pic>
    </p:spTree>
    <p:extLst>
      <p:ext uri="{BB962C8B-B14F-4D97-AF65-F5344CB8AC3E}">
        <p14:creationId xmlns:p14="http://schemas.microsoft.com/office/powerpoint/2010/main" val="4003571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AE13E1-D28D-5FBB-2F14-1F356A034752}"/>
              </a:ext>
            </a:extLst>
          </p:cNvPr>
          <p:cNvSpPr txBox="1"/>
          <p:nvPr/>
        </p:nvSpPr>
        <p:spPr>
          <a:xfrm>
            <a:off x="1062893" y="1141385"/>
            <a:ext cx="6096000" cy="1754326"/>
          </a:xfrm>
          <a:prstGeom prst="rect">
            <a:avLst/>
          </a:prstGeom>
          <a:noFill/>
        </p:spPr>
        <p:txBody>
          <a:bodyPr wrap="square">
            <a:spAutoFit/>
          </a:bodyPr>
          <a:lstStyle/>
          <a:p>
            <a:pPr algn="l"/>
            <a:r>
              <a:rPr lang="en-US" b="0" i="0" dirty="0">
                <a:solidFill>
                  <a:srgbClr val="4D4D4D"/>
                </a:solidFill>
                <a:effectLst/>
                <a:latin typeface="Roboto" panose="02000000000000000000" pitchFamily="2" charset="0"/>
              </a:rPr>
              <a:t>Foods that are high in </a:t>
            </a:r>
            <a:r>
              <a:rPr lang="en-US" b="1" i="0" u="none" strike="noStrike" dirty="0">
                <a:solidFill>
                  <a:srgbClr val="4D4D4D"/>
                </a:solidFill>
                <a:effectLst/>
                <a:latin typeface="Roboto" panose="02000000000000000000" pitchFamily="2" charset="0"/>
                <a:hlinkClick r:id="rId2"/>
              </a:rPr>
              <a:t>vitamin C</a:t>
            </a:r>
            <a:r>
              <a:rPr lang="en-US" b="0" i="0" dirty="0">
                <a:solidFill>
                  <a:srgbClr val="4D4D4D"/>
                </a:solidFill>
                <a:effectLst/>
                <a:latin typeface="Roboto" panose="02000000000000000000" pitchFamily="2" charset="0"/>
              </a:rPr>
              <a:t> can help your body absorb more iron. These include:</a:t>
            </a:r>
          </a:p>
          <a:p>
            <a:pPr algn="l">
              <a:buFont typeface="Arial" panose="020B0604020202020204" pitchFamily="34" charset="0"/>
              <a:buChar char="•"/>
            </a:pPr>
            <a:r>
              <a:rPr lang="en-US" b="0" i="0" dirty="0">
                <a:solidFill>
                  <a:srgbClr val="4D4D4D"/>
                </a:solidFill>
                <a:effectLst/>
                <a:latin typeface="Roboto" panose="02000000000000000000" pitchFamily="2" charset="0"/>
              </a:rPr>
              <a:t>citrus fruits and juices</a:t>
            </a:r>
          </a:p>
          <a:p>
            <a:pPr algn="l">
              <a:buFont typeface="Arial" panose="020B0604020202020204" pitchFamily="34" charset="0"/>
              <a:buChar char="•"/>
            </a:pPr>
            <a:r>
              <a:rPr lang="en-US" b="0" i="0" dirty="0">
                <a:solidFill>
                  <a:srgbClr val="4D4D4D"/>
                </a:solidFill>
                <a:effectLst/>
                <a:latin typeface="Roboto" panose="02000000000000000000" pitchFamily="2" charset="0"/>
              </a:rPr>
              <a:t>strawberries</a:t>
            </a:r>
          </a:p>
          <a:p>
            <a:pPr algn="l">
              <a:buFont typeface="Arial" panose="020B0604020202020204" pitchFamily="34" charset="0"/>
              <a:buChar char="•"/>
            </a:pPr>
            <a:r>
              <a:rPr lang="en-US" b="0" i="0" dirty="0">
                <a:solidFill>
                  <a:srgbClr val="4D4D4D"/>
                </a:solidFill>
                <a:effectLst/>
                <a:latin typeface="Roboto" panose="02000000000000000000" pitchFamily="2" charset="0"/>
              </a:rPr>
              <a:t>tomatoes</a:t>
            </a:r>
          </a:p>
          <a:p>
            <a:pPr algn="l">
              <a:buFont typeface="Arial" panose="020B0604020202020204" pitchFamily="34" charset="0"/>
              <a:buChar char="•"/>
            </a:pPr>
            <a:r>
              <a:rPr lang="en-US" b="0" i="0" dirty="0">
                <a:solidFill>
                  <a:srgbClr val="4D4D4D"/>
                </a:solidFill>
                <a:effectLst/>
                <a:latin typeface="Roboto" panose="02000000000000000000" pitchFamily="2" charset="0"/>
              </a:rPr>
              <a:t>bell peppers</a:t>
            </a:r>
          </a:p>
        </p:txBody>
      </p:sp>
      <p:sp>
        <p:nvSpPr>
          <p:cNvPr id="5" name="TextBox 4">
            <a:extLst>
              <a:ext uri="{FF2B5EF4-FFF2-40B4-BE49-F238E27FC236}">
                <a16:creationId xmlns:a16="http://schemas.microsoft.com/office/drawing/2014/main" id="{35E4C66E-76F0-2B48-A4CB-841146C0E555}"/>
              </a:ext>
            </a:extLst>
          </p:cNvPr>
          <p:cNvSpPr txBox="1"/>
          <p:nvPr/>
        </p:nvSpPr>
        <p:spPr>
          <a:xfrm>
            <a:off x="1062893" y="3131292"/>
            <a:ext cx="6096000" cy="2585323"/>
          </a:xfrm>
          <a:prstGeom prst="rect">
            <a:avLst/>
          </a:prstGeom>
          <a:noFill/>
        </p:spPr>
        <p:txBody>
          <a:bodyPr wrap="square">
            <a:spAutoFit/>
          </a:bodyPr>
          <a:lstStyle/>
          <a:p>
            <a:pPr algn="l"/>
            <a:r>
              <a:rPr lang="en-US" b="0" i="0" dirty="0">
                <a:solidFill>
                  <a:srgbClr val="4D4D4D"/>
                </a:solidFill>
                <a:effectLst/>
                <a:latin typeface="Roboto" panose="02000000000000000000" pitchFamily="2" charset="0"/>
              </a:rPr>
              <a:t>Try eating those foods at the same time that you eat iron-rich foods. For example, you could drink a glass of orange juice and eat an iron-fortified cereal for </a:t>
            </a:r>
            <a:r>
              <a:rPr lang="en-US" b="1" i="0" u="none" strike="noStrike" dirty="0">
                <a:solidFill>
                  <a:srgbClr val="4D4D4D"/>
                </a:solidFill>
                <a:effectLst/>
                <a:latin typeface="Roboto" panose="02000000000000000000" pitchFamily="2" charset="0"/>
                <a:hlinkClick r:id="rId3"/>
              </a:rPr>
              <a:t>breakfast</a:t>
            </a:r>
            <a:r>
              <a:rPr lang="en-US" b="0" i="0" dirty="0">
                <a:solidFill>
                  <a:srgbClr val="4D4D4D"/>
                </a:solidFill>
                <a:effectLst/>
                <a:latin typeface="Roboto" panose="02000000000000000000" pitchFamily="2" charset="0"/>
              </a:rPr>
              <a:t>.</a:t>
            </a:r>
          </a:p>
          <a:p>
            <a:pPr algn="l"/>
            <a:r>
              <a:rPr lang="en-US" b="0" i="0" dirty="0">
                <a:solidFill>
                  <a:srgbClr val="4D4D4D"/>
                </a:solidFill>
                <a:effectLst/>
                <a:latin typeface="Roboto" panose="02000000000000000000" pitchFamily="2" charset="0"/>
              </a:rPr>
              <a:t>Also, choose foods that are high in folate to help prevent folate deficiency. These include:</a:t>
            </a:r>
          </a:p>
          <a:p>
            <a:pPr algn="l">
              <a:buFont typeface="Arial" panose="020B0604020202020204" pitchFamily="34" charset="0"/>
              <a:buChar char="•"/>
            </a:pPr>
            <a:r>
              <a:rPr lang="en-US" b="0" i="0" dirty="0">
                <a:solidFill>
                  <a:srgbClr val="4D4D4D"/>
                </a:solidFill>
                <a:effectLst/>
                <a:latin typeface="Roboto" panose="02000000000000000000" pitchFamily="2" charset="0"/>
              </a:rPr>
              <a:t>leafy green vegetables</a:t>
            </a:r>
          </a:p>
          <a:p>
            <a:pPr algn="l">
              <a:buFont typeface="Arial" panose="020B0604020202020204" pitchFamily="34" charset="0"/>
              <a:buChar char="•"/>
            </a:pPr>
            <a:r>
              <a:rPr lang="en-US" b="0" i="0" dirty="0">
                <a:solidFill>
                  <a:srgbClr val="4D4D4D"/>
                </a:solidFill>
                <a:effectLst/>
                <a:latin typeface="Roboto" panose="02000000000000000000" pitchFamily="2" charset="0"/>
              </a:rPr>
              <a:t>citrus fruits and juices</a:t>
            </a:r>
          </a:p>
          <a:p>
            <a:pPr algn="l">
              <a:buFont typeface="Arial" panose="020B0604020202020204" pitchFamily="34" charset="0"/>
              <a:buChar char="•"/>
            </a:pPr>
            <a:r>
              <a:rPr lang="en-US" b="0" i="0" dirty="0">
                <a:solidFill>
                  <a:srgbClr val="4D4D4D"/>
                </a:solidFill>
                <a:effectLst/>
                <a:latin typeface="Roboto" panose="02000000000000000000" pitchFamily="2" charset="0"/>
              </a:rPr>
              <a:t>dried beans</a:t>
            </a:r>
          </a:p>
          <a:p>
            <a:pPr algn="l">
              <a:buFont typeface="Arial" panose="020B0604020202020204" pitchFamily="34" charset="0"/>
              <a:buChar char="•"/>
            </a:pPr>
            <a:r>
              <a:rPr lang="en-US" b="0" i="0" dirty="0">
                <a:solidFill>
                  <a:srgbClr val="4D4D4D"/>
                </a:solidFill>
                <a:effectLst/>
                <a:latin typeface="Roboto" panose="02000000000000000000" pitchFamily="2" charset="0"/>
              </a:rPr>
              <a:t>breads and cereals fortified with folic acid</a:t>
            </a:r>
          </a:p>
        </p:txBody>
      </p:sp>
    </p:spTree>
    <p:extLst>
      <p:ext uri="{BB962C8B-B14F-4D97-AF65-F5344CB8AC3E}">
        <p14:creationId xmlns:p14="http://schemas.microsoft.com/office/powerpoint/2010/main" val="3107285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440CFD-A5AB-967F-27B3-BF2C8EA052D9}"/>
              </a:ext>
            </a:extLst>
          </p:cNvPr>
          <p:cNvPicPr>
            <a:picLocks noChangeAspect="1"/>
          </p:cNvPicPr>
          <p:nvPr/>
        </p:nvPicPr>
        <p:blipFill>
          <a:blip r:embed="rId2"/>
          <a:stretch>
            <a:fillRect/>
          </a:stretch>
        </p:blipFill>
        <p:spPr>
          <a:xfrm>
            <a:off x="1554278" y="0"/>
            <a:ext cx="9083444" cy="6858000"/>
          </a:xfrm>
          <a:prstGeom prst="rect">
            <a:avLst/>
          </a:prstGeom>
        </p:spPr>
      </p:pic>
    </p:spTree>
    <p:extLst>
      <p:ext uri="{BB962C8B-B14F-4D97-AF65-F5344CB8AC3E}">
        <p14:creationId xmlns:p14="http://schemas.microsoft.com/office/powerpoint/2010/main" val="2012845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B4E0B3-AF86-FBB4-DF4A-7678B31F84AC}"/>
              </a:ext>
            </a:extLst>
          </p:cNvPr>
          <p:cNvSpPr txBox="1"/>
          <p:nvPr/>
        </p:nvSpPr>
        <p:spPr>
          <a:xfrm>
            <a:off x="2936810" y="2505670"/>
            <a:ext cx="609755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rgbClr val="202124"/>
                </a:solidFill>
                <a:effectLst/>
                <a:uLnTx/>
                <a:uFillTx/>
                <a:latin typeface="arial" panose="020B0604020202020204" pitchFamily="34" charset="0"/>
                <a:ea typeface="+mn-ea"/>
                <a:cs typeface="+mn-cs"/>
              </a:rPr>
              <a:t>Anaemia</a:t>
            </a:r>
            <a:r>
              <a:rPr kumimoji="0" lang="en-US" sz="18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is </a:t>
            </a:r>
            <a:r>
              <a:rPr kumimoji="0" lang="en-US" sz="1800" b="1"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a condition in which the number of red blood cells or the </a:t>
            </a:r>
            <a:r>
              <a:rPr kumimoji="0" lang="en-US" sz="1800" b="1" i="0" u="none" strike="noStrike" kern="1200" cap="none" spc="0" normalizeH="0" baseline="0" noProof="0" dirty="0" err="1">
                <a:ln>
                  <a:noFill/>
                </a:ln>
                <a:solidFill>
                  <a:srgbClr val="202124"/>
                </a:solidFill>
                <a:effectLst/>
                <a:uLnTx/>
                <a:uFillTx/>
                <a:latin typeface="arial" panose="020B0604020202020204" pitchFamily="34" charset="0"/>
                <a:ea typeface="+mn-ea"/>
                <a:cs typeface="+mn-cs"/>
              </a:rPr>
              <a:t>haemoglobin</a:t>
            </a:r>
            <a:r>
              <a:rPr kumimoji="0" lang="en-US" sz="1800" b="1"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concentration within them is lower than normal</a:t>
            </a:r>
            <a:r>
              <a:rPr kumimoji="0" lang="en-US" sz="18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01929B8-5E78-5FBD-EBE5-3F5F9D960B7C}"/>
              </a:ext>
            </a:extLst>
          </p:cNvPr>
          <p:cNvSpPr txBox="1"/>
          <p:nvPr/>
        </p:nvSpPr>
        <p:spPr>
          <a:xfrm>
            <a:off x="2731056" y="1393295"/>
            <a:ext cx="609755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Who defined </a:t>
            </a:r>
            <a:r>
              <a:rPr kumimoji="0" lang="en-US" sz="1800" b="0" i="0" u="none" strike="noStrike" kern="1200" cap="none" spc="0" normalizeH="0" baseline="0" noProof="0" dirty="0" err="1">
                <a:ln>
                  <a:noFill/>
                </a:ln>
                <a:solidFill>
                  <a:srgbClr val="202124"/>
                </a:solidFill>
                <a:effectLst/>
                <a:uLnTx/>
                <a:uFillTx/>
                <a:latin typeface="arial" panose="020B0604020202020204" pitchFamily="34" charset="0"/>
                <a:ea typeface="+mn-ea"/>
                <a:cs typeface="+mn-cs"/>
              </a:rPr>
              <a:t>anaemia</a:t>
            </a:r>
            <a:r>
              <a:rPr kumimoji="0" lang="en-US" sz="18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DAC91D8-8F6A-5183-841F-C94F565D865E}"/>
              </a:ext>
            </a:extLst>
          </p:cNvPr>
          <p:cNvSpPr txBox="1"/>
          <p:nvPr/>
        </p:nvSpPr>
        <p:spPr>
          <a:xfrm>
            <a:off x="3047223" y="3807090"/>
            <a:ext cx="6097554" cy="923330"/>
          </a:xfrm>
          <a:prstGeom prst="rect">
            <a:avLst/>
          </a:prstGeom>
          <a:noFill/>
        </p:spPr>
        <p:txBody>
          <a:bodyPr wrap="square">
            <a:spAutoFit/>
          </a:bodyPr>
          <a:lstStyle/>
          <a:p>
            <a:r>
              <a:rPr lang="en-US" b="0" i="0" dirty="0">
                <a:solidFill>
                  <a:srgbClr val="202124"/>
                </a:solidFill>
                <a:effectLst/>
                <a:latin typeface="arial" panose="020B0604020202020204" pitchFamily="34" charset="0"/>
              </a:rPr>
              <a:t>Its minimum normal value is 11 grams per deciliter in the first and third trimester of the pregnancy and </a:t>
            </a:r>
            <a:r>
              <a:rPr lang="en-US" b="1" i="0" dirty="0">
                <a:solidFill>
                  <a:srgbClr val="202124"/>
                </a:solidFill>
                <a:effectLst/>
                <a:latin typeface="arial" panose="020B0604020202020204" pitchFamily="34" charset="0"/>
              </a:rPr>
              <a:t>10.5 grams per deciliter in the second trimester</a:t>
            </a:r>
            <a:r>
              <a:rPr lang="en-US" b="0" i="0" dirty="0">
                <a:solidFill>
                  <a:srgbClr val="202124"/>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1340967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AD2484-E8F0-D0E8-A0D0-6779FDFB1CAB}"/>
              </a:ext>
            </a:extLst>
          </p:cNvPr>
          <p:cNvSpPr txBox="1"/>
          <p:nvPr/>
        </p:nvSpPr>
        <p:spPr>
          <a:xfrm>
            <a:off x="2000840" y="989344"/>
            <a:ext cx="6094428" cy="1754326"/>
          </a:xfrm>
          <a:prstGeom prst="rect">
            <a:avLst/>
          </a:prstGeom>
          <a:noFill/>
        </p:spPr>
        <p:txBody>
          <a:bodyPr wrap="square">
            <a:spAutoFit/>
          </a:bodyPr>
          <a:lstStyle/>
          <a:p>
            <a:r>
              <a:rPr lang="en-US" dirty="0"/>
              <a:t>How do you care for a patient with anemia?</a:t>
            </a:r>
          </a:p>
          <a:p>
            <a:r>
              <a:rPr lang="en-US" dirty="0"/>
              <a:t>Be sure to drink plenty of fluids, and include fruits, vegetables, and </a:t>
            </a:r>
            <a:r>
              <a:rPr lang="en-US" dirty="0" err="1"/>
              <a:t>fibre</a:t>
            </a:r>
            <a:r>
              <a:rPr lang="en-US" dirty="0"/>
              <a:t> in your diet each day. Iron pills often make your bowel movements dark or green. If you forget to take an iron pill, do not take a double dose of iron the next time you take a pill. Keep iron pills out of the reach of small children.</a:t>
            </a:r>
          </a:p>
        </p:txBody>
      </p:sp>
      <p:sp>
        <p:nvSpPr>
          <p:cNvPr id="5" name="TextBox 4">
            <a:extLst>
              <a:ext uri="{FF2B5EF4-FFF2-40B4-BE49-F238E27FC236}">
                <a16:creationId xmlns:a16="http://schemas.microsoft.com/office/drawing/2014/main" id="{3E8FDC1D-60F5-AD35-0700-5CDA85291982}"/>
              </a:ext>
            </a:extLst>
          </p:cNvPr>
          <p:cNvSpPr txBox="1"/>
          <p:nvPr/>
        </p:nvSpPr>
        <p:spPr>
          <a:xfrm>
            <a:off x="2000840" y="3034241"/>
            <a:ext cx="6094428" cy="2031325"/>
          </a:xfrm>
          <a:prstGeom prst="rect">
            <a:avLst/>
          </a:prstGeom>
          <a:noFill/>
        </p:spPr>
        <p:txBody>
          <a:bodyPr wrap="square">
            <a:spAutoFit/>
          </a:bodyPr>
          <a:lstStyle/>
          <a:p>
            <a:r>
              <a:rPr lang="en-US" dirty="0"/>
              <a:t>Nursing Management</a:t>
            </a:r>
          </a:p>
          <a:p>
            <a:r>
              <a:rPr lang="en-US" dirty="0"/>
              <a:t>Provide client and family teaching. Discuss using iron supplements and increasing dietary sources of iron as indicated.</a:t>
            </a:r>
          </a:p>
          <a:p>
            <a:r>
              <a:rPr lang="en-US" dirty="0"/>
              <a:t>Prepare for blood-typing and crossmatching, and for administering packed PBCs during labor if the client has severe anemia.</a:t>
            </a:r>
          </a:p>
        </p:txBody>
      </p:sp>
      <p:sp>
        <p:nvSpPr>
          <p:cNvPr id="7" name="TextBox 6">
            <a:extLst>
              <a:ext uri="{FF2B5EF4-FFF2-40B4-BE49-F238E27FC236}">
                <a16:creationId xmlns:a16="http://schemas.microsoft.com/office/drawing/2014/main" id="{798A615F-1BA3-C501-A8A1-CF08274DC4BC}"/>
              </a:ext>
            </a:extLst>
          </p:cNvPr>
          <p:cNvSpPr txBox="1"/>
          <p:nvPr/>
        </p:nvSpPr>
        <p:spPr>
          <a:xfrm>
            <a:off x="3490274" y="329441"/>
            <a:ext cx="6094428" cy="369332"/>
          </a:xfrm>
          <a:prstGeom prst="rect">
            <a:avLst/>
          </a:prstGeom>
          <a:noFill/>
        </p:spPr>
        <p:txBody>
          <a:bodyPr wrap="square">
            <a:spAutoFit/>
          </a:bodyPr>
          <a:lstStyle/>
          <a:p>
            <a:r>
              <a:rPr lang="en-US" dirty="0"/>
              <a:t>Anemia in Pregnancy Nursing Management</a:t>
            </a:r>
          </a:p>
        </p:txBody>
      </p:sp>
    </p:spTree>
    <p:extLst>
      <p:ext uri="{BB962C8B-B14F-4D97-AF65-F5344CB8AC3E}">
        <p14:creationId xmlns:p14="http://schemas.microsoft.com/office/powerpoint/2010/main" val="993441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BEFC4BC-0115-2BEA-EF54-6B8251B2B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0"/>
            <a:ext cx="8180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125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F932AF-85A5-0FBA-3C88-4EE5C10CB717}"/>
              </a:ext>
            </a:extLst>
          </p:cNvPr>
          <p:cNvSpPr>
            <a:spLocks noGrp="1"/>
          </p:cNvSpPr>
          <p:nvPr>
            <p:ph idx="1"/>
          </p:nvPr>
        </p:nvSpPr>
        <p:spPr/>
        <p:txBody>
          <a:bodyPr/>
          <a:lstStyle/>
          <a:p>
            <a:pPr marL="0" indent="0" algn="ctr">
              <a:buNone/>
              <a:defRPr/>
            </a:pPr>
            <a:r>
              <a:rPr lang="en-US" sz="11500" dirty="0">
                <a:solidFill>
                  <a:srgbClr val="FFC000"/>
                </a:solidFill>
                <a:latin typeface="Baskerville Old Face" panose="02020602080505020303" pitchFamily="18" charset="0"/>
              </a:rPr>
              <a:t>Thanks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F301F7E-07CB-D7C3-EBD3-601B27ABC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688" y="433632"/>
            <a:ext cx="3048000" cy="24894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96D2E3-EA3B-5E38-B9CC-F3275E8322D7}"/>
              </a:ext>
            </a:extLst>
          </p:cNvPr>
          <p:cNvSpPr txBox="1"/>
          <p:nvPr/>
        </p:nvSpPr>
        <p:spPr>
          <a:xfrm>
            <a:off x="2104534" y="2923094"/>
            <a:ext cx="6094428" cy="2308324"/>
          </a:xfrm>
          <a:prstGeom prst="rect">
            <a:avLst/>
          </a:prstGeom>
          <a:noFill/>
        </p:spPr>
        <p:txBody>
          <a:bodyPr wrap="square">
            <a:spAutoFit/>
          </a:bodyPr>
          <a:lstStyle/>
          <a:p>
            <a:r>
              <a:rPr lang="en-US" dirty="0"/>
              <a:t>Description</a:t>
            </a:r>
          </a:p>
          <a:p>
            <a:r>
              <a:rPr lang="en-US" dirty="0"/>
              <a:t>Hemoglobin value of less than 11 mg/dL or hematocrit value less than 33% during the second and third trimesters</a:t>
            </a:r>
          </a:p>
          <a:p>
            <a:r>
              <a:rPr lang="en-US" dirty="0"/>
              <a:t>Mild anemia (hemoglobin value of 11 mg/dL) poses no threat but is an indication of a less than optimal nutritional state.</a:t>
            </a:r>
          </a:p>
          <a:p>
            <a:r>
              <a:rPr lang="en-US" dirty="0"/>
              <a:t>Iron deficiency anemia is the most common anemia of pregnancy, affecting 15% to 50% of pregnant women. It is identified as physiologic anemia of pregnancy</a:t>
            </a:r>
          </a:p>
        </p:txBody>
      </p:sp>
    </p:spTree>
    <p:extLst>
      <p:ext uri="{BB962C8B-B14F-4D97-AF65-F5344CB8AC3E}">
        <p14:creationId xmlns:p14="http://schemas.microsoft.com/office/powerpoint/2010/main" val="60262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C0FBAA-8547-CB79-726E-B26872325825}"/>
              </a:ext>
            </a:extLst>
          </p:cNvPr>
          <p:cNvSpPr txBox="1"/>
          <p:nvPr/>
        </p:nvSpPr>
        <p:spPr>
          <a:xfrm>
            <a:off x="2218354" y="837036"/>
            <a:ext cx="6097554" cy="369332"/>
          </a:xfrm>
          <a:prstGeom prst="rect">
            <a:avLst/>
          </a:prstGeom>
          <a:noFill/>
        </p:spPr>
        <p:txBody>
          <a:bodyPr wrap="square">
            <a:spAutoFit/>
          </a:bodyPr>
          <a:lstStyle/>
          <a:p>
            <a:pPr algn="l"/>
            <a:r>
              <a:rPr lang="en-US" b="1" i="0" dirty="0">
                <a:solidFill>
                  <a:srgbClr val="4D4D4D"/>
                </a:solidFill>
                <a:effectLst/>
                <a:latin typeface="var(--sf-font-family,&quot;Source Sans Pro&quot;,Verdana)"/>
              </a:rPr>
              <a:t>Types of Anemia During Pregnancy</a:t>
            </a:r>
          </a:p>
        </p:txBody>
      </p:sp>
      <p:sp>
        <p:nvSpPr>
          <p:cNvPr id="5" name="TextBox 4">
            <a:extLst>
              <a:ext uri="{FF2B5EF4-FFF2-40B4-BE49-F238E27FC236}">
                <a16:creationId xmlns:a16="http://schemas.microsoft.com/office/drawing/2014/main" id="{CEDC3967-EEE6-C474-8768-C171172D8AFC}"/>
              </a:ext>
            </a:extLst>
          </p:cNvPr>
          <p:cNvSpPr txBox="1"/>
          <p:nvPr/>
        </p:nvSpPr>
        <p:spPr>
          <a:xfrm>
            <a:off x="1572986" y="2097069"/>
            <a:ext cx="6097554" cy="923330"/>
          </a:xfrm>
          <a:prstGeom prst="rect">
            <a:avLst/>
          </a:prstGeom>
          <a:noFill/>
        </p:spPr>
        <p:txBody>
          <a:bodyPr wrap="square">
            <a:spAutoFit/>
          </a:bodyPr>
          <a:lstStyle/>
          <a:p>
            <a:pPr algn="l">
              <a:buFont typeface="Arial" panose="020B0604020202020204" pitchFamily="34" charset="0"/>
              <a:buChar char="•"/>
            </a:pPr>
            <a:r>
              <a:rPr lang="en-US" b="0" i="0" dirty="0">
                <a:solidFill>
                  <a:srgbClr val="4D4D4D"/>
                </a:solidFill>
                <a:effectLst/>
                <a:latin typeface="Roboto" panose="02000000000000000000" pitchFamily="2" charset="0"/>
              </a:rPr>
              <a:t>Iron-deficiency anemia</a:t>
            </a:r>
          </a:p>
          <a:p>
            <a:pPr algn="l">
              <a:buFont typeface="Arial" panose="020B0604020202020204" pitchFamily="34" charset="0"/>
              <a:buChar char="•"/>
            </a:pPr>
            <a:r>
              <a:rPr lang="en-US" b="0" i="0" dirty="0">
                <a:solidFill>
                  <a:srgbClr val="4D4D4D"/>
                </a:solidFill>
                <a:effectLst/>
                <a:latin typeface="Roboto" panose="02000000000000000000" pitchFamily="2" charset="0"/>
              </a:rPr>
              <a:t>Folate-deficiency anemia</a:t>
            </a:r>
          </a:p>
          <a:p>
            <a:pPr algn="l">
              <a:buFont typeface="Arial" panose="020B0604020202020204" pitchFamily="34" charset="0"/>
              <a:buChar char="•"/>
            </a:pPr>
            <a:r>
              <a:rPr lang="en-US" b="0" i="0" dirty="0">
                <a:solidFill>
                  <a:srgbClr val="4D4D4D"/>
                </a:solidFill>
                <a:effectLst/>
                <a:latin typeface="Roboto" panose="02000000000000000000" pitchFamily="2" charset="0"/>
              </a:rPr>
              <a:t>Vitamin B12 deficiency</a:t>
            </a:r>
          </a:p>
        </p:txBody>
      </p:sp>
      <p:sp>
        <p:nvSpPr>
          <p:cNvPr id="7" name="TextBox 6">
            <a:extLst>
              <a:ext uri="{FF2B5EF4-FFF2-40B4-BE49-F238E27FC236}">
                <a16:creationId xmlns:a16="http://schemas.microsoft.com/office/drawing/2014/main" id="{A8910138-E086-3426-7638-3412810E5094}"/>
              </a:ext>
            </a:extLst>
          </p:cNvPr>
          <p:cNvSpPr txBox="1"/>
          <p:nvPr/>
        </p:nvSpPr>
        <p:spPr>
          <a:xfrm>
            <a:off x="1415920" y="1328553"/>
            <a:ext cx="6097554" cy="646331"/>
          </a:xfrm>
          <a:prstGeom prst="rect">
            <a:avLst/>
          </a:prstGeom>
          <a:noFill/>
        </p:spPr>
        <p:txBody>
          <a:bodyPr wrap="square">
            <a:spAutoFit/>
          </a:bodyPr>
          <a:lstStyle/>
          <a:p>
            <a:r>
              <a:rPr lang="en-US" b="0" i="0" dirty="0">
                <a:solidFill>
                  <a:srgbClr val="4D4D4D"/>
                </a:solidFill>
                <a:effectLst/>
                <a:latin typeface="Roboto" panose="02000000000000000000" pitchFamily="2" charset="0"/>
              </a:rPr>
              <a:t>Several types of anemia can develop during pregnancy. These include:</a:t>
            </a:r>
            <a:endParaRPr lang="en-US" dirty="0"/>
          </a:p>
        </p:txBody>
      </p:sp>
      <p:sp>
        <p:nvSpPr>
          <p:cNvPr id="9" name="TextBox 8">
            <a:extLst>
              <a:ext uri="{FF2B5EF4-FFF2-40B4-BE49-F238E27FC236}">
                <a16:creationId xmlns:a16="http://schemas.microsoft.com/office/drawing/2014/main" id="{FB37A364-5B34-203C-9FEF-BA97DE0DD61F}"/>
              </a:ext>
            </a:extLst>
          </p:cNvPr>
          <p:cNvSpPr txBox="1"/>
          <p:nvPr/>
        </p:nvSpPr>
        <p:spPr>
          <a:xfrm>
            <a:off x="725455" y="2967335"/>
            <a:ext cx="6097554" cy="923330"/>
          </a:xfrm>
          <a:prstGeom prst="rect">
            <a:avLst/>
          </a:prstGeom>
          <a:noFill/>
        </p:spPr>
        <p:txBody>
          <a:bodyPr wrap="square">
            <a:spAutoFit/>
          </a:bodyPr>
          <a:lstStyle/>
          <a:p>
            <a:r>
              <a:rPr lang="en-US" b="1" i="0" dirty="0">
                <a:solidFill>
                  <a:srgbClr val="4D4D4D"/>
                </a:solidFill>
                <a:effectLst/>
                <a:latin typeface="Roboto" panose="02000000000000000000" pitchFamily="2" charset="0"/>
              </a:rPr>
              <a:t>Iron-deficiency anemia.</a:t>
            </a:r>
            <a:r>
              <a:rPr lang="en-US" b="0" i="0" dirty="0">
                <a:solidFill>
                  <a:srgbClr val="4D4D4D"/>
                </a:solidFill>
                <a:effectLst/>
                <a:latin typeface="Roboto" panose="02000000000000000000" pitchFamily="2" charset="0"/>
              </a:rPr>
              <a:t> This type of anemia occurs when the body doesn't have enough iron to produce adequate amounts of </a:t>
            </a:r>
            <a:r>
              <a:rPr lang="en-US" b="1" i="0" u="none" strike="noStrike" dirty="0">
                <a:effectLst/>
                <a:latin typeface="Roboto" panose="02000000000000000000" pitchFamily="2" charset="0"/>
                <a:hlinkClick r:id="rId2"/>
              </a:rPr>
              <a:t>hemoglobin</a:t>
            </a:r>
            <a:endParaRPr lang="en-US" dirty="0"/>
          </a:p>
        </p:txBody>
      </p:sp>
      <p:sp>
        <p:nvSpPr>
          <p:cNvPr id="11" name="TextBox 10">
            <a:extLst>
              <a:ext uri="{FF2B5EF4-FFF2-40B4-BE49-F238E27FC236}">
                <a16:creationId xmlns:a16="http://schemas.microsoft.com/office/drawing/2014/main" id="{59534143-A08A-15F8-460F-DFDAD1B85A7D}"/>
              </a:ext>
            </a:extLst>
          </p:cNvPr>
          <p:cNvSpPr txBox="1"/>
          <p:nvPr/>
        </p:nvSpPr>
        <p:spPr>
          <a:xfrm>
            <a:off x="727786" y="4328145"/>
            <a:ext cx="6097554" cy="646331"/>
          </a:xfrm>
          <a:prstGeom prst="rect">
            <a:avLst/>
          </a:prstGeom>
          <a:noFill/>
        </p:spPr>
        <p:txBody>
          <a:bodyPr wrap="square">
            <a:spAutoFit/>
          </a:bodyPr>
          <a:lstStyle/>
          <a:p>
            <a:r>
              <a:rPr lang="en-US" b="0" i="0" dirty="0">
                <a:solidFill>
                  <a:srgbClr val="4D4D4D"/>
                </a:solidFill>
                <a:effectLst/>
                <a:latin typeface="Roboto" panose="02000000000000000000" pitchFamily="2" charset="0"/>
              </a:rPr>
              <a:t>Iron deficiency is the most common cause of </a:t>
            </a:r>
            <a:r>
              <a:rPr lang="en-US" b="1" i="0" u="none" strike="noStrike" dirty="0">
                <a:effectLst/>
                <a:latin typeface="Roboto" panose="02000000000000000000" pitchFamily="2" charset="0"/>
                <a:hlinkClick r:id="rId3"/>
              </a:rPr>
              <a:t>anemia in pregnancy</a:t>
            </a:r>
            <a:r>
              <a:rPr lang="en-US" b="0" i="0" dirty="0">
                <a:solidFill>
                  <a:srgbClr val="4D4D4D"/>
                </a:solidFill>
                <a:effectLst/>
                <a:latin typeface="Roboto" panose="02000000000000000000" pitchFamily="2" charset="0"/>
              </a:rPr>
              <a:t>.</a:t>
            </a:r>
            <a:endParaRPr lang="en-US" dirty="0"/>
          </a:p>
        </p:txBody>
      </p:sp>
    </p:spTree>
    <p:extLst>
      <p:ext uri="{BB962C8B-B14F-4D97-AF65-F5344CB8AC3E}">
        <p14:creationId xmlns:p14="http://schemas.microsoft.com/office/powerpoint/2010/main" val="2768876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8906F1-4E0E-3DE7-139F-68A00FBD71EE}"/>
              </a:ext>
            </a:extLst>
          </p:cNvPr>
          <p:cNvSpPr txBox="1"/>
          <p:nvPr/>
        </p:nvSpPr>
        <p:spPr>
          <a:xfrm>
            <a:off x="790770" y="729448"/>
            <a:ext cx="6097554" cy="1200329"/>
          </a:xfrm>
          <a:prstGeom prst="rect">
            <a:avLst/>
          </a:prstGeom>
          <a:noFill/>
        </p:spPr>
        <p:txBody>
          <a:bodyPr wrap="square">
            <a:spAutoFit/>
          </a:bodyPr>
          <a:lstStyle/>
          <a:p>
            <a:r>
              <a:rPr lang="en-US" b="1" i="0" dirty="0">
                <a:solidFill>
                  <a:srgbClr val="4D4D4D"/>
                </a:solidFill>
                <a:effectLst/>
                <a:latin typeface="Roboto" panose="02000000000000000000" pitchFamily="2" charset="0"/>
              </a:rPr>
              <a:t>Folate-deficiency anemia</a:t>
            </a:r>
            <a:r>
              <a:rPr lang="en-US" b="0" i="0" dirty="0">
                <a:solidFill>
                  <a:srgbClr val="4D4D4D"/>
                </a:solidFill>
                <a:effectLst/>
                <a:latin typeface="Roboto" panose="02000000000000000000" pitchFamily="2" charset="0"/>
              </a:rPr>
              <a:t>. Folate is the vitamin found naturally in certain foods like green leafy vegetables A type of B vitamin, the body needs folate to produce new cells, including healthy red blood cells.</a:t>
            </a:r>
            <a:endParaRPr lang="en-US" dirty="0"/>
          </a:p>
        </p:txBody>
      </p:sp>
      <p:sp>
        <p:nvSpPr>
          <p:cNvPr id="5" name="TextBox 4">
            <a:extLst>
              <a:ext uri="{FF2B5EF4-FFF2-40B4-BE49-F238E27FC236}">
                <a16:creationId xmlns:a16="http://schemas.microsoft.com/office/drawing/2014/main" id="{83301697-F0AD-8D96-79E6-DD280D18A5B7}"/>
              </a:ext>
            </a:extLst>
          </p:cNvPr>
          <p:cNvSpPr txBox="1"/>
          <p:nvPr/>
        </p:nvSpPr>
        <p:spPr>
          <a:xfrm>
            <a:off x="790770" y="2124661"/>
            <a:ext cx="6097554" cy="369332"/>
          </a:xfrm>
          <a:prstGeom prst="rect">
            <a:avLst/>
          </a:prstGeom>
          <a:noFill/>
        </p:spPr>
        <p:txBody>
          <a:bodyPr wrap="square">
            <a:spAutoFit/>
          </a:bodyPr>
          <a:lstStyle/>
          <a:p>
            <a:r>
              <a:rPr lang="en-US" b="0" i="0" dirty="0">
                <a:solidFill>
                  <a:srgbClr val="4D4D4D"/>
                </a:solidFill>
                <a:effectLst/>
                <a:latin typeface="Roboto" panose="02000000000000000000" pitchFamily="2" charset="0"/>
              </a:rPr>
              <a:t>Man made supplements of folate are called </a:t>
            </a:r>
            <a:r>
              <a:rPr lang="en-US" b="1" i="0" u="none" strike="noStrike" dirty="0">
                <a:effectLst/>
                <a:latin typeface="Roboto" panose="02000000000000000000" pitchFamily="2" charset="0"/>
                <a:hlinkClick r:id="rId2"/>
              </a:rPr>
              <a:t>folic acid</a:t>
            </a:r>
            <a:r>
              <a:rPr lang="en-US" b="0" i="0" dirty="0">
                <a:solidFill>
                  <a:srgbClr val="4D4D4D"/>
                </a:solidFill>
                <a:effectLst/>
                <a:latin typeface="Roboto" panose="02000000000000000000" pitchFamily="2" charset="0"/>
              </a:rPr>
              <a:t>.</a:t>
            </a:r>
            <a:endParaRPr lang="en-US" dirty="0"/>
          </a:p>
        </p:txBody>
      </p:sp>
      <p:sp>
        <p:nvSpPr>
          <p:cNvPr id="7" name="TextBox 6">
            <a:extLst>
              <a:ext uri="{FF2B5EF4-FFF2-40B4-BE49-F238E27FC236}">
                <a16:creationId xmlns:a16="http://schemas.microsoft.com/office/drawing/2014/main" id="{680DEF38-43C1-8275-0937-815F2D041477}"/>
              </a:ext>
            </a:extLst>
          </p:cNvPr>
          <p:cNvSpPr txBox="1"/>
          <p:nvPr/>
        </p:nvSpPr>
        <p:spPr>
          <a:xfrm>
            <a:off x="790770" y="2828263"/>
            <a:ext cx="6097554" cy="2862322"/>
          </a:xfrm>
          <a:prstGeom prst="rect">
            <a:avLst/>
          </a:prstGeom>
          <a:noFill/>
        </p:spPr>
        <p:txBody>
          <a:bodyPr wrap="square">
            <a:spAutoFit/>
          </a:bodyPr>
          <a:lstStyle/>
          <a:p>
            <a:pPr algn="l"/>
            <a:r>
              <a:rPr lang="en-US" b="1" i="0" u="none" strike="noStrike" dirty="0">
                <a:solidFill>
                  <a:srgbClr val="4D4D4D"/>
                </a:solidFill>
                <a:effectLst/>
                <a:latin typeface="Roboto" panose="02000000000000000000" pitchFamily="2" charset="0"/>
                <a:hlinkClick r:id="rId3"/>
              </a:rPr>
              <a:t>Vitamin B12 deficiency</a:t>
            </a:r>
            <a:r>
              <a:rPr lang="en-US" b="1" i="0" dirty="0">
                <a:solidFill>
                  <a:srgbClr val="4D4D4D"/>
                </a:solidFill>
                <a:effectLst/>
                <a:latin typeface="Roboto" panose="02000000000000000000" pitchFamily="2" charset="0"/>
              </a:rPr>
              <a:t>.</a:t>
            </a:r>
            <a:r>
              <a:rPr lang="en-US" b="0" i="0" dirty="0">
                <a:solidFill>
                  <a:srgbClr val="4D4D4D"/>
                </a:solidFill>
                <a:effectLst/>
                <a:latin typeface="Roboto" panose="02000000000000000000" pitchFamily="2" charset="0"/>
              </a:rPr>
              <a:t> The body needs </a:t>
            </a:r>
            <a:r>
              <a:rPr lang="en-US" b="1" i="0" u="none" strike="noStrike" dirty="0">
                <a:solidFill>
                  <a:srgbClr val="4D4D4D"/>
                </a:solidFill>
                <a:effectLst/>
                <a:latin typeface="Roboto" panose="02000000000000000000" pitchFamily="2" charset="0"/>
                <a:hlinkClick r:id="rId4"/>
              </a:rPr>
              <a:t>vitamin B12</a:t>
            </a:r>
            <a:r>
              <a:rPr lang="en-US" b="0" i="0" dirty="0">
                <a:solidFill>
                  <a:srgbClr val="4D4D4D"/>
                </a:solidFill>
                <a:effectLst/>
                <a:latin typeface="Roboto" panose="02000000000000000000" pitchFamily="2" charset="0"/>
              </a:rPr>
              <a:t> to form healthy red blood cells. When a pregnant woman doesn't get enough vitamin B12 from their diet, their body can't produce enough healthy red blood cells. Women who don't eat meat, poultry, dairy products, and eggs have a greater risk of developing vitamin B12 deficiency, which may contribute to birth defects, such as neural tube abnormalities, and could lead to </a:t>
            </a:r>
            <a:r>
              <a:rPr lang="en-US" b="1" i="0" u="none" strike="noStrike" dirty="0">
                <a:solidFill>
                  <a:srgbClr val="4D4D4D"/>
                </a:solidFill>
                <a:effectLst/>
                <a:latin typeface="Roboto" panose="02000000000000000000" pitchFamily="2" charset="0"/>
                <a:hlinkClick r:id="rId5"/>
              </a:rPr>
              <a:t>preterm labor</a:t>
            </a:r>
            <a:r>
              <a:rPr lang="en-US" b="0" i="0" dirty="0">
                <a:solidFill>
                  <a:srgbClr val="4D4D4D"/>
                </a:solidFill>
                <a:effectLst/>
                <a:latin typeface="Roboto" panose="02000000000000000000" pitchFamily="2" charset="0"/>
              </a:rPr>
              <a:t>.</a:t>
            </a:r>
          </a:p>
          <a:p>
            <a:pPr algn="l"/>
            <a:r>
              <a:rPr lang="en-US" b="0" i="0" dirty="0">
                <a:solidFill>
                  <a:srgbClr val="4D4D4D"/>
                </a:solidFill>
                <a:effectLst/>
                <a:latin typeface="Roboto" panose="02000000000000000000" pitchFamily="2" charset="0"/>
              </a:rPr>
              <a:t>Blood loss during and after delivery can also cause anemia</a:t>
            </a:r>
          </a:p>
        </p:txBody>
      </p:sp>
    </p:spTree>
    <p:extLst>
      <p:ext uri="{BB962C8B-B14F-4D97-AF65-F5344CB8AC3E}">
        <p14:creationId xmlns:p14="http://schemas.microsoft.com/office/powerpoint/2010/main" val="4098242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F2EF55-D065-B846-40FE-FFAE3F1320DE}"/>
              </a:ext>
            </a:extLst>
          </p:cNvPr>
          <p:cNvSpPr txBox="1"/>
          <p:nvPr/>
        </p:nvSpPr>
        <p:spPr>
          <a:xfrm>
            <a:off x="2376974" y="1212608"/>
            <a:ext cx="6097554" cy="2585323"/>
          </a:xfrm>
          <a:prstGeom prst="rect">
            <a:avLst/>
          </a:prstGeom>
          <a:noFill/>
        </p:spPr>
        <p:txBody>
          <a:bodyPr wrap="square">
            <a:spAutoFit/>
          </a:bodyPr>
          <a:lstStyle/>
          <a:p>
            <a:pPr algn="l"/>
            <a:r>
              <a:rPr lang="en-US" b="1" i="0" dirty="0">
                <a:solidFill>
                  <a:srgbClr val="4D4D4D"/>
                </a:solidFill>
                <a:effectLst/>
                <a:latin typeface="var(--sf-font-family,&quot;Source Sans Pro&quot;,Verdana)"/>
              </a:rPr>
              <a:t>Symptoms of Anemia During Pregnancy</a:t>
            </a:r>
          </a:p>
          <a:p>
            <a:pPr algn="l"/>
            <a:r>
              <a:rPr lang="en-US" b="0" i="0" dirty="0">
                <a:solidFill>
                  <a:srgbClr val="4D4D4D"/>
                </a:solidFill>
                <a:effectLst/>
                <a:latin typeface="Roboto" panose="02000000000000000000" pitchFamily="2" charset="0"/>
              </a:rPr>
              <a:t>The most common </a:t>
            </a:r>
            <a:r>
              <a:rPr lang="en-US" b="1" i="0" u="none" strike="noStrike" dirty="0">
                <a:solidFill>
                  <a:srgbClr val="4D4D4D"/>
                </a:solidFill>
                <a:effectLst/>
                <a:latin typeface="Roboto" panose="02000000000000000000" pitchFamily="2" charset="0"/>
                <a:hlinkClick r:id="rId2"/>
              </a:rPr>
              <a:t>symptoms of anemia</a:t>
            </a:r>
            <a:r>
              <a:rPr lang="en-US" b="0" i="0" dirty="0">
                <a:solidFill>
                  <a:srgbClr val="4D4D4D"/>
                </a:solidFill>
                <a:effectLst/>
                <a:latin typeface="Roboto" panose="02000000000000000000" pitchFamily="2" charset="0"/>
              </a:rPr>
              <a:t> during pregnancy are:</a:t>
            </a:r>
          </a:p>
          <a:p>
            <a:pPr algn="l">
              <a:buFont typeface="Arial" panose="020B0604020202020204" pitchFamily="34" charset="0"/>
              <a:buChar char="•"/>
            </a:pPr>
            <a:r>
              <a:rPr lang="en-US" b="0" i="0" dirty="0">
                <a:solidFill>
                  <a:srgbClr val="4D4D4D"/>
                </a:solidFill>
                <a:effectLst/>
                <a:latin typeface="Roboto" panose="02000000000000000000" pitchFamily="2" charset="0"/>
              </a:rPr>
              <a:t>Pale </a:t>
            </a:r>
            <a:r>
              <a:rPr lang="en-US" b="1" i="0" u="none" strike="noStrike" dirty="0">
                <a:solidFill>
                  <a:srgbClr val="4D4D4D"/>
                </a:solidFill>
                <a:effectLst/>
                <a:latin typeface="Roboto" panose="02000000000000000000" pitchFamily="2" charset="0"/>
                <a:hlinkClick r:id="rId3"/>
              </a:rPr>
              <a:t>skin</a:t>
            </a:r>
            <a:r>
              <a:rPr lang="en-US" b="0" i="0" dirty="0">
                <a:solidFill>
                  <a:srgbClr val="4D4D4D"/>
                </a:solidFill>
                <a:effectLst/>
                <a:latin typeface="Roboto" panose="02000000000000000000" pitchFamily="2" charset="0"/>
              </a:rPr>
              <a:t>, lips, and nails</a:t>
            </a:r>
          </a:p>
          <a:p>
            <a:pPr algn="l">
              <a:buFont typeface="Arial" panose="020B0604020202020204" pitchFamily="34" charset="0"/>
              <a:buChar char="•"/>
            </a:pPr>
            <a:r>
              <a:rPr lang="en-US" b="0" i="0" dirty="0">
                <a:solidFill>
                  <a:srgbClr val="4D4D4D"/>
                </a:solidFill>
                <a:effectLst/>
                <a:latin typeface="Roboto" panose="02000000000000000000" pitchFamily="2" charset="0"/>
              </a:rPr>
              <a:t>Feeling tired or weak</a:t>
            </a:r>
          </a:p>
          <a:p>
            <a:pPr algn="l">
              <a:buFont typeface="Arial" panose="020B0604020202020204" pitchFamily="34" charset="0"/>
              <a:buChar char="•"/>
            </a:pPr>
            <a:r>
              <a:rPr lang="en-US" b="1" i="0" u="none" strike="noStrike" dirty="0">
                <a:solidFill>
                  <a:srgbClr val="4D4D4D"/>
                </a:solidFill>
                <a:effectLst/>
                <a:latin typeface="Roboto" panose="02000000000000000000" pitchFamily="2" charset="0"/>
                <a:hlinkClick r:id="rId4"/>
              </a:rPr>
              <a:t>Dizziness</a:t>
            </a:r>
            <a:endParaRPr lang="en-US" b="0" i="0" dirty="0">
              <a:solidFill>
                <a:srgbClr val="4D4D4D"/>
              </a:solidFill>
              <a:effectLst/>
              <a:latin typeface="Roboto" panose="02000000000000000000" pitchFamily="2" charset="0"/>
            </a:endParaRPr>
          </a:p>
          <a:p>
            <a:pPr algn="l">
              <a:buFont typeface="Arial" panose="020B0604020202020204" pitchFamily="34" charset="0"/>
              <a:buChar char="•"/>
            </a:pPr>
            <a:r>
              <a:rPr lang="en-US" b="0" i="0" dirty="0">
                <a:solidFill>
                  <a:srgbClr val="4D4D4D"/>
                </a:solidFill>
                <a:effectLst/>
                <a:latin typeface="Roboto" panose="02000000000000000000" pitchFamily="2" charset="0"/>
              </a:rPr>
              <a:t>Shortness of breath</a:t>
            </a:r>
          </a:p>
          <a:p>
            <a:pPr algn="l">
              <a:buFont typeface="Arial" panose="020B0604020202020204" pitchFamily="34" charset="0"/>
              <a:buChar char="•"/>
            </a:pPr>
            <a:r>
              <a:rPr lang="en-US" b="0" i="0" dirty="0">
                <a:solidFill>
                  <a:srgbClr val="4D4D4D"/>
                </a:solidFill>
                <a:effectLst/>
                <a:latin typeface="Roboto" panose="02000000000000000000" pitchFamily="2" charset="0"/>
              </a:rPr>
              <a:t>Rapid heartbeat</a:t>
            </a:r>
          </a:p>
          <a:p>
            <a:pPr algn="l">
              <a:buFont typeface="Arial" panose="020B0604020202020204" pitchFamily="34" charset="0"/>
              <a:buChar char="•"/>
            </a:pPr>
            <a:r>
              <a:rPr lang="en-US" b="0" i="0" dirty="0">
                <a:solidFill>
                  <a:srgbClr val="4D4D4D"/>
                </a:solidFill>
                <a:effectLst/>
                <a:latin typeface="Roboto" panose="02000000000000000000" pitchFamily="2" charset="0"/>
              </a:rPr>
              <a:t>Trouble concentrating</a:t>
            </a:r>
          </a:p>
        </p:txBody>
      </p:sp>
    </p:spTree>
    <p:extLst>
      <p:ext uri="{BB962C8B-B14F-4D97-AF65-F5344CB8AC3E}">
        <p14:creationId xmlns:p14="http://schemas.microsoft.com/office/powerpoint/2010/main" val="4236892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A9A4AA-D11E-1A7E-A8A5-0FBB181F9D6C}"/>
              </a:ext>
            </a:extLst>
          </p:cNvPr>
          <p:cNvSpPr txBox="1"/>
          <p:nvPr/>
        </p:nvSpPr>
        <p:spPr>
          <a:xfrm>
            <a:off x="2008554" y="959959"/>
            <a:ext cx="6096000" cy="4524315"/>
          </a:xfrm>
          <a:prstGeom prst="rect">
            <a:avLst/>
          </a:prstGeom>
          <a:noFill/>
        </p:spPr>
        <p:txBody>
          <a:bodyPr wrap="square">
            <a:spAutoFit/>
          </a:bodyPr>
          <a:lstStyle/>
          <a:p>
            <a:pPr algn="l"/>
            <a:r>
              <a:rPr lang="en-US" b="0" i="0" dirty="0">
                <a:solidFill>
                  <a:srgbClr val="4D4D4D"/>
                </a:solidFill>
                <a:effectLst/>
                <a:latin typeface="Roboto" panose="02000000000000000000" pitchFamily="2" charset="0"/>
              </a:rPr>
              <a:t>During your first prenatal appointment, you'll get a blood test so your doctor can check whether you have anemia. Blood tests typically include:</a:t>
            </a:r>
          </a:p>
          <a:p>
            <a:pPr algn="l">
              <a:buFont typeface="Arial" panose="020B0604020202020204" pitchFamily="34" charset="0"/>
              <a:buChar char="•"/>
            </a:pPr>
            <a:r>
              <a:rPr lang="en-US" b="0" i="0" dirty="0">
                <a:solidFill>
                  <a:srgbClr val="4D4D4D"/>
                </a:solidFill>
                <a:effectLst/>
                <a:latin typeface="Roboto" panose="02000000000000000000" pitchFamily="2" charset="0"/>
              </a:rPr>
              <a:t>Hemoglobin test. It measures the amount of hemoglobin -- an iron-rich protein in red blood cells that carries oxygen from the lungs to tissues in the body.</a:t>
            </a:r>
          </a:p>
          <a:p>
            <a:pPr algn="l">
              <a:buFont typeface="Arial" panose="020B0604020202020204" pitchFamily="34" charset="0"/>
              <a:buChar char="•"/>
            </a:pPr>
            <a:r>
              <a:rPr lang="en-US" b="0" i="0" dirty="0">
                <a:solidFill>
                  <a:srgbClr val="4D4D4D"/>
                </a:solidFill>
                <a:effectLst/>
                <a:latin typeface="Roboto" panose="02000000000000000000" pitchFamily="2" charset="0"/>
              </a:rPr>
              <a:t>Hematocrit test. It measures the percentage of red blood cells in a sample of blood.</a:t>
            </a:r>
          </a:p>
          <a:p>
            <a:pPr algn="l"/>
            <a:r>
              <a:rPr lang="en-US" b="0" i="0" dirty="0">
                <a:solidFill>
                  <a:srgbClr val="4D4D4D"/>
                </a:solidFill>
                <a:effectLst/>
                <a:latin typeface="Roboto" panose="02000000000000000000" pitchFamily="2" charset="0"/>
              </a:rPr>
              <a:t>If you have lower than normal levels of hemoglobin or hematocrit, you may have iron-deficiency anemia. Your doctor may check other blood tests to determine if you have iron deficiency or another cause for your anemia.</a:t>
            </a:r>
          </a:p>
          <a:p>
            <a:pPr algn="l"/>
            <a:r>
              <a:rPr lang="en-US" b="0" i="0" dirty="0">
                <a:solidFill>
                  <a:srgbClr val="4D4D4D"/>
                </a:solidFill>
                <a:effectLst/>
                <a:latin typeface="Roboto" panose="02000000000000000000" pitchFamily="2" charset="0"/>
              </a:rPr>
              <a:t>Even if you don't have anemia at the beginning of your pregnancy, your doctor will most likely recommend that you get another blood test to check for anemia in your second or </a:t>
            </a:r>
            <a:r>
              <a:rPr lang="en-US" b="1" i="0" u="none" strike="noStrike" dirty="0">
                <a:solidFill>
                  <a:srgbClr val="4D4D4D"/>
                </a:solidFill>
                <a:effectLst/>
                <a:latin typeface="Roboto" panose="02000000000000000000" pitchFamily="2" charset="0"/>
                <a:hlinkClick r:id="rId2"/>
              </a:rPr>
              <a:t>third trimester</a:t>
            </a:r>
            <a:r>
              <a:rPr lang="en-US" b="0" i="0" dirty="0">
                <a:solidFill>
                  <a:srgbClr val="4D4D4D"/>
                </a:solidFill>
                <a:effectLst/>
                <a:latin typeface="Roboto" panose="02000000000000000000" pitchFamily="2" charset="0"/>
              </a:rPr>
              <a:t>.</a:t>
            </a:r>
          </a:p>
        </p:txBody>
      </p:sp>
    </p:spTree>
    <p:extLst>
      <p:ext uri="{BB962C8B-B14F-4D97-AF65-F5344CB8AC3E}">
        <p14:creationId xmlns:p14="http://schemas.microsoft.com/office/powerpoint/2010/main" val="4090461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FE5808-FCA7-0089-D54C-6086FE0A7EC7}"/>
              </a:ext>
            </a:extLst>
          </p:cNvPr>
          <p:cNvSpPr txBox="1"/>
          <p:nvPr/>
        </p:nvSpPr>
        <p:spPr>
          <a:xfrm>
            <a:off x="2069063" y="1195406"/>
            <a:ext cx="6097554" cy="2862322"/>
          </a:xfrm>
          <a:prstGeom prst="rect">
            <a:avLst/>
          </a:prstGeom>
          <a:noFill/>
        </p:spPr>
        <p:txBody>
          <a:bodyPr wrap="square">
            <a:spAutoFit/>
          </a:bodyPr>
          <a:lstStyle/>
          <a:p>
            <a:pPr algn="l"/>
            <a:r>
              <a:rPr lang="en-US" b="1" i="0" dirty="0">
                <a:solidFill>
                  <a:srgbClr val="4D4D4D"/>
                </a:solidFill>
                <a:effectLst/>
                <a:latin typeface="var(--sf-font-family,&quot;Source Sans Pro&quot;,Verdana)"/>
              </a:rPr>
              <a:t>Risk Factors for Anemia in Pregnancy</a:t>
            </a:r>
          </a:p>
          <a:p>
            <a:pPr algn="l"/>
            <a:r>
              <a:rPr lang="en-US" b="0" i="0" dirty="0">
                <a:solidFill>
                  <a:srgbClr val="4D4D4D"/>
                </a:solidFill>
                <a:effectLst/>
                <a:latin typeface="Roboto" panose="02000000000000000000" pitchFamily="2" charset="0"/>
              </a:rPr>
              <a:t>All pregnant women are at risk for becoming anemic. That's because they need more iron and folic acid than usual. But the risk is higher if you:</a:t>
            </a:r>
          </a:p>
          <a:p>
            <a:pPr algn="l">
              <a:buFont typeface="Arial" panose="020B0604020202020204" pitchFamily="34" charset="0"/>
              <a:buChar char="•"/>
            </a:pPr>
            <a:r>
              <a:rPr lang="en-US" b="0" i="0" dirty="0">
                <a:solidFill>
                  <a:srgbClr val="4D4D4D"/>
                </a:solidFill>
                <a:effectLst/>
                <a:latin typeface="Roboto" panose="02000000000000000000" pitchFamily="2" charset="0"/>
              </a:rPr>
              <a:t>Are pregnant with multiples (more than one child)</a:t>
            </a:r>
          </a:p>
          <a:p>
            <a:pPr algn="l">
              <a:buFont typeface="Arial" panose="020B0604020202020204" pitchFamily="34" charset="0"/>
              <a:buChar char="•"/>
            </a:pPr>
            <a:r>
              <a:rPr lang="en-US" b="0" i="0" dirty="0">
                <a:solidFill>
                  <a:srgbClr val="4D4D4D"/>
                </a:solidFill>
                <a:effectLst/>
                <a:latin typeface="Roboto" panose="02000000000000000000" pitchFamily="2" charset="0"/>
              </a:rPr>
              <a:t>Have had two pregnancies close together</a:t>
            </a:r>
          </a:p>
          <a:p>
            <a:pPr algn="l">
              <a:buFont typeface="Arial" panose="020B0604020202020204" pitchFamily="34" charset="0"/>
              <a:buChar char="•"/>
            </a:pPr>
            <a:r>
              <a:rPr lang="en-US" b="0" i="0" dirty="0">
                <a:solidFill>
                  <a:srgbClr val="4D4D4D"/>
                </a:solidFill>
                <a:effectLst/>
                <a:latin typeface="Roboto" panose="02000000000000000000" pitchFamily="2" charset="0"/>
              </a:rPr>
              <a:t>Vomit a lot because of </a:t>
            </a:r>
            <a:r>
              <a:rPr lang="en-US" b="1" i="0" u="none" strike="noStrike" dirty="0">
                <a:solidFill>
                  <a:srgbClr val="4D4D4D"/>
                </a:solidFill>
                <a:effectLst/>
                <a:latin typeface="Roboto" panose="02000000000000000000" pitchFamily="2" charset="0"/>
                <a:hlinkClick r:id="rId2"/>
              </a:rPr>
              <a:t>morning sickness</a:t>
            </a:r>
            <a:endParaRPr lang="en-US" b="0" i="0" dirty="0">
              <a:solidFill>
                <a:srgbClr val="4D4D4D"/>
              </a:solidFill>
              <a:effectLst/>
              <a:latin typeface="Roboto" panose="02000000000000000000" pitchFamily="2" charset="0"/>
            </a:endParaRPr>
          </a:p>
          <a:p>
            <a:pPr algn="l">
              <a:buFont typeface="Arial" panose="020B0604020202020204" pitchFamily="34" charset="0"/>
              <a:buChar char="•"/>
            </a:pPr>
            <a:r>
              <a:rPr lang="en-US" b="0" i="0" dirty="0">
                <a:solidFill>
                  <a:srgbClr val="4D4D4D"/>
                </a:solidFill>
                <a:effectLst/>
                <a:latin typeface="Roboto" panose="02000000000000000000" pitchFamily="2" charset="0"/>
              </a:rPr>
              <a:t>Are a pregnant teenager</a:t>
            </a:r>
          </a:p>
          <a:p>
            <a:pPr algn="l">
              <a:buFont typeface="Arial" panose="020B0604020202020204" pitchFamily="34" charset="0"/>
              <a:buChar char="•"/>
            </a:pPr>
            <a:r>
              <a:rPr lang="en-US" b="0" i="0" dirty="0">
                <a:solidFill>
                  <a:srgbClr val="4D4D4D"/>
                </a:solidFill>
                <a:effectLst/>
                <a:latin typeface="Roboto" panose="02000000000000000000" pitchFamily="2" charset="0"/>
              </a:rPr>
              <a:t>Don't eat enough foods that are rich in iron</a:t>
            </a:r>
          </a:p>
          <a:p>
            <a:pPr algn="l">
              <a:buFont typeface="Arial" panose="020B0604020202020204" pitchFamily="34" charset="0"/>
              <a:buChar char="•"/>
            </a:pPr>
            <a:r>
              <a:rPr lang="en-US" b="0" i="0" dirty="0">
                <a:solidFill>
                  <a:srgbClr val="4D4D4D"/>
                </a:solidFill>
                <a:effectLst/>
                <a:latin typeface="Roboto" panose="02000000000000000000" pitchFamily="2" charset="0"/>
              </a:rPr>
              <a:t>Had anemia before you became pregnant</a:t>
            </a:r>
          </a:p>
        </p:txBody>
      </p:sp>
    </p:spTree>
    <p:extLst>
      <p:ext uri="{BB962C8B-B14F-4D97-AF65-F5344CB8AC3E}">
        <p14:creationId xmlns:p14="http://schemas.microsoft.com/office/powerpoint/2010/main" val="1799932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9D86AC-568B-19D9-D36E-4EE0F912C14D}"/>
              </a:ext>
            </a:extLst>
          </p:cNvPr>
          <p:cNvSpPr txBox="1"/>
          <p:nvPr/>
        </p:nvSpPr>
        <p:spPr>
          <a:xfrm>
            <a:off x="1781908" y="1341124"/>
            <a:ext cx="6096000" cy="2585323"/>
          </a:xfrm>
          <a:prstGeom prst="rect">
            <a:avLst/>
          </a:prstGeom>
          <a:noFill/>
        </p:spPr>
        <p:txBody>
          <a:bodyPr wrap="square">
            <a:spAutoFit/>
          </a:bodyPr>
          <a:lstStyle/>
          <a:p>
            <a:pPr algn="l"/>
            <a:r>
              <a:rPr lang="en-US" b="1" i="0" dirty="0">
                <a:solidFill>
                  <a:srgbClr val="4D4D4D"/>
                </a:solidFill>
                <a:effectLst/>
                <a:latin typeface="var(--sf-font-family,&quot;Source Sans Pro&quot;,Verdana)"/>
              </a:rPr>
              <a:t> </a:t>
            </a:r>
          </a:p>
          <a:p>
            <a:pPr algn="l"/>
            <a:r>
              <a:rPr lang="en-US" b="0" i="0" dirty="0">
                <a:solidFill>
                  <a:srgbClr val="4D4D4D"/>
                </a:solidFill>
                <a:effectLst/>
                <a:latin typeface="Roboto" panose="02000000000000000000" pitchFamily="2" charset="0"/>
              </a:rPr>
              <a:t>Severe or untreated iron-deficiency anemia during pregnancy can increase your risk of having:</a:t>
            </a:r>
          </a:p>
          <a:p>
            <a:pPr algn="l">
              <a:buFont typeface="Arial" panose="020B0604020202020204" pitchFamily="34" charset="0"/>
              <a:buChar char="•"/>
            </a:pPr>
            <a:r>
              <a:rPr lang="en-US" b="0" i="0" dirty="0">
                <a:solidFill>
                  <a:srgbClr val="4D4D4D"/>
                </a:solidFill>
                <a:effectLst/>
                <a:latin typeface="Roboto" panose="02000000000000000000" pitchFamily="2" charset="0"/>
              </a:rPr>
              <a:t>A preterm or low-birth-weight baby</a:t>
            </a:r>
          </a:p>
          <a:p>
            <a:pPr algn="l">
              <a:buFont typeface="Arial" panose="020B0604020202020204" pitchFamily="34" charset="0"/>
              <a:buChar char="•"/>
            </a:pPr>
            <a:r>
              <a:rPr lang="en-US" b="0" i="0" dirty="0">
                <a:solidFill>
                  <a:srgbClr val="4D4D4D"/>
                </a:solidFill>
                <a:effectLst/>
                <a:latin typeface="Roboto" panose="02000000000000000000" pitchFamily="2" charset="0"/>
              </a:rPr>
              <a:t>A blood transfusion (if you lose a significant amount of blood during delivery)</a:t>
            </a:r>
          </a:p>
          <a:p>
            <a:pPr algn="l">
              <a:buFont typeface="Arial" panose="020B0604020202020204" pitchFamily="34" charset="0"/>
              <a:buChar char="•"/>
            </a:pPr>
            <a:r>
              <a:rPr lang="en-US" b="0" i="0" dirty="0">
                <a:solidFill>
                  <a:srgbClr val="4D4D4D"/>
                </a:solidFill>
                <a:effectLst/>
                <a:latin typeface="Roboto" panose="02000000000000000000" pitchFamily="2" charset="0"/>
              </a:rPr>
              <a:t>Postpartum depression</a:t>
            </a:r>
          </a:p>
          <a:p>
            <a:pPr algn="l">
              <a:buFont typeface="Arial" panose="020B0604020202020204" pitchFamily="34" charset="0"/>
              <a:buChar char="•"/>
            </a:pPr>
            <a:r>
              <a:rPr lang="en-US" b="0" i="0" dirty="0">
                <a:solidFill>
                  <a:srgbClr val="4D4D4D"/>
                </a:solidFill>
                <a:effectLst/>
                <a:latin typeface="Roboto" panose="02000000000000000000" pitchFamily="2" charset="0"/>
              </a:rPr>
              <a:t>A baby with anemia</a:t>
            </a:r>
          </a:p>
          <a:p>
            <a:pPr algn="l">
              <a:buFont typeface="Arial" panose="020B0604020202020204" pitchFamily="34" charset="0"/>
              <a:buChar char="•"/>
            </a:pPr>
            <a:r>
              <a:rPr lang="en-US" b="0" i="0" dirty="0">
                <a:solidFill>
                  <a:srgbClr val="4D4D4D"/>
                </a:solidFill>
                <a:effectLst/>
                <a:latin typeface="Roboto" panose="02000000000000000000" pitchFamily="2" charset="0"/>
              </a:rPr>
              <a:t>A child with developmental delays</a:t>
            </a:r>
          </a:p>
        </p:txBody>
      </p:sp>
    </p:spTree>
    <p:extLst>
      <p:ext uri="{BB962C8B-B14F-4D97-AF65-F5344CB8AC3E}">
        <p14:creationId xmlns:p14="http://schemas.microsoft.com/office/powerpoint/2010/main" val="4110043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1278</Words>
  <Application>Microsoft Office PowerPoint</Application>
  <PresentationFormat>Widescreen</PresentationFormat>
  <Paragraphs>105</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vt:lpstr>
      <vt:lpstr>Baskerville Old Face</vt:lpstr>
      <vt:lpstr>Calibri</vt:lpstr>
      <vt:lpstr>Calibri Light</vt:lpstr>
      <vt:lpstr>Helvetica</vt:lpstr>
      <vt:lpstr>Roboto</vt:lpstr>
      <vt:lpstr>var(--sf-font-family,"Source Sans Pro",Verdana)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aftkar hamza</dc:creator>
  <cp:lastModifiedBy>aftkar hamza</cp:lastModifiedBy>
  <cp:revision>4</cp:revision>
  <dcterms:created xsi:type="dcterms:W3CDTF">2022-11-15T18:43:26Z</dcterms:created>
  <dcterms:modified xsi:type="dcterms:W3CDTF">2022-12-03T18:52:48Z</dcterms:modified>
</cp:coreProperties>
</file>