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64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4B64B-A20D-D022-F1DC-B71FF17AD3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4CA8AD3-52B2-B715-33F1-2C2A9703F2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73EF46-6003-D5CA-B783-E04FB73CE31B}"/>
              </a:ext>
            </a:extLst>
          </p:cNvPr>
          <p:cNvSpPr>
            <a:spLocks noGrp="1"/>
          </p:cNvSpPr>
          <p:nvPr>
            <p:ph type="dt" sz="half" idx="10"/>
          </p:nvPr>
        </p:nvSpPr>
        <p:spPr/>
        <p:txBody>
          <a:bodyPr/>
          <a:lstStyle/>
          <a:p>
            <a:fld id="{6B49DB08-2955-4F1D-B3E0-0979B2CA7C23}" type="datetimeFigureOut">
              <a:rPr lang="en-US" smtClean="0"/>
              <a:t>11/19/2023</a:t>
            </a:fld>
            <a:endParaRPr lang="en-US"/>
          </a:p>
        </p:txBody>
      </p:sp>
      <p:sp>
        <p:nvSpPr>
          <p:cNvPr id="5" name="Footer Placeholder 4">
            <a:extLst>
              <a:ext uri="{FF2B5EF4-FFF2-40B4-BE49-F238E27FC236}">
                <a16:creationId xmlns:a16="http://schemas.microsoft.com/office/drawing/2014/main" id="{535FE12F-1F44-0E66-E4A9-249098ED8F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C2EE6C-6CE3-7A7D-A5C6-7732AF468746}"/>
              </a:ext>
            </a:extLst>
          </p:cNvPr>
          <p:cNvSpPr>
            <a:spLocks noGrp="1"/>
          </p:cNvSpPr>
          <p:nvPr>
            <p:ph type="sldNum" sz="quarter" idx="12"/>
          </p:nvPr>
        </p:nvSpPr>
        <p:spPr/>
        <p:txBody>
          <a:bodyPr/>
          <a:lstStyle/>
          <a:p>
            <a:fld id="{74186277-DE05-435E-B789-33B427440982}" type="slidenum">
              <a:rPr lang="en-US" smtClean="0"/>
              <a:t>‹#›</a:t>
            </a:fld>
            <a:endParaRPr lang="en-US"/>
          </a:p>
        </p:txBody>
      </p:sp>
    </p:spTree>
    <p:extLst>
      <p:ext uri="{BB962C8B-B14F-4D97-AF65-F5344CB8AC3E}">
        <p14:creationId xmlns:p14="http://schemas.microsoft.com/office/powerpoint/2010/main" val="3598720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CFCE8-CBDD-80CE-592A-EBD3A484CB6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3456FB-D759-F711-EC8A-8994BBB1D54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61BDBC-1A4E-6E6C-A40A-05A2EB94C5BC}"/>
              </a:ext>
            </a:extLst>
          </p:cNvPr>
          <p:cNvSpPr>
            <a:spLocks noGrp="1"/>
          </p:cNvSpPr>
          <p:nvPr>
            <p:ph type="dt" sz="half" idx="10"/>
          </p:nvPr>
        </p:nvSpPr>
        <p:spPr/>
        <p:txBody>
          <a:bodyPr/>
          <a:lstStyle/>
          <a:p>
            <a:fld id="{6B49DB08-2955-4F1D-B3E0-0979B2CA7C23}" type="datetimeFigureOut">
              <a:rPr lang="en-US" smtClean="0"/>
              <a:t>11/19/2023</a:t>
            </a:fld>
            <a:endParaRPr lang="en-US"/>
          </a:p>
        </p:txBody>
      </p:sp>
      <p:sp>
        <p:nvSpPr>
          <p:cNvPr id="5" name="Footer Placeholder 4">
            <a:extLst>
              <a:ext uri="{FF2B5EF4-FFF2-40B4-BE49-F238E27FC236}">
                <a16:creationId xmlns:a16="http://schemas.microsoft.com/office/drawing/2014/main" id="{3C0444B1-63C0-890E-D029-3D95578F7C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540E91-CEAE-AD6D-921F-C9399FAAF83E}"/>
              </a:ext>
            </a:extLst>
          </p:cNvPr>
          <p:cNvSpPr>
            <a:spLocks noGrp="1"/>
          </p:cNvSpPr>
          <p:nvPr>
            <p:ph type="sldNum" sz="quarter" idx="12"/>
          </p:nvPr>
        </p:nvSpPr>
        <p:spPr/>
        <p:txBody>
          <a:bodyPr/>
          <a:lstStyle/>
          <a:p>
            <a:fld id="{74186277-DE05-435E-B789-33B427440982}" type="slidenum">
              <a:rPr lang="en-US" smtClean="0"/>
              <a:t>‹#›</a:t>
            </a:fld>
            <a:endParaRPr lang="en-US"/>
          </a:p>
        </p:txBody>
      </p:sp>
    </p:spTree>
    <p:extLst>
      <p:ext uri="{BB962C8B-B14F-4D97-AF65-F5344CB8AC3E}">
        <p14:creationId xmlns:p14="http://schemas.microsoft.com/office/powerpoint/2010/main" val="3422939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30BA11-F381-E0D9-D29C-3609E75294C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F6D43E8-0134-0836-0A20-E83FFF7E53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1DCC6E-A499-A1B1-4E57-78B68AC7D4DB}"/>
              </a:ext>
            </a:extLst>
          </p:cNvPr>
          <p:cNvSpPr>
            <a:spLocks noGrp="1"/>
          </p:cNvSpPr>
          <p:nvPr>
            <p:ph type="dt" sz="half" idx="10"/>
          </p:nvPr>
        </p:nvSpPr>
        <p:spPr/>
        <p:txBody>
          <a:bodyPr/>
          <a:lstStyle/>
          <a:p>
            <a:fld id="{6B49DB08-2955-4F1D-B3E0-0979B2CA7C23}" type="datetimeFigureOut">
              <a:rPr lang="en-US" smtClean="0"/>
              <a:t>11/19/2023</a:t>
            </a:fld>
            <a:endParaRPr lang="en-US"/>
          </a:p>
        </p:txBody>
      </p:sp>
      <p:sp>
        <p:nvSpPr>
          <p:cNvPr id="5" name="Footer Placeholder 4">
            <a:extLst>
              <a:ext uri="{FF2B5EF4-FFF2-40B4-BE49-F238E27FC236}">
                <a16:creationId xmlns:a16="http://schemas.microsoft.com/office/drawing/2014/main" id="{586E678B-3D1D-6CDA-8FB2-DFED17B6C1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0D5931-8C00-6523-1AE8-7D2D946B9BE5}"/>
              </a:ext>
            </a:extLst>
          </p:cNvPr>
          <p:cNvSpPr>
            <a:spLocks noGrp="1"/>
          </p:cNvSpPr>
          <p:nvPr>
            <p:ph type="sldNum" sz="quarter" idx="12"/>
          </p:nvPr>
        </p:nvSpPr>
        <p:spPr/>
        <p:txBody>
          <a:bodyPr/>
          <a:lstStyle/>
          <a:p>
            <a:fld id="{74186277-DE05-435E-B789-33B427440982}" type="slidenum">
              <a:rPr lang="en-US" smtClean="0"/>
              <a:t>‹#›</a:t>
            </a:fld>
            <a:endParaRPr lang="en-US"/>
          </a:p>
        </p:txBody>
      </p:sp>
    </p:spTree>
    <p:extLst>
      <p:ext uri="{BB962C8B-B14F-4D97-AF65-F5344CB8AC3E}">
        <p14:creationId xmlns:p14="http://schemas.microsoft.com/office/powerpoint/2010/main" val="3772623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91119-1B96-ED7E-A5E1-AE8B76C198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8F627F-4CC4-CEE8-09F3-758B9A055FD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E0C34E-843E-6834-BE52-65CE5F7F3CEA}"/>
              </a:ext>
            </a:extLst>
          </p:cNvPr>
          <p:cNvSpPr>
            <a:spLocks noGrp="1"/>
          </p:cNvSpPr>
          <p:nvPr>
            <p:ph type="dt" sz="half" idx="10"/>
          </p:nvPr>
        </p:nvSpPr>
        <p:spPr/>
        <p:txBody>
          <a:bodyPr/>
          <a:lstStyle/>
          <a:p>
            <a:fld id="{6B49DB08-2955-4F1D-B3E0-0979B2CA7C23}" type="datetimeFigureOut">
              <a:rPr lang="en-US" smtClean="0"/>
              <a:t>11/19/2023</a:t>
            </a:fld>
            <a:endParaRPr lang="en-US"/>
          </a:p>
        </p:txBody>
      </p:sp>
      <p:sp>
        <p:nvSpPr>
          <p:cNvPr id="5" name="Footer Placeholder 4">
            <a:extLst>
              <a:ext uri="{FF2B5EF4-FFF2-40B4-BE49-F238E27FC236}">
                <a16:creationId xmlns:a16="http://schemas.microsoft.com/office/drawing/2014/main" id="{3251C371-0387-D728-D2EC-A551152179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4E9986-4635-41BD-DC54-259B521A34B9}"/>
              </a:ext>
            </a:extLst>
          </p:cNvPr>
          <p:cNvSpPr>
            <a:spLocks noGrp="1"/>
          </p:cNvSpPr>
          <p:nvPr>
            <p:ph type="sldNum" sz="quarter" idx="12"/>
          </p:nvPr>
        </p:nvSpPr>
        <p:spPr/>
        <p:txBody>
          <a:bodyPr/>
          <a:lstStyle/>
          <a:p>
            <a:fld id="{74186277-DE05-435E-B789-33B427440982}" type="slidenum">
              <a:rPr lang="en-US" smtClean="0"/>
              <a:t>‹#›</a:t>
            </a:fld>
            <a:endParaRPr lang="en-US"/>
          </a:p>
        </p:txBody>
      </p:sp>
    </p:spTree>
    <p:extLst>
      <p:ext uri="{BB962C8B-B14F-4D97-AF65-F5344CB8AC3E}">
        <p14:creationId xmlns:p14="http://schemas.microsoft.com/office/powerpoint/2010/main" val="3648157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65367-1E31-1B10-F5C5-B46EC19FF0B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3E11D4C-6757-56A1-6B93-154A8D6582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45EC382-4086-5396-2028-88365BA80BCE}"/>
              </a:ext>
            </a:extLst>
          </p:cNvPr>
          <p:cNvSpPr>
            <a:spLocks noGrp="1"/>
          </p:cNvSpPr>
          <p:nvPr>
            <p:ph type="dt" sz="half" idx="10"/>
          </p:nvPr>
        </p:nvSpPr>
        <p:spPr/>
        <p:txBody>
          <a:bodyPr/>
          <a:lstStyle/>
          <a:p>
            <a:fld id="{6B49DB08-2955-4F1D-B3E0-0979B2CA7C23}" type="datetimeFigureOut">
              <a:rPr lang="en-US" smtClean="0"/>
              <a:t>11/19/2023</a:t>
            </a:fld>
            <a:endParaRPr lang="en-US"/>
          </a:p>
        </p:txBody>
      </p:sp>
      <p:sp>
        <p:nvSpPr>
          <p:cNvPr id="5" name="Footer Placeholder 4">
            <a:extLst>
              <a:ext uri="{FF2B5EF4-FFF2-40B4-BE49-F238E27FC236}">
                <a16:creationId xmlns:a16="http://schemas.microsoft.com/office/drawing/2014/main" id="{DE337960-D426-8608-EE55-CCC997B484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75DB2C-0316-6902-F5C9-0F212249FEA7}"/>
              </a:ext>
            </a:extLst>
          </p:cNvPr>
          <p:cNvSpPr>
            <a:spLocks noGrp="1"/>
          </p:cNvSpPr>
          <p:nvPr>
            <p:ph type="sldNum" sz="quarter" idx="12"/>
          </p:nvPr>
        </p:nvSpPr>
        <p:spPr/>
        <p:txBody>
          <a:bodyPr/>
          <a:lstStyle/>
          <a:p>
            <a:fld id="{74186277-DE05-435E-B789-33B427440982}" type="slidenum">
              <a:rPr lang="en-US" smtClean="0"/>
              <a:t>‹#›</a:t>
            </a:fld>
            <a:endParaRPr lang="en-US"/>
          </a:p>
        </p:txBody>
      </p:sp>
    </p:spTree>
    <p:extLst>
      <p:ext uri="{BB962C8B-B14F-4D97-AF65-F5344CB8AC3E}">
        <p14:creationId xmlns:p14="http://schemas.microsoft.com/office/powerpoint/2010/main" val="2575507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1E246-BE8D-EC80-2FA6-2986AAEDB3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72B17B-BA78-D2F9-6FB7-755A188270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442653A-B359-1B93-BED4-6C95DA1FC5E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C3D3EED-0CA9-54CC-2B0A-0CAA670FA0D1}"/>
              </a:ext>
            </a:extLst>
          </p:cNvPr>
          <p:cNvSpPr>
            <a:spLocks noGrp="1"/>
          </p:cNvSpPr>
          <p:nvPr>
            <p:ph type="dt" sz="half" idx="10"/>
          </p:nvPr>
        </p:nvSpPr>
        <p:spPr/>
        <p:txBody>
          <a:bodyPr/>
          <a:lstStyle/>
          <a:p>
            <a:fld id="{6B49DB08-2955-4F1D-B3E0-0979B2CA7C23}" type="datetimeFigureOut">
              <a:rPr lang="en-US" smtClean="0"/>
              <a:t>11/19/2023</a:t>
            </a:fld>
            <a:endParaRPr lang="en-US"/>
          </a:p>
        </p:txBody>
      </p:sp>
      <p:sp>
        <p:nvSpPr>
          <p:cNvPr id="6" name="Footer Placeholder 5">
            <a:extLst>
              <a:ext uri="{FF2B5EF4-FFF2-40B4-BE49-F238E27FC236}">
                <a16:creationId xmlns:a16="http://schemas.microsoft.com/office/drawing/2014/main" id="{BFF73530-40FD-40C1-D19D-85E2DE96F4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B82D1B-38F5-B872-21D6-0ACFCEBA762E}"/>
              </a:ext>
            </a:extLst>
          </p:cNvPr>
          <p:cNvSpPr>
            <a:spLocks noGrp="1"/>
          </p:cNvSpPr>
          <p:nvPr>
            <p:ph type="sldNum" sz="quarter" idx="12"/>
          </p:nvPr>
        </p:nvSpPr>
        <p:spPr/>
        <p:txBody>
          <a:bodyPr/>
          <a:lstStyle/>
          <a:p>
            <a:fld id="{74186277-DE05-435E-B789-33B427440982}" type="slidenum">
              <a:rPr lang="en-US" smtClean="0"/>
              <a:t>‹#›</a:t>
            </a:fld>
            <a:endParaRPr lang="en-US"/>
          </a:p>
        </p:txBody>
      </p:sp>
    </p:spTree>
    <p:extLst>
      <p:ext uri="{BB962C8B-B14F-4D97-AF65-F5344CB8AC3E}">
        <p14:creationId xmlns:p14="http://schemas.microsoft.com/office/powerpoint/2010/main" val="2848061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B2991-EEB9-CEEF-48C3-0C331FCAEF6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E796FD4-5C6B-38F3-4D44-C303D331A4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28437E-53F8-D7FE-F487-0D271BE3B19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B175CD0-85AD-2C5D-D514-5945361B85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4A314EE-DB31-B897-D0DA-A3E5AB8CB88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B582E0-7D55-2993-9390-025F1CC0F016}"/>
              </a:ext>
            </a:extLst>
          </p:cNvPr>
          <p:cNvSpPr>
            <a:spLocks noGrp="1"/>
          </p:cNvSpPr>
          <p:nvPr>
            <p:ph type="dt" sz="half" idx="10"/>
          </p:nvPr>
        </p:nvSpPr>
        <p:spPr/>
        <p:txBody>
          <a:bodyPr/>
          <a:lstStyle/>
          <a:p>
            <a:fld id="{6B49DB08-2955-4F1D-B3E0-0979B2CA7C23}" type="datetimeFigureOut">
              <a:rPr lang="en-US" smtClean="0"/>
              <a:t>11/19/2023</a:t>
            </a:fld>
            <a:endParaRPr lang="en-US"/>
          </a:p>
        </p:txBody>
      </p:sp>
      <p:sp>
        <p:nvSpPr>
          <p:cNvPr id="8" name="Footer Placeholder 7">
            <a:extLst>
              <a:ext uri="{FF2B5EF4-FFF2-40B4-BE49-F238E27FC236}">
                <a16:creationId xmlns:a16="http://schemas.microsoft.com/office/drawing/2014/main" id="{D6F142F3-CCE5-6C2E-49CC-993C5D68FE5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AB075C8-BE10-F08B-A3F3-09DE7074BE6E}"/>
              </a:ext>
            </a:extLst>
          </p:cNvPr>
          <p:cNvSpPr>
            <a:spLocks noGrp="1"/>
          </p:cNvSpPr>
          <p:nvPr>
            <p:ph type="sldNum" sz="quarter" idx="12"/>
          </p:nvPr>
        </p:nvSpPr>
        <p:spPr/>
        <p:txBody>
          <a:bodyPr/>
          <a:lstStyle/>
          <a:p>
            <a:fld id="{74186277-DE05-435E-B789-33B427440982}" type="slidenum">
              <a:rPr lang="en-US" smtClean="0"/>
              <a:t>‹#›</a:t>
            </a:fld>
            <a:endParaRPr lang="en-US"/>
          </a:p>
        </p:txBody>
      </p:sp>
    </p:spTree>
    <p:extLst>
      <p:ext uri="{BB962C8B-B14F-4D97-AF65-F5344CB8AC3E}">
        <p14:creationId xmlns:p14="http://schemas.microsoft.com/office/powerpoint/2010/main" val="2160882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4AADF-AC5A-BF84-5E24-1969D059C6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0D8A936-3ADC-CD0E-72CE-4D90D44582B2}"/>
              </a:ext>
            </a:extLst>
          </p:cNvPr>
          <p:cNvSpPr>
            <a:spLocks noGrp="1"/>
          </p:cNvSpPr>
          <p:nvPr>
            <p:ph type="dt" sz="half" idx="10"/>
          </p:nvPr>
        </p:nvSpPr>
        <p:spPr/>
        <p:txBody>
          <a:bodyPr/>
          <a:lstStyle/>
          <a:p>
            <a:fld id="{6B49DB08-2955-4F1D-B3E0-0979B2CA7C23}" type="datetimeFigureOut">
              <a:rPr lang="en-US" smtClean="0"/>
              <a:t>11/19/2023</a:t>
            </a:fld>
            <a:endParaRPr lang="en-US"/>
          </a:p>
        </p:txBody>
      </p:sp>
      <p:sp>
        <p:nvSpPr>
          <p:cNvPr id="4" name="Footer Placeholder 3">
            <a:extLst>
              <a:ext uri="{FF2B5EF4-FFF2-40B4-BE49-F238E27FC236}">
                <a16:creationId xmlns:a16="http://schemas.microsoft.com/office/drawing/2014/main" id="{5FF2BA80-018F-1D96-08B5-40B65B48408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0947B62-2594-AFA5-698F-EC4C60494F8F}"/>
              </a:ext>
            </a:extLst>
          </p:cNvPr>
          <p:cNvSpPr>
            <a:spLocks noGrp="1"/>
          </p:cNvSpPr>
          <p:nvPr>
            <p:ph type="sldNum" sz="quarter" idx="12"/>
          </p:nvPr>
        </p:nvSpPr>
        <p:spPr/>
        <p:txBody>
          <a:bodyPr/>
          <a:lstStyle/>
          <a:p>
            <a:fld id="{74186277-DE05-435E-B789-33B427440982}" type="slidenum">
              <a:rPr lang="en-US" smtClean="0"/>
              <a:t>‹#›</a:t>
            </a:fld>
            <a:endParaRPr lang="en-US"/>
          </a:p>
        </p:txBody>
      </p:sp>
    </p:spTree>
    <p:extLst>
      <p:ext uri="{BB962C8B-B14F-4D97-AF65-F5344CB8AC3E}">
        <p14:creationId xmlns:p14="http://schemas.microsoft.com/office/powerpoint/2010/main" val="3782257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24CBC2-9D44-8D0B-E708-0FE65C113B8B}"/>
              </a:ext>
            </a:extLst>
          </p:cNvPr>
          <p:cNvSpPr>
            <a:spLocks noGrp="1"/>
          </p:cNvSpPr>
          <p:nvPr>
            <p:ph type="dt" sz="half" idx="10"/>
          </p:nvPr>
        </p:nvSpPr>
        <p:spPr/>
        <p:txBody>
          <a:bodyPr/>
          <a:lstStyle/>
          <a:p>
            <a:fld id="{6B49DB08-2955-4F1D-B3E0-0979B2CA7C23}" type="datetimeFigureOut">
              <a:rPr lang="en-US" smtClean="0"/>
              <a:t>11/19/2023</a:t>
            </a:fld>
            <a:endParaRPr lang="en-US"/>
          </a:p>
        </p:txBody>
      </p:sp>
      <p:sp>
        <p:nvSpPr>
          <p:cNvPr id="3" name="Footer Placeholder 2">
            <a:extLst>
              <a:ext uri="{FF2B5EF4-FFF2-40B4-BE49-F238E27FC236}">
                <a16:creationId xmlns:a16="http://schemas.microsoft.com/office/drawing/2014/main" id="{08A204A3-2814-4B5D-302F-7857E39C00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143F06A-F85E-6AFA-5A41-F7AFC2559592}"/>
              </a:ext>
            </a:extLst>
          </p:cNvPr>
          <p:cNvSpPr>
            <a:spLocks noGrp="1"/>
          </p:cNvSpPr>
          <p:nvPr>
            <p:ph type="sldNum" sz="quarter" idx="12"/>
          </p:nvPr>
        </p:nvSpPr>
        <p:spPr/>
        <p:txBody>
          <a:bodyPr/>
          <a:lstStyle/>
          <a:p>
            <a:fld id="{74186277-DE05-435E-B789-33B427440982}" type="slidenum">
              <a:rPr lang="en-US" smtClean="0"/>
              <a:t>‹#›</a:t>
            </a:fld>
            <a:endParaRPr lang="en-US"/>
          </a:p>
        </p:txBody>
      </p:sp>
    </p:spTree>
    <p:extLst>
      <p:ext uri="{BB962C8B-B14F-4D97-AF65-F5344CB8AC3E}">
        <p14:creationId xmlns:p14="http://schemas.microsoft.com/office/powerpoint/2010/main" val="419835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A7410-4AA0-5FDD-99B7-607656C613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E676447-7858-F237-7149-BCC62AC9BD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52481D9-069F-2D70-41C2-CBF11D97D7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27FCA3-5FBF-266B-793C-C3EA2F31917D}"/>
              </a:ext>
            </a:extLst>
          </p:cNvPr>
          <p:cNvSpPr>
            <a:spLocks noGrp="1"/>
          </p:cNvSpPr>
          <p:nvPr>
            <p:ph type="dt" sz="half" idx="10"/>
          </p:nvPr>
        </p:nvSpPr>
        <p:spPr/>
        <p:txBody>
          <a:bodyPr/>
          <a:lstStyle/>
          <a:p>
            <a:fld id="{6B49DB08-2955-4F1D-B3E0-0979B2CA7C23}" type="datetimeFigureOut">
              <a:rPr lang="en-US" smtClean="0"/>
              <a:t>11/19/2023</a:t>
            </a:fld>
            <a:endParaRPr lang="en-US"/>
          </a:p>
        </p:txBody>
      </p:sp>
      <p:sp>
        <p:nvSpPr>
          <p:cNvPr id="6" name="Footer Placeholder 5">
            <a:extLst>
              <a:ext uri="{FF2B5EF4-FFF2-40B4-BE49-F238E27FC236}">
                <a16:creationId xmlns:a16="http://schemas.microsoft.com/office/drawing/2014/main" id="{85FBC2FD-BEA5-6DC2-419E-F7BCF8DFD3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622BCA-25F1-516F-B036-5FD10B52956E}"/>
              </a:ext>
            </a:extLst>
          </p:cNvPr>
          <p:cNvSpPr>
            <a:spLocks noGrp="1"/>
          </p:cNvSpPr>
          <p:nvPr>
            <p:ph type="sldNum" sz="quarter" idx="12"/>
          </p:nvPr>
        </p:nvSpPr>
        <p:spPr/>
        <p:txBody>
          <a:bodyPr/>
          <a:lstStyle/>
          <a:p>
            <a:fld id="{74186277-DE05-435E-B789-33B427440982}" type="slidenum">
              <a:rPr lang="en-US" smtClean="0"/>
              <a:t>‹#›</a:t>
            </a:fld>
            <a:endParaRPr lang="en-US"/>
          </a:p>
        </p:txBody>
      </p:sp>
    </p:spTree>
    <p:extLst>
      <p:ext uri="{BB962C8B-B14F-4D97-AF65-F5344CB8AC3E}">
        <p14:creationId xmlns:p14="http://schemas.microsoft.com/office/powerpoint/2010/main" val="80969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4DCCE-F084-2702-AC3E-E582A01E1B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97BDAB0-AEA7-4FCF-074D-52462C5370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51271F0-8E6C-3AE0-8690-1E1F93A1F2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67A0B1-BA8B-C4BB-720B-710A9BEB5440}"/>
              </a:ext>
            </a:extLst>
          </p:cNvPr>
          <p:cNvSpPr>
            <a:spLocks noGrp="1"/>
          </p:cNvSpPr>
          <p:nvPr>
            <p:ph type="dt" sz="half" idx="10"/>
          </p:nvPr>
        </p:nvSpPr>
        <p:spPr/>
        <p:txBody>
          <a:bodyPr/>
          <a:lstStyle/>
          <a:p>
            <a:fld id="{6B49DB08-2955-4F1D-B3E0-0979B2CA7C23}" type="datetimeFigureOut">
              <a:rPr lang="en-US" smtClean="0"/>
              <a:t>11/19/2023</a:t>
            </a:fld>
            <a:endParaRPr lang="en-US"/>
          </a:p>
        </p:txBody>
      </p:sp>
      <p:sp>
        <p:nvSpPr>
          <p:cNvPr id="6" name="Footer Placeholder 5">
            <a:extLst>
              <a:ext uri="{FF2B5EF4-FFF2-40B4-BE49-F238E27FC236}">
                <a16:creationId xmlns:a16="http://schemas.microsoft.com/office/drawing/2014/main" id="{4AB7D337-7740-9CB9-DA36-3450C913E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31BA2E-C337-2607-30C1-5A2745EECBD4}"/>
              </a:ext>
            </a:extLst>
          </p:cNvPr>
          <p:cNvSpPr>
            <a:spLocks noGrp="1"/>
          </p:cNvSpPr>
          <p:nvPr>
            <p:ph type="sldNum" sz="quarter" idx="12"/>
          </p:nvPr>
        </p:nvSpPr>
        <p:spPr/>
        <p:txBody>
          <a:bodyPr/>
          <a:lstStyle/>
          <a:p>
            <a:fld id="{74186277-DE05-435E-B789-33B427440982}" type="slidenum">
              <a:rPr lang="en-US" smtClean="0"/>
              <a:t>‹#›</a:t>
            </a:fld>
            <a:endParaRPr lang="en-US"/>
          </a:p>
        </p:txBody>
      </p:sp>
    </p:spTree>
    <p:extLst>
      <p:ext uri="{BB962C8B-B14F-4D97-AF65-F5344CB8AC3E}">
        <p14:creationId xmlns:p14="http://schemas.microsoft.com/office/powerpoint/2010/main" val="2346582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A846B0-6204-FAD1-FA8A-A820EE232C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FCA234E-A90B-B6DF-6551-421E5F923D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A7500B-B8ED-EFAC-DB3D-07031D239A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49DB08-2955-4F1D-B3E0-0979B2CA7C23}" type="datetimeFigureOut">
              <a:rPr lang="en-US" smtClean="0"/>
              <a:t>11/19/2023</a:t>
            </a:fld>
            <a:endParaRPr lang="en-US"/>
          </a:p>
        </p:txBody>
      </p:sp>
      <p:sp>
        <p:nvSpPr>
          <p:cNvPr id="5" name="Footer Placeholder 4">
            <a:extLst>
              <a:ext uri="{FF2B5EF4-FFF2-40B4-BE49-F238E27FC236}">
                <a16:creationId xmlns:a16="http://schemas.microsoft.com/office/drawing/2014/main" id="{A489F5B5-50CA-8D76-9E42-CC35A3EC13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3FAE4D2-D84F-033C-2848-C8EAB1D502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186277-DE05-435E-B789-33B427440982}" type="slidenum">
              <a:rPr lang="en-US" smtClean="0"/>
              <a:t>‹#›</a:t>
            </a:fld>
            <a:endParaRPr lang="en-US"/>
          </a:p>
        </p:txBody>
      </p:sp>
    </p:spTree>
    <p:extLst>
      <p:ext uri="{BB962C8B-B14F-4D97-AF65-F5344CB8AC3E}">
        <p14:creationId xmlns:p14="http://schemas.microsoft.com/office/powerpoint/2010/main" val="2410459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3BD47E9-D1A6-57B6-EFCE-FF70056ABC97}"/>
              </a:ext>
            </a:extLst>
          </p:cNvPr>
          <p:cNvSpPr txBox="1"/>
          <p:nvPr/>
        </p:nvSpPr>
        <p:spPr>
          <a:xfrm>
            <a:off x="1063689" y="935609"/>
            <a:ext cx="7980005" cy="3693319"/>
          </a:xfrm>
          <a:prstGeom prst="rect">
            <a:avLst/>
          </a:prstGeom>
          <a:noFill/>
        </p:spPr>
        <p:txBody>
          <a:bodyPr wrap="square">
            <a:spAutoFit/>
          </a:bodyPr>
          <a:lstStyle/>
          <a:p>
            <a:r>
              <a:rPr lang="en-US" sz="2400" b="0" i="0" dirty="0">
                <a:solidFill>
                  <a:srgbClr val="000000"/>
                </a:solidFill>
                <a:effectLst/>
                <a:latin typeface="Times New Roman" panose="02020603050405020304" pitchFamily="18" charset="0"/>
                <a:cs typeface="Times New Roman" panose="02020603050405020304" pitchFamily="18" charset="0"/>
              </a:rPr>
              <a:t>A colloid, or disperse phase, is a dispersion of small particles</a:t>
            </a:r>
            <a:br>
              <a:rPr lang="en-US" sz="2400" b="0" i="0" dirty="0">
                <a:solidFill>
                  <a:srgbClr val="000000"/>
                </a:solidFill>
                <a:effectLst/>
                <a:latin typeface="Times New Roman" panose="02020603050405020304" pitchFamily="18" charset="0"/>
                <a:cs typeface="Times New Roman" panose="02020603050405020304" pitchFamily="18" charset="0"/>
              </a:rPr>
            </a:br>
            <a:r>
              <a:rPr lang="en-US" sz="2400" b="0" i="0" dirty="0">
                <a:solidFill>
                  <a:srgbClr val="000000"/>
                </a:solidFill>
                <a:effectLst/>
                <a:latin typeface="Times New Roman" panose="02020603050405020304" pitchFamily="18" charset="0"/>
                <a:cs typeface="Times New Roman" panose="02020603050405020304" pitchFamily="18" charset="0"/>
              </a:rPr>
              <a:t>of one material in another that does not settle out under gravity. In this context, ‘small’ means that one dimension at least</a:t>
            </a:r>
            <a:br>
              <a:rPr lang="en-US" sz="2400" b="0" i="0" dirty="0">
                <a:solidFill>
                  <a:srgbClr val="000000"/>
                </a:solidFill>
                <a:effectLst/>
                <a:latin typeface="Times New Roman" panose="02020603050405020304" pitchFamily="18" charset="0"/>
                <a:cs typeface="Times New Roman" panose="02020603050405020304" pitchFamily="18" charset="0"/>
              </a:rPr>
            </a:br>
            <a:r>
              <a:rPr lang="en-US" sz="2400" b="0" i="0" dirty="0">
                <a:solidFill>
                  <a:srgbClr val="000000"/>
                </a:solidFill>
                <a:effectLst/>
                <a:latin typeface="Times New Roman" panose="02020603050405020304" pitchFamily="18" charset="0"/>
                <a:cs typeface="Times New Roman" panose="02020603050405020304" pitchFamily="18" charset="0"/>
              </a:rPr>
              <a:t>is smaller than about 500 nm (about the wavelength of visible</a:t>
            </a:r>
            <a:br>
              <a:rPr lang="en-US" sz="2400" b="0" i="0" dirty="0">
                <a:solidFill>
                  <a:srgbClr val="000000"/>
                </a:solidFill>
                <a:effectLst/>
                <a:latin typeface="Times New Roman" panose="02020603050405020304" pitchFamily="18" charset="0"/>
                <a:cs typeface="Times New Roman" panose="02020603050405020304" pitchFamily="18" charset="0"/>
              </a:rPr>
            </a:br>
            <a:r>
              <a:rPr lang="en-US" sz="2400" b="0" i="0" dirty="0">
                <a:solidFill>
                  <a:srgbClr val="000000"/>
                </a:solidFill>
                <a:effectLst/>
                <a:latin typeface="Times New Roman" panose="02020603050405020304" pitchFamily="18" charset="0"/>
                <a:cs typeface="Times New Roman" panose="02020603050405020304" pitchFamily="18" charset="0"/>
              </a:rPr>
              <a:t>light). Many colloids are suspensions of nanoparticles (particles of diameter up to about 100 nm). In general, colloidal</a:t>
            </a:r>
            <a:br>
              <a:rPr lang="en-US" sz="2400" b="0" i="0" dirty="0">
                <a:solidFill>
                  <a:srgbClr val="000000"/>
                </a:solidFill>
                <a:effectLst/>
                <a:latin typeface="Times New Roman" panose="02020603050405020304" pitchFamily="18" charset="0"/>
                <a:cs typeface="Times New Roman" panose="02020603050405020304" pitchFamily="18" charset="0"/>
              </a:rPr>
            </a:br>
            <a:r>
              <a:rPr lang="en-US" sz="2400" b="0" i="0" dirty="0">
                <a:solidFill>
                  <a:srgbClr val="000000"/>
                </a:solidFill>
                <a:effectLst/>
                <a:latin typeface="Times New Roman" panose="02020603050405020304" pitchFamily="18" charset="0"/>
                <a:cs typeface="Times New Roman" panose="02020603050405020304" pitchFamily="18" charset="0"/>
              </a:rPr>
              <a:t>particles are aggregates of numerous atoms or molecules, but</a:t>
            </a:r>
            <a:br>
              <a:rPr lang="en-US" sz="2400" b="0" i="0" dirty="0">
                <a:solidFill>
                  <a:srgbClr val="000000"/>
                </a:solidFill>
                <a:effectLst/>
                <a:latin typeface="Times New Roman" panose="02020603050405020304" pitchFamily="18" charset="0"/>
                <a:cs typeface="Times New Roman" panose="02020603050405020304" pitchFamily="18" charset="0"/>
              </a:rPr>
            </a:br>
            <a:r>
              <a:rPr lang="en-US" sz="2400" b="0" i="0" dirty="0">
                <a:solidFill>
                  <a:srgbClr val="000000"/>
                </a:solidFill>
                <a:effectLst/>
                <a:latin typeface="Times New Roman" panose="02020603050405020304" pitchFamily="18" charset="0"/>
                <a:cs typeface="Times New Roman" panose="02020603050405020304" pitchFamily="18" charset="0"/>
              </a:rPr>
              <a:t>are commonly but not universally too small to be seen with an</a:t>
            </a:r>
            <a:br>
              <a:rPr lang="en-US" sz="2400" b="0" i="0" dirty="0">
                <a:solidFill>
                  <a:srgbClr val="000000"/>
                </a:solidFill>
                <a:effectLst/>
                <a:latin typeface="Times New Roman" panose="02020603050405020304" pitchFamily="18" charset="0"/>
                <a:cs typeface="Times New Roman" panose="02020603050405020304" pitchFamily="18" charset="0"/>
              </a:rPr>
            </a:br>
            <a:r>
              <a:rPr lang="en-US" sz="2400" b="0" i="0" dirty="0">
                <a:solidFill>
                  <a:srgbClr val="000000"/>
                </a:solidFill>
                <a:effectLst/>
                <a:latin typeface="Times New Roman" panose="02020603050405020304" pitchFamily="18" charset="0"/>
                <a:cs typeface="Times New Roman" panose="02020603050405020304" pitchFamily="18" charset="0"/>
              </a:rPr>
              <a:t>ordinary optical microscope.</a:t>
            </a:r>
            <a:r>
              <a:rPr lang="en-US" sz="2400" dirty="0">
                <a:latin typeface="Times New Roman" panose="02020603050405020304" pitchFamily="18" charset="0"/>
                <a:cs typeface="Times New Roman" panose="02020603050405020304" pitchFamily="18" charset="0"/>
              </a:rPr>
              <a:t> </a:t>
            </a:r>
            <a:br>
              <a:rPr lang="en-US" dirty="0"/>
            </a:br>
            <a:endParaRPr lang="en-US" dirty="0"/>
          </a:p>
        </p:txBody>
      </p:sp>
      <p:sp>
        <p:nvSpPr>
          <p:cNvPr id="6" name="TextBox 5">
            <a:extLst>
              <a:ext uri="{FF2B5EF4-FFF2-40B4-BE49-F238E27FC236}">
                <a16:creationId xmlns:a16="http://schemas.microsoft.com/office/drawing/2014/main" id="{1C324A8A-F77F-BDDD-B03F-E86AF9DF707E}"/>
              </a:ext>
            </a:extLst>
          </p:cNvPr>
          <p:cNvSpPr txBox="1"/>
          <p:nvPr/>
        </p:nvSpPr>
        <p:spPr>
          <a:xfrm>
            <a:off x="3820886" y="410547"/>
            <a:ext cx="1964093" cy="584775"/>
          </a:xfrm>
          <a:prstGeom prst="rect">
            <a:avLst/>
          </a:prstGeom>
          <a:noFill/>
        </p:spPr>
        <p:txBody>
          <a:bodyPr wrap="square" rtlCol="0">
            <a:spAutoFit/>
          </a:bodyPr>
          <a:lstStyle/>
          <a:p>
            <a:r>
              <a:rPr lang="en-US" sz="3200" b="1" i="0" dirty="0">
                <a:solidFill>
                  <a:srgbClr val="000000"/>
                </a:solidFill>
                <a:effectLst/>
                <a:latin typeface="Times New Roman" panose="02020603050405020304" pitchFamily="18" charset="0"/>
                <a:cs typeface="Times New Roman" panose="02020603050405020304" pitchFamily="18" charset="0"/>
              </a:rPr>
              <a:t>colloids</a:t>
            </a:r>
            <a:endParaRPr lang="en-US" sz="3200" b="1" dirty="0"/>
          </a:p>
        </p:txBody>
      </p:sp>
    </p:spTree>
    <p:extLst>
      <p:ext uri="{BB962C8B-B14F-4D97-AF65-F5344CB8AC3E}">
        <p14:creationId xmlns:p14="http://schemas.microsoft.com/office/powerpoint/2010/main" val="3136638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A34465D-1AC2-A69B-E321-448638B047B0}"/>
              </a:ext>
            </a:extLst>
          </p:cNvPr>
          <p:cNvSpPr txBox="1"/>
          <p:nvPr/>
        </p:nvSpPr>
        <p:spPr>
          <a:xfrm>
            <a:off x="391886" y="1156490"/>
            <a:ext cx="9414587" cy="4524315"/>
          </a:xfrm>
          <a:prstGeom prst="rect">
            <a:avLst/>
          </a:prstGeom>
          <a:noFill/>
        </p:spPr>
        <p:txBody>
          <a:bodyPr wrap="square">
            <a:spAutoFit/>
          </a:bodyPr>
          <a:lstStyle/>
          <a:p>
            <a:r>
              <a:rPr lang="en-US" sz="3200" b="0" i="0" dirty="0">
                <a:solidFill>
                  <a:srgbClr val="2E3092"/>
                </a:solidFill>
                <a:effectLst/>
                <a:latin typeface="MyriadPro-Semibold"/>
              </a:rPr>
              <a:t>Classification and preparation</a:t>
            </a:r>
            <a:br>
              <a:rPr lang="en-US" sz="3200" b="0" i="0" dirty="0">
                <a:solidFill>
                  <a:srgbClr val="2E3092"/>
                </a:solidFill>
                <a:effectLst/>
                <a:latin typeface="MyriadPro-Semibold"/>
              </a:rPr>
            </a:br>
            <a:r>
              <a:rPr lang="en-US" sz="2000" b="0" i="0" dirty="0">
                <a:solidFill>
                  <a:srgbClr val="000000"/>
                </a:solidFill>
                <a:effectLst/>
                <a:latin typeface="Times New Roman" panose="02020603050405020304" pitchFamily="18" charset="0"/>
                <a:cs typeface="Times New Roman" panose="02020603050405020304" pitchFamily="18" charset="0"/>
              </a:rPr>
              <a:t>The name given to the colloid depends on the two phases involved:</a:t>
            </a:r>
            <a:br>
              <a:rPr lang="en-US" sz="2000" b="0" i="0" dirty="0">
                <a:solidFill>
                  <a:srgbClr val="000000"/>
                </a:solidFill>
                <a:effectLst/>
                <a:latin typeface="Times New Roman" panose="02020603050405020304" pitchFamily="18" charset="0"/>
                <a:cs typeface="Times New Roman" panose="02020603050405020304" pitchFamily="18" charset="0"/>
              </a:rPr>
            </a:br>
            <a:r>
              <a:rPr lang="en-US" sz="2000" b="0" i="0" dirty="0">
                <a:solidFill>
                  <a:srgbClr val="5C2D91"/>
                </a:solidFill>
                <a:effectLst/>
                <a:latin typeface="Times New Roman" panose="02020603050405020304" pitchFamily="18" charset="0"/>
                <a:cs typeface="Times New Roman" panose="02020603050405020304" pitchFamily="18" charset="0"/>
              </a:rPr>
              <a:t>• </a:t>
            </a:r>
            <a:r>
              <a:rPr lang="en-US" sz="2000" b="0" i="0" dirty="0">
                <a:solidFill>
                  <a:srgbClr val="000000"/>
                </a:solidFill>
                <a:effectLst/>
                <a:latin typeface="Times New Roman" panose="02020603050405020304" pitchFamily="18" charset="0"/>
                <a:cs typeface="Times New Roman" panose="02020603050405020304" pitchFamily="18" charset="0"/>
              </a:rPr>
              <a:t>A sol is a dispersion of a solid in a liquid (such as clusters</a:t>
            </a:r>
            <a:br>
              <a:rPr lang="en-US" sz="2000" b="0" i="0" dirty="0">
                <a:solidFill>
                  <a:srgbClr val="000000"/>
                </a:solidFill>
                <a:effectLst/>
                <a:latin typeface="Times New Roman" panose="02020603050405020304" pitchFamily="18" charset="0"/>
                <a:cs typeface="Times New Roman" panose="02020603050405020304" pitchFamily="18" charset="0"/>
              </a:rPr>
            </a:br>
            <a:r>
              <a:rPr lang="en-US" sz="2000" b="0" i="0" dirty="0">
                <a:solidFill>
                  <a:srgbClr val="000000"/>
                </a:solidFill>
                <a:effectLst/>
                <a:latin typeface="Times New Roman" panose="02020603050405020304" pitchFamily="18" charset="0"/>
                <a:cs typeface="Times New Roman" panose="02020603050405020304" pitchFamily="18" charset="0"/>
              </a:rPr>
              <a:t>of gold atoms in water) or of a solid in a solid (such as</a:t>
            </a:r>
            <a:r>
              <a:rPr lang="en-US" sz="2000" dirty="0">
                <a:latin typeface="Times New Roman" panose="02020603050405020304" pitchFamily="18" charset="0"/>
                <a:cs typeface="Times New Roman" panose="02020603050405020304" pitchFamily="18" charset="0"/>
              </a:rPr>
              <a:t> </a:t>
            </a:r>
            <a:r>
              <a:rPr lang="en-US" sz="2000" b="0" i="0" dirty="0">
                <a:solidFill>
                  <a:srgbClr val="000000"/>
                </a:solidFill>
                <a:effectLst/>
                <a:latin typeface="Times New Roman" panose="02020603050405020304" pitchFamily="18" charset="0"/>
                <a:cs typeface="Times New Roman" panose="02020603050405020304" pitchFamily="18" charset="0"/>
              </a:rPr>
              <a:t>ruby glass, which is a gold-in-glass sol, and achieves its</a:t>
            </a:r>
            <a:br>
              <a:rPr lang="en-US" sz="2000" b="0" i="0" dirty="0">
                <a:solidFill>
                  <a:srgbClr val="000000"/>
                </a:solidFill>
                <a:effectLst/>
                <a:latin typeface="Times New Roman" panose="02020603050405020304" pitchFamily="18" charset="0"/>
                <a:cs typeface="Times New Roman" panose="02020603050405020304" pitchFamily="18" charset="0"/>
              </a:rPr>
            </a:br>
            <a:r>
              <a:rPr lang="en-US" sz="2000" b="0" i="0" dirty="0">
                <a:solidFill>
                  <a:srgbClr val="000000"/>
                </a:solidFill>
                <a:effectLst/>
                <a:latin typeface="Times New Roman" panose="02020603050405020304" pitchFamily="18" charset="0"/>
                <a:cs typeface="Times New Roman" panose="02020603050405020304" pitchFamily="18" charset="0"/>
              </a:rPr>
              <a:t>color by light scattering).</a:t>
            </a:r>
            <a:br>
              <a:rPr lang="en-US" sz="2000" b="0" i="0" dirty="0">
                <a:solidFill>
                  <a:srgbClr val="000000"/>
                </a:solidFill>
                <a:effectLst/>
                <a:latin typeface="Times New Roman" panose="02020603050405020304" pitchFamily="18" charset="0"/>
                <a:cs typeface="Times New Roman" panose="02020603050405020304" pitchFamily="18" charset="0"/>
              </a:rPr>
            </a:br>
            <a:r>
              <a:rPr lang="en-US" sz="2000" b="0" i="0" dirty="0">
                <a:solidFill>
                  <a:srgbClr val="5C2D91"/>
                </a:solidFill>
                <a:effectLst/>
                <a:latin typeface="Times New Roman" panose="02020603050405020304" pitchFamily="18" charset="0"/>
                <a:cs typeface="Times New Roman" panose="02020603050405020304" pitchFamily="18" charset="0"/>
              </a:rPr>
              <a:t>• </a:t>
            </a:r>
            <a:r>
              <a:rPr lang="en-US" sz="2000" b="0" i="0" dirty="0">
                <a:solidFill>
                  <a:srgbClr val="000000"/>
                </a:solidFill>
                <a:effectLst/>
                <a:latin typeface="Times New Roman" panose="02020603050405020304" pitchFamily="18" charset="0"/>
                <a:cs typeface="Times New Roman" panose="02020603050405020304" pitchFamily="18" charset="0"/>
              </a:rPr>
              <a:t>An aerosol is a dispersion of a liquid in a gas (like fog and</a:t>
            </a:r>
            <a:br>
              <a:rPr lang="en-US" sz="2000" b="0" i="0" dirty="0">
                <a:solidFill>
                  <a:srgbClr val="000000"/>
                </a:solidFill>
                <a:effectLst/>
                <a:latin typeface="Times New Roman" panose="02020603050405020304" pitchFamily="18" charset="0"/>
                <a:cs typeface="Times New Roman" panose="02020603050405020304" pitchFamily="18" charset="0"/>
              </a:rPr>
            </a:br>
            <a:r>
              <a:rPr lang="en-US" sz="2000" b="0" i="0" dirty="0">
                <a:solidFill>
                  <a:srgbClr val="000000"/>
                </a:solidFill>
                <a:effectLst/>
                <a:latin typeface="Times New Roman" panose="02020603050405020304" pitchFamily="18" charset="0"/>
                <a:cs typeface="Times New Roman" panose="02020603050405020304" pitchFamily="18" charset="0"/>
              </a:rPr>
              <a:t>many sprays) or a solid in a gas (such as smoke): the particles are often large enough to be seen with a microscope.</a:t>
            </a:r>
            <a:br>
              <a:rPr lang="en-US" sz="2000" b="0" i="0" dirty="0">
                <a:solidFill>
                  <a:srgbClr val="000000"/>
                </a:solidFill>
                <a:effectLst/>
                <a:latin typeface="Times New Roman" panose="02020603050405020304" pitchFamily="18" charset="0"/>
                <a:cs typeface="Times New Roman" panose="02020603050405020304" pitchFamily="18" charset="0"/>
              </a:rPr>
            </a:br>
            <a:r>
              <a:rPr lang="en-US" sz="2000" b="0" i="0" dirty="0">
                <a:solidFill>
                  <a:srgbClr val="5C2D91"/>
                </a:solidFill>
                <a:effectLst/>
                <a:latin typeface="Times New Roman" panose="02020603050405020304" pitchFamily="18" charset="0"/>
                <a:cs typeface="Times New Roman" panose="02020603050405020304" pitchFamily="18" charset="0"/>
              </a:rPr>
              <a:t>• </a:t>
            </a:r>
            <a:r>
              <a:rPr lang="en-US" sz="2000" b="0" i="0" dirty="0">
                <a:solidFill>
                  <a:srgbClr val="000000"/>
                </a:solidFill>
                <a:effectLst/>
                <a:latin typeface="Times New Roman" panose="02020603050405020304" pitchFamily="18" charset="0"/>
                <a:cs typeface="Times New Roman" panose="02020603050405020304" pitchFamily="18" charset="0"/>
              </a:rPr>
              <a:t>An emulsion is a dispersion of a liquid in a liquid (such</a:t>
            </a:r>
            <a:br>
              <a:rPr lang="en-US" sz="2000" b="0" i="0" dirty="0">
                <a:solidFill>
                  <a:srgbClr val="000000"/>
                </a:solidFill>
                <a:effectLst/>
                <a:latin typeface="Times New Roman" panose="02020603050405020304" pitchFamily="18" charset="0"/>
                <a:cs typeface="Times New Roman" panose="02020603050405020304" pitchFamily="18" charset="0"/>
              </a:rPr>
            </a:br>
            <a:r>
              <a:rPr lang="en-US" sz="2000" b="0" i="0" dirty="0">
                <a:solidFill>
                  <a:srgbClr val="000000"/>
                </a:solidFill>
                <a:effectLst/>
                <a:latin typeface="Times New Roman" panose="02020603050405020304" pitchFamily="18" charset="0"/>
                <a:cs typeface="Times New Roman" panose="02020603050405020304" pitchFamily="18" charset="0"/>
              </a:rPr>
              <a:t>as milk).</a:t>
            </a:r>
            <a:br>
              <a:rPr lang="en-US" sz="2000" b="0" i="0" dirty="0">
                <a:solidFill>
                  <a:srgbClr val="000000"/>
                </a:solidFill>
                <a:effectLst/>
                <a:latin typeface="Times New Roman" panose="02020603050405020304" pitchFamily="18" charset="0"/>
                <a:cs typeface="Times New Roman" panose="02020603050405020304" pitchFamily="18" charset="0"/>
              </a:rPr>
            </a:br>
            <a:r>
              <a:rPr lang="en-US" sz="2000" b="0" i="0" dirty="0">
                <a:solidFill>
                  <a:srgbClr val="5C2D91"/>
                </a:solidFill>
                <a:effectLst/>
                <a:latin typeface="Times New Roman" panose="02020603050405020304" pitchFamily="18" charset="0"/>
                <a:cs typeface="Times New Roman" panose="02020603050405020304" pitchFamily="18" charset="0"/>
              </a:rPr>
              <a:t>• </a:t>
            </a:r>
            <a:r>
              <a:rPr lang="en-US" sz="2000" b="0" i="0" dirty="0">
                <a:solidFill>
                  <a:srgbClr val="000000"/>
                </a:solidFill>
                <a:effectLst/>
                <a:latin typeface="Times New Roman" panose="02020603050405020304" pitchFamily="18" charset="0"/>
                <a:cs typeface="Times New Roman" panose="02020603050405020304" pitchFamily="18" charset="0"/>
              </a:rPr>
              <a:t>A foam is a dispersion of a gas in a liquid.</a:t>
            </a:r>
            <a:r>
              <a:rPr lang="en-US" sz="2000" dirty="0">
                <a:latin typeface="Times New Roman" panose="02020603050405020304" pitchFamily="18" charset="0"/>
                <a:cs typeface="Times New Roman" panose="02020603050405020304" pitchFamily="18" charset="0"/>
              </a:rPr>
              <a:t> </a:t>
            </a:r>
            <a:br>
              <a:rPr lang="en-US" sz="2000" dirty="0">
                <a:latin typeface="Times New Roman" panose="02020603050405020304" pitchFamily="18" charset="0"/>
                <a:cs typeface="Times New Roman" panose="02020603050405020304" pitchFamily="18" charset="0"/>
              </a:rPr>
            </a:br>
            <a:br>
              <a:rPr lang="en-US" dirty="0"/>
            </a:br>
            <a:endParaRPr lang="en-US" dirty="0"/>
          </a:p>
        </p:txBody>
      </p:sp>
    </p:spTree>
    <p:extLst>
      <p:ext uri="{BB962C8B-B14F-4D97-AF65-F5344CB8AC3E}">
        <p14:creationId xmlns:p14="http://schemas.microsoft.com/office/powerpoint/2010/main" val="1711024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55C7AB0-786B-8D66-F1D2-6A481417AEF9}"/>
              </a:ext>
            </a:extLst>
          </p:cNvPr>
          <p:cNvSpPr txBox="1"/>
          <p:nvPr/>
        </p:nvSpPr>
        <p:spPr>
          <a:xfrm>
            <a:off x="839754" y="893908"/>
            <a:ext cx="9004041" cy="3816429"/>
          </a:xfrm>
          <a:prstGeom prst="rect">
            <a:avLst/>
          </a:prstGeom>
          <a:noFill/>
        </p:spPr>
        <p:txBody>
          <a:bodyPr wrap="square">
            <a:spAutoFit/>
          </a:bodyPr>
          <a:lstStyle/>
          <a:p>
            <a:r>
              <a:rPr lang="en-US" sz="2800" b="0" i="0" dirty="0">
                <a:solidFill>
                  <a:srgbClr val="000000"/>
                </a:solidFill>
                <a:effectLst/>
                <a:latin typeface="Times New Roman" panose="02020603050405020304" pitchFamily="18" charset="0"/>
                <a:cs typeface="Times New Roman" panose="02020603050405020304" pitchFamily="18" charset="0"/>
              </a:rPr>
              <a:t>A further classification of colloids is as lyophilic, or solvent</a:t>
            </a:r>
            <a:br>
              <a:rPr lang="en-US" sz="2800" b="0" i="0" dirty="0">
                <a:solidFill>
                  <a:srgbClr val="000000"/>
                </a:solidFill>
                <a:effectLst/>
                <a:latin typeface="Times New Roman" panose="02020603050405020304" pitchFamily="18" charset="0"/>
                <a:cs typeface="Times New Roman" panose="02020603050405020304" pitchFamily="18" charset="0"/>
              </a:rPr>
            </a:br>
            <a:r>
              <a:rPr lang="en-US" sz="2800" b="0" i="0" dirty="0">
                <a:solidFill>
                  <a:srgbClr val="000000"/>
                </a:solidFill>
                <a:effectLst/>
                <a:latin typeface="Times New Roman" panose="02020603050405020304" pitchFamily="18" charset="0"/>
                <a:cs typeface="Times New Roman" panose="02020603050405020304" pitchFamily="18" charset="0"/>
              </a:rPr>
              <a:t>attracting, and lyophobic, solvent repelling. If the solvent is</a:t>
            </a:r>
            <a:br>
              <a:rPr lang="en-US" sz="2800" b="0" i="0" dirty="0">
                <a:solidFill>
                  <a:srgbClr val="000000"/>
                </a:solidFill>
                <a:effectLst/>
                <a:latin typeface="Times New Roman" panose="02020603050405020304" pitchFamily="18" charset="0"/>
                <a:cs typeface="Times New Roman" panose="02020603050405020304" pitchFamily="18" charset="0"/>
              </a:rPr>
            </a:br>
            <a:r>
              <a:rPr lang="en-US" sz="2800" b="0" i="0" dirty="0">
                <a:solidFill>
                  <a:srgbClr val="000000"/>
                </a:solidFill>
                <a:effectLst/>
                <a:latin typeface="Times New Roman" panose="02020603050405020304" pitchFamily="18" charset="0"/>
                <a:cs typeface="Times New Roman" panose="02020603050405020304" pitchFamily="18" charset="0"/>
              </a:rPr>
              <a:t>water, the terms hydrophilic and hydrophobic, respectively,</a:t>
            </a:r>
            <a:br>
              <a:rPr lang="en-US" sz="2800" b="0" i="0" dirty="0">
                <a:solidFill>
                  <a:srgbClr val="000000"/>
                </a:solidFill>
                <a:effectLst/>
                <a:latin typeface="Times New Roman" panose="02020603050405020304" pitchFamily="18" charset="0"/>
                <a:cs typeface="Times New Roman" panose="02020603050405020304" pitchFamily="18" charset="0"/>
              </a:rPr>
            </a:br>
            <a:r>
              <a:rPr lang="en-US" sz="2800" b="0" i="0" dirty="0">
                <a:solidFill>
                  <a:srgbClr val="000000"/>
                </a:solidFill>
                <a:effectLst/>
                <a:latin typeface="Times New Roman" panose="02020603050405020304" pitchFamily="18" charset="0"/>
                <a:cs typeface="Times New Roman" panose="02020603050405020304" pitchFamily="18" charset="0"/>
              </a:rPr>
              <a:t>are used instead. Lyophobic colloids include the metal sols.</a:t>
            </a:r>
            <a:br>
              <a:rPr lang="en-US" sz="2800" b="0" i="0" dirty="0">
                <a:solidFill>
                  <a:srgbClr val="000000"/>
                </a:solidFill>
                <a:effectLst/>
                <a:latin typeface="Times New Roman" panose="02020603050405020304" pitchFamily="18" charset="0"/>
                <a:cs typeface="Times New Roman" panose="02020603050405020304" pitchFamily="18" charset="0"/>
              </a:rPr>
            </a:br>
            <a:r>
              <a:rPr lang="en-US" sz="2800" b="0" i="0" dirty="0">
                <a:solidFill>
                  <a:srgbClr val="000000"/>
                </a:solidFill>
                <a:effectLst/>
                <a:latin typeface="Times New Roman" panose="02020603050405020304" pitchFamily="18" charset="0"/>
                <a:cs typeface="Times New Roman" panose="02020603050405020304" pitchFamily="18" charset="0"/>
              </a:rPr>
              <a:t>Lyophilic colloids generally have some chemical similarity to</a:t>
            </a:r>
            <a:br>
              <a:rPr lang="en-US" sz="2800" b="0" i="0" dirty="0">
                <a:solidFill>
                  <a:srgbClr val="000000"/>
                </a:solidFill>
                <a:effectLst/>
                <a:latin typeface="Times New Roman" panose="02020603050405020304" pitchFamily="18" charset="0"/>
                <a:cs typeface="Times New Roman" panose="02020603050405020304" pitchFamily="18" charset="0"/>
              </a:rPr>
            </a:br>
            <a:r>
              <a:rPr lang="en-US" sz="2800" b="0" i="0" dirty="0">
                <a:solidFill>
                  <a:srgbClr val="000000"/>
                </a:solidFill>
                <a:effectLst/>
                <a:latin typeface="Times New Roman" panose="02020603050405020304" pitchFamily="18" charset="0"/>
                <a:cs typeface="Times New Roman" panose="02020603050405020304" pitchFamily="18" charset="0"/>
              </a:rPr>
              <a:t>the solvent, such as –OH groups able to form hydrogen bonds.</a:t>
            </a:r>
            <a:br>
              <a:rPr lang="en-US" sz="2800" b="0" i="0" dirty="0">
                <a:solidFill>
                  <a:srgbClr val="000000"/>
                </a:solidFill>
                <a:effectLst/>
                <a:latin typeface="Times New Roman" panose="02020603050405020304" pitchFamily="18" charset="0"/>
                <a:cs typeface="Times New Roman" panose="02020603050405020304" pitchFamily="18" charset="0"/>
              </a:rPr>
            </a:br>
            <a:r>
              <a:rPr lang="en-US" sz="2800" b="0" i="0" dirty="0">
                <a:solidFill>
                  <a:srgbClr val="000000"/>
                </a:solidFill>
                <a:effectLst/>
                <a:latin typeface="Times New Roman" panose="02020603050405020304" pitchFamily="18" charset="0"/>
                <a:cs typeface="Times New Roman" panose="02020603050405020304" pitchFamily="18" charset="0"/>
              </a:rPr>
              <a:t>A gel is a semi-rigid mass of a lyophilic sol.</a:t>
            </a:r>
            <a:r>
              <a:rPr lang="en-US" sz="2800" dirty="0">
                <a:latin typeface="Times New Roman" panose="02020603050405020304" pitchFamily="18" charset="0"/>
                <a:cs typeface="Times New Roman" panose="02020603050405020304" pitchFamily="18" charset="0"/>
              </a:rPr>
              <a:t> </a:t>
            </a:r>
            <a:br>
              <a:rPr lang="en-US" dirty="0"/>
            </a:br>
            <a:endParaRPr lang="en-US" dirty="0"/>
          </a:p>
        </p:txBody>
      </p:sp>
    </p:spTree>
    <p:extLst>
      <p:ext uri="{BB962C8B-B14F-4D97-AF65-F5344CB8AC3E}">
        <p14:creationId xmlns:p14="http://schemas.microsoft.com/office/powerpoint/2010/main" val="2873901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0CEC7F7-A432-7DDC-21C7-4128AA979C7E}"/>
              </a:ext>
            </a:extLst>
          </p:cNvPr>
          <p:cNvSpPr txBox="1"/>
          <p:nvPr/>
        </p:nvSpPr>
        <p:spPr>
          <a:xfrm>
            <a:off x="177282" y="721892"/>
            <a:ext cx="11075436" cy="4524315"/>
          </a:xfrm>
          <a:prstGeom prst="rect">
            <a:avLst/>
          </a:prstGeom>
          <a:noFill/>
        </p:spPr>
        <p:txBody>
          <a:bodyPr wrap="square">
            <a:spAutoFit/>
          </a:bodyPr>
          <a:lstStyle/>
          <a:p>
            <a:r>
              <a:rPr lang="en-US" sz="2400" b="0" i="0" dirty="0">
                <a:solidFill>
                  <a:srgbClr val="000000"/>
                </a:solidFill>
                <a:effectLst/>
                <a:latin typeface="Times New Roman" panose="02020603050405020304" pitchFamily="18" charset="0"/>
                <a:cs typeface="Times New Roman" panose="02020603050405020304" pitchFamily="18" charset="0"/>
              </a:rPr>
              <a:t>Emulsions are normally prepared by shaking the two components together vigorously, although some kind of emulsifying agent usually has to be added to stabilize the product. This emulsifying agent may be a soap (the salt of a long-chain carboxylic acid) or other surfactant (surface active) species, or a lyophilic sol that forms a protective film around the dispersed phase. In milk, which is an emulsion of fats in water, the emulsifying agent is casein, a protein containing phosphate groups.</a:t>
            </a:r>
            <a:br>
              <a:rPr lang="en-US" sz="2400" b="0" i="0" dirty="0">
                <a:solidFill>
                  <a:srgbClr val="000000"/>
                </a:solidFill>
                <a:effectLst/>
                <a:latin typeface="Times New Roman" panose="02020603050405020304" pitchFamily="18" charset="0"/>
                <a:cs typeface="Times New Roman" panose="02020603050405020304" pitchFamily="18" charset="0"/>
              </a:rPr>
            </a:br>
            <a:r>
              <a:rPr lang="en-US" sz="2400" b="0" i="0" dirty="0">
                <a:solidFill>
                  <a:srgbClr val="000000"/>
                </a:solidFill>
                <a:effectLst/>
                <a:latin typeface="Times New Roman" panose="02020603050405020304" pitchFamily="18" charset="0"/>
                <a:cs typeface="Times New Roman" panose="02020603050405020304" pitchFamily="18" charset="0"/>
              </a:rPr>
              <a:t>It is clear from the formation of cream on the surface of milk that casein is not completely successful in stabilizing milk: the dispersed fats coalesce into oily droplets which float to the surface. This coagulation may be prevented by ensuring that</a:t>
            </a:r>
            <a:br>
              <a:rPr lang="en-US" sz="2400" b="0" i="0" dirty="0">
                <a:solidFill>
                  <a:srgbClr val="000000"/>
                </a:solidFill>
                <a:effectLst/>
                <a:latin typeface="Times New Roman" panose="02020603050405020304" pitchFamily="18" charset="0"/>
                <a:cs typeface="Times New Roman" panose="02020603050405020304" pitchFamily="18" charset="0"/>
              </a:rPr>
            </a:br>
            <a:r>
              <a:rPr lang="en-US" sz="2400" b="0" i="0" dirty="0">
                <a:solidFill>
                  <a:srgbClr val="000000"/>
                </a:solidFill>
                <a:effectLst/>
                <a:latin typeface="Times New Roman" panose="02020603050405020304" pitchFamily="18" charset="0"/>
                <a:cs typeface="Times New Roman" panose="02020603050405020304" pitchFamily="18" charset="0"/>
              </a:rPr>
              <a:t>the emulsion is dispersed very finely initially: intense agitation with ultrasonics brings this dispersion about, the product being ‘homogenized’ milk.</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7581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088526B-6747-6081-6EEF-86BD309CC47A}"/>
              </a:ext>
            </a:extLst>
          </p:cNvPr>
          <p:cNvSpPr txBox="1"/>
          <p:nvPr/>
        </p:nvSpPr>
        <p:spPr>
          <a:xfrm>
            <a:off x="774441" y="589804"/>
            <a:ext cx="9675845" cy="5262979"/>
          </a:xfrm>
          <a:prstGeom prst="rect">
            <a:avLst/>
          </a:prstGeom>
          <a:noFill/>
        </p:spPr>
        <p:txBody>
          <a:bodyPr wrap="square">
            <a:spAutoFit/>
          </a:bodyPr>
          <a:lstStyle/>
          <a:p>
            <a:r>
              <a:rPr lang="en-US" sz="2400" b="0" i="0" dirty="0">
                <a:solidFill>
                  <a:srgbClr val="92278F"/>
                </a:solidFill>
                <a:effectLst/>
                <a:latin typeface="Times New Roman" panose="02020603050405020304" pitchFamily="18" charset="0"/>
                <a:cs typeface="Times New Roman" panose="02020603050405020304" pitchFamily="18" charset="0"/>
              </a:rPr>
              <a:t>Ex: Determining the isoelectric point of a protein</a:t>
            </a:r>
            <a:br>
              <a:rPr lang="en-US" sz="2400" b="0" i="0" dirty="0">
                <a:solidFill>
                  <a:srgbClr val="92278F"/>
                </a:solidFill>
                <a:effectLst/>
                <a:latin typeface="Times New Roman" panose="02020603050405020304" pitchFamily="18" charset="0"/>
                <a:cs typeface="Times New Roman" panose="02020603050405020304" pitchFamily="18" charset="0"/>
              </a:rPr>
            </a:br>
            <a:r>
              <a:rPr lang="en-US" sz="2400" b="0" i="0" dirty="0">
                <a:solidFill>
                  <a:srgbClr val="000000"/>
                </a:solidFill>
                <a:effectLst/>
                <a:latin typeface="Times New Roman" panose="02020603050405020304" pitchFamily="18" charset="0"/>
                <a:cs typeface="Times New Roman" panose="02020603050405020304" pitchFamily="18" charset="0"/>
              </a:rPr>
              <a:t>The velocity with which the protein bovine serum albumin</a:t>
            </a:r>
            <a:br>
              <a:rPr lang="en-US" sz="2400" b="0" i="0" dirty="0">
                <a:solidFill>
                  <a:srgbClr val="000000"/>
                </a:solidFill>
                <a:effectLst/>
                <a:latin typeface="Times New Roman" panose="02020603050405020304" pitchFamily="18" charset="0"/>
                <a:cs typeface="Times New Roman" panose="02020603050405020304" pitchFamily="18" charset="0"/>
              </a:rPr>
            </a:br>
            <a:r>
              <a:rPr lang="en-US" sz="2400" b="0" i="0" dirty="0">
                <a:solidFill>
                  <a:srgbClr val="000000"/>
                </a:solidFill>
                <a:effectLst/>
                <a:latin typeface="Times New Roman" panose="02020603050405020304" pitchFamily="18" charset="0"/>
                <a:cs typeface="Times New Roman" panose="02020603050405020304" pitchFamily="18" charset="0"/>
              </a:rPr>
              <a:t>(BSA) moves through water under the influence of an electric</a:t>
            </a:r>
            <a:br>
              <a:rPr lang="en-US" sz="2400" b="0" i="0" dirty="0">
                <a:solidFill>
                  <a:srgbClr val="000000"/>
                </a:solidFill>
                <a:effectLst/>
                <a:latin typeface="Times New Roman" panose="02020603050405020304" pitchFamily="18" charset="0"/>
                <a:cs typeface="Times New Roman" panose="02020603050405020304" pitchFamily="18" charset="0"/>
              </a:rPr>
            </a:br>
            <a:r>
              <a:rPr lang="en-US" sz="2400" b="0" i="0" dirty="0">
                <a:solidFill>
                  <a:srgbClr val="000000"/>
                </a:solidFill>
                <a:effectLst/>
                <a:latin typeface="Times New Roman" panose="02020603050405020304" pitchFamily="18" charset="0"/>
                <a:cs typeface="Times New Roman" panose="02020603050405020304" pitchFamily="18" charset="0"/>
              </a:rPr>
              <a:t>field was monitored at several values of pH, and the data are</a:t>
            </a:r>
            <a:br>
              <a:rPr lang="en-US" sz="2400" b="0" i="0" dirty="0">
                <a:solidFill>
                  <a:srgbClr val="000000"/>
                </a:solidFill>
                <a:effectLst/>
                <a:latin typeface="Times New Roman" panose="02020603050405020304" pitchFamily="18" charset="0"/>
                <a:cs typeface="Times New Roman" panose="02020603050405020304" pitchFamily="18" charset="0"/>
              </a:rPr>
            </a:br>
            <a:r>
              <a:rPr lang="en-US" sz="2400" b="0" i="0" dirty="0">
                <a:solidFill>
                  <a:srgbClr val="000000"/>
                </a:solidFill>
                <a:effectLst/>
                <a:latin typeface="Times New Roman" panose="02020603050405020304" pitchFamily="18" charset="0"/>
                <a:cs typeface="Times New Roman" panose="02020603050405020304" pitchFamily="18" charset="0"/>
              </a:rPr>
              <a:t>listed below. What is the isoelectric point of the protein?</a:t>
            </a:r>
            <a:br>
              <a:rPr lang="en-US" sz="2400" b="0" i="0" dirty="0">
                <a:solidFill>
                  <a:srgbClr val="000000"/>
                </a:solidFill>
                <a:effectLst/>
                <a:latin typeface="Times New Roman" panose="02020603050405020304" pitchFamily="18" charset="0"/>
                <a:cs typeface="Times New Roman" panose="02020603050405020304" pitchFamily="18" charset="0"/>
              </a:rPr>
            </a:br>
            <a:r>
              <a:rPr lang="en-US" sz="2400" b="0" i="0" dirty="0">
                <a:solidFill>
                  <a:srgbClr val="000000"/>
                </a:solidFill>
                <a:effectLst/>
                <a:latin typeface="Times New Roman" panose="02020603050405020304" pitchFamily="18" charset="0"/>
                <a:cs typeface="Times New Roman" panose="02020603050405020304" pitchFamily="18" charset="0"/>
              </a:rPr>
              <a:t>pH 4.20 4.56 5.20 5.65 6.30 7.00</a:t>
            </a:r>
            <a:br>
              <a:rPr lang="en-US" sz="2400" b="0" i="0" dirty="0">
                <a:solidFill>
                  <a:srgbClr val="000000"/>
                </a:solidFill>
                <a:effectLst/>
                <a:latin typeface="Times New Roman" panose="02020603050405020304" pitchFamily="18" charset="0"/>
                <a:cs typeface="Times New Roman" panose="02020603050405020304" pitchFamily="18" charset="0"/>
              </a:rPr>
            </a:br>
            <a:r>
              <a:rPr lang="en-US" sz="2400" b="0" i="0" dirty="0">
                <a:solidFill>
                  <a:srgbClr val="000000"/>
                </a:solidFill>
                <a:effectLst/>
                <a:latin typeface="Times New Roman" panose="02020603050405020304" pitchFamily="18" charset="0"/>
                <a:cs typeface="Times New Roman" panose="02020603050405020304" pitchFamily="18" charset="0"/>
              </a:rPr>
              <a:t>Velocity/(µm s-1) 0.50 0.18 -0.25 -0.65 -0.90 -1.25</a:t>
            </a:r>
            <a:br>
              <a:rPr lang="en-US" sz="2400" b="0" i="0" dirty="0">
                <a:solidFill>
                  <a:srgbClr val="000000"/>
                </a:solidFill>
                <a:effectLst/>
                <a:latin typeface="Times New Roman" panose="02020603050405020304" pitchFamily="18" charset="0"/>
                <a:cs typeface="Times New Roman" panose="02020603050405020304" pitchFamily="18" charset="0"/>
              </a:rPr>
            </a:br>
            <a:r>
              <a:rPr lang="en-US" sz="2400" b="0" i="1" dirty="0">
                <a:solidFill>
                  <a:srgbClr val="92278F"/>
                </a:solidFill>
                <a:effectLst/>
                <a:latin typeface="Times New Roman" panose="02020603050405020304" pitchFamily="18" charset="0"/>
                <a:cs typeface="Times New Roman" panose="02020603050405020304" pitchFamily="18" charset="0"/>
              </a:rPr>
              <a:t>Collect your thoughts </a:t>
            </a:r>
            <a:r>
              <a:rPr lang="en-US" sz="2400" b="0" i="0" dirty="0">
                <a:solidFill>
                  <a:srgbClr val="000000"/>
                </a:solidFill>
                <a:effectLst/>
                <a:latin typeface="Times New Roman" panose="02020603050405020304" pitchFamily="18" charset="0"/>
                <a:cs typeface="Times New Roman" panose="02020603050405020304" pitchFamily="18" charset="0"/>
              </a:rPr>
              <a:t>Plot velocity against pH, then use interpolation to find the pH at which the velocity is zero, which is the pH at which the molecule has zero net charge.</a:t>
            </a:r>
            <a:br>
              <a:rPr lang="en-US" sz="2400" b="0" i="0" dirty="0">
                <a:solidFill>
                  <a:srgbClr val="000000"/>
                </a:solidFill>
                <a:effectLst/>
                <a:latin typeface="Times New Roman" panose="02020603050405020304" pitchFamily="18" charset="0"/>
                <a:cs typeface="Times New Roman" panose="02020603050405020304" pitchFamily="18" charset="0"/>
              </a:rPr>
            </a:br>
            <a:r>
              <a:rPr lang="en-US" sz="2400" b="0" i="1" dirty="0">
                <a:solidFill>
                  <a:srgbClr val="92278F"/>
                </a:solidFill>
                <a:effectLst/>
                <a:latin typeface="Times New Roman" panose="02020603050405020304" pitchFamily="18" charset="0"/>
                <a:cs typeface="Times New Roman" panose="02020603050405020304" pitchFamily="18" charset="0"/>
              </a:rPr>
              <a:t>The solution </a:t>
            </a:r>
            <a:r>
              <a:rPr lang="en-US" sz="2400" b="0" i="0" dirty="0">
                <a:solidFill>
                  <a:srgbClr val="000000"/>
                </a:solidFill>
                <a:effectLst/>
                <a:latin typeface="Times New Roman" panose="02020603050405020304" pitchFamily="18" charset="0"/>
                <a:cs typeface="Times New Roman" panose="02020603050405020304" pitchFamily="18" charset="0"/>
              </a:rPr>
              <a:t>The data are plotted in Fig.14E.3. The velocity passes through zero at pH = 4.8; hence pH = 4.8 is the isoelectric point.</a:t>
            </a:r>
            <a:br>
              <a:rPr lang="en-US" sz="2400" b="0" i="0" dirty="0">
                <a:solidFill>
                  <a:srgbClr val="000000"/>
                </a:solidFill>
                <a:effectLst/>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4527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59B6F54-160B-B433-2BF8-7089B15086D4}"/>
              </a:ext>
            </a:extLst>
          </p:cNvPr>
          <p:cNvPicPr>
            <a:picLocks noChangeAspect="1"/>
          </p:cNvPicPr>
          <p:nvPr/>
        </p:nvPicPr>
        <p:blipFill>
          <a:blip r:embed="rId2"/>
          <a:stretch>
            <a:fillRect/>
          </a:stretch>
        </p:blipFill>
        <p:spPr>
          <a:xfrm>
            <a:off x="1418253" y="867747"/>
            <a:ext cx="7940351" cy="4963886"/>
          </a:xfrm>
          <a:prstGeom prst="rect">
            <a:avLst/>
          </a:prstGeom>
        </p:spPr>
      </p:pic>
    </p:spTree>
    <p:extLst>
      <p:ext uri="{BB962C8B-B14F-4D97-AF65-F5344CB8AC3E}">
        <p14:creationId xmlns:p14="http://schemas.microsoft.com/office/powerpoint/2010/main" val="4254040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AF29326-855B-39B9-D885-99CEC7D87290}"/>
              </a:ext>
            </a:extLst>
          </p:cNvPr>
          <p:cNvGrpSpPr/>
          <p:nvPr/>
        </p:nvGrpSpPr>
        <p:grpSpPr>
          <a:xfrm>
            <a:off x="1406589" y="557873"/>
            <a:ext cx="7920913" cy="6127510"/>
            <a:chOff x="1406589" y="557873"/>
            <a:chExt cx="7920913" cy="6127510"/>
          </a:xfrm>
        </p:grpSpPr>
        <p:sp>
          <p:nvSpPr>
            <p:cNvPr id="3" name="TextBox 2">
              <a:extLst>
                <a:ext uri="{FF2B5EF4-FFF2-40B4-BE49-F238E27FC236}">
                  <a16:creationId xmlns:a16="http://schemas.microsoft.com/office/drawing/2014/main" id="{AFDA2A7B-7660-CD8E-C417-7EB431A3ECD9}"/>
                </a:ext>
              </a:extLst>
            </p:cNvPr>
            <p:cNvSpPr txBox="1"/>
            <p:nvPr/>
          </p:nvSpPr>
          <p:spPr>
            <a:xfrm>
              <a:off x="1406589" y="557873"/>
              <a:ext cx="7920913" cy="3108543"/>
            </a:xfrm>
            <a:prstGeom prst="rect">
              <a:avLst/>
            </a:prstGeom>
            <a:noFill/>
          </p:spPr>
          <p:txBody>
            <a:bodyPr wrap="square">
              <a:spAutoFit/>
            </a:bodyPr>
            <a:lstStyle/>
            <a:p>
              <a:r>
                <a:rPr lang="en-US" sz="2000" b="0" i="0" dirty="0">
                  <a:solidFill>
                    <a:srgbClr val="2E3092"/>
                  </a:solidFill>
                  <a:effectLst/>
                  <a:latin typeface="Times New Roman" panose="02020603050405020304" pitchFamily="18" charset="0"/>
                  <a:cs typeface="Times New Roman" panose="02020603050405020304" pitchFamily="18" charset="0"/>
                </a:rPr>
                <a:t>(a) The hydrophobic interaction</a:t>
              </a:r>
              <a:br>
                <a:rPr lang="en-US" sz="2000" b="0" i="0" dirty="0">
                  <a:solidFill>
                    <a:srgbClr val="2E3092"/>
                  </a:solidFill>
                  <a:effectLst/>
                  <a:latin typeface="Times New Roman" panose="02020603050405020304" pitchFamily="18" charset="0"/>
                  <a:cs typeface="Times New Roman" panose="02020603050405020304" pitchFamily="18" charset="0"/>
                </a:rPr>
              </a:br>
              <a:r>
                <a:rPr lang="en-US" sz="2000" b="0" i="0" dirty="0">
                  <a:solidFill>
                    <a:srgbClr val="000000"/>
                  </a:solidFill>
                  <a:effectLst/>
                  <a:latin typeface="Times New Roman" panose="02020603050405020304" pitchFamily="18" charset="0"/>
                  <a:cs typeface="Times New Roman" panose="02020603050405020304" pitchFamily="18" charset="0"/>
                </a:rPr>
                <a:t>Consider a long-chained alcohol, such as pentan-1-ol</a:t>
              </a:r>
              <a:br>
                <a:rPr lang="en-US" sz="2000" b="0" i="0" dirty="0">
                  <a:solidFill>
                    <a:srgbClr val="000000"/>
                  </a:solidFill>
                  <a:effectLst/>
                  <a:latin typeface="Times New Roman" panose="02020603050405020304" pitchFamily="18" charset="0"/>
                  <a:cs typeface="Times New Roman" panose="02020603050405020304" pitchFamily="18" charset="0"/>
                </a:rPr>
              </a:br>
              <a:r>
                <a:rPr lang="en-US" sz="2000" b="0" i="0" dirty="0">
                  <a:solidFill>
                    <a:srgbClr val="000000"/>
                  </a:solidFill>
                  <a:effectLst/>
                  <a:latin typeface="Times New Roman" panose="02020603050405020304" pitchFamily="18" charset="0"/>
                  <a:cs typeface="Times New Roman" panose="02020603050405020304" pitchFamily="18" charset="0"/>
                </a:rPr>
                <a:t>(CH3CH2CH2CH2CH2OH). The hydrocarbon chain is hydrophobic and the –OH group is hydrophilic. A species with both</a:t>
              </a:r>
              <a:r>
                <a:rPr lang="en-US" sz="2000" dirty="0">
                  <a:latin typeface="Times New Roman" panose="02020603050405020304" pitchFamily="18" charset="0"/>
                  <a:cs typeface="Times New Roman" panose="02020603050405020304" pitchFamily="18" charset="0"/>
                </a:rPr>
                <a:t> </a:t>
              </a:r>
              <a:r>
                <a:rPr lang="en-US" sz="2000" b="0" i="0" dirty="0">
                  <a:solidFill>
                    <a:srgbClr val="000000"/>
                  </a:solidFill>
                  <a:effectLst/>
                  <a:latin typeface="Times New Roman" panose="02020603050405020304" pitchFamily="18" charset="0"/>
                  <a:cs typeface="Times New Roman" panose="02020603050405020304" pitchFamily="18" charset="0"/>
                </a:rPr>
                <a:t>hydrophobic and hydrophilic regions is called amphipathic.</a:t>
              </a:r>
              <a:br>
                <a:rPr lang="en-US" sz="2000" b="0" i="0" dirty="0">
                  <a:solidFill>
                    <a:srgbClr val="000000"/>
                  </a:solidFill>
                  <a:effectLst/>
                  <a:latin typeface="Times New Roman" panose="02020603050405020304" pitchFamily="18" charset="0"/>
                  <a:cs typeface="Times New Roman" panose="02020603050405020304" pitchFamily="18" charset="0"/>
                </a:rPr>
              </a:br>
              <a:r>
                <a:rPr lang="en-US" sz="2000" b="0" i="0" dirty="0">
                  <a:solidFill>
                    <a:srgbClr val="000000"/>
                  </a:solidFill>
                  <a:effectLst/>
                  <a:latin typeface="Times New Roman" panose="02020603050405020304" pitchFamily="18" charset="0"/>
                  <a:cs typeface="Times New Roman" panose="02020603050405020304" pitchFamily="18" charset="0"/>
                </a:rPr>
                <a:t>Amphipathic substances do dissolve slightly in water, and an understanding of the process gives insight into the </a:t>
              </a:r>
              <a:r>
                <a:rPr lang="en-US" sz="2000" b="0" i="0" dirty="0" err="1">
                  <a:solidFill>
                    <a:srgbClr val="000000"/>
                  </a:solidFill>
                  <a:effectLst/>
                  <a:latin typeface="Times New Roman" panose="02020603050405020304" pitchFamily="18" charset="0"/>
                  <a:cs typeface="Times New Roman" panose="02020603050405020304" pitchFamily="18" charset="0"/>
                </a:rPr>
                <a:t>formationof</a:t>
              </a:r>
              <a:r>
                <a:rPr lang="en-US" sz="2000" b="0" i="0" dirty="0">
                  <a:solidFill>
                    <a:srgbClr val="000000"/>
                  </a:solidFill>
                  <a:effectLst/>
                  <a:latin typeface="Times New Roman" panose="02020603050405020304" pitchFamily="18" charset="0"/>
                  <a:cs typeface="Times New Roman" panose="02020603050405020304" pitchFamily="18" charset="0"/>
                </a:rPr>
                <a:t> micelles and biological structures in general.</a:t>
              </a:r>
              <a:br>
                <a:rPr lang="en-US" dirty="0"/>
              </a:br>
              <a:br>
                <a:rPr lang="en-US" dirty="0"/>
              </a:br>
              <a:endParaRPr lang="en-US" dirty="0"/>
            </a:p>
          </p:txBody>
        </p:sp>
        <p:pic>
          <p:nvPicPr>
            <p:cNvPr id="5" name="Picture 4">
              <a:extLst>
                <a:ext uri="{FF2B5EF4-FFF2-40B4-BE49-F238E27FC236}">
                  <a16:creationId xmlns:a16="http://schemas.microsoft.com/office/drawing/2014/main" id="{8704CFE8-C4D9-0E7B-3A15-55B6C6EB2202}"/>
                </a:ext>
              </a:extLst>
            </p:cNvPr>
            <p:cNvPicPr>
              <a:picLocks noChangeAspect="1"/>
            </p:cNvPicPr>
            <p:nvPr/>
          </p:nvPicPr>
          <p:blipFill>
            <a:blip r:embed="rId2"/>
            <a:stretch>
              <a:fillRect/>
            </a:stretch>
          </p:blipFill>
          <p:spPr>
            <a:xfrm>
              <a:off x="2864498" y="3429000"/>
              <a:ext cx="4366726" cy="3256383"/>
            </a:xfrm>
            <a:prstGeom prst="rect">
              <a:avLst/>
            </a:prstGeom>
          </p:spPr>
        </p:pic>
      </p:grpSp>
    </p:spTree>
    <p:extLst>
      <p:ext uri="{BB962C8B-B14F-4D97-AF65-F5344CB8AC3E}">
        <p14:creationId xmlns:p14="http://schemas.microsoft.com/office/powerpoint/2010/main" val="3765659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24392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731</Words>
  <Application>Microsoft Office PowerPoint</Application>
  <PresentationFormat>Widescreen</PresentationFormat>
  <Paragraphs>7</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MyriadPro-Semibold</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malik mustafa mohammed</dc:creator>
  <cp:lastModifiedBy>malik mustafa mohammed</cp:lastModifiedBy>
  <cp:revision>2</cp:revision>
  <dcterms:created xsi:type="dcterms:W3CDTF">2023-11-19T05:25:20Z</dcterms:created>
  <dcterms:modified xsi:type="dcterms:W3CDTF">2023-11-19T05:50:35Z</dcterms:modified>
</cp:coreProperties>
</file>