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9" r:id="rId2"/>
    <p:sldId id="256"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6" d="100"/>
          <a:sy n="76" d="100"/>
        </p:scale>
        <p:origin x="1642"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27031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206400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373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333931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66982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2390868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215496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188521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194993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9B120-AE7F-4535-9E1D-667C4B828DB9}" type="datetimeFigureOut">
              <a:rPr lang="ar-IQ" smtClean="0"/>
              <a:t>10/05/1444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99932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79B120-AE7F-4535-9E1D-667C4B828DB9}" type="datetimeFigureOut">
              <a:rPr lang="ar-IQ" smtClean="0"/>
              <a:t>10/05/1444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61086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79B120-AE7F-4535-9E1D-667C4B828DB9}" type="datetimeFigureOut">
              <a:rPr lang="ar-IQ" smtClean="0"/>
              <a:t>10/05/1444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430324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79B120-AE7F-4535-9E1D-667C4B828DB9}" type="datetimeFigureOut">
              <a:rPr lang="ar-IQ" smtClean="0"/>
              <a:t>10/05/1444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034300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9B120-AE7F-4535-9E1D-667C4B828DB9}" type="datetimeFigureOut">
              <a:rPr lang="ar-IQ" smtClean="0"/>
              <a:t>10/05/1444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6022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E79B120-AE7F-4535-9E1D-667C4B828DB9}" type="datetimeFigureOut">
              <a:rPr lang="ar-IQ" smtClean="0"/>
              <a:t>10/05/1444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417117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9B120-AE7F-4535-9E1D-667C4B828DB9}" type="datetimeFigureOut">
              <a:rPr lang="ar-IQ" smtClean="0"/>
              <a:t>10/05/1444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67E910-D3C2-4A89-BC35-1C87E2EF6402}" type="slidenum">
              <a:rPr lang="ar-IQ" smtClean="0"/>
              <a:t>‹#›</a:t>
            </a:fld>
            <a:endParaRPr lang="ar-IQ"/>
          </a:p>
        </p:txBody>
      </p:sp>
    </p:spTree>
    <p:extLst>
      <p:ext uri="{BB962C8B-B14F-4D97-AF65-F5344CB8AC3E}">
        <p14:creationId xmlns:p14="http://schemas.microsoft.com/office/powerpoint/2010/main" val="309138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79B120-AE7F-4535-9E1D-667C4B828DB9}" type="datetimeFigureOut">
              <a:rPr lang="ar-IQ" smtClean="0"/>
              <a:t>10/05/1444</a:t>
            </a:fld>
            <a:endParaRPr lang="ar-IQ"/>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B67E910-D3C2-4A89-BC35-1C87E2EF6402}" type="slidenum">
              <a:rPr lang="ar-IQ" smtClean="0"/>
              <a:t>‹#›</a:t>
            </a:fld>
            <a:endParaRPr lang="ar-IQ"/>
          </a:p>
        </p:txBody>
      </p:sp>
    </p:spTree>
    <p:extLst>
      <p:ext uri="{BB962C8B-B14F-4D97-AF65-F5344CB8AC3E}">
        <p14:creationId xmlns:p14="http://schemas.microsoft.com/office/powerpoint/2010/main" val="29625199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3F6E1-88E4-8AF5-3041-A814061C9D23}"/>
              </a:ext>
            </a:extLst>
          </p:cNvPr>
          <p:cNvSpPr>
            <a:spLocks noGrp="1"/>
          </p:cNvSpPr>
          <p:nvPr>
            <p:ph type="title"/>
          </p:nvPr>
        </p:nvSpPr>
        <p:spPr>
          <a:xfrm>
            <a:off x="3009900" y="1872304"/>
            <a:ext cx="3124200" cy="738161"/>
          </a:xfrm>
        </p:spPr>
        <p:txBody>
          <a:bodyPr>
            <a:normAutofit/>
          </a:bodyPr>
          <a:lstStyle/>
          <a:p>
            <a:pPr algn="ctr"/>
            <a:r>
              <a:rPr lang="en-GB" b="1" dirty="0">
                <a:solidFill>
                  <a:srgbClr val="AD8249"/>
                </a:solidFill>
              </a:rPr>
              <a:t>Fourth Stage </a:t>
            </a:r>
          </a:p>
        </p:txBody>
      </p:sp>
      <p:sp>
        <p:nvSpPr>
          <p:cNvPr id="5" name="Title 1">
            <a:extLst>
              <a:ext uri="{FF2B5EF4-FFF2-40B4-BE49-F238E27FC236}">
                <a16:creationId xmlns:a16="http://schemas.microsoft.com/office/drawing/2014/main" id="{9CA427FD-BEDB-460C-13C3-4485CA231EAA}"/>
              </a:ext>
            </a:extLst>
          </p:cNvPr>
          <p:cNvSpPr txBox="1">
            <a:spLocks/>
          </p:cNvSpPr>
          <p:nvPr/>
        </p:nvSpPr>
        <p:spPr>
          <a:xfrm>
            <a:off x="1485900" y="934065"/>
            <a:ext cx="6172200" cy="8382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b="1" dirty="0">
                <a:solidFill>
                  <a:srgbClr val="C00000"/>
                </a:solidFill>
              </a:rPr>
              <a:t>General Surgery</a:t>
            </a:r>
          </a:p>
        </p:txBody>
      </p:sp>
      <p:sp>
        <p:nvSpPr>
          <p:cNvPr id="6" name="Title 1">
            <a:extLst>
              <a:ext uri="{FF2B5EF4-FFF2-40B4-BE49-F238E27FC236}">
                <a16:creationId xmlns:a16="http://schemas.microsoft.com/office/drawing/2014/main" id="{4215D02A-3A7E-CC3C-65DE-99E850EE6C3A}"/>
              </a:ext>
            </a:extLst>
          </p:cNvPr>
          <p:cNvSpPr txBox="1">
            <a:spLocks/>
          </p:cNvSpPr>
          <p:nvPr/>
        </p:nvSpPr>
        <p:spPr>
          <a:xfrm>
            <a:off x="3172964" y="4036800"/>
            <a:ext cx="2798069" cy="8382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400" b="1" dirty="0">
                <a:solidFill>
                  <a:schemeClr val="tx1"/>
                </a:solidFill>
              </a:rPr>
              <a:t>Blood transfusion</a:t>
            </a:r>
          </a:p>
        </p:txBody>
      </p:sp>
      <p:sp>
        <p:nvSpPr>
          <p:cNvPr id="7" name="Title 1">
            <a:extLst>
              <a:ext uri="{FF2B5EF4-FFF2-40B4-BE49-F238E27FC236}">
                <a16:creationId xmlns:a16="http://schemas.microsoft.com/office/drawing/2014/main" id="{3949BFBF-8CFF-4EEE-80DB-0CCB477B5448}"/>
              </a:ext>
            </a:extLst>
          </p:cNvPr>
          <p:cNvSpPr txBox="1">
            <a:spLocks/>
          </p:cNvSpPr>
          <p:nvPr/>
        </p:nvSpPr>
        <p:spPr>
          <a:xfrm>
            <a:off x="2663786" y="5085736"/>
            <a:ext cx="3816424" cy="8382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400" b="1" dirty="0" err="1">
                <a:solidFill>
                  <a:schemeClr val="accent2">
                    <a:lumMod val="50000"/>
                  </a:schemeClr>
                </a:solidFill>
              </a:rPr>
              <a:t>Dr.</a:t>
            </a:r>
            <a:r>
              <a:rPr lang="en-GB" sz="2400" b="1" dirty="0">
                <a:solidFill>
                  <a:schemeClr val="accent2">
                    <a:lumMod val="50000"/>
                  </a:schemeClr>
                </a:solidFill>
              </a:rPr>
              <a:t> Ali Salman </a:t>
            </a:r>
            <a:r>
              <a:rPr lang="en-GB" sz="2400" b="1" dirty="0" err="1">
                <a:solidFill>
                  <a:schemeClr val="accent2">
                    <a:lumMod val="50000"/>
                  </a:schemeClr>
                </a:solidFill>
              </a:rPr>
              <a:t>Almamoori</a:t>
            </a:r>
            <a:endParaRPr lang="en-GB" sz="2400" b="1" dirty="0">
              <a:solidFill>
                <a:schemeClr val="accent2">
                  <a:lumMod val="50000"/>
                </a:schemeClr>
              </a:solidFill>
            </a:endParaRPr>
          </a:p>
        </p:txBody>
      </p:sp>
      <p:sp>
        <p:nvSpPr>
          <p:cNvPr id="8" name="Title 1">
            <a:extLst>
              <a:ext uri="{FF2B5EF4-FFF2-40B4-BE49-F238E27FC236}">
                <a16:creationId xmlns:a16="http://schemas.microsoft.com/office/drawing/2014/main" id="{30E2FDCD-5E03-2929-D2EC-89CEAE9E6A51}"/>
              </a:ext>
            </a:extLst>
          </p:cNvPr>
          <p:cNvSpPr txBox="1">
            <a:spLocks/>
          </p:cNvSpPr>
          <p:nvPr/>
        </p:nvSpPr>
        <p:spPr>
          <a:xfrm>
            <a:off x="3848099" y="2824755"/>
            <a:ext cx="1447801" cy="685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dirty="0"/>
              <a:t>Lab 4</a:t>
            </a:r>
          </a:p>
        </p:txBody>
      </p:sp>
    </p:spTree>
    <p:extLst>
      <p:ext uri="{BB962C8B-B14F-4D97-AF65-F5344CB8AC3E}">
        <p14:creationId xmlns:p14="http://schemas.microsoft.com/office/powerpoint/2010/main" val="296782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24744"/>
            <a:ext cx="7830616" cy="3323987"/>
          </a:xfrm>
          <a:prstGeom prst="rect">
            <a:avLst/>
          </a:prstGeom>
        </p:spPr>
        <p:txBody>
          <a:bodyPr wrap="square">
            <a:spAutoFit/>
          </a:bodyPr>
          <a:lstStyle/>
          <a:p>
            <a:pPr algn="l"/>
            <a:r>
              <a:rPr lang="en-US" sz="2400" b="1" dirty="0">
                <a:solidFill>
                  <a:srgbClr val="FF0000"/>
                </a:solidFill>
              </a:rPr>
              <a:t>Cross-matching</a:t>
            </a:r>
          </a:p>
          <a:p>
            <a:pPr algn="l"/>
            <a:endParaRPr lang="en-US" sz="2400" b="1" dirty="0">
              <a:solidFill>
                <a:srgbClr val="FF0000"/>
              </a:solidFill>
            </a:endParaRPr>
          </a:p>
          <a:p>
            <a:pPr algn="l"/>
            <a:r>
              <a:rPr lang="en-US" dirty="0">
                <a:solidFill>
                  <a:srgbClr val="000000"/>
                </a:solidFill>
              </a:rPr>
              <a:t>To prevent transfusion reactions, all transfusions are preceded by ABO and rhesus typing of both donor and recipient blood to ensure compatibility. The recipient’s serum is then mixed with the donor’s cells to confirm ABO compatibility and to test for rhesus and any other blood group antigen–antibody reaction.</a:t>
            </a:r>
          </a:p>
          <a:p>
            <a:pPr algn="l"/>
            <a:r>
              <a:rPr lang="en-US" dirty="0">
                <a:solidFill>
                  <a:srgbClr val="000000"/>
                </a:solidFill>
              </a:rPr>
              <a:t>Full cross-matching of blood may take up to 45 minutes in most laboratories. In more urgent situations, only ABO/rhesus matched can be issued within 10–15 minutes. Where blood must be given emergently, group O (universal donor) blood is given.</a:t>
            </a:r>
            <a:endParaRPr lang="ar-IQ" dirty="0"/>
          </a:p>
        </p:txBody>
      </p:sp>
    </p:spTree>
    <p:extLst>
      <p:ext uri="{BB962C8B-B14F-4D97-AF65-F5344CB8AC3E}">
        <p14:creationId xmlns:p14="http://schemas.microsoft.com/office/powerpoint/2010/main" val="3098724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026" y="1520788"/>
            <a:ext cx="7709947"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232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6858000" cy="4616648"/>
          </a:xfrm>
          <a:prstGeom prst="rect">
            <a:avLst/>
          </a:prstGeom>
        </p:spPr>
        <p:txBody>
          <a:bodyPr wrap="square">
            <a:spAutoFit/>
          </a:bodyPr>
          <a:lstStyle/>
          <a:p>
            <a:pPr algn="l"/>
            <a:r>
              <a:rPr lang="en-US" sz="2400" b="1" dirty="0">
                <a:solidFill>
                  <a:srgbClr val="FF0000"/>
                </a:solidFill>
              </a:rPr>
              <a:t>Complications of blood transfusion</a:t>
            </a:r>
          </a:p>
          <a:p>
            <a:pPr algn="l"/>
            <a:endParaRPr lang="en-US" dirty="0">
              <a:solidFill>
                <a:srgbClr val="FF0000"/>
              </a:solidFill>
            </a:endParaRPr>
          </a:p>
          <a:p>
            <a:pPr algn="l"/>
            <a:r>
              <a:rPr lang="en-US" dirty="0">
                <a:solidFill>
                  <a:srgbClr val="000000"/>
                </a:solidFill>
              </a:rPr>
              <a:t>Complications from blood transfusion can be categorized as those arising from a single transfusion and those related to massive transfusion.</a:t>
            </a:r>
          </a:p>
          <a:p>
            <a:pPr algn="l"/>
            <a:endParaRPr lang="en-US" dirty="0">
              <a:solidFill>
                <a:srgbClr val="000000"/>
              </a:solidFill>
            </a:endParaRPr>
          </a:p>
          <a:p>
            <a:pPr algn="l"/>
            <a:r>
              <a:rPr lang="en-US" dirty="0">
                <a:solidFill>
                  <a:srgbClr val="000000"/>
                </a:solidFill>
              </a:rPr>
              <a:t>Complications from a single transfusion Complications from a single transfusion include:</a:t>
            </a:r>
          </a:p>
          <a:p>
            <a:pPr algn="l"/>
            <a:r>
              <a:rPr lang="en-US" dirty="0">
                <a:solidFill>
                  <a:srgbClr val="000000"/>
                </a:solidFill>
              </a:rPr>
              <a:t>1- incompatibility hemolytic transfusion reaction</a:t>
            </a:r>
          </a:p>
          <a:p>
            <a:pPr algn="l"/>
            <a:r>
              <a:rPr lang="en-US" dirty="0">
                <a:solidFill>
                  <a:srgbClr val="000000"/>
                </a:solidFill>
              </a:rPr>
              <a:t>2- febrile transfusion reaction</a:t>
            </a:r>
          </a:p>
          <a:p>
            <a:pPr algn="l"/>
            <a:r>
              <a:rPr lang="en-US" dirty="0">
                <a:solidFill>
                  <a:srgbClr val="000000"/>
                </a:solidFill>
              </a:rPr>
              <a:t>3- allergic reaction</a:t>
            </a:r>
          </a:p>
          <a:p>
            <a:pPr algn="l"/>
            <a:r>
              <a:rPr lang="en-US" dirty="0">
                <a:solidFill>
                  <a:srgbClr val="000000"/>
                </a:solidFill>
              </a:rPr>
              <a:t>4- infection</a:t>
            </a:r>
          </a:p>
          <a:p>
            <a:pPr algn="l"/>
            <a:r>
              <a:rPr lang="en-US" dirty="0">
                <a:solidFill>
                  <a:srgbClr val="000000"/>
                </a:solidFill>
              </a:rPr>
              <a:t>• bacterial infection (usually due to faulty storage)</a:t>
            </a:r>
          </a:p>
          <a:p>
            <a:pPr algn="l"/>
            <a:r>
              <a:rPr lang="en-US" dirty="0">
                <a:solidFill>
                  <a:srgbClr val="000000"/>
                </a:solidFill>
              </a:rPr>
              <a:t>• hepatitis</a:t>
            </a:r>
          </a:p>
          <a:p>
            <a:pPr algn="l"/>
            <a:r>
              <a:rPr lang="en-US" dirty="0">
                <a:solidFill>
                  <a:srgbClr val="000000"/>
                </a:solidFill>
              </a:rPr>
              <a:t>• HIV</a:t>
            </a:r>
          </a:p>
          <a:p>
            <a:pPr algn="l"/>
            <a:r>
              <a:rPr lang="en-US" dirty="0">
                <a:solidFill>
                  <a:srgbClr val="000000"/>
                </a:solidFill>
              </a:rPr>
              <a:t>• malaria</a:t>
            </a:r>
            <a:endParaRPr lang="ar-IQ" dirty="0"/>
          </a:p>
        </p:txBody>
      </p:sp>
    </p:spTree>
    <p:extLst>
      <p:ext uri="{BB962C8B-B14F-4D97-AF65-F5344CB8AC3E}">
        <p14:creationId xmlns:p14="http://schemas.microsoft.com/office/powerpoint/2010/main" val="3716021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24744"/>
            <a:ext cx="7344816" cy="4010778"/>
          </a:xfrm>
          <a:prstGeom prst="rect">
            <a:avLst/>
          </a:prstGeom>
        </p:spPr>
        <p:txBody>
          <a:bodyPr wrap="square">
            <a:spAutoFit/>
          </a:bodyPr>
          <a:lstStyle/>
          <a:p>
            <a:pPr algn="l"/>
            <a:r>
              <a:rPr lang="en-US" sz="2400" b="1" dirty="0">
                <a:solidFill>
                  <a:srgbClr val="FF0000"/>
                </a:solidFill>
              </a:rPr>
              <a:t>Blood substitutes</a:t>
            </a:r>
          </a:p>
          <a:p>
            <a:pPr algn="l"/>
            <a:endParaRPr lang="en-US" dirty="0">
              <a:solidFill>
                <a:srgbClr val="FF0000"/>
              </a:solidFill>
            </a:endParaRPr>
          </a:p>
          <a:p>
            <a:pPr algn="l">
              <a:lnSpc>
                <a:spcPct val="150000"/>
              </a:lnSpc>
            </a:pPr>
            <a:r>
              <a:rPr lang="en-US" dirty="0">
                <a:solidFill>
                  <a:srgbClr val="000000"/>
                </a:solidFill>
              </a:rPr>
              <a:t>Blood substitutes are an attractive alternative to the costly process of donating, checking, storing and administering blood and due to the immunogenic and potential infectious complications associated with transfusion.</a:t>
            </a:r>
          </a:p>
          <a:p>
            <a:pPr algn="l">
              <a:lnSpc>
                <a:spcPct val="150000"/>
              </a:lnSpc>
            </a:pPr>
            <a:endParaRPr lang="en-US" dirty="0">
              <a:solidFill>
                <a:srgbClr val="000000"/>
              </a:solidFill>
            </a:endParaRPr>
          </a:p>
          <a:p>
            <a:pPr algn="l">
              <a:lnSpc>
                <a:spcPct val="150000"/>
              </a:lnSpc>
            </a:pPr>
            <a:r>
              <a:rPr lang="en-US" dirty="0">
                <a:solidFill>
                  <a:srgbClr val="000000"/>
                </a:solidFill>
              </a:rPr>
              <a:t>There are several oxygen-carrying blood substitutes under investigation in animal or early clinical trials. Blood substitutes are either biomimetic or abiotic</a:t>
            </a:r>
            <a:endParaRPr lang="ar-IQ" dirty="0"/>
          </a:p>
        </p:txBody>
      </p:sp>
    </p:spTree>
    <p:extLst>
      <p:ext uri="{BB962C8B-B14F-4D97-AF65-F5344CB8AC3E}">
        <p14:creationId xmlns:p14="http://schemas.microsoft.com/office/powerpoint/2010/main" val="156802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0"/>
            <a:ext cx="6688832" cy="1413924"/>
          </a:xfrm>
        </p:spPr>
        <p:txBody>
          <a:bodyPr/>
          <a:lstStyle/>
          <a:p>
            <a:pPr rtl="0"/>
            <a:r>
              <a:rPr lang="en-US" sz="6000" b="1" dirty="0">
                <a:solidFill>
                  <a:srgbClr val="C00000"/>
                </a:solidFill>
              </a:rPr>
              <a:t>Blood transfusion</a:t>
            </a:r>
            <a:endParaRPr lang="ar-IQ" sz="6000" dirty="0">
              <a:solidFill>
                <a:srgbClr val="C00000"/>
              </a:solidFill>
            </a:endParaRPr>
          </a:p>
        </p:txBody>
      </p:sp>
      <p:sp>
        <p:nvSpPr>
          <p:cNvPr id="3" name="Subtitle 2"/>
          <p:cNvSpPr>
            <a:spLocks noGrp="1"/>
          </p:cNvSpPr>
          <p:nvPr>
            <p:ph type="subTitle" idx="1"/>
          </p:nvPr>
        </p:nvSpPr>
        <p:spPr>
          <a:xfrm>
            <a:off x="467544" y="2708920"/>
            <a:ext cx="7488832" cy="2304256"/>
          </a:xfrm>
        </p:spPr>
        <p:txBody>
          <a:bodyPr>
            <a:noAutofit/>
          </a:bodyPr>
          <a:lstStyle/>
          <a:p>
            <a:pPr algn="l" rtl="0"/>
            <a:r>
              <a:rPr lang="en-US" sz="2400" b="1" dirty="0">
                <a:solidFill>
                  <a:srgbClr val="0070C0"/>
                </a:solidFill>
              </a:rPr>
              <a:t>1-Whole blood</a:t>
            </a:r>
          </a:p>
          <a:p>
            <a:pPr algn="l" rtl="0"/>
            <a:endParaRPr lang="en-US" sz="2400" b="1" dirty="0">
              <a:solidFill>
                <a:srgbClr val="0070C0"/>
              </a:solidFill>
            </a:endParaRPr>
          </a:p>
          <a:p>
            <a:pPr algn="l" rtl="0"/>
            <a:r>
              <a:rPr lang="en-US" sz="2400" b="1" dirty="0">
                <a:solidFill>
                  <a:srgbClr val="0070C0"/>
                </a:solidFill>
              </a:rPr>
              <a:t>2-Packed red cells</a:t>
            </a:r>
          </a:p>
          <a:p>
            <a:pPr algn="l"/>
            <a:r>
              <a:rPr lang="en-US" sz="2000" b="1" dirty="0">
                <a:solidFill>
                  <a:schemeClr val="tx1"/>
                </a:solidFill>
              </a:rPr>
              <a:t>Packed cells are stored in a SAG-M solution (saline–adenine–glucose–mannitol) to increase shelf life to 5 weeks at 2–6°C.</a:t>
            </a:r>
            <a:endParaRPr lang="ar-IQ" sz="2000" b="1" dirty="0">
              <a:solidFill>
                <a:schemeClr val="tx1"/>
              </a:solidFill>
            </a:endParaRPr>
          </a:p>
        </p:txBody>
      </p:sp>
      <p:sp>
        <p:nvSpPr>
          <p:cNvPr id="5" name="TextBox 4">
            <a:extLst>
              <a:ext uri="{FF2B5EF4-FFF2-40B4-BE49-F238E27FC236}">
                <a16:creationId xmlns:a16="http://schemas.microsoft.com/office/drawing/2014/main" id="{DD4E5C04-5DBD-7C78-78F2-F62EA96013A4}"/>
              </a:ext>
            </a:extLst>
          </p:cNvPr>
          <p:cNvSpPr txBox="1"/>
          <p:nvPr/>
        </p:nvSpPr>
        <p:spPr>
          <a:xfrm>
            <a:off x="683568" y="1484784"/>
            <a:ext cx="4592096" cy="830997"/>
          </a:xfrm>
          <a:prstGeom prst="rect">
            <a:avLst/>
          </a:prstGeom>
          <a:noFill/>
        </p:spPr>
        <p:txBody>
          <a:bodyPr wrap="square">
            <a:spAutoFit/>
          </a:bodyPr>
          <a:lstStyle/>
          <a:p>
            <a:pPr algn="l"/>
            <a:endParaRPr lang="ar-IQ" sz="2400" b="1" dirty="0">
              <a:solidFill>
                <a:srgbClr val="C00000"/>
              </a:solidFill>
            </a:endParaRPr>
          </a:p>
          <a:p>
            <a:pPr algn="l" rtl="0"/>
            <a:r>
              <a:rPr lang="en-US" sz="2400" b="1" dirty="0">
                <a:solidFill>
                  <a:srgbClr val="C00000"/>
                </a:solidFill>
              </a:rPr>
              <a:t>Blood and blood products</a:t>
            </a:r>
          </a:p>
        </p:txBody>
      </p:sp>
    </p:spTree>
    <p:extLst>
      <p:ext uri="{BB962C8B-B14F-4D97-AF65-F5344CB8AC3E}">
        <p14:creationId xmlns:p14="http://schemas.microsoft.com/office/powerpoint/2010/main" val="358222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7344816" cy="3502947"/>
          </a:xfrm>
          <a:prstGeom prst="rect">
            <a:avLst/>
          </a:prstGeom>
        </p:spPr>
        <p:txBody>
          <a:bodyPr wrap="square">
            <a:spAutoFit/>
          </a:bodyPr>
          <a:lstStyle/>
          <a:p>
            <a:pPr algn="l">
              <a:lnSpc>
                <a:spcPct val="150000"/>
              </a:lnSpc>
            </a:pPr>
            <a:r>
              <a:rPr lang="en-US" sz="2400" b="1" dirty="0">
                <a:solidFill>
                  <a:srgbClr val="0070C0"/>
                </a:solidFill>
              </a:rPr>
              <a:t>3-Fresh-frozen plasma</a:t>
            </a:r>
          </a:p>
          <a:p>
            <a:pPr algn="l">
              <a:lnSpc>
                <a:spcPct val="150000"/>
              </a:lnSpc>
            </a:pPr>
            <a:r>
              <a:rPr lang="en-US" dirty="0"/>
              <a:t>Fresh-frozen plasma (FFP) is rich in coagulation factors and is removed from fresh blood and stored at −40 to −50°C with a two-year shelf life. It is the first-line therapy in the treatment of </a:t>
            </a:r>
            <a:r>
              <a:rPr lang="en-US" dirty="0" err="1"/>
              <a:t>coagulopathic</a:t>
            </a:r>
            <a:r>
              <a:rPr lang="en-US" dirty="0"/>
              <a:t> hemorrhage. Rh-positive FFP may be given to a Rh-negative patient. However, it is possible for </a:t>
            </a:r>
            <a:r>
              <a:rPr lang="en-US" dirty="0" err="1"/>
              <a:t>seroconversion</a:t>
            </a:r>
            <a:r>
              <a:rPr lang="en-US" dirty="0"/>
              <a:t> to occur with large volumes of transfusion due to the presence of red cell fragments, So, rhesus D immunization should be considered.</a:t>
            </a:r>
            <a:endParaRPr lang="ar-IQ" dirty="0"/>
          </a:p>
        </p:txBody>
      </p:sp>
      <p:sp>
        <p:nvSpPr>
          <p:cNvPr id="4" name="TextBox 3">
            <a:extLst>
              <a:ext uri="{FF2B5EF4-FFF2-40B4-BE49-F238E27FC236}">
                <a16:creationId xmlns:a16="http://schemas.microsoft.com/office/drawing/2014/main" id="{21890269-E16B-AADD-3970-B37677BBA5D8}"/>
              </a:ext>
            </a:extLst>
          </p:cNvPr>
          <p:cNvSpPr txBox="1"/>
          <p:nvPr/>
        </p:nvSpPr>
        <p:spPr>
          <a:xfrm>
            <a:off x="107504" y="4077072"/>
            <a:ext cx="7920880" cy="1840953"/>
          </a:xfrm>
          <a:prstGeom prst="rect">
            <a:avLst/>
          </a:prstGeom>
          <a:noFill/>
        </p:spPr>
        <p:txBody>
          <a:bodyPr wrap="square">
            <a:spAutoFit/>
          </a:bodyPr>
          <a:lstStyle/>
          <a:p>
            <a:pPr algn="l">
              <a:lnSpc>
                <a:spcPct val="150000"/>
              </a:lnSpc>
            </a:pPr>
            <a:r>
              <a:rPr lang="en-US" sz="2400" b="1" dirty="0">
                <a:solidFill>
                  <a:srgbClr val="0070C0"/>
                </a:solidFill>
              </a:rPr>
              <a:t>4-Cryoprecipitate</a:t>
            </a:r>
          </a:p>
          <a:p>
            <a:pPr algn="l">
              <a:lnSpc>
                <a:spcPct val="150000"/>
              </a:lnSpc>
            </a:pPr>
            <a:r>
              <a:rPr lang="en-US" dirty="0"/>
              <a:t>Cryoprecipitate is a supernatant precipitate of FFP and is rich in factor VIII and fibrinogen. It is stored at −30°C with a two-year shelf life.</a:t>
            </a:r>
          </a:p>
          <a:p>
            <a:pPr algn="l">
              <a:lnSpc>
                <a:spcPct val="150000"/>
              </a:lnSpc>
            </a:pPr>
            <a:r>
              <a:rPr lang="en-US" dirty="0"/>
              <a:t>It is given in low: A-fibrinogen states B-factor VIII deficiency</a:t>
            </a:r>
            <a:endParaRPr lang="ar-IQ" dirty="0"/>
          </a:p>
        </p:txBody>
      </p:sp>
    </p:spTree>
    <p:extLst>
      <p:ext uri="{BB962C8B-B14F-4D97-AF65-F5344CB8AC3E}">
        <p14:creationId xmlns:p14="http://schemas.microsoft.com/office/powerpoint/2010/main" val="127435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24744"/>
            <a:ext cx="7272808" cy="2897012"/>
          </a:xfrm>
          <a:prstGeom prst="rect">
            <a:avLst/>
          </a:prstGeom>
        </p:spPr>
        <p:txBody>
          <a:bodyPr wrap="square">
            <a:spAutoFit/>
          </a:bodyPr>
          <a:lstStyle/>
          <a:p>
            <a:pPr algn="l"/>
            <a:r>
              <a:rPr lang="en-US" sz="2400" b="1" dirty="0">
                <a:solidFill>
                  <a:srgbClr val="0070C0"/>
                </a:solidFill>
              </a:rPr>
              <a:t>5-Platelets</a:t>
            </a:r>
          </a:p>
          <a:p>
            <a:pPr algn="l">
              <a:lnSpc>
                <a:spcPct val="150000"/>
              </a:lnSpc>
            </a:pPr>
            <a:endParaRPr lang="en-US" sz="2800" b="1" dirty="0">
              <a:solidFill>
                <a:srgbClr val="0070C0"/>
              </a:solidFill>
            </a:endParaRPr>
          </a:p>
          <a:p>
            <a:pPr algn="l">
              <a:lnSpc>
                <a:spcPct val="150000"/>
              </a:lnSpc>
            </a:pPr>
            <a:r>
              <a:rPr lang="en-US" sz="2000" dirty="0"/>
              <a:t>Platelets are stored at 20–24°C and have a shelf life of only 5 days. Platelet transfusions are given to patients with thrombocytopenia or with platelet dysfunction who are bleeding or undergoing surgery.</a:t>
            </a:r>
            <a:endParaRPr lang="ar-IQ" sz="2000" dirty="0"/>
          </a:p>
        </p:txBody>
      </p:sp>
    </p:spTree>
    <p:extLst>
      <p:ext uri="{BB962C8B-B14F-4D97-AF65-F5344CB8AC3E}">
        <p14:creationId xmlns:p14="http://schemas.microsoft.com/office/powerpoint/2010/main" val="420936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20688"/>
            <a:ext cx="7776864" cy="4189673"/>
          </a:xfrm>
          <a:prstGeom prst="rect">
            <a:avLst/>
          </a:prstGeom>
        </p:spPr>
        <p:txBody>
          <a:bodyPr wrap="square">
            <a:spAutoFit/>
          </a:bodyPr>
          <a:lstStyle/>
          <a:p>
            <a:pPr algn="l">
              <a:lnSpc>
                <a:spcPct val="150000"/>
              </a:lnSpc>
            </a:pPr>
            <a:r>
              <a:rPr lang="en-US" sz="2000" dirty="0">
                <a:solidFill>
                  <a:srgbClr val="FF0000"/>
                </a:solidFill>
              </a:rPr>
              <a:t>Autologous blood </a:t>
            </a:r>
            <a:r>
              <a:rPr lang="en-US" sz="2000" dirty="0">
                <a:solidFill>
                  <a:srgbClr val="000000"/>
                </a:solidFill>
              </a:rPr>
              <a:t>:</a:t>
            </a:r>
            <a:br>
              <a:rPr lang="en-US" sz="2000" dirty="0">
                <a:solidFill>
                  <a:srgbClr val="000000"/>
                </a:solidFill>
              </a:rPr>
            </a:br>
            <a:br>
              <a:rPr lang="en-US" sz="2000" dirty="0">
                <a:solidFill>
                  <a:srgbClr val="000000"/>
                </a:solidFill>
              </a:rPr>
            </a:br>
            <a:r>
              <a:rPr lang="en-US" sz="2000" dirty="0">
                <a:solidFill>
                  <a:srgbClr val="000000"/>
                </a:solidFill>
              </a:rPr>
              <a:t>It is possible for patients undergoing elective surgery to pre-donate their own blood up to 3 weeks before surgery for re-transfusion during the operation.</a:t>
            </a:r>
          </a:p>
          <a:p>
            <a:pPr algn="l">
              <a:lnSpc>
                <a:spcPct val="150000"/>
              </a:lnSpc>
            </a:pPr>
            <a:endParaRPr lang="en-US" sz="2000" dirty="0">
              <a:solidFill>
                <a:srgbClr val="000000"/>
              </a:solidFill>
            </a:endParaRPr>
          </a:p>
          <a:p>
            <a:pPr algn="l">
              <a:lnSpc>
                <a:spcPct val="150000"/>
              </a:lnSpc>
            </a:pPr>
            <a:r>
              <a:rPr lang="en-US" sz="2000" dirty="0">
                <a:solidFill>
                  <a:srgbClr val="000000"/>
                </a:solidFill>
              </a:rPr>
              <a:t>during surgery blood can be collected in a cell-saver which washes and collects red blood cells which can then be returned to the patient.</a:t>
            </a:r>
            <a:endParaRPr lang="ar-IQ" sz="2000" dirty="0"/>
          </a:p>
        </p:txBody>
      </p:sp>
    </p:spTree>
    <p:extLst>
      <p:ext uri="{BB962C8B-B14F-4D97-AF65-F5344CB8AC3E}">
        <p14:creationId xmlns:p14="http://schemas.microsoft.com/office/powerpoint/2010/main" val="161339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7272808" cy="5580438"/>
          </a:xfrm>
          <a:prstGeom prst="rect">
            <a:avLst/>
          </a:prstGeom>
        </p:spPr>
        <p:txBody>
          <a:bodyPr wrap="square">
            <a:spAutoFit/>
          </a:bodyPr>
          <a:lstStyle/>
          <a:p>
            <a:pPr algn="l">
              <a:lnSpc>
                <a:spcPct val="150000"/>
              </a:lnSpc>
            </a:pPr>
            <a:r>
              <a:rPr lang="en-US" sz="2400" b="1" dirty="0">
                <a:solidFill>
                  <a:srgbClr val="FF0000"/>
                </a:solidFill>
              </a:rPr>
              <a:t>Indications for blood transfusion</a:t>
            </a:r>
          </a:p>
          <a:p>
            <a:pPr algn="l">
              <a:lnSpc>
                <a:spcPct val="150000"/>
              </a:lnSpc>
            </a:pPr>
            <a:endParaRPr lang="en-US" dirty="0">
              <a:solidFill>
                <a:srgbClr val="FF0000"/>
              </a:solidFill>
            </a:endParaRPr>
          </a:p>
          <a:p>
            <a:pPr algn="l">
              <a:lnSpc>
                <a:spcPct val="150000"/>
              </a:lnSpc>
            </a:pPr>
            <a:r>
              <a:rPr lang="en-US" dirty="0">
                <a:solidFill>
                  <a:srgbClr val="000000"/>
                </a:solidFill>
              </a:rPr>
              <a:t>Blood transfusions should be avoided if possible, and many previous uses of blood and blood products are now no longer considered appropriate use. </a:t>
            </a:r>
          </a:p>
          <a:p>
            <a:pPr algn="l">
              <a:lnSpc>
                <a:spcPct val="150000"/>
              </a:lnSpc>
            </a:pPr>
            <a:endParaRPr lang="en-US" b="1" dirty="0">
              <a:solidFill>
                <a:srgbClr val="000000"/>
              </a:solidFill>
            </a:endParaRPr>
          </a:p>
          <a:p>
            <a:pPr algn="l">
              <a:lnSpc>
                <a:spcPct val="150000"/>
              </a:lnSpc>
            </a:pPr>
            <a:r>
              <a:rPr lang="en-US" b="1" dirty="0">
                <a:solidFill>
                  <a:srgbClr val="000000"/>
                </a:solidFill>
              </a:rPr>
              <a:t>The indications for blood transfusion are as follows</a:t>
            </a:r>
          </a:p>
          <a:p>
            <a:pPr algn="l">
              <a:lnSpc>
                <a:spcPct val="150000"/>
              </a:lnSpc>
            </a:pPr>
            <a:r>
              <a:rPr lang="en-US" dirty="0">
                <a:solidFill>
                  <a:srgbClr val="000000"/>
                </a:solidFill>
              </a:rPr>
              <a:t>• acute blood loss, to replace circulating volume and maintain oxygen delivery</a:t>
            </a:r>
          </a:p>
          <a:p>
            <a:pPr algn="l">
              <a:lnSpc>
                <a:spcPct val="150000"/>
              </a:lnSpc>
            </a:pPr>
            <a:r>
              <a:rPr lang="en-US" dirty="0">
                <a:solidFill>
                  <a:srgbClr val="000000"/>
                </a:solidFill>
              </a:rPr>
              <a:t>• perioperative anemia, to ensure adequate oxygen delivery during the perioperative phase</a:t>
            </a:r>
          </a:p>
          <a:p>
            <a:pPr algn="l">
              <a:lnSpc>
                <a:spcPct val="150000"/>
              </a:lnSpc>
            </a:pPr>
            <a:r>
              <a:rPr lang="en-US" dirty="0">
                <a:solidFill>
                  <a:srgbClr val="000000"/>
                </a:solidFill>
              </a:rPr>
              <a:t>• symptomatic chronic anemia, without hemorrhage or impending surgery.</a:t>
            </a:r>
            <a:endParaRPr lang="ar-IQ" dirty="0"/>
          </a:p>
        </p:txBody>
      </p:sp>
    </p:spTree>
    <p:extLst>
      <p:ext uri="{BB962C8B-B14F-4D97-AF65-F5344CB8AC3E}">
        <p14:creationId xmlns:p14="http://schemas.microsoft.com/office/powerpoint/2010/main" val="1657455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7560840" cy="5811271"/>
          </a:xfrm>
          <a:prstGeom prst="rect">
            <a:avLst/>
          </a:prstGeom>
        </p:spPr>
        <p:txBody>
          <a:bodyPr wrap="square">
            <a:spAutoFit/>
          </a:bodyPr>
          <a:lstStyle/>
          <a:p>
            <a:pPr algn="l"/>
            <a:r>
              <a:rPr lang="en-US" sz="2400" b="1" dirty="0">
                <a:solidFill>
                  <a:srgbClr val="FF0000"/>
                </a:solidFill>
              </a:rPr>
              <a:t>Blood groups and cross-matching</a:t>
            </a:r>
          </a:p>
          <a:p>
            <a:pPr algn="l"/>
            <a:endParaRPr lang="en-US" dirty="0">
              <a:solidFill>
                <a:srgbClr val="FF0000"/>
              </a:solidFill>
            </a:endParaRPr>
          </a:p>
          <a:p>
            <a:pPr algn="l"/>
            <a:r>
              <a:rPr lang="en-US" dirty="0">
                <a:solidFill>
                  <a:srgbClr val="000000"/>
                </a:solidFill>
              </a:rPr>
              <a:t>ABO system</a:t>
            </a:r>
          </a:p>
          <a:p>
            <a:pPr algn="l"/>
            <a:endParaRPr lang="en-US" dirty="0">
              <a:solidFill>
                <a:srgbClr val="000000"/>
              </a:solidFill>
            </a:endParaRPr>
          </a:p>
          <a:p>
            <a:pPr algn="l">
              <a:lnSpc>
                <a:spcPct val="150000"/>
              </a:lnSpc>
            </a:pPr>
            <a:r>
              <a:rPr lang="en-US" dirty="0">
                <a:solidFill>
                  <a:srgbClr val="000000"/>
                </a:solidFill>
              </a:rPr>
              <a:t>These are strongly antigenic and are associated with naturally occurring antibodies in the serum. Blood group O is the universal donor type as it contains no antigens to provoke a reaction. Conversely, group AB individuals are ‘universal recipients’ and can receive any ABO blood type as they have no circulating antibodies</a:t>
            </a:r>
          </a:p>
          <a:p>
            <a:pPr algn="l">
              <a:lnSpc>
                <a:spcPct val="150000"/>
              </a:lnSpc>
            </a:pPr>
            <a:r>
              <a:rPr lang="en-US" dirty="0">
                <a:solidFill>
                  <a:srgbClr val="000000"/>
                </a:solidFill>
              </a:rPr>
              <a:t>Rhesus system :The rhesus D Rh(D)) antigen is strongly antigenic and is present in approximately 85 per cent of the population.</a:t>
            </a:r>
          </a:p>
          <a:p>
            <a:pPr algn="l">
              <a:lnSpc>
                <a:spcPct val="150000"/>
              </a:lnSpc>
            </a:pPr>
            <a:r>
              <a:rPr lang="en-US" dirty="0">
                <a:solidFill>
                  <a:srgbClr val="000000"/>
                </a:solidFill>
              </a:rPr>
              <a:t>Acquired antibodies are capable, during pregnancy, of crossing the placenta and, if present in a Rh(D)-negative mother, may cause severe hemolytic anemia and even death (</a:t>
            </a:r>
            <a:r>
              <a:rPr lang="en-US" dirty="0" err="1">
                <a:solidFill>
                  <a:srgbClr val="000000"/>
                </a:solidFill>
              </a:rPr>
              <a:t>hydrops</a:t>
            </a:r>
            <a:r>
              <a:rPr lang="en-US" dirty="0">
                <a:solidFill>
                  <a:srgbClr val="000000"/>
                </a:solidFill>
              </a:rPr>
              <a:t> </a:t>
            </a:r>
            <a:r>
              <a:rPr lang="en-US" dirty="0" err="1">
                <a:solidFill>
                  <a:srgbClr val="000000"/>
                </a:solidFill>
              </a:rPr>
              <a:t>fetalis</a:t>
            </a:r>
            <a:r>
              <a:rPr lang="en-US" dirty="0">
                <a:solidFill>
                  <a:srgbClr val="000000"/>
                </a:solidFill>
              </a:rPr>
              <a:t>) in a Rh(D)-positive fetus in utero.</a:t>
            </a:r>
            <a:endParaRPr lang="ar-IQ" dirty="0"/>
          </a:p>
        </p:txBody>
      </p:sp>
    </p:spTree>
    <p:extLst>
      <p:ext uri="{BB962C8B-B14F-4D97-AF65-F5344CB8AC3E}">
        <p14:creationId xmlns:p14="http://schemas.microsoft.com/office/powerpoint/2010/main" val="3417476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7866" y="858879"/>
            <a:ext cx="6808268" cy="5140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125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96752"/>
            <a:ext cx="7309818" cy="3502947"/>
          </a:xfrm>
          <a:prstGeom prst="rect">
            <a:avLst/>
          </a:prstGeom>
        </p:spPr>
        <p:txBody>
          <a:bodyPr wrap="square">
            <a:spAutoFit/>
          </a:bodyPr>
          <a:lstStyle/>
          <a:p>
            <a:pPr algn="l">
              <a:lnSpc>
                <a:spcPct val="150000"/>
              </a:lnSpc>
            </a:pPr>
            <a:r>
              <a:rPr lang="en-US" sz="2400" b="1" dirty="0">
                <a:solidFill>
                  <a:srgbClr val="FF0000"/>
                </a:solidFill>
              </a:rPr>
              <a:t>Transfusion reactions:</a:t>
            </a:r>
          </a:p>
          <a:p>
            <a:pPr algn="l">
              <a:lnSpc>
                <a:spcPct val="150000"/>
              </a:lnSpc>
            </a:pPr>
            <a:endParaRPr lang="en-US" dirty="0">
              <a:solidFill>
                <a:srgbClr val="FF0000"/>
              </a:solidFill>
            </a:endParaRPr>
          </a:p>
          <a:p>
            <a:pPr algn="l">
              <a:lnSpc>
                <a:spcPct val="150000"/>
              </a:lnSpc>
            </a:pPr>
            <a:r>
              <a:rPr lang="en-US" dirty="0">
                <a:solidFill>
                  <a:srgbClr val="000000"/>
                </a:solidFill>
              </a:rPr>
              <a:t>If antibodies present in the recipient’s serum are incompatible with the donor’s cells, a transfusion reaction will result. This usually takes the form of an acute hemolytic reaction. Severe immune-related transfusion reactions due to ABO incompatibility result in potentially fatal complement-mediated intravascular hemolysis and multiple organ failure.</a:t>
            </a:r>
            <a:endParaRPr lang="ar-IQ" dirty="0"/>
          </a:p>
        </p:txBody>
      </p:sp>
    </p:spTree>
    <p:extLst>
      <p:ext uri="{BB962C8B-B14F-4D97-AF65-F5344CB8AC3E}">
        <p14:creationId xmlns:p14="http://schemas.microsoft.com/office/powerpoint/2010/main" val="21433073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83</TotalTime>
  <Words>764</Words>
  <Application>Microsoft Office PowerPoint</Application>
  <PresentationFormat>On-screen Show (4:3)</PresentationFormat>
  <Paragraphs>63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Fourth Stage </vt:lpstr>
      <vt:lpstr>Blood transfusion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transfusion</dc:title>
  <dc:creator>A.S</dc:creator>
  <cp:lastModifiedBy>ali azq</cp:lastModifiedBy>
  <cp:revision>15</cp:revision>
  <dcterms:created xsi:type="dcterms:W3CDTF">2022-12-01T17:02:44Z</dcterms:created>
  <dcterms:modified xsi:type="dcterms:W3CDTF">2022-12-03T19:36:27Z</dcterms:modified>
</cp:coreProperties>
</file>