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F0933-15E0-7D6D-19C7-F6E8A4AB2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1B59F-7151-A9A3-5490-6333E95FA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87C7D-8A9C-BF2B-210F-8FD3CE19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605F2-8E9A-995E-1FA1-CF37BF5A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2EA4D-E3E8-BDE0-C0D9-B94D3117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9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D4E8E-963D-4AE7-B469-1D19DC59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C4B25-0AC7-E726-02D9-9AF65FB4F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76EFF-6327-23AB-6F5B-6D48C417F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BD96-6389-D980-25AF-9CF62CCD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2047D-813D-EF0E-BB87-35D13607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1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6926B4-0F7A-3DC1-DA9D-7E8B2DB41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1622E-E0E1-FE6C-8580-799A4C391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9F261-29E4-9142-A2FE-8A67CC0D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5011E-F11D-01BF-6951-7842C5618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FDDFD-121B-0E0A-3F29-F94B507F9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4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D5902-C37C-7A07-D266-1518CB61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9081A-62DC-D564-3A78-3409ED47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D1823-27E5-AA4F-7114-4608D5B98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76F64-8DFF-E909-5366-C3E5791E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2453D-6098-196B-3E02-E4066F49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8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B4870-89FF-EB0B-D917-7F2323A0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F2AF2-7CED-B271-4B00-0240D3B5D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33268-BD24-AB11-4B54-68769F56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559E-6714-D8E6-F75D-C521778B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E970D-CCBE-C1D1-D44E-90207473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6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7070-AE52-A93A-C6E4-BE62FCA5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3F4A-E2A9-BA93-CAB1-D195D0BC7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D5255-6946-056E-C5AA-A924BA01A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CE39E-7443-5FCA-93FD-20A24EC96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42477-8AFB-88BC-E894-43B3ACEB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68D61-8857-C1D0-3617-DA9E6CCE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9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DEBCC-62E8-B8E4-DF9D-6E8305DE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A8A36-98E7-4C71-665B-E4BC92720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619E9-90B1-0BB5-5EE9-5BD5A02FE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B423CB-C9E8-2BFB-96AE-E70B5B8E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8D44CB-58F6-9D38-70EC-24165FB79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19E3E-4D35-D5C4-B4CC-121F23981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6E8EE-5224-AB7C-7AC0-7A8C34D42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DE1E7B-361B-91AE-B694-9A80AD73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2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9AA8C-7669-3DDC-98DA-93F0C534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53C8E6-F7A1-25D0-AB3F-9476FDD46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4F3E3-4035-2AB1-9E6A-98F7FFC2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6DFA7-A974-5DCE-7C2D-6089F9C4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55DFC-7FDF-151A-9A81-A1733F9D0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CF0932-B1EE-6D5C-6B1D-2504C278B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EC2DB-618A-D506-DE1B-22B1944C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1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8151-F043-B08F-C957-BE142C17D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B262E-FA24-0B75-7D27-A738082D5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3F435-45AB-CA50-455F-847CD2B7C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977F2-42BB-D4AA-B2B4-34AE1F0E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EF972-D8CA-C15E-D7F8-AB3077A9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06D8E-D522-EF11-E119-B53DB657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5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24755-9C31-3DEE-3651-2F8C18D55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EBB14-D87E-1412-3444-CCBBD57E1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67942-19B9-BE95-576F-B517E2F8B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22481-3A39-91E7-22CB-6A5992A6C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9F375-E74B-9EDE-7D6F-B57F7C27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7CFED-60D8-8952-1744-C2C5211D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2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F54ECE-B4F1-3839-F240-92144D41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843B6-950E-1F4F-5192-DAD114472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4475E-0B8D-830D-95D3-771B34B1C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D40C-0FBC-4B6E-9A23-4C48CA37C48F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93FEA-A653-5700-219E-9C805628E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2D77D-9429-2B99-C65B-C3B69632D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86B1E-D35C-4805-AE70-482CC3780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0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F7F00C-03B1-532F-3EDD-ECEF2B56CCDE}"/>
              </a:ext>
            </a:extLst>
          </p:cNvPr>
          <p:cNvSpPr txBox="1"/>
          <p:nvPr/>
        </p:nvSpPr>
        <p:spPr>
          <a:xfrm>
            <a:off x="709126" y="1046117"/>
            <a:ext cx="877077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:</a:t>
            </a:r>
            <a:br>
              <a:rPr lang="en-US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Surface tension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the elastic tendency of a </a:t>
            </a:r>
            <a:r>
              <a:rPr lang="en-US" sz="2800" b="0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fluid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surface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which makes it acquire the least </a:t>
            </a:r>
            <a:r>
              <a:rPr lang="en-US" sz="2800" b="0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surface area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possible.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Surface tension allows insects (e.g. </a:t>
            </a:r>
            <a:r>
              <a:rPr lang="en-US" sz="2800" b="0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water striders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usually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denser than water, to float and stride on a water surface.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At liquid–air interfaces, surface tension results from the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greater attraction of liquid molecules to each other (due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b="0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cohesion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than to the molecules in the air (due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b="0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adhesion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98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69BC269-7CF5-B83F-B6BC-B39FBD08AA78}"/>
              </a:ext>
            </a:extLst>
          </p:cNvPr>
          <p:cNvGrpSpPr/>
          <p:nvPr/>
        </p:nvGrpSpPr>
        <p:grpSpPr>
          <a:xfrm>
            <a:off x="541173" y="436708"/>
            <a:ext cx="8920067" cy="6132043"/>
            <a:chOff x="541173" y="436708"/>
            <a:chExt cx="8920067" cy="613204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BC1B058-8C2B-4FAF-7FDB-4FC8D104A033}"/>
                </a:ext>
              </a:extLst>
            </p:cNvPr>
            <p:cNvSpPr txBox="1"/>
            <p:nvPr/>
          </p:nvSpPr>
          <p:spPr>
            <a:xfrm>
              <a:off x="541173" y="436708"/>
              <a:ext cx="8920067" cy="35394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tension has the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dimension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of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force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per unit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length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or of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energy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per unit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area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The two are equivalent, but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when referring to energy per unit of area, it is common to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use the term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energy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which is a more general term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in the sense that it applies also to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solids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In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materials science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, surface tension is used for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either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stress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or </a:t>
              </a:r>
              <a:r>
                <a:rPr lang="en-US" sz="2800" b="0" i="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free energy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317568C-172D-70F3-406F-C46B76B6A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8671" y="3976138"/>
              <a:ext cx="8019467" cy="25926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58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7FD1CFD-DA4B-9AF6-9AE3-133FB569DF93}"/>
              </a:ext>
            </a:extLst>
          </p:cNvPr>
          <p:cNvGrpSpPr/>
          <p:nvPr/>
        </p:nvGrpSpPr>
        <p:grpSpPr>
          <a:xfrm>
            <a:off x="230932" y="534393"/>
            <a:ext cx="11833549" cy="6015697"/>
            <a:chOff x="230932" y="534393"/>
            <a:chExt cx="11833549" cy="601569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BF8AFC3-11DA-3751-998A-0F03C2F5C8BD}"/>
                </a:ext>
              </a:extLst>
            </p:cNvPr>
            <p:cNvSpPr txBox="1"/>
            <p:nvPr/>
          </p:nvSpPr>
          <p:spPr>
            <a:xfrm>
              <a:off x="230932" y="534393"/>
              <a:ext cx="8689133" cy="48320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b="0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</a:t>
              </a:r>
              <a: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Tension:</a:t>
              </a:r>
              <a:b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Free surface of a liquid has tendency to contract in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area is called </a:t>
              </a:r>
              <a: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 tension.</a:t>
              </a:r>
              <a:b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</a:t>
              </a:r>
              <a: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SI unit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of Surface tension: </a:t>
              </a:r>
              <a: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N/m. or (J/m²).</a:t>
              </a:r>
              <a:b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Its Dimension is [M⁰L¹T ²̄ ].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</a:t>
              </a:r>
              <a:r>
                <a:rPr lang="en-US" sz="2800" b="1" i="0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Angle of Contact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: The angle measured from the side of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the liquid, between the tangent to the solid surface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inside the liquid and tangent to the free liquid surface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at the point of contact between solid and liquid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surfaces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17D5BE-E300-DB4F-75DA-BB084C6BC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77674" y="3592286"/>
              <a:ext cx="4086807" cy="29578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203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9DB6739C-6AE8-ABD6-1DB9-9BB18251D2B0}"/>
              </a:ext>
            </a:extLst>
          </p:cNvPr>
          <p:cNvGrpSpPr/>
          <p:nvPr/>
        </p:nvGrpSpPr>
        <p:grpSpPr>
          <a:xfrm>
            <a:off x="653142" y="682223"/>
            <a:ext cx="9713168" cy="5877197"/>
            <a:chOff x="653142" y="682223"/>
            <a:chExt cx="9713168" cy="587719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27F733E-F27A-898C-87C8-1063DE00831B}"/>
                </a:ext>
              </a:extLst>
            </p:cNvPr>
            <p:cNvSpPr txBox="1"/>
            <p:nvPr/>
          </p:nvSpPr>
          <p:spPr>
            <a:xfrm>
              <a:off x="653142" y="682223"/>
              <a:ext cx="8453535" cy="46782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•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Total upward force = R cos θ circumference of the tube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(</a:t>
              </a:r>
              <a:r>
                <a:rPr lang="en-US" sz="2800" b="0" i="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i.e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) F = 2πr </a:t>
              </a:r>
              <a:r>
                <a:rPr lang="en-US" sz="2800" b="0" i="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cos θ or F = 2πr T cos θ This upward force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is responsible for the capillary rise. As the water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column is in equilibrium, this force acting upwards is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equal to weight of the water column acting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downwards.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F = w.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T = </a:t>
              </a:r>
              <a:r>
                <a:rPr lang="en-US" sz="2800" b="0" i="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hgrρ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/2cosӨ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h = 2TCosӨ/</a:t>
              </a:r>
              <a:r>
                <a:rPr lang="en-US" sz="2800" b="0" i="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ρgr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dirty="0"/>
              </a:br>
              <a:endParaRPr lang="en-US" dirty="0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9C9AAD7-DEEA-FAB2-3418-E2CA46EDA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69159" y="3429000"/>
              <a:ext cx="5197151" cy="313042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3F7CA3D-95FF-89DA-9B30-3D430E6D1167}"/>
              </a:ext>
            </a:extLst>
          </p:cNvPr>
          <p:cNvSpPr txBox="1"/>
          <p:nvPr/>
        </p:nvSpPr>
        <p:spPr>
          <a:xfrm>
            <a:off x="2372308" y="251927"/>
            <a:ext cx="539542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Capillary Rise Method: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3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8D208F-CA4D-AB17-ABFA-8D18D05BBF4A}"/>
              </a:ext>
            </a:extLst>
          </p:cNvPr>
          <p:cNvSpPr txBox="1"/>
          <p:nvPr/>
        </p:nvSpPr>
        <p:spPr>
          <a:xfrm>
            <a:off x="930728" y="659183"/>
            <a:ext cx="8371892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radius of the capillary tube is determined using the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travelling microscope. If ρ is the density of water then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surface tension of water is given by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T =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hrρg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/2cosӨ , Ө = 0◦ , cos 0 = 1.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hrρg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/2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where g is the acceleration due to gravity.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24E019-0199-B193-D868-2A2181E24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479" y="3780744"/>
            <a:ext cx="4049484" cy="2843991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1E6D149E-7A97-688E-0678-22A0A3D5816A}"/>
              </a:ext>
            </a:extLst>
          </p:cNvPr>
          <p:cNvGrpSpPr/>
          <p:nvPr/>
        </p:nvGrpSpPr>
        <p:grpSpPr>
          <a:xfrm>
            <a:off x="958720" y="677845"/>
            <a:ext cx="8371892" cy="5965552"/>
            <a:chOff x="958720" y="677845"/>
            <a:chExt cx="8371892" cy="596555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F177343-1BD5-7C5F-5E56-961EE7D5B252}"/>
                </a:ext>
              </a:extLst>
            </p:cNvPr>
            <p:cNvSpPr txBox="1"/>
            <p:nvPr/>
          </p:nvSpPr>
          <p:spPr>
            <a:xfrm>
              <a:off x="958720" y="677845"/>
              <a:ext cx="8371892" cy="29546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•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The radius of the capillary tube is determined using the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travelling microscope. If ρ is the density of water then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the surface tension of water is given by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T = </a:t>
              </a:r>
              <a:r>
                <a:rPr lang="en-US" sz="2800" b="0" i="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hrρg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/2cosӨ , Ө = 0◦ , cos 0 = 1.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</a:t>
              </a:r>
              <a:r>
                <a:rPr lang="en-US" sz="2800" b="0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 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sz="2800" b="0" i="0" dirty="0" err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hrρg</a:t>
              </a: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/2</a:t>
              </a:r>
              <a:b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800" b="0" i="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• where g is the acceleration due to gravity.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dirty="0"/>
              </a:br>
              <a:endParaRPr lang="en-US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94396BC-50B1-2B39-1909-1ADB43072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05471" y="3799406"/>
              <a:ext cx="4049484" cy="28439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284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911723-DDD1-6674-C0D6-6C4F9CF7F19C}"/>
              </a:ext>
            </a:extLst>
          </p:cNvPr>
          <p:cNvSpPr txBox="1"/>
          <p:nvPr/>
        </p:nvSpPr>
        <p:spPr>
          <a:xfrm>
            <a:off x="877078" y="426804"/>
            <a:ext cx="821093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en-US" sz="28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surface tension:</a:t>
            </a:r>
            <a:br>
              <a:rPr lang="en-US" sz="28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Surface tension of soap solution is less, it can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spread over large areas and wash clothes more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effectively, since the dirt particles stick to the soap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molecules.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In soldering, addition of flux reduces the surface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tension of molten tin. Hence, it spreads.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Antiseptics like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dettol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have low surface tension, so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they spread faster.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Surface tension prevents water from passing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through the pores of an umbrella.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A duck is able to float on water as its feathers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secrete oil that lowers the surface tension of water.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1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05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635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malik mustafa mohammed</dc:creator>
  <cp:lastModifiedBy>malik mustafa mohammed</cp:lastModifiedBy>
  <cp:revision>2</cp:revision>
  <dcterms:created xsi:type="dcterms:W3CDTF">2023-11-12T06:11:34Z</dcterms:created>
  <dcterms:modified xsi:type="dcterms:W3CDTF">2023-11-12T06:27:34Z</dcterms:modified>
</cp:coreProperties>
</file>