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0" r:id="rId3"/>
    <p:sldId id="265" r:id="rId4"/>
    <p:sldId id="266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91" r:id="rId15"/>
    <p:sldId id="288" r:id="rId16"/>
    <p:sldId id="289" r:id="rId17"/>
    <p:sldId id="290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666699"/>
    <a:srgbClr val="FFFF00"/>
    <a:srgbClr val="FFFFCC"/>
    <a:srgbClr val="3333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660"/>
  </p:normalViewPr>
  <p:slideViewPr>
    <p:cSldViewPr>
      <p:cViewPr>
        <p:scale>
          <a:sx n="78" d="100"/>
          <a:sy n="78" d="100"/>
        </p:scale>
        <p:origin x="-1128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 smtClean="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 smtClean="0"/>
            </a:lvl1pPr>
          </a:lstStyle>
          <a:p>
            <a:pPr>
              <a:defRPr/>
            </a:pPr>
            <a:fld id="{C32B91AD-682E-46FF-89EB-C2C4D2A10613}" type="datetimeFigureOut">
              <a:rPr lang="ar-JO"/>
              <a:pPr>
                <a:defRPr/>
              </a:pPr>
              <a:t>06/05/1445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J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 smtClean="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 smtClean="0"/>
            </a:lvl1pPr>
          </a:lstStyle>
          <a:p>
            <a:pPr>
              <a:defRPr/>
            </a:pPr>
            <a:fld id="{AA9AC543-99B6-4A09-9054-E794B2AF885B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34622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D180B7-4A17-479D-9302-933C3B04F0C2}" type="slidenum">
              <a:rPr lang="ar-JO"/>
              <a:pPr eaLnBrk="1" hangingPunct="1"/>
              <a:t>2</a:t>
            </a:fld>
            <a:endParaRPr lang="ar-J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B5A6BB-BD83-4DCC-9006-E9350B0CCCC9}" type="slidenum">
              <a:rPr lang="ar-JO"/>
              <a:pPr eaLnBrk="1" hangingPunct="1"/>
              <a:t>26</a:t>
            </a:fld>
            <a:endParaRPr lang="ar-J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41E6DB-4E0E-4E32-9A05-FDEAAFF9FC47}" type="slidenum">
              <a:rPr lang="ar-JO"/>
              <a:pPr eaLnBrk="1" hangingPunct="1"/>
              <a:t>4</a:t>
            </a:fld>
            <a:endParaRPr lang="ar-J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B32829-C9BB-4C7A-96E7-195893616D2F}" type="slidenum">
              <a:rPr lang="ar-JO"/>
              <a:pPr eaLnBrk="1" hangingPunct="1"/>
              <a:t>8</a:t>
            </a:fld>
            <a:endParaRPr lang="ar-J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830E42-1083-4FFF-AF9A-57654EA2FC80}" type="slidenum">
              <a:rPr lang="ar-JO"/>
              <a:pPr eaLnBrk="1" hangingPunct="1"/>
              <a:t>11</a:t>
            </a:fld>
            <a:endParaRPr lang="ar-J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DD8EFE-A8EE-468C-B7FD-777B29681FAD}" type="slidenum">
              <a:rPr lang="ar-JO"/>
              <a:pPr eaLnBrk="1" hangingPunct="1"/>
              <a:t>13</a:t>
            </a:fld>
            <a:endParaRPr lang="ar-J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5963E6-6096-4CEB-81A6-E62C16B18FEA}" type="slidenum">
              <a:rPr lang="ar-JO"/>
              <a:pPr eaLnBrk="1" hangingPunct="1"/>
              <a:t>15</a:t>
            </a:fld>
            <a:endParaRPr lang="ar-J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D2B315-EAC4-41D6-8961-8933982CFDFE}" type="slidenum">
              <a:rPr lang="ar-JO"/>
              <a:pPr eaLnBrk="1" hangingPunct="1"/>
              <a:t>17</a:t>
            </a:fld>
            <a:endParaRPr lang="ar-J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C317BC-8047-4F13-BCCE-6167702046D1}" type="slidenum">
              <a:rPr lang="ar-JO"/>
              <a:pPr eaLnBrk="1" hangingPunct="1"/>
              <a:t>19</a:t>
            </a:fld>
            <a:endParaRPr lang="ar-J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069D85-4437-460B-8A6F-7EC9A619BC57}" type="slidenum">
              <a:rPr lang="ar-JO"/>
              <a:pPr eaLnBrk="1" hangingPunct="1"/>
              <a:t>24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j03035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j03035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j03035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j03035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7" descr="j03035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6477000" cy="30670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100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folHlink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BD788D48-B0F2-48DE-9930-512073148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3196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5426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3304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970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9446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3312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9469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33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0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r-JO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01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j030352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9" descr="j030352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21" descr="j030352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22" descr="j030352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4" descr="j030352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6689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001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6934200" cy="306705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The Family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953000"/>
            <a:ext cx="4114800" cy="685800"/>
          </a:xfrm>
        </p:spPr>
        <p:txBody>
          <a:bodyPr/>
          <a:lstStyle/>
          <a:p>
            <a:pPr algn="ctr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modern Families</a:t>
            </a:r>
            <a:endParaRPr lang="ar-JO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Society has begun to accept nontraditional definitions of family. The concept of </a:t>
            </a:r>
            <a:r>
              <a:rPr lang="en-US" b="1" dirty="0" smtClean="0"/>
              <a:t>wider family</a:t>
            </a:r>
            <a:r>
              <a:rPr lang="en-US" dirty="0" smtClean="0"/>
              <a:t> .</a:t>
            </a:r>
          </a:p>
          <a:p>
            <a:pPr eaLnBrk="1" hangingPunct="1"/>
            <a:r>
              <a:rPr lang="en-US" dirty="0" smtClean="0"/>
              <a:t> is defined as a family that “</a:t>
            </a:r>
            <a:r>
              <a:rPr lang="en-US" dirty="0" smtClean="0">
                <a:solidFill>
                  <a:srgbClr val="FF0000"/>
                </a:solidFill>
              </a:rPr>
              <a:t>emerges from lifestyle, is voluntary, and independent of necessary biological or kin connections” </a:t>
            </a:r>
          </a:p>
          <a:p>
            <a:pPr eaLnBrk="1" hangingPunct="1"/>
            <a:r>
              <a:rPr lang="en-US" dirty="0" smtClean="0"/>
              <a:t>“With today's wide variety of family types and structures.</a:t>
            </a:r>
          </a:p>
          <a:p>
            <a:pPr eaLnBrk="1" hangingPunct="1"/>
            <a:endParaRPr lang="ar-JO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5516563"/>
          </a:xfrm>
        </p:spPr>
        <p:txBody>
          <a:bodyPr/>
          <a:lstStyle/>
          <a:p>
            <a:pPr eaLnBrk="1" hangingPunct="1"/>
            <a:r>
              <a:rPr lang="en-US" dirty="0" smtClean="0"/>
              <a:t>A </a:t>
            </a:r>
            <a:r>
              <a:rPr lang="en-US" b="1" dirty="0" smtClean="0"/>
              <a:t>group-marriage family</a:t>
            </a:r>
            <a:r>
              <a:rPr lang="en-US" dirty="0" smtClean="0"/>
              <a:t> involves several adults who share a common household and consider that all are married to one another; they share child rearing.</a:t>
            </a:r>
          </a:p>
          <a:p>
            <a:pPr eaLnBrk="1" hangingPunct="1"/>
            <a:r>
              <a:rPr lang="en-US" dirty="0" smtClean="0"/>
              <a:t>A </a:t>
            </a:r>
            <a:r>
              <a:rPr lang="en-US" b="1" dirty="0" smtClean="0"/>
              <a:t>group-network family</a:t>
            </a:r>
            <a:r>
              <a:rPr lang="en-US" dirty="0" smtClean="0"/>
              <a:t> is made up of unrelated nuclear families that are bound by a common set of values, such as a religious system. These families live close to one another and share goods, services.</a:t>
            </a:r>
            <a:endParaRPr lang="ar-JO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001000" cy="5440363"/>
          </a:xfrm>
        </p:spPr>
        <p:txBody>
          <a:bodyPr/>
          <a:lstStyle/>
          <a:p>
            <a:pPr eaLnBrk="1" hangingPunct="1"/>
            <a:r>
              <a:rPr lang="en-US" b="1" dirty="0" smtClean="0"/>
              <a:t>Homeless families</a:t>
            </a:r>
            <a:r>
              <a:rPr lang="en-US" dirty="0" smtClean="0"/>
              <a:t> are increasing in numbers, and their characteristics are changing. In 2005, about 41% of the counted homeless population were families with children.</a:t>
            </a:r>
            <a:endParaRPr lang="ar-JO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Facts about Families in America</a:t>
            </a:r>
            <a:endParaRPr lang="ar-JO" sz="3200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01000" cy="4906963"/>
          </a:xfrm>
        </p:spPr>
        <p:txBody>
          <a:bodyPr/>
          <a:lstStyle/>
          <a:p>
            <a:pPr eaLnBrk="1" hangingPunct="1"/>
            <a:r>
              <a:rPr lang="en-US" sz="2800" smtClean="0"/>
              <a:t>On any given night in the United States, there are 500,000 to 600,000 homeless men, women, and children</a:t>
            </a:r>
          </a:p>
          <a:p>
            <a:pPr eaLnBrk="1" hangingPunct="1"/>
            <a:r>
              <a:rPr lang="en-US" sz="2800" smtClean="0"/>
              <a:t>Some 500,000 children go missing each year.</a:t>
            </a:r>
          </a:p>
          <a:p>
            <a:pPr eaLnBrk="1" hangingPunct="1"/>
            <a:r>
              <a:rPr lang="en-US" sz="2800" smtClean="0"/>
              <a:t>More than 3 million children live with their grandparents as the primary care providers.</a:t>
            </a:r>
          </a:p>
          <a:p>
            <a:pPr eaLnBrk="1" hangingPunct="1"/>
            <a:r>
              <a:rPr lang="en-US" sz="2800" smtClean="0"/>
              <a:t>Approximately 500,000 children are in foster homes.</a:t>
            </a:r>
          </a:p>
          <a:p>
            <a:pPr eaLnBrk="1" hangingPunct="1"/>
            <a:endParaRPr lang="ar-JO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001000" cy="5821363"/>
          </a:xfrm>
        </p:spPr>
        <p:txBody>
          <a:bodyPr/>
          <a:lstStyle/>
          <a:p>
            <a:pPr eaLnBrk="1" hangingPunct="1"/>
            <a:r>
              <a:rPr lang="en-US" sz="2800" smtClean="0"/>
              <a:t>Almost 8% of girls between 15 and 19 years of age get pregnant each year, producing 750,000 pregnancies annually.</a:t>
            </a:r>
          </a:p>
          <a:p>
            <a:pPr eaLnBrk="1" hangingPunct="1"/>
            <a:r>
              <a:rPr lang="en-US" sz="2800" smtClean="0"/>
              <a:t>Ten percent of the population has significant problems related to substance abuse .</a:t>
            </a:r>
          </a:p>
          <a:p>
            <a:pPr eaLnBrk="1" hangingPunct="1"/>
            <a:r>
              <a:rPr lang="en-US" sz="2800" smtClean="0"/>
              <a:t>At least 4% of U.S. households include three generations; approximately 78,000 homes include four generations .</a:t>
            </a:r>
          </a:p>
          <a:p>
            <a:pPr eaLnBrk="1" hangingPunct="1"/>
            <a:r>
              <a:rPr lang="en-US" sz="2800" smtClean="0"/>
              <a:t>In California, gay adoptions, or “second-parent” adoptions, number 10,000 .</a:t>
            </a:r>
          </a:p>
          <a:p>
            <a:pPr eaLnBrk="1" hangingPunct="1"/>
            <a:endParaRPr lang="ar-JO" sz="2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Facts about Families in Jordan</a:t>
            </a:r>
            <a:endParaRPr lang="ar-JO" sz="3600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Large families are traditionally desired, but family sizes are declining due to economic necessity. </a:t>
            </a:r>
          </a:p>
          <a:p>
            <a:pPr eaLnBrk="1" hangingPunct="1"/>
            <a:r>
              <a:rPr lang="en-US" dirty="0" smtClean="0"/>
              <a:t>To be able to help another member of the family is considered an honor as well as a duty. Parents will often help or support their children even after marriage.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JO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father is considered head of the family and is expected to provide for the family financially.</a:t>
            </a:r>
          </a:p>
          <a:p>
            <a:pPr eaLnBrk="1" hangingPunct="1"/>
            <a:r>
              <a:rPr lang="en-US" smtClean="0"/>
              <a:t> The mother is expected to take care of the children and household.</a:t>
            </a:r>
            <a:br>
              <a:rPr lang="en-US" smtClean="0"/>
            </a:br>
            <a:endParaRPr lang="ar-JO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Functions</a:t>
            </a:r>
            <a:br>
              <a:rPr lang="en-US" smtClean="0"/>
            </a:br>
            <a:endParaRPr lang="ar-JO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families have produced children, physically maintained their members, protected their health, encouraged their education or training, given emotional support and acceptance, and provided supportive and promotion care during illness. </a:t>
            </a:r>
            <a:endParaRPr lang="ar-JO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Providing Affection</a:t>
            </a:r>
            <a:endParaRPr lang="ar-JO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family functions to give members affection and emotional support. </a:t>
            </a:r>
          </a:p>
          <a:p>
            <a:pPr eaLnBrk="1" hangingPunct="1"/>
            <a:r>
              <a:rPr lang="en-US" smtClean="0"/>
              <a:t>love brings couples together. In some other cultures, affection comes after marriage.</a:t>
            </a:r>
          </a:p>
          <a:p>
            <a:pPr eaLnBrk="1" hangingPunct="1"/>
            <a:r>
              <a:rPr lang="en-US" smtClean="0"/>
              <a:t> Continued affection creates an atmosphere of care for all family members,</a:t>
            </a:r>
            <a:endParaRPr lang="ar-JO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Providing Security and Acceptance</a:t>
            </a:r>
            <a:endParaRPr lang="ar-JO" sz="3600" smtClean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create a secure environment. Members need to know that these basics will be available and that the family is committed to providing them. </a:t>
            </a:r>
          </a:p>
          <a:p>
            <a:pPr eaLnBrk="1" hangingPunct="1"/>
            <a:r>
              <a:rPr lang="en-US" smtClean="0"/>
              <a:t>The stability of the family unit also gives members a sense of security. </a:t>
            </a:r>
            <a:endParaRPr lang="ar-JO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Definition</a:t>
            </a:r>
            <a:endParaRPr lang="ar-JO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theorists suggest that a family consists of two or more individuals who share a residence or live near one another; have some common emotional bond; engage in interrelated social positions, roles, and tasks; and share cultural ties and sense of love and belonging</a:t>
            </a:r>
            <a:endParaRPr lang="ar-JO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Instilling Identity and Satisfaction</a:t>
            </a:r>
            <a:endParaRPr lang="ar-JO" smtClean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Positive reflections provide the individual with a sense of satisfaction and worth such as that experienced by a girl when her family applauds her efforts in a swim meet or by a boy whose family praises the bird house he builds.</a:t>
            </a:r>
          </a:p>
          <a:p>
            <a:pPr eaLnBrk="1" hangingPunct="1"/>
            <a:r>
              <a:rPr lang="en-US" smtClean="0"/>
              <a:t> Needs fulfillment in the home determines satisfaction in the outside world; </a:t>
            </a:r>
            <a:endParaRPr lang="ar-JO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Promoting relationship and friendship</a:t>
            </a:r>
            <a:endParaRPr lang="ar-JO" sz="3200" b="0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family functions to give members a sense of belonging throughout life. Because families provide associational bonds and group membership, they help satisfy their members' needs for belonging.</a:t>
            </a:r>
            <a:endParaRPr lang="ar-JO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Providing Socialization</a:t>
            </a:r>
            <a:endParaRPr lang="ar-JO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family functions to socialize the young. Families transmit their culture—their values, attitudes, goals, and behavior patterns—to their members. Members, socialized into a way of life that reflects and preserves the family's cultural.</a:t>
            </a:r>
            <a:endParaRPr lang="ar-JO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Establishing Controls</a:t>
            </a:r>
            <a:endParaRPr lang="ar-JO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3200400"/>
          </a:xfrm>
        </p:spPr>
        <p:txBody>
          <a:bodyPr/>
          <a:lstStyle/>
          <a:p>
            <a:pPr eaLnBrk="1" hangingPunct="1"/>
            <a:r>
              <a:rPr lang="en-US" smtClean="0"/>
              <a:t>The family functions to maintain social control. Families maintain order through establishment of social controls both within the family and between family members and outsiders.</a:t>
            </a:r>
            <a:endParaRPr lang="ar-JO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i="1" smtClean="0"/>
              <a:t>Stages of the Family Life Cycle</a:t>
            </a:r>
            <a:endParaRPr lang="ar-JO" sz="3600" smtClean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two stages: </a:t>
            </a:r>
          </a:p>
          <a:p>
            <a:pPr eaLnBrk="1" hangingPunct="1"/>
            <a:r>
              <a:rPr lang="en-US" smtClean="0"/>
              <a:t>1- </a:t>
            </a:r>
            <a:r>
              <a:rPr lang="en-US" i="1" smtClean="0"/>
              <a:t>expansion</a:t>
            </a:r>
            <a:r>
              <a:rPr lang="en-US" smtClean="0"/>
              <a:t> as new members are added and roles and relationships are increased.</a:t>
            </a:r>
          </a:p>
          <a:p>
            <a:pPr eaLnBrk="1" hangingPunct="1"/>
            <a:r>
              <a:rPr lang="en-US" smtClean="0"/>
              <a:t>2- </a:t>
            </a:r>
            <a:r>
              <a:rPr lang="en-US" i="1" smtClean="0"/>
              <a:t>contraction</a:t>
            </a:r>
            <a:r>
              <a:rPr lang="en-US" smtClean="0"/>
              <a:t> as family members leave to start lives of their own or age and die. </a:t>
            </a:r>
            <a:endParaRPr lang="ar-JO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Stages of the Family Life Cycle</a:t>
            </a:r>
            <a:endParaRPr lang="ar-JO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Forming a partnership</a:t>
            </a:r>
          </a:p>
          <a:p>
            <a:pPr eaLnBrk="1" hangingPunct="1"/>
            <a:r>
              <a:rPr lang="en-US" smtClean="0"/>
              <a:t>Childbearing</a:t>
            </a:r>
          </a:p>
          <a:p>
            <a:pPr eaLnBrk="1" hangingPunct="1"/>
            <a:r>
              <a:rPr lang="en-US" smtClean="0"/>
              <a:t>Pre-school age</a:t>
            </a:r>
          </a:p>
          <a:p>
            <a:pPr eaLnBrk="1" hangingPunct="1"/>
            <a:r>
              <a:rPr lang="en-US" smtClean="0"/>
              <a:t>School-age</a:t>
            </a:r>
          </a:p>
          <a:p>
            <a:pPr eaLnBrk="1" hangingPunct="1"/>
            <a:r>
              <a:rPr lang="en-US" smtClean="0"/>
              <a:t>Teenage</a:t>
            </a:r>
          </a:p>
          <a:p>
            <a:pPr eaLnBrk="1" hangingPunct="1"/>
            <a:r>
              <a:rPr lang="en-US" smtClean="0"/>
              <a:t>Launching center</a:t>
            </a:r>
          </a:p>
          <a:p>
            <a:pPr eaLnBrk="1" hangingPunct="1"/>
            <a:r>
              <a:rPr lang="en-US" smtClean="0"/>
              <a:t>Middle age parents</a:t>
            </a:r>
          </a:p>
          <a:p>
            <a:pPr eaLnBrk="1" hangingPunct="1"/>
            <a:r>
              <a:rPr lang="en-US" smtClean="0"/>
              <a:t>Aging family members</a:t>
            </a:r>
          </a:p>
          <a:p>
            <a:pPr eaLnBrk="1" hangingPunct="1"/>
            <a:endParaRPr lang="ar-JO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nurse Roles  in Promoting Family Health</a:t>
            </a:r>
            <a:endParaRPr lang="ar-JO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Apply the nursing process in the care of  families</a:t>
            </a:r>
          </a:p>
          <a:p>
            <a:pPr eaLnBrk="1" hangingPunct="1"/>
            <a:r>
              <a:rPr lang="en-US" dirty="0" smtClean="0"/>
              <a:t>Build personal knowledge base about family structures, functions and developmental tasks</a:t>
            </a:r>
          </a:p>
          <a:p>
            <a:pPr eaLnBrk="1" hangingPunct="1"/>
            <a:r>
              <a:rPr lang="en-US" dirty="0" smtClean="0"/>
              <a:t>Work with families to improve family functioning</a:t>
            </a:r>
          </a:p>
          <a:p>
            <a:pPr eaLnBrk="1" hangingPunct="1"/>
            <a:endParaRPr lang="ar-JO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health </a:t>
            </a:r>
            <a:endParaRPr lang="ar-JO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3581400"/>
          </a:xfrm>
        </p:spPr>
        <p:txBody>
          <a:bodyPr/>
          <a:lstStyle/>
          <a:p>
            <a:pPr eaLnBrk="1" hangingPunct="1"/>
            <a:r>
              <a:rPr lang="en-US" smtClean="0"/>
              <a:t>is concerned with how well the family functions together as a unit. It involves not only the health of the members and how they relate to other members, but also how well they relate to and cope with the community outside the family.</a:t>
            </a:r>
            <a:endParaRPr lang="ar-JO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001000" cy="11430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Characteristics of Families</a:t>
            </a:r>
            <a:endParaRPr lang="ar-JO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678363"/>
          </a:xfrm>
        </p:spPr>
        <p:txBody>
          <a:bodyPr/>
          <a:lstStyle/>
          <a:p>
            <a:pPr eaLnBrk="1" hangingPunct="1"/>
            <a:r>
              <a:rPr lang="en-US" sz="2800" smtClean="0"/>
              <a:t>It provides an important key to understanding each family's uniqueness. </a:t>
            </a:r>
          </a:p>
          <a:p>
            <a:pPr eaLnBrk="1" hangingPunct="1"/>
            <a:r>
              <a:rPr lang="en-US" sz="2800" smtClean="0"/>
              <a:t>Every family is a small social system.</a:t>
            </a:r>
          </a:p>
          <a:p>
            <a:pPr eaLnBrk="1" hangingPunct="1"/>
            <a:r>
              <a:rPr lang="en-US" sz="2800" smtClean="0"/>
              <a:t>Every family has its own cultural values and rules.</a:t>
            </a:r>
          </a:p>
          <a:p>
            <a:pPr eaLnBrk="1" hangingPunct="1"/>
            <a:r>
              <a:rPr lang="en-US" sz="2800" smtClean="0"/>
              <a:t>Every family has structure.</a:t>
            </a:r>
          </a:p>
          <a:p>
            <a:pPr eaLnBrk="1" hangingPunct="1"/>
            <a:r>
              <a:rPr lang="en-US" sz="2800" smtClean="0"/>
              <a:t>Every family has certain basic functions.</a:t>
            </a:r>
          </a:p>
          <a:p>
            <a:pPr eaLnBrk="1" hangingPunct="1"/>
            <a:r>
              <a:rPr lang="en-US" sz="2800" smtClean="0"/>
              <a:t>Every family moves through stages in its life cycle.</a:t>
            </a:r>
          </a:p>
          <a:p>
            <a:pPr eaLnBrk="1" hangingPunct="1"/>
            <a:endParaRPr lang="ar-JO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Structures</a:t>
            </a:r>
            <a:endParaRPr lang="ar-JO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structures fall into two general categories: traditional and modern.</a:t>
            </a:r>
          </a:p>
          <a:p>
            <a:pPr eaLnBrk="1" hangingPunct="1"/>
            <a:r>
              <a:rPr lang="en-US" b="1" smtClean="0"/>
              <a:t>Traditional family</a:t>
            </a:r>
            <a:r>
              <a:rPr lang="en-US" smtClean="0"/>
              <a:t> structures are those that are most familiar to us. They include the </a:t>
            </a:r>
            <a:r>
              <a:rPr lang="en-US" b="1" smtClean="0"/>
              <a:t>nuclear family</a:t>
            </a:r>
            <a:r>
              <a:rPr lang="en-US" smtClean="0"/>
              <a:t>—husband, wife, and children living together in the same household. </a:t>
            </a:r>
            <a:endParaRPr lang="ar-JO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nuclear families, the workload distribution between the two adults can vary. Both adults may work outside the home; one adult may work outside the home while the other stays at home and assumes primary responsibilities for the household</a:t>
            </a:r>
            <a:endParaRPr lang="ar-JO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01000" cy="5211763"/>
          </a:xfrm>
        </p:spPr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b="1" smtClean="0"/>
              <a:t>nuclear-dyad family</a:t>
            </a:r>
            <a:r>
              <a:rPr lang="en-US" smtClean="0"/>
              <a:t> consists of a husband and wife living together who have no children or who have grown children living outside the home.</a:t>
            </a:r>
          </a:p>
          <a:p>
            <a:pPr eaLnBrk="1" hangingPunct="1"/>
            <a:r>
              <a:rPr lang="en-US" b="1" smtClean="0"/>
              <a:t>single-adult families</a:t>
            </a:r>
            <a:r>
              <a:rPr lang="en-US" smtClean="0"/>
              <a:t>, in which one adult is living alone by choice or because of separation from a spouse or children or both. Separation may be the result of divorce,</a:t>
            </a:r>
            <a:endParaRPr lang="ar-JO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001000" cy="5364163"/>
          </a:xfrm>
        </p:spPr>
        <p:txBody>
          <a:bodyPr/>
          <a:lstStyle/>
          <a:p>
            <a:pPr eaLnBrk="1" hangingPunct="1"/>
            <a:r>
              <a:rPr lang="en-US" smtClean="0"/>
              <a:t> </a:t>
            </a:r>
            <a:r>
              <a:rPr lang="en-US" b="1" smtClean="0"/>
              <a:t>Multigenerational families</a:t>
            </a:r>
            <a:r>
              <a:rPr lang="en-US" smtClean="0"/>
              <a:t>, in which several generations or age groups live together in the same household.</a:t>
            </a:r>
          </a:p>
          <a:p>
            <a:pPr eaLnBrk="1" hangingPunct="1"/>
            <a:r>
              <a:rPr lang="en-US" smtClean="0"/>
              <a:t> A household in which a widowed woman lives with her divorced daughter and two young grandchildren is an example of a multigenerational family, as is one in which adult children live with aging parents.</a:t>
            </a:r>
            <a:endParaRPr lang="ar-JO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 </a:t>
            </a:r>
            <a:r>
              <a:rPr lang="en-US" b="1" smtClean="0"/>
              <a:t>kin-network</a:t>
            </a:r>
            <a:r>
              <a:rPr lang="en-US" smtClean="0"/>
              <a:t>, in which several nuclear families live in the same household or near one another and share goods and services. They may own and operate a family business, sharing work and child care responsibilities.</a:t>
            </a:r>
            <a:endParaRPr lang="ar-JO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oretical Bases for Promoting Family Health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Theoretical Bases for Promoting Family Health</Template>
  <TotalTime>16</TotalTime>
  <Words>811</Words>
  <Application>Microsoft Office PowerPoint</Application>
  <PresentationFormat>عرض على الشاشة (3:4)‏</PresentationFormat>
  <Paragraphs>87</Paragraphs>
  <Slides>26</Slides>
  <Notes>10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Theoretical Bases for Promoting Family Health</vt:lpstr>
      <vt:lpstr>The Family</vt:lpstr>
      <vt:lpstr>Family Definition</vt:lpstr>
      <vt:lpstr>Family health </vt:lpstr>
      <vt:lpstr>Characteristics of Families</vt:lpstr>
      <vt:lpstr>Family Structures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modern Families</vt:lpstr>
      <vt:lpstr>عرض تقديمي في PowerPoint</vt:lpstr>
      <vt:lpstr>عرض تقديمي في PowerPoint</vt:lpstr>
      <vt:lpstr>Facts about Families in America</vt:lpstr>
      <vt:lpstr>عرض تقديمي في PowerPoint</vt:lpstr>
      <vt:lpstr>Facts about Families in Jordan</vt:lpstr>
      <vt:lpstr>عرض تقديمي في PowerPoint</vt:lpstr>
      <vt:lpstr>Family Functions </vt:lpstr>
      <vt:lpstr>Providing Affection</vt:lpstr>
      <vt:lpstr>Providing Security and Acceptance</vt:lpstr>
      <vt:lpstr>Instilling Identity and Satisfaction</vt:lpstr>
      <vt:lpstr>Promoting relationship and friendship</vt:lpstr>
      <vt:lpstr>Providing Socialization</vt:lpstr>
      <vt:lpstr>Establishing Controls</vt:lpstr>
      <vt:lpstr>Stages of the Family Life Cycle</vt:lpstr>
      <vt:lpstr>Stages of the Family Life Cycle</vt:lpstr>
      <vt:lpstr>The nurse Roles  in Promoting Family Health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Theoretical Bases for Promoting Family Health</dc:title>
  <dc:creator>DR.Ahmed Saker 2o1O</dc:creator>
  <cp:lastModifiedBy>h-h lion</cp:lastModifiedBy>
  <cp:revision>5</cp:revision>
  <dcterms:created xsi:type="dcterms:W3CDTF">2018-12-21T07:26:12Z</dcterms:created>
  <dcterms:modified xsi:type="dcterms:W3CDTF">2023-11-18T16:12:22Z</dcterms:modified>
</cp:coreProperties>
</file>