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3" r:id="rId1"/>
  </p:sldMasterIdLst>
  <p:sldIdLst>
    <p:sldId id="256" r:id="rId2"/>
    <p:sldId id="271" r:id="rId3"/>
    <p:sldId id="257" r:id="rId4"/>
    <p:sldId id="258" r:id="rId5"/>
    <p:sldId id="264" r:id="rId6"/>
    <p:sldId id="259" r:id="rId7"/>
    <p:sldId id="269" r:id="rId8"/>
    <p:sldId id="261" r:id="rId9"/>
    <p:sldId id="266" r:id="rId10"/>
    <p:sldId id="267"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frahbanihassan@gmail.com" initials="a" lastIdx="1" clrIdx="0">
    <p:extLst>
      <p:ext uri="{19B8F6BF-5375-455C-9EA6-DF929625EA0E}">
        <p15:presenceInfo xmlns:p15="http://schemas.microsoft.com/office/powerpoint/2012/main" xmlns="" userId="dc6844579dd0c3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p:scale>
          <a:sx n="76" d="100"/>
          <a:sy n="76" d="100"/>
        </p:scale>
        <p:origin x="-300" y="1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182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042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1099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2683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8739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6127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9243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448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966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40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885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429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4985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856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488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659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12/22/2023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53906903"/>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416C1C26-3DDE-4283-9A74-B2FFE282E54C}"/>
              </a:ext>
            </a:extLst>
          </p:cNvPr>
          <p:cNvSpPr>
            <a:spLocks noGrp="1"/>
          </p:cNvSpPr>
          <p:nvPr>
            <p:ph type="subTitle" idx="1"/>
          </p:nvPr>
        </p:nvSpPr>
        <p:spPr>
          <a:xfrm>
            <a:off x="2258994" y="552450"/>
            <a:ext cx="9735063" cy="6048036"/>
          </a:xfrm>
        </p:spPr>
        <p:txBody>
          <a:bodyPr>
            <a:normAutofit/>
          </a:bodyPr>
          <a:lstStyle/>
          <a:p>
            <a:pPr algn="ctr"/>
            <a:endParaRPr lang="en-US" sz="4800" dirty="0">
              <a:solidFill>
                <a:srgbClr val="C00000"/>
              </a:solidFill>
            </a:endParaRPr>
          </a:p>
          <a:p>
            <a:pPr algn="ctr"/>
            <a:r>
              <a:rPr lang="en-US" sz="4000" dirty="0">
                <a:solidFill>
                  <a:srgbClr val="00B050"/>
                </a:solidFill>
              </a:rPr>
              <a:t>The</a:t>
            </a:r>
            <a:r>
              <a:rPr lang="en-US" sz="4000" dirty="0">
                <a:solidFill>
                  <a:schemeClr val="accent6">
                    <a:lumMod val="50000"/>
                  </a:schemeClr>
                </a:solidFill>
              </a:rPr>
              <a:t> </a:t>
            </a:r>
            <a:r>
              <a:rPr lang="en-US" sz="4000" dirty="0">
                <a:solidFill>
                  <a:srgbClr val="00B050"/>
                </a:solidFill>
              </a:rPr>
              <a:t>Present</a:t>
            </a:r>
            <a:r>
              <a:rPr lang="en-US" sz="4000" dirty="0">
                <a:solidFill>
                  <a:schemeClr val="accent6">
                    <a:lumMod val="50000"/>
                  </a:schemeClr>
                </a:solidFill>
              </a:rPr>
              <a:t> </a:t>
            </a:r>
            <a:r>
              <a:rPr lang="en-US" sz="4000" dirty="0">
                <a:solidFill>
                  <a:srgbClr val="00B050"/>
                </a:solidFill>
              </a:rPr>
              <a:t>Simple</a:t>
            </a:r>
          </a:p>
          <a:p>
            <a:pPr algn="ctr"/>
            <a:endParaRPr lang="en-US" sz="4800" dirty="0">
              <a:solidFill>
                <a:srgbClr val="002060"/>
              </a:solidFill>
            </a:endParaRPr>
          </a:p>
          <a:p>
            <a:pPr algn="ctr"/>
            <a:r>
              <a:rPr lang="en-US" sz="4800" dirty="0">
                <a:solidFill>
                  <a:srgbClr val="002060"/>
                </a:solidFill>
              </a:rPr>
              <a:t>By: </a:t>
            </a:r>
            <a:r>
              <a:rPr lang="en-US" sz="4800" dirty="0" smtClean="0">
                <a:solidFill>
                  <a:srgbClr val="002060"/>
                </a:solidFill>
              </a:rPr>
              <a:t>Firas </a:t>
            </a:r>
            <a:r>
              <a:rPr lang="en-US" sz="4800" smtClean="0">
                <a:solidFill>
                  <a:srgbClr val="002060"/>
                </a:solidFill>
              </a:rPr>
              <a:t>Ahmed Hameed</a:t>
            </a:r>
            <a:endParaRPr lang="en-US" sz="4800" dirty="0">
              <a:solidFill>
                <a:srgbClr val="002060"/>
              </a:solidFill>
            </a:endParaRPr>
          </a:p>
          <a:p>
            <a:pPr algn="ctr"/>
            <a:endParaRPr lang="en-US" sz="4800" dirty="0">
              <a:solidFill>
                <a:srgbClr val="C00000"/>
              </a:solidFill>
            </a:endParaRPr>
          </a:p>
        </p:txBody>
      </p:sp>
      <p:pic>
        <p:nvPicPr>
          <p:cNvPr id="8" name="Picture 7">
            <a:extLst>
              <a:ext uri="{FF2B5EF4-FFF2-40B4-BE49-F238E27FC236}">
                <a16:creationId xmlns:a16="http://schemas.microsoft.com/office/drawing/2014/main" xmlns="" id="{06645705-46D2-4884-AAB1-DDE39BAB6BCB}"/>
              </a:ext>
            </a:extLst>
          </p:cNvPr>
          <p:cNvPicPr>
            <a:picLocks noChangeAspect="1"/>
          </p:cNvPicPr>
          <p:nvPr/>
        </p:nvPicPr>
        <p:blipFill rotWithShape="1">
          <a:blip r:embed="rId2"/>
          <a:srcRect l="4471" t="5659" r="2754"/>
          <a:stretch/>
        </p:blipFill>
        <p:spPr>
          <a:xfrm>
            <a:off x="7209453" y="4111690"/>
            <a:ext cx="4646645" cy="2488796"/>
          </a:xfrm>
          <a:prstGeom prst="rect">
            <a:avLst/>
          </a:prstGeom>
        </p:spPr>
      </p:pic>
    </p:spTree>
    <p:extLst>
      <p:ext uri="{BB962C8B-B14F-4D97-AF65-F5344CB8AC3E}">
        <p14:creationId xmlns:p14="http://schemas.microsoft.com/office/powerpoint/2010/main" val="1716454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246FFD-BDC9-4117-96EA-C799E9A2C9B0}"/>
              </a:ext>
            </a:extLst>
          </p:cNvPr>
          <p:cNvSpPr>
            <a:spLocks noGrp="1"/>
          </p:cNvSpPr>
          <p:nvPr>
            <p:ph type="title"/>
          </p:nvPr>
        </p:nvSpPr>
        <p:spPr>
          <a:xfrm>
            <a:off x="4140678" y="624110"/>
            <a:ext cx="3692107" cy="1280890"/>
          </a:xfrm>
        </p:spPr>
        <p:txBody>
          <a:bodyPr>
            <a:normAutofit/>
          </a:bodyPr>
          <a:lstStyle/>
          <a:p>
            <a:pPr algn="ctr"/>
            <a:r>
              <a:rPr lang="en-US" sz="4800" dirty="0">
                <a:solidFill>
                  <a:srgbClr val="00B050"/>
                </a:solidFill>
              </a:rPr>
              <a:t>Work home</a:t>
            </a:r>
          </a:p>
        </p:txBody>
      </p:sp>
      <p:sp>
        <p:nvSpPr>
          <p:cNvPr id="3" name="Content Placeholder 2">
            <a:extLst>
              <a:ext uri="{FF2B5EF4-FFF2-40B4-BE49-F238E27FC236}">
                <a16:creationId xmlns:a16="http://schemas.microsoft.com/office/drawing/2014/main" xmlns="" id="{B97EB88B-6672-4749-800B-730D5DDA0D0B}"/>
              </a:ext>
            </a:extLst>
          </p:cNvPr>
          <p:cNvSpPr>
            <a:spLocks noGrp="1"/>
          </p:cNvSpPr>
          <p:nvPr>
            <p:ph idx="1"/>
          </p:nvPr>
        </p:nvSpPr>
        <p:spPr>
          <a:xfrm>
            <a:off x="1778350" y="2024292"/>
            <a:ext cx="9726262" cy="4136872"/>
          </a:xfrm>
        </p:spPr>
        <p:txBody>
          <a:bodyPr/>
          <a:lstStyle/>
          <a:p>
            <a:r>
              <a:rPr lang="en-US" sz="3200" dirty="0"/>
              <a:t>1- I ……….to school </a:t>
            </a:r>
            <a:r>
              <a:rPr lang="en-US" sz="3200" dirty="0">
                <a:solidFill>
                  <a:srgbClr val="FF0000"/>
                </a:solidFill>
              </a:rPr>
              <a:t>everyday</a:t>
            </a:r>
            <a:r>
              <a:rPr lang="en-US" sz="3200" dirty="0"/>
              <a:t>. (go, goes)</a:t>
            </a:r>
          </a:p>
          <a:p>
            <a:r>
              <a:rPr lang="en-US" sz="3200" dirty="0"/>
              <a:t>2- Ali and Sami ………….. Football everyday after school . (play, plays ) </a:t>
            </a:r>
          </a:p>
          <a:p>
            <a:r>
              <a:rPr lang="en-US" sz="3200" dirty="0"/>
              <a:t>3- Sally ………… good food. ( makes , make) </a:t>
            </a:r>
          </a:p>
          <a:p>
            <a:r>
              <a:rPr lang="en-US" sz="3200" dirty="0"/>
              <a:t>4- Ali ………….. At Fridays. (work, works)</a:t>
            </a:r>
          </a:p>
          <a:p>
            <a:endParaRPr lang="en-US" dirty="0"/>
          </a:p>
        </p:txBody>
      </p:sp>
    </p:spTree>
    <p:extLst>
      <p:ext uri="{BB962C8B-B14F-4D97-AF65-F5344CB8AC3E}">
        <p14:creationId xmlns:p14="http://schemas.microsoft.com/office/powerpoint/2010/main" val="1219809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E677584-326D-485B-B110-F79A5C9EAAC0}"/>
              </a:ext>
            </a:extLst>
          </p:cNvPr>
          <p:cNvSpPr>
            <a:spLocks noGrp="1"/>
          </p:cNvSpPr>
          <p:nvPr>
            <p:ph idx="1"/>
          </p:nvPr>
        </p:nvSpPr>
        <p:spPr>
          <a:xfrm>
            <a:off x="1716834" y="1262743"/>
            <a:ext cx="9479902" cy="5237584"/>
          </a:xfrm>
        </p:spPr>
        <p:txBody>
          <a:bodyPr>
            <a:normAutofit/>
          </a:bodyPr>
          <a:lstStyle/>
          <a:p>
            <a:pPr marL="0" indent="0" algn="ctr">
              <a:buNone/>
            </a:pPr>
            <a:r>
              <a:rPr lang="en-US" sz="4400" dirty="0">
                <a:solidFill>
                  <a:srgbClr val="00B050"/>
                </a:solidFill>
              </a:rPr>
              <a:t>Best Regards </a:t>
            </a:r>
          </a:p>
          <a:p>
            <a:pPr marL="0" indent="0" algn="ctr">
              <a:buNone/>
            </a:pPr>
            <a:r>
              <a:rPr lang="en-US" sz="4400" dirty="0" err="1">
                <a:solidFill>
                  <a:srgbClr val="00B050"/>
                </a:solidFill>
              </a:rPr>
              <a:t>Lect</a:t>
            </a:r>
            <a:r>
              <a:rPr lang="en-US" sz="4400" dirty="0">
                <a:solidFill>
                  <a:srgbClr val="00B050"/>
                </a:solidFill>
              </a:rPr>
              <a:t> : </a:t>
            </a:r>
            <a:r>
              <a:rPr lang="en-US" sz="4400" dirty="0" err="1">
                <a:solidFill>
                  <a:srgbClr val="00B050"/>
                </a:solidFill>
              </a:rPr>
              <a:t>Afrah</a:t>
            </a:r>
            <a:r>
              <a:rPr lang="en-US" sz="4400" dirty="0">
                <a:solidFill>
                  <a:srgbClr val="00B050"/>
                </a:solidFill>
              </a:rPr>
              <a:t> Sami Hamza </a:t>
            </a:r>
          </a:p>
        </p:txBody>
      </p:sp>
      <p:pic>
        <p:nvPicPr>
          <p:cNvPr id="6" name="Picture 5">
            <a:extLst>
              <a:ext uri="{FF2B5EF4-FFF2-40B4-BE49-F238E27FC236}">
                <a16:creationId xmlns:a16="http://schemas.microsoft.com/office/drawing/2014/main" xmlns="" id="{DDB419A0-C4B0-451A-BB54-8FEFAF895A07}"/>
              </a:ext>
            </a:extLst>
          </p:cNvPr>
          <p:cNvPicPr>
            <a:picLocks noChangeAspect="1"/>
          </p:cNvPicPr>
          <p:nvPr/>
        </p:nvPicPr>
        <p:blipFill rotWithShape="1">
          <a:blip r:embed="rId2"/>
          <a:srcRect l="2403" r="3196"/>
          <a:stretch/>
        </p:blipFill>
        <p:spPr>
          <a:xfrm>
            <a:off x="8018106" y="3744686"/>
            <a:ext cx="4173894" cy="3113314"/>
          </a:xfrm>
          <a:prstGeom prst="rect">
            <a:avLst/>
          </a:prstGeom>
        </p:spPr>
      </p:pic>
    </p:spTree>
    <p:extLst>
      <p:ext uri="{BB962C8B-B14F-4D97-AF65-F5344CB8AC3E}">
        <p14:creationId xmlns:p14="http://schemas.microsoft.com/office/powerpoint/2010/main" val="178909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7D29E-75B7-4140-B3E4-EC11A179C6EC}"/>
              </a:ext>
            </a:extLst>
          </p:cNvPr>
          <p:cNvSpPr>
            <a:spLocks noGrp="1"/>
          </p:cNvSpPr>
          <p:nvPr>
            <p:ph type="title"/>
          </p:nvPr>
        </p:nvSpPr>
        <p:spPr>
          <a:xfrm>
            <a:off x="4152182" y="624110"/>
            <a:ext cx="3803098" cy="1280890"/>
          </a:xfrm>
        </p:spPr>
        <p:txBody>
          <a:bodyPr>
            <a:normAutofit/>
          </a:bodyPr>
          <a:lstStyle/>
          <a:p>
            <a:pPr algn="ctr"/>
            <a:r>
              <a:rPr lang="en-US" sz="4000" dirty="0">
                <a:solidFill>
                  <a:srgbClr val="00B050"/>
                </a:solidFill>
              </a:rPr>
              <a:t>Objectives</a:t>
            </a:r>
          </a:p>
        </p:txBody>
      </p:sp>
      <p:sp>
        <p:nvSpPr>
          <p:cNvPr id="3" name="Content Placeholder 2">
            <a:extLst>
              <a:ext uri="{FF2B5EF4-FFF2-40B4-BE49-F238E27FC236}">
                <a16:creationId xmlns:a16="http://schemas.microsoft.com/office/drawing/2014/main" xmlns="" id="{01BAB812-6BCD-4A77-A2A8-218901D39E79}"/>
              </a:ext>
            </a:extLst>
          </p:cNvPr>
          <p:cNvSpPr>
            <a:spLocks noGrp="1"/>
          </p:cNvSpPr>
          <p:nvPr>
            <p:ph idx="1"/>
          </p:nvPr>
        </p:nvSpPr>
        <p:spPr>
          <a:xfrm>
            <a:off x="1892595" y="1446028"/>
            <a:ext cx="9612017" cy="4465194"/>
          </a:xfrm>
        </p:spPr>
        <p:txBody>
          <a:bodyPr>
            <a:normAutofit/>
          </a:bodyPr>
          <a:lstStyle/>
          <a:p>
            <a:r>
              <a:rPr lang="en-US" sz="3600" dirty="0"/>
              <a:t>1. In our lecture we should recognize the cases of using the present simple in sentences</a:t>
            </a:r>
          </a:p>
          <a:p>
            <a:r>
              <a:rPr lang="en-US" sz="3600" dirty="0"/>
              <a:t>2. To practice using present simple</a:t>
            </a:r>
          </a:p>
        </p:txBody>
      </p:sp>
      <p:pic>
        <p:nvPicPr>
          <p:cNvPr id="5" name="Picture 4">
            <a:extLst>
              <a:ext uri="{FF2B5EF4-FFF2-40B4-BE49-F238E27FC236}">
                <a16:creationId xmlns:a16="http://schemas.microsoft.com/office/drawing/2014/main" xmlns="" id="{491C3819-7643-4CF1-BB07-564F65CD8789}"/>
              </a:ext>
            </a:extLst>
          </p:cNvPr>
          <p:cNvPicPr>
            <a:picLocks noChangeAspect="1"/>
          </p:cNvPicPr>
          <p:nvPr/>
        </p:nvPicPr>
        <p:blipFill>
          <a:blip r:embed="rId2"/>
          <a:stretch>
            <a:fillRect/>
          </a:stretch>
        </p:blipFill>
        <p:spPr>
          <a:xfrm>
            <a:off x="8442250" y="4023590"/>
            <a:ext cx="3588489" cy="2434483"/>
          </a:xfrm>
          <a:prstGeom prst="rect">
            <a:avLst/>
          </a:prstGeom>
        </p:spPr>
      </p:pic>
    </p:spTree>
    <p:extLst>
      <p:ext uri="{BB962C8B-B14F-4D97-AF65-F5344CB8AC3E}">
        <p14:creationId xmlns:p14="http://schemas.microsoft.com/office/powerpoint/2010/main" val="2338652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637BBA-F901-474D-B36B-C421A91A284F}"/>
              </a:ext>
            </a:extLst>
          </p:cNvPr>
          <p:cNvSpPr>
            <a:spLocks noGrp="1"/>
          </p:cNvSpPr>
          <p:nvPr>
            <p:ph type="title"/>
          </p:nvPr>
        </p:nvSpPr>
        <p:spPr>
          <a:xfrm>
            <a:off x="2610178" y="306370"/>
            <a:ext cx="7597747" cy="1010596"/>
          </a:xfrm>
        </p:spPr>
        <p:txBody>
          <a:bodyPr/>
          <a:lstStyle/>
          <a:p>
            <a:pPr algn="ctr"/>
            <a:r>
              <a:rPr lang="en-US" dirty="0">
                <a:solidFill>
                  <a:srgbClr val="00B050"/>
                </a:solidFill>
              </a:rPr>
              <a:t>The</a:t>
            </a:r>
            <a:r>
              <a:rPr lang="en-US" dirty="0">
                <a:solidFill>
                  <a:srgbClr val="0070C0"/>
                </a:solidFill>
              </a:rPr>
              <a:t> </a:t>
            </a:r>
            <a:r>
              <a:rPr lang="en-US" dirty="0">
                <a:solidFill>
                  <a:srgbClr val="00B050"/>
                </a:solidFill>
              </a:rPr>
              <a:t>Present</a:t>
            </a:r>
            <a:r>
              <a:rPr lang="en-US" dirty="0">
                <a:solidFill>
                  <a:srgbClr val="0070C0"/>
                </a:solidFill>
              </a:rPr>
              <a:t> </a:t>
            </a:r>
            <a:r>
              <a:rPr lang="en-US" dirty="0">
                <a:solidFill>
                  <a:srgbClr val="00B050"/>
                </a:solidFill>
              </a:rPr>
              <a:t>Simple</a:t>
            </a:r>
          </a:p>
        </p:txBody>
      </p:sp>
      <p:sp>
        <p:nvSpPr>
          <p:cNvPr id="6" name="Content Placeholder 5">
            <a:extLst>
              <a:ext uri="{FF2B5EF4-FFF2-40B4-BE49-F238E27FC236}">
                <a16:creationId xmlns:a16="http://schemas.microsoft.com/office/drawing/2014/main" xmlns="" id="{5E11FD32-9556-46C1-8DF8-E0ABB3C87EAA}"/>
              </a:ext>
            </a:extLst>
          </p:cNvPr>
          <p:cNvSpPr>
            <a:spLocks noGrp="1"/>
          </p:cNvSpPr>
          <p:nvPr>
            <p:ph idx="1"/>
          </p:nvPr>
        </p:nvSpPr>
        <p:spPr>
          <a:xfrm>
            <a:off x="1225421" y="1374711"/>
            <a:ext cx="10966580" cy="5312228"/>
          </a:xfrm>
        </p:spPr>
        <p:txBody>
          <a:bodyPr>
            <a:normAutofit/>
          </a:bodyPr>
          <a:lstStyle/>
          <a:p>
            <a:r>
              <a:rPr lang="en-US" sz="4000" dirty="0"/>
              <a:t>We can use the present simple to talk about things in general or to say that something happens all the time or repeatedly, and to say that something is true in general.</a:t>
            </a:r>
          </a:p>
        </p:txBody>
      </p:sp>
      <p:pic>
        <p:nvPicPr>
          <p:cNvPr id="4" name="Picture 3">
            <a:extLst>
              <a:ext uri="{FF2B5EF4-FFF2-40B4-BE49-F238E27FC236}">
                <a16:creationId xmlns:a16="http://schemas.microsoft.com/office/drawing/2014/main" xmlns="" id="{EF055685-D7AB-4A63-861C-150076F090E3}"/>
              </a:ext>
            </a:extLst>
          </p:cNvPr>
          <p:cNvPicPr>
            <a:picLocks noChangeAspect="1"/>
          </p:cNvPicPr>
          <p:nvPr/>
        </p:nvPicPr>
        <p:blipFill>
          <a:blip r:embed="rId2"/>
          <a:stretch>
            <a:fillRect/>
          </a:stretch>
        </p:blipFill>
        <p:spPr>
          <a:xfrm>
            <a:off x="6531429" y="3999721"/>
            <a:ext cx="5206480" cy="2687217"/>
          </a:xfrm>
          <a:prstGeom prst="rect">
            <a:avLst/>
          </a:prstGeom>
        </p:spPr>
      </p:pic>
    </p:spTree>
    <p:extLst>
      <p:ext uri="{BB962C8B-B14F-4D97-AF65-F5344CB8AC3E}">
        <p14:creationId xmlns:p14="http://schemas.microsoft.com/office/powerpoint/2010/main" val="2824057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44A9ED-CD85-4AEB-93AE-26EBEED6153C}"/>
              </a:ext>
            </a:extLst>
          </p:cNvPr>
          <p:cNvSpPr>
            <a:spLocks noGrp="1"/>
          </p:cNvSpPr>
          <p:nvPr>
            <p:ph type="title"/>
          </p:nvPr>
        </p:nvSpPr>
        <p:spPr>
          <a:xfrm>
            <a:off x="2592925" y="624110"/>
            <a:ext cx="7891045" cy="1280890"/>
          </a:xfrm>
        </p:spPr>
        <p:txBody>
          <a:bodyPr>
            <a:normAutofit fontScale="90000"/>
          </a:bodyPr>
          <a:lstStyle/>
          <a:p>
            <a:pPr algn="ctr"/>
            <a:r>
              <a:rPr lang="en-US" sz="4400" dirty="0">
                <a:solidFill>
                  <a:srgbClr val="00B050"/>
                </a:solidFill>
              </a:rPr>
              <a:t>The Rule of Present Simple</a:t>
            </a:r>
            <a:r>
              <a:rPr lang="en-US" sz="3600" dirty="0">
                <a:solidFill>
                  <a:srgbClr val="00B050"/>
                </a:solidFill>
              </a:rPr>
              <a:t/>
            </a:r>
            <a:br>
              <a:rPr lang="en-US" sz="3600" dirty="0">
                <a:solidFill>
                  <a:srgbClr val="00B050"/>
                </a:solidFill>
              </a:rPr>
            </a:br>
            <a:endParaRPr lang="en-US" dirty="0">
              <a:solidFill>
                <a:srgbClr val="00B050"/>
              </a:solidFill>
            </a:endParaRPr>
          </a:p>
        </p:txBody>
      </p:sp>
      <p:sp>
        <p:nvSpPr>
          <p:cNvPr id="3" name="Content Placeholder 2">
            <a:extLst>
              <a:ext uri="{FF2B5EF4-FFF2-40B4-BE49-F238E27FC236}">
                <a16:creationId xmlns:a16="http://schemas.microsoft.com/office/drawing/2014/main" xmlns="" id="{B77F73C4-260D-4259-B7A2-79328373FD9A}"/>
              </a:ext>
            </a:extLst>
          </p:cNvPr>
          <p:cNvSpPr>
            <a:spLocks noGrp="1"/>
          </p:cNvSpPr>
          <p:nvPr>
            <p:ph idx="1"/>
          </p:nvPr>
        </p:nvSpPr>
        <p:spPr>
          <a:xfrm>
            <a:off x="1835944" y="2133599"/>
            <a:ext cx="10179844" cy="4481513"/>
          </a:xfrm>
        </p:spPr>
        <p:txBody>
          <a:bodyPr>
            <a:normAutofit/>
          </a:bodyPr>
          <a:lstStyle/>
          <a:p>
            <a:pPr marL="0" indent="0" algn="ctr">
              <a:buNone/>
            </a:pPr>
            <a:endParaRPr lang="en-US" sz="3600" dirty="0">
              <a:solidFill>
                <a:srgbClr val="FF0000"/>
              </a:solidFill>
            </a:endParaRPr>
          </a:p>
          <a:p>
            <a:pPr marL="0" indent="0">
              <a:buNone/>
            </a:pPr>
            <a:r>
              <a:rPr lang="en-US" sz="3600" dirty="0">
                <a:solidFill>
                  <a:schemeClr val="tx1"/>
                </a:solidFill>
              </a:rPr>
              <a:t>Subject + Verb(s , es) + Complement </a:t>
            </a:r>
          </a:p>
        </p:txBody>
      </p:sp>
      <p:pic>
        <p:nvPicPr>
          <p:cNvPr id="5" name="Picture 4">
            <a:extLst>
              <a:ext uri="{FF2B5EF4-FFF2-40B4-BE49-F238E27FC236}">
                <a16:creationId xmlns:a16="http://schemas.microsoft.com/office/drawing/2014/main" xmlns="" id="{088FE404-3104-4D76-9FBA-C399DE2C6822}"/>
              </a:ext>
            </a:extLst>
          </p:cNvPr>
          <p:cNvPicPr>
            <a:picLocks noChangeAspect="1"/>
          </p:cNvPicPr>
          <p:nvPr/>
        </p:nvPicPr>
        <p:blipFill rotWithShape="1">
          <a:blip r:embed="rId2"/>
          <a:srcRect l="1333" t="933" r="3138" b="-1"/>
          <a:stretch/>
        </p:blipFill>
        <p:spPr>
          <a:xfrm>
            <a:off x="7601339" y="3744686"/>
            <a:ext cx="4124129" cy="2628405"/>
          </a:xfrm>
          <a:prstGeom prst="rect">
            <a:avLst/>
          </a:prstGeom>
        </p:spPr>
      </p:pic>
    </p:spTree>
    <p:extLst>
      <p:ext uri="{BB962C8B-B14F-4D97-AF65-F5344CB8AC3E}">
        <p14:creationId xmlns:p14="http://schemas.microsoft.com/office/powerpoint/2010/main" val="18048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C14C5E-A7B3-4CF5-8D65-E252E3CE6AAA}"/>
              </a:ext>
            </a:extLst>
          </p:cNvPr>
          <p:cNvSpPr>
            <a:spLocks noGrp="1"/>
          </p:cNvSpPr>
          <p:nvPr>
            <p:ph type="title"/>
          </p:nvPr>
        </p:nvSpPr>
        <p:spPr>
          <a:xfrm rot="10800000" flipV="1">
            <a:off x="3577085" y="580845"/>
            <a:ext cx="5273616" cy="833887"/>
          </a:xfrm>
        </p:spPr>
        <p:txBody>
          <a:bodyPr>
            <a:normAutofit/>
          </a:bodyPr>
          <a:lstStyle/>
          <a:p>
            <a:pPr algn="ctr"/>
            <a:r>
              <a:rPr lang="en-US" sz="4000" dirty="0">
                <a:solidFill>
                  <a:srgbClr val="00B050"/>
                </a:solidFill>
              </a:rPr>
              <a:t>The Present Simple</a:t>
            </a:r>
            <a:r>
              <a:rPr lang="en-US" sz="4000" dirty="0">
                <a:solidFill>
                  <a:srgbClr val="C00000"/>
                </a:solidFill>
              </a:rPr>
              <a:t> </a:t>
            </a:r>
            <a:endParaRPr lang="en-US" sz="4000" dirty="0"/>
          </a:p>
        </p:txBody>
      </p:sp>
      <p:sp>
        <p:nvSpPr>
          <p:cNvPr id="3" name="Content Placeholder 2">
            <a:extLst>
              <a:ext uri="{FF2B5EF4-FFF2-40B4-BE49-F238E27FC236}">
                <a16:creationId xmlns:a16="http://schemas.microsoft.com/office/drawing/2014/main" xmlns="" id="{3F73CC4B-6FFF-41DF-BDB3-95EC252BF55A}"/>
              </a:ext>
            </a:extLst>
          </p:cNvPr>
          <p:cNvSpPr>
            <a:spLocks noGrp="1"/>
          </p:cNvSpPr>
          <p:nvPr>
            <p:ph idx="1"/>
          </p:nvPr>
        </p:nvSpPr>
        <p:spPr>
          <a:xfrm>
            <a:off x="1690240" y="1613772"/>
            <a:ext cx="9698816" cy="4352716"/>
          </a:xfrm>
        </p:spPr>
        <p:txBody>
          <a:bodyPr>
            <a:normAutofit lnSpcReduction="10000"/>
          </a:bodyPr>
          <a:lstStyle/>
          <a:p>
            <a:r>
              <a:rPr lang="en-US" sz="2400" dirty="0"/>
              <a:t>We add </a:t>
            </a:r>
            <a:r>
              <a:rPr lang="en-US" sz="2400" dirty="0">
                <a:solidFill>
                  <a:srgbClr val="C00000"/>
                </a:solidFill>
              </a:rPr>
              <a:t>(-s) or (-es)</a:t>
            </a:r>
            <a:r>
              <a:rPr lang="en-US" sz="2400" dirty="0"/>
              <a:t> to the verb when the subject is </a:t>
            </a:r>
            <a:r>
              <a:rPr lang="en-US" sz="2400" dirty="0">
                <a:solidFill>
                  <a:srgbClr val="C00000"/>
                </a:solidFill>
              </a:rPr>
              <a:t>singular</a:t>
            </a:r>
            <a:r>
              <a:rPr lang="en-US" sz="2400" dirty="0"/>
              <a:t> in the third person: that is, it can be  replaced by (he), (she) or (it).</a:t>
            </a:r>
          </a:p>
          <a:p>
            <a:r>
              <a:rPr lang="en-US" dirty="0"/>
              <a:t>He</a:t>
            </a:r>
          </a:p>
          <a:p>
            <a:r>
              <a:rPr lang="en-US" dirty="0"/>
              <a:t>She   + { </a:t>
            </a:r>
            <a:r>
              <a:rPr lang="en-US" dirty="0">
                <a:solidFill>
                  <a:srgbClr val="C00000"/>
                </a:solidFill>
              </a:rPr>
              <a:t>verb + s, es</a:t>
            </a:r>
            <a:r>
              <a:rPr lang="en-US" dirty="0"/>
              <a:t>} + Complement </a:t>
            </a:r>
          </a:p>
          <a:p>
            <a:r>
              <a:rPr lang="en-US" dirty="0"/>
              <a:t>It</a:t>
            </a:r>
          </a:p>
          <a:p>
            <a:pPr marL="0" indent="0">
              <a:buNone/>
            </a:pPr>
            <a:r>
              <a:rPr lang="en-US" dirty="0"/>
              <a:t>__________________</a:t>
            </a:r>
          </a:p>
          <a:p>
            <a:r>
              <a:rPr lang="en-US" dirty="0"/>
              <a:t>They </a:t>
            </a:r>
          </a:p>
          <a:p>
            <a:r>
              <a:rPr lang="en-US" dirty="0"/>
              <a:t>You + { </a:t>
            </a:r>
            <a:r>
              <a:rPr lang="en-US" dirty="0">
                <a:solidFill>
                  <a:srgbClr val="C00000"/>
                </a:solidFill>
              </a:rPr>
              <a:t>verb infinitive</a:t>
            </a:r>
            <a:r>
              <a:rPr lang="en-US" dirty="0"/>
              <a:t>} + Complement  </a:t>
            </a:r>
          </a:p>
          <a:p>
            <a:r>
              <a:rPr lang="en-US" dirty="0"/>
              <a:t>We</a:t>
            </a:r>
          </a:p>
          <a:p>
            <a:r>
              <a:rPr lang="en-US" dirty="0"/>
              <a:t>I</a:t>
            </a:r>
          </a:p>
        </p:txBody>
      </p:sp>
      <p:pic>
        <p:nvPicPr>
          <p:cNvPr id="5" name="Picture 4">
            <a:extLst>
              <a:ext uri="{FF2B5EF4-FFF2-40B4-BE49-F238E27FC236}">
                <a16:creationId xmlns:a16="http://schemas.microsoft.com/office/drawing/2014/main" xmlns="" id="{A31D12C6-E9BF-4755-8CA7-84D1A95AE526}"/>
              </a:ext>
            </a:extLst>
          </p:cNvPr>
          <p:cNvPicPr>
            <a:picLocks noChangeAspect="1"/>
          </p:cNvPicPr>
          <p:nvPr/>
        </p:nvPicPr>
        <p:blipFill>
          <a:blip r:embed="rId2"/>
          <a:stretch>
            <a:fillRect/>
          </a:stretch>
        </p:blipFill>
        <p:spPr>
          <a:xfrm>
            <a:off x="6354236" y="3387687"/>
            <a:ext cx="5136357" cy="2100263"/>
          </a:xfrm>
          <a:prstGeom prst="rect">
            <a:avLst/>
          </a:prstGeom>
        </p:spPr>
      </p:pic>
    </p:spTree>
    <p:extLst>
      <p:ext uri="{BB962C8B-B14F-4D97-AF65-F5344CB8AC3E}">
        <p14:creationId xmlns:p14="http://schemas.microsoft.com/office/powerpoint/2010/main" val="360121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8DAFD-446B-44C8-8998-A5AD8851CA2E}"/>
              </a:ext>
            </a:extLst>
          </p:cNvPr>
          <p:cNvSpPr>
            <a:spLocks noGrp="1"/>
          </p:cNvSpPr>
          <p:nvPr>
            <p:ph type="title"/>
          </p:nvPr>
        </p:nvSpPr>
        <p:spPr>
          <a:xfrm>
            <a:off x="3669102" y="624110"/>
            <a:ext cx="4905555" cy="974652"/>
          </a:xfrm>
        </p:spPr>
        <p:txBody>
          <a:bodyPr/>
          <a:lstStyle/>
          <a:p>
            <a:pPr algn="ctr"/>
            <a:r>
              <a:rPr lang="en-US" dirty="0">
                <a:solidFill>
                  <a:srgbClr val="00B050"/>
                </a:solidFill>
              </a:rPr>
              <a:t>The Present Simple</a:t>
            </a:r>
            <a:r>
              <a:rPr lang="en-US" dirty="0">
                <a:solidFill>
                  <a:srgbClr val="C00000"/>
                </a:solidFill>
              </a:rPr>
              <a:t> </a:t>
            </a:r>
          </a:p>
        </p:txBody>
      </p:sp>
      <p:sp>
        <p:nvSpPr>
          <p:cNvPr id="3" name="Content Placeholder 2">
            <a:extLst>
              <a:ext uri="{FF2B5EF4-FFF2-40B4-BE49-F238E27FC236}">
                <a16:creationId xmlns:a16="http://schemas.microsoft.com/office/drawing/2014/main" xmlns="" id="{31187A70-015B-4CD2-920D-BD4210C8991C}"/>
              </a:ext>
            </a:extLst>
          </p:cNvPr>
          <p:cNvSpPr>
            <a:spLocks noGrp="1"/>
          </p:cNvSpPr>
          <p:nvPr>
            <p:ph idx="1"/>
          </p:nvPr>
        </p:nvSpPr>
        <p:spPr>
          <a:xfrm>
            <a:off x="1267691" y="873079"/>
            <a:ext cx="10275628" cy="5360811"/>
          </a:xfrm>
        </p:spPr>
        <p:txBody>
          <a:bodyPr>
            <a:normAutofit/>
          </a:bodyPr>
          <a:lstStyle/>
          <a:p>
            <a:pPr marL="0" indent="0">
              <a:buNone/>
            </a:pPr>
            <a:endParaRPr lang="en-US" dirty="0"/>
          </a:p>
          <a:p>
            <a:pPr marL="0" indent="0">
              <a:buNone/>
            </a:pPr>
            <a:r>
              <a:rPr lang="en-US" dirty="0"/>
              <a:t> </a:t>
            </a:r>
            <a:r>
              <a:rPr lang="en-US" sz="3600" dirty="0"/>
              <a:t>1-The earth </a:t>
            </a:r>
            <a:r>
              <a:rPr lang="en-US" sz="3600" dirty="0">
                <a:solidFill>
                  <a:srgbClr val="FF0000"/>
                </a:solidFill>
              </a:rPr>
              <a:t>go</a:t>
            </a:r>
            <a:r>
              <a:rPr lang="en-US" sz="3600" dirty="0">
                <a:solidFill>
                  <a:schemeClr val="accent6">
                    <a:lumMod val="75000"/>
                  </a:schemeClr>
                </a:solidFill>
              </a:rPr>
              <a:t>es</a:t>
            </a:r>
            <a:r>
              <a:rPr lang="en-US" sz="3600" dirty="0"/>
              <a:t> round the sun. </a:t>
            </a:r>
          </a:p>
          <a:p>
            <a:pPr marL="0" indent="0">
              <a:buNone/>
            </a:pPr>
            <a:r>
              <a:rPr lang="en-US" sz="3600" dirty="0">
                <a:solidFill>
                  <a:srgbClr val="C00000"/>
                </a:solidFill>
              </a:rPr>
              <a:t>         Sub      Verb     C. </a:t>
            </a:r>
            <a:endParaRPr lang="en-US" sz="3600" dirty="0"/>
          </a:p>
          <a:p>
            <a:pPr marL="0" indent="0">
              <a:buNone/>
            </a:pPr>
            <a:r>
              <a:rPr lang="en-US" sz="3600" dirty="0"/>
              <a:t> 2-We live near here. </a:t>
            </a:r>
          </a:p>
          <a:p>
            <a:pPr marL="0" indent="0">
              <a:buNone/>
            </a:pPr>
            <a:r>
              <a:rPr lang="en-US" sz="3600" dirty="0"/>
              <a:t>    </a:t>
            </a:r>
            <a:r>
              <a:rPr lang="en-US" sz="3600" dirty="0">
                <a:solidFill>
                  <a:srgbClr val="C00000"/>
                </a:solidFill>
              </a:rPr>
              <a:t>Sub Verb     C. </a:t>
            </a:r>
          </a:p>
          <a:p>
            <a:pPr marL="0" indent="0">
              <a:buNone/>
            </a:pPr>
            <a:r>
              <a:rPr lang="en-US" sz="3600" dirty="0"/>
              <a:t> 3-He lives near here. </a:t>
            </a:r>
          </a:p>
          <a:p>
            <a:pPr marL="0" indent="0">
              <a:buNone/>
            </a:pPr>
            <a:r>
              <a:rPr lang="en-US" sz="3600" dirty="0">
                <a:solidFill>
                  <a:srgbClr val="C00000"/>
                </a:solidFill>
              </a:rPr>
              <a:t>    Sub Verb     C. </a:t>
            </a:r>
          </a:p>
          <a:p>
            <a:pPr marL="0" indent="0">
              <a:buNone/>
            </a:pPr>
            <a:endParaRPr lang="en-US" sz="2400" dirty="0"/>
          </a:p>
        </p:txBody>
      </p:sp>
      <p:pic>
        <p:nvPicPr>
          <p:cNvPr id="5" name="Picture 4">
            <a:extLst>
              <a:ext uri="{FF2B5EF4-FFF2-40B4-BE49-F238E27FC236}">
                <a16:creationId xmlns:a16="http://schemas.microsoft.com/office/drawing/2014/main" xmlns="" id="{0B717BE9-6A41-4643-BEEC-96CFA2B13F38}"/>
              </a:ext>
            </a:extLst>
          </p:cNvPr>
          <p:cNvPicPr>
            <a:picLocks noChangeAspect="1"/>
          </p:cNvPicPr>
          <p:nvPr/>
        </p:nvPicPr>
        <p:blipFill>
          <a:blip r:embed="rId2"/>
          <a:stretch>
            <a:fillRect/>
          </a:stretch>
        </p:blipFill>
        <p:spPr>
          <a:xfrm>
            <a:off x="7648755" y="2840967"/>
            <a:ext cx="3807123" cy="2886974"/>
          </a:xfrm>
          <a:prstGeom prst="rect">
            <a:avLst/>
          </a:prstGeom>
        </p:spPr>
      </p:pic>
    </p:spTree>
    <p:extLst>
      <p:ext uri="{BB962C8B-B14F-4D97-AF65-F5344CB8AC3E}">
        <p14:creationId xmlns:p14="http://schemas.microsoft.com/office/powerpoint/2010/main" val="344318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89B919-98B2-4DB2-B199-025B41BAC442}"/>
              </a:ext>
            </a:extLst>
          </p:cNvPr>
          <p:cNvSpPr>
            <a:spLocks noGrp="1"/>
          </p:cNvSpPr>
          <p:nvPr>
            <p:ph type="title"/>
          </p:nvPr>
        </p:nvSpPr>
        <p:spPr>
          <a:xfrm>
            <a:off x="2592925" y="624110"/>
            <a:ext cx="6683347" cy="1280890"/>
          </a:xfrm>
        </p:spPr>
        <p:txBody>
          <a:bodyPr>
            <a:normAutofit/>
          </a:bodyPr>
          <a:lstStyle/>
          <a:p>
            <a:pPr algn="ctr"/>
            <a:r>
              <a:rPr lang="en-US" sz="4000" dirty="0">
                <a:solidFill>
                  <a:srgbClr val="00B050"/>
                </a:solidFill>
              </a:rPr>
              <a:t>The rule of Negative</a:t>
            </a:r>
          </a:p>
        </p:txBody>
      </p:sp>
      <p:sp>
        <p:nvSpPr>
          <p:cNvPr id="3" name="Content Placeholder 2">
            <a:extLst>
              <a:ext uri="{FF2B5EF4-FFF2-40B4-BE49-F238E27FC236}">
                <a16:creationId xmlns:a16="http://schemas.microsoft.com/office/drawing/2014/main" xmlns="" id="{E5E0E4AA-06F8-4C89-89F8-5502BEB93C6B}"/>
              </a:ext>
            </a:extLst>
          </p:cNvPr>
          <p:cNvSpPr>
            <a:spLocks noGrp="1"/>
          </p:cNvSpPr>
          <p:nvPr>
            <p:ph idx="1"/>
          </p:nvPr>
        </p:nvSpPr>
        <p:spPr>
          <a:xfrm>
            <a:off x="1239070" y="1580413"/>
            <a:ext cx="9998273" cy="3874698"/>
          </a:xfrm>
        </p:spPr>
        <p:txBody>
          <a:bodyPr/>
          <a:lstStyle/>
          <a:p>
            <a:r>
              <a:rPr lang="en-US" sz="2400" dirty="0"/>
              <a:t>We use (</a:t>
            </a:r>
            <a:r>
              <a:rPr lang="en-US" sz="2400" dirty="0">
                <a:solidFill>
                  <a:srgbClr val="FF0000"/>
                </a:solidFill>
              </a:rPr>
              <a:t>do</a:t>
            </a:r>
            <a:r>
              <a:rPr lang="en-US" sz="2400" dirty="0"/>
              <a:t>/ </a:t>
            </a:r>
            <a:r>
              <a:rPr lang="en-US" sz="2400" dirty="0">
                <a:solidFill>
                  <a:srgbClr val="FF0000"/>
                </a:solidFill>
              </a:rPr>
              <a:t>does)</a:t>
            </a:r>
            <a:r>
              <a:rPr lang="en-US" sz="2400" dirty="0"/>
              <a:t> to make negative sentences and questions:  </a:t>
            </a:r>
            <a:r>
              <a:rPr lang="en-US" sz="4000" dirty="0">
                <a:solidFill>
                  <a:srgbClr val="C00000"/>
                </a:solidFill>
              </a:rPr>
              <a:t>Sub + don’t / doesn’t + verb infinitive.</a:t>
            </a:r>
          </a:p>
          <a:p>
            <a:pPr marL="0" indent="0">
              <a:buNone/>
            </a:pPr>
            <a:r>
              <a:rPr lang="en-US" sz="2400" dirty="0"/>
              <a:t>1- We </a:t>
            </a:r>
            <a:r>
              <a:rPr lang="en-US" sz="2400" dirty="0">
                <a:solidFill>
                  <a:srgbClr val="FF0000"/>
                </a:solidFill>
              </a:rPr>
              <a:t>don’t</a:t>
            </a:r>
            <a:r>
              <a:rPr lang="en-US" sz="2400" dirty="0"/>
              <a:t> live near here. (</a:t>
            </a:r>
            <a:r>
              <a:rPr lang="en-US" sz="2400" dirty="0">
                <a:solidFill>
                  <a:srgbClr val="FF0000"/>
                </a:solidFill>
              </a:rPr>
              <a:t>negative</a:t>
            </a:r>
            <a:r>
              <a:rPr lang="en-US" sz="2400" dirty="0"/>
              <a:t>)</a:t>
            </a:r>
          </a:p>
          <a:p>
            <a:pPr marL="0" indent="0">
              <a:buNone/>
            </a:pPr>
            <a:r>
              <a:rPr lang="en-US" sz="2400" dirty="0"/>
              <a:t>2- He </a:t>
            </a:r>
            <a:r>
              <a:rPr lang="en-US" sz="2400" dirty="0">
                <a:solidFill>
                  <a:srgbClr val="FF0000"/>
                </a:solidFill>
              </a:rPr>
              <a:t>doesn’t</a:t>
            </a:r>
            <a:r>
              <a:rPr lang="en-US" sz="2400" dirty="0"/>
              <a:t> live near here. . (</a:t>
            </a:r>
            <a:r>
              <a:rPr lang="en-US" sz="2400" dirty="0">
                <a:solidFill>
                  <a:srgbClr val="FF0000"/>
                </a:solidFill>
              </a:rPr>
              <a:t>negative</a:t>
            </a:r>
            <a:r>
              <a:rPr lang="en-US" sz="2400" dirty="0"/>
              <a:t>)</a:t>
            </a:r>
          </a:p>
          <a:p>
            <a:pPr marL="0" indent="0">
              <a:buNone/>
            </a:pPr>
            <a:r>
              <a:rPr lang="en-US" sz="2400" dirty="0"/>
              <a:t> 3- Ali </a:t>
            </a:r>
            <a:r>
              <a:rPr lang="en-US" sz="2400" dirty="0">
                <a:solidFill>
                  <a:srgbClr val="FF0000"/>
                </a:solidFill>
              </a:rPr>
              <a:t>doesn’t</a:t>
            </a:r>
            <a:r>
              <a:rPr lang="en-US" sz="2400" dirty="0"/>
              <a:t> work at Friday. . (</a:t>
            </a:r>
            <a:r>
              <a:rPr lang="en-US" sz="2400" dirty="0">
                <a:solidFill>
                  <a:srgbClr val="FF0000"/>
                </a:solidFill>
              </a:rPr>
              <a:t>negative</a:t>
            </a:r>
            <a:r>
              <a:rPr lang="en-US" sz="2400" dirty="0"/>
              <a:t>)</a:t>
            </a:r>
          </a:p>
          <a:p>
            <a:pPr marL="0" indent="0">
              <a:buNone/>
            </a:pPr>
            <a:endParaRPr lang="en-US" sz="2400" dirty="0"/>
          </a:p>
        </p:txBody>
      </p:sp>
      <p:pic>
        <p:nvPicPr>
          <p:cNvPr id="5" name="Picture 4">
            <a:extLst>
              <a:ext uri="{FF2B5EF4-FFF2-40B4-BE49-F238E27FC236}">
                <a16:creationId xmlns:a16="http://schemas.microsoft.com/office/drawing/2014/main" xmlns="" id="{0A31FA06-E0A5-4605-920E-A6FE46359072}"/>
              </a:ext>
            </a:extLst>
          </p:cNvPr>
          <p:cNvPicPr>
            <a:picLocks noChangeAspect="1"/>
          </p:cNvPicPr>
          <p:nvPr/>
        </p:nvPicPr>
        <p:blipFill>
          <a:blip r:embed="rId2"/>
          <a:stretch>
            <a:fillRect/>
          </a:stretch>
        </p:blipFill>
        <p:spPr>
          <a:xfrm>
            <a:off x="7769525" y="3024996"/>
            <a:ext cx="3467818" cy="2430115"/>
          </a:xfrm>
          <a:prstGeom prst="rect">
            <a:avLst/>
          </a:prstGeom>
        </p:spPr>
      </p:pic>
    </p:spTree>
    <p:extLst>
      <p:ext uri="{BB962C8B-B14F-4D97-AF65-F5344CB8AC3E}">
        <p14:creationId xmlns:p14="http://schemas.microsoft.com/office/powerpoint/2010/main" val="28096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696D7B-4BAE-40CC-A3CE-C927620EF8E9}"/>
              </a:ext>
            </a:extLst>
          </p:cNvPr>
          <p:cNvSpPr>
            <a:spLocks noGrp="1"/>
          </p:cNvSpPr>
          <p:nvPr>
            <p:ph type="title"/>
          </p:nvPr>
        </p:nvSpPr>
        <p:spPr>
          <a:xfrm>
            <a:off x="3571336" y="624110"/>
            <a:ext cx="5152845" cy="767618"/>
          </a:xfrm>
        </p:spPr>
        <p:txBody>
          <a:bodyPr>
            <a:noAutofit/>
          </a:bodyPr>
          <a:lstStyle/>
          <a:p>
            <a:pPr algn="ctr"/>
            <a:r>
              <a:rPr lang="en-US" sz="4000" dirty="0">
                <a:solidFill>
                  <a:srgbClr val="00B050"/>
                </a:solidFill>
              </a:rPr>
              <a:t>The rule of question</a:t>
            </a:r>
          </a:p>
        </p:txBody>
      </p:sp>
      <p:sp>
        <p:nvSpPr>
          <p:cNvPr id="3" name="Content Placeholder 2">
            <a:extLst>
              <a:ext uri="{FF2B5EF4-FFF2-40B4-BE49-F238E27FC236}">
                <a16:creationId xmlns:a16="http://schemas.microsoft.com/office/drawing/2014/main" xmlns="" id="{5E29861D-1D49-4A34-830B-0C862713EF9C}"/>
              </a:ext>
            </a:extLst>
          </p:cNvPr>
          <p:cNvSpPr>
            <a:spLocks noGrp="1"/>
          </p:cNvSpPr>
          <p:nvPr>
            <p:ph idx="1"/>
          </p:nvPr>
        </p:nvSpPr>
        <p:spPr>
          <a:xfrm>
            <a:off x="1224951" y="1391727"/>
            <a:ext cx="10794521" cy="4750281"/>
          </a:xfrm>
        </p:spPr>
        <p:txBody>
          <a:bodyPr>
            <a:normAutofit fontScale="92500" lnSpcReduction="20000"/>
          </a:bodyPr>
          <a:lstStyle/>
          <a:p>
            <a:pPr marL="0" indent="0">
              <a:buNone/>
            </a:pPr>
            <a:r>
              <a:rPr lang="ar-IQ" sz="2800" dirty="0">
                <a:solidFill>
                  <a:srgbClr val="C00000"/>
                </a:solidFill>
              </a:rPr>
              <a:t>                 </a:t>
            </a:r>
            <a:r>
              <a:rPr lang="en-US" sz="3800" dirty="0">
                <a:solidFill>
                  <a:srgbClr val="C00000"/>
                </a:solidFill>
              </a:rPr>
              <a:t>Do/ Does + Sub + V(infinitive) ? </a:t>
            </a:r>
          </a:p>
          <a:p>
            <a:pPr marL="0" indent="0">
              <a:buNone/>
            </a:pPr>
            <a:r>
              <a:rPr lang="en-US" sz="2600" dirty="0">
                <a:solidFill>
                  <a:srgbClr val="C00000"/>
                </a:solidFill>
              </a:rPr>
              <a:t>Ex//</a:t>
            </a:r>
          </a:p>
          <a:p>
            <a:pPr marL="0" indent="0">
              <a:buNone/>
            </a:pPr>
            <a:r>
              <a:rPr lang="en-US" sz="2600" dirty="0"/>
              <a:t>1- Do you work? </a:t>
            </a:r>
          </a:p>
          <a:p>
            <a:pPr marL="0" indent="0">
              <a:buNone/>
            </a:pPr>
            <a:r>
              <a:rPr lang="en-US" sz="2600" dirty="0"/>
              <a:t>2-Does </a:t>
            </a:r>
            <a:r>
              <a:rPr lang="en-US" sz="2600" dirty="0">
                <a:solidFill>
                  <a:srgbClr val="FF0000"/>
                </a:solidFill>
              </a:rPr>
              <a:t>she</a:t>
            </a:r>
            <a:r>
              <a:rPr lang="en-US" sz="2600" dirty="0"/>
              <a:t> work? </a:t>
            </a:r>
          </a:p>
          <a:p>
            <a:pPr marL="0" indent="0">
              <a:buNone/>
            </a:pPr>
            <a:r>
              <a:rPr lang="en-US" sz="2600" dirty="0"/>
              <a:t>3-  He works at Fridays. (</a:t>
            </a:r>
            <a:r>
              <a:rPr lang="en-US" sz="2600" dirty="0">
                <a:solidFill>
                  <a:schemeClr val="accent6">
                    <a:lumMod val="75000"/>
                  </a:schemeClr>
                </a:solidFill>
              </a:rPr>
              <a:t>question). = </a:t>
            </a:r>
            <a:r>
              <a:rPr lang="en-US" sz="2600" dirty="0">
                <a:solidFill>
                  <a:srgbClr val="FF0000"/>
                </a:solidFill>
              </a:rPr>
              <a:t>Does he work at Fridays?</a:t>
            </a:r>
          </a:p>
          <a:p>
            <a:pPr marL="0" indent="0">
              <a:buNone/>
            </a:pPr>
            <a:r>
              <a:rPr lang="en-US" sz="2600" dirty="0">
                <a:solidFill>
                  <a:srgbClr val="C00000"/>
                </a:solidFill>
              </a:rPr>
              <a:t>*</a:t>
            </a:r>
            <a:r>
              <a:rPr lang="en-US" sz="2600" dirty="0"/>
              <a:t>Adverbs of </a:t>
            </a:r>
            <a:r>
              <a:rPr lang="en-US" sz="2600" dirty="0">
                <a:solidFill>
                  <a:srgbClr val="C00000"/>
                </a:solidFill>
              </a:rPr>
              <a:t>frequency (neve, sometimes, often, usually, always</a:t>
            </a:r>
            <a:r>
              <a:rPr lang="en-US" sz="2600" dirty="0"/>
              <a:t>) can come before the main verbs. While the adverb (</a:t>
            </a:r>
            <a:r>
              <a:rPr lang="en-US" sz="2600" dirty="0">
                <a:solidFill>
                  <a:srgbClr val="C00000"/>
                </a:solidFill>
              </a:rPr>
              <a:t>everyday</a:t>
            </a:r>
            <a:r>
              <a:rPr lang="en-US" sz="2600" dirty="0"/>
              <a:t>) occur at the </a:t>
            </a:r>
            <a:r>
              <a:rPr lang="en-US" sz="2600" dirty="0">
                <a:solidFill>
                  <a:srgbClr val="FF0000"/>
                </a:solidFill>
              </a:rPr>
              <a:t>End</a:t>
            </a:r>
            <a:r>
              <a:rPr lang="en-US" sz="2600" dirty="0"/>
              <a:t> of sentences. </a:t>
            </a:r>
          </a:p>
          <a:p>
            <a:pPr marL="0" indent="0">
              <a:buNone/>
            </a:pPr>
            <a:r>
              <a:rPr lang="en-US" sz="2600" dirty="0">
                <a:solidFill>
                  <a:srgbClr val="C00000"/>
                </a:solidFill>
              </a:rPr>
              <a:t>Ex\\</a:t>
            </a:r>
          </a:p>
          <a:p>
            <a:pPr marL="0" indent="0">
              <a:buNone/>
            </a:pPr>
            <a:r>
              <a:rPr lang="en-US" sz="2600" dirty="0"/>
              <a:t>1- He </a:t>
            </a:r>
            <a:r>
              <a:rPr lang="en-US" sz="2600" dirty="0">
                <a:solidFill>
                  <a:srgbClr val="C00000"/>
                </a:solidFill>
              </a:rPr>
              <a:t>usually</a:t>
            </a:r>
            <a:r>
              <a:rPr lang="en-US" sz="2600" dirty="0"/>
              <a:t> works late.                          </a:t>
            </a:r>
          </a:p>
          <a:p>
            <a:pPr marL="0" indent="0">
              <a:buNone/>
            </a:pPr>
            <a:r>
              <a:rPr lang="en-US" sz="2600" dirty="0"/>
              <a:t>2- I </a:t>
            </a:r>
            <a:r>
              <a:rPr lang="en-US" sz="2600" dirty="0">
                <a:solidFill>
                  <a:srgbClr val="C00000"/>
                </a:solidFill>
              </a:rPr>
              <a:t>always</a:t>
            </a:r>
            <a:r>
              <a:rPr lang="en-US" sz="2600" dirty="0"/>
              <a:t> have tea for breakfast.        </a:t>
            </a:r>
          </a:p>
        </p:txBody>
      </p:sp>
      <p:pic>
        <p:nvPicPr>
          <p:cNvPr id="5" name="Picture 4">
            <a:extLst>
              <a:ext uri="{FF2B5EF4-FFF2-40B4-BE49-F238E27FC236}">
                <a16:creationId xmlns:a16="http://schemas.microsoft.com/office/drawing/2014/main" xmlns="" id="{92DFF0E6-2CAD-4034-B859-403606FBF045}"/>
              </a:ext>
            </a:extLst>
          </p:cNvPr>
          <p:cNvPicPr>
            <a:picLocks noChangeAspect="1"/>
          </p:cNvPicPr>
          <p:nvPr/>
        </p:nvPicPr>
        <p:blipFill>
          <a:blip r:embed="rId2"/>
          <a:stretch>
            <a:fillRect/>
          </a:stretch>
        </p:blipFill>
        <p:spPr>
          <a:xfrm>
            <a:off x="8373374" y="4773284"/>
            <a:ext cx="3467818" cy="1851804"/>
          </a:xfrm>
          <a:prstGeom prst="rect">
            <a:avLst/>
          </a:prstGeom>
        </p:spPr>
      </p:pic>
    </p:spTree>
    <p:extLst>
      <p:ext uri="{BB962C8B-B14F-4D97-AF65-F5344CB8AC3E}">
        <p14:creationId xmlns:p14="http://schemas.microsoft.com/office/powerpoint/2010/main" val="2736484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A1E59-A37A-4F24-A69E-8DB747878F3C}"/>
              </a:ext>
            </a:extLst>
          </p:cNvPr>
          <p:cNvSpPr>
            <a:spLocks noGrp="1"/>
          </p:cNvSpPr>
          <p:nvPr>
            <p:ph type="title"/>
          </p:nvPr>
        </p:nvSpPr>
        <p:spPr>
          <a:xfrm>
            <a:off x="4922807" y="624110"/>
            <a:ext cx="2852468" cy="957399"/>
          </a:xfrm>
        </p:spPr>
        <p:txBody>
          <a:bodyPr/>
          <a:lstStyle/>
          <a:p>
            <a:pPr algn="ctr"/>
            <a:r>
              <a:rPr lang="en-US" sz="4000" dirty="0">
                <a:solidFill>
                  <a:srgbClr val="00B050"/>
                </a:solidFill>
              </a:rPr>
              <a:t>Exercise</a:t>
            </a:r>
            <a:endParaRPr lang="en-US" dirty="0">
              <a:solidFill>
                <a:srgbClr val="00B050"/>
              </a:solidFill>
            </a:endParaRPr>
          </a:p>
        </p:txBody>
      </p:sp>
      <p:sp>
        <p:nvSpPr>
          <p:cNvPr id="3" name="Content Placeholder 2">
            <a:extLst>
              <a:ext uri="{FF2B5EF4-FFF2-40B4-BE49-F238E27FC236}">
                <a16:creationId xmlns:a16="http://schemas.microsoft.com/office/drawing/2014/main" xmlns="" id="{E8216B1F-7FEC-426A-B923-ACA3FB72B4D4}"/>
              </a:ext>
            </a:extLst>
          </p:cNvPr>
          <p:cNvSpPr>
            <a:spLocks noGrp="1"/>
          </p:cNvSpPr>
          <p:nvPr>
            <p:ph idx="1"/>
          </p:nvPr>
        </p:nvSpPr>
        <p:spPr>
          <a:xfrm>
            <a:off x="886631" y="2765570"/>
            <a:ext cx="10598988" cy="3396388"/>
          </a:xfrm>
        </p:spPr>
        <p:txBody>
          <a:bodyPr>
            <a:normAutofit/>
          </a:bodyPr>
          <a:lstStyle/>
          <a:p>
            <a:pPr marL="0" indent="0">
              <a:buNone/>
            </a:pPr>
            <a:r>
              <a:rPr lang="en-US" sz="3200" dirty="0"/>
              <a:t>1- I </a:t>
            </a:r>
            <a:r>
              <a:rPr lang="en-US" sz="3200" dirty="0">
                <a:solidFill>
                  <a:srgbClr val="C00000"/>
                </a:solidFill>
              </a:rPr>
              <a:t>wake</a:t>
            </a:r>
            <a:r>
              <a:rPr lang="en-US" sz="3200" dirty="0"/>
              <a:t> up at 8 o'clock </a:t>
            </a:r>
            <a:r>
              <a:rPr lang="en-US" sz="3200" dirty="0">
                <a:solidFill>
                  <a:srgbClr val="C00000"/>
                </a:solidFill>
              </a:rPr>
              <a:t>everyday</a:t>
            </a:r>
            <a:r>
              <a:rPr lang="en-US" sz="3200" dirty="0"/>
              <a:t>. </a:t>
            </a:r>
          </a:p>
          <a:p>
            <a:pPr marL="0" indent="0">
              <a:buNone/>
            </a:pPr>
            <a:r>
              <a:rPr lang="en-US" sz="3200" dirty="0"/>
              <a:t>2- I </a:t>
            </a:r>
            <a:r>
              <a:rPr lang="en-US" sz="3200" dirty="0">
                <a:solidFill>
                  <a:schemeClr val="tx1"/>
                </a:solidFill>
              </a:rPr>
              <a:t>usually ……….. away at weekends. (</a:t>
            </a:r>
            <a:r>
              <a:rPr lang="en-US" sz="3200" dirty="0">
                <a:solidFill>
                  <a:srgbClr val="FF0000"/>
                </a:solidFill>
              </a:rPr>
              <a:t>go</a:t>
            </a:r>
            <a:r>
              <a:rPr lang="en-US" sz="3200" dirty="0">
                <a:solidFill>
                  <a:schemeClr val="tx1"/>
                </a:solidFill>
              </a:rPr>
              <a:t>, goes)</a:t>
            </a:r>
          </a:p>
          <a:p>
            <a:pPr marL="0" indent="0">
              <a:buNone/>
            </a:pPr>
            <a:r>
              <a:rPr lang="en-US" sz="3200" dirty="0">
                <a:solidFill>
                  <a:schemeClr val="tx1"/>
                </a:solidFill>
              </a:rPr>
              <a:t>3- Ali doesn’t …….. tea very often. (</a:t>
            </a:r>
            <a:r>
              <a:rPr lang="en-US" sz="3200" dirty="0">
                <a:solidFill>
                  <a:srgbClr val="FF0000"/>
                </a:solidFill>
              </a:rPr>
              <a:t>drink</a:t>
            </a:r>
            <a:r>
              <a:rPr lang="en-US" sz="3200" dirty="0">
                <a:solidFill>
                  <a:schemeClr val="tx1"/>
                </a:solidFill>
              </a:rPr>
              <a:t>, drinks).</a:t>
            </a:r>
          </a:p>
          <a:p>
            <a:pPr marL="0" indent="0">
              <a:buNone/>
            </a:pPr>
            <a:r>
              <a:rPr lang="en-US" sz="3200" dirty="0">
                <a:solidFill>
                  <a:schemeClr val="tx1"/>
                </a:solidFill>
              </a:rPr>
              <a:t>4- She…………. T.V </a:t>
            </a:r>
            <a:r>
              <a:rPr lang="en-US" sz="3200" dirty="0">
                <a:solidFill>
                  <a:srgbClr val="FF0000"/>
                </a:solidFill>
              </a:rPr>
              <a:t>everyday</a:t>
            </a:r>
            <a:r>
              <a:rPr lang="en-US" sz="3200" dirty="0">
                <a:solidFill>
                  <a:schemeClr val="tx1"/>
                </a:solidFill>
              </a:rPr>
              <a:t>. (watch, </a:t>
            </a:r>
            <a:r>
              <a:rPr lang="en-US" sz="3200" dirty="0">
                <a:solidFill>
                  <a:srgbClr val="FF0000"/>
                </a:solidFill>
              </a:rPr>
              <a:t>watches</a:t>
            </a:r>
            <a:r>
              <a:rPr lang="en-US" sz="3200" dirty="0">
                <a:solidFill>
                  <a:schemeClr val="tx1"/>
                </a:solidFill>
              </a:rPr>
              <a:t>) </a:t>
            </a:r>
          </a:p>
        </p:txBody>
      </p:sp>
      <p:pic>
        <p:nvPicPr>
          <p:cNvPr id="5" name="Picture 4">
            <a:extLst>
              <a:ext uri="{FF2B5EF4-FFF2-40B4-BE49-F238E27FC236}">
                <a16:creationId xmlns:a16="http://schemas.microsoft.com/office/drawing/2014/main" xmlns="" id="{C308502F-9B8B-4A43-8AC0-1D4526357024}"/>
              </a:ext>
            </a:extLst>
          </p:cNvPr>
          <p:cNvPicPr>
            <a:picLocks noChangeAspect="1"/>
          </p:cNvPicPr>
          <p:nvPr/>
        </p:nvPicPr>
        <p:blipFill>
          <a:blip r:embed="rId2"/>
          <a:stretch>
            <a:fillRect/>
          </a:stretch>
        </p:blipFill>
        <p:spPr>
          <a:xfrm>
            <a:off x="9155502" y="1581509"/>
            <a:ext cx="2852468" cy="1449237"/>
          </a:xfrm>
          <a:prstGeom prst="rect">
            <a:avLst/>
          </a:prstGeom>
        </p:spPr>
      </p:pic>
    </p:spTree>
    <p:extLst>
      <p:ext uri="{BB962C8B-B14F-4D97-AF65-F5344CB8AC3E}">
        <p14:creationId xmlns:p14="http://schemas.microsoft.com/office/powerpoint/2010/main" val="144331232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15197</TotalTime>
  <Words>446</Words>
  <Application>Microsoft Office PowerPoint</Application>
  <PresentationFormat>مخصص</PresentationFormat>
  <Paragraphs>57</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Wisp</vt:lpstr>
      <vt:lpstr>عرض تقديمي في PowerPoint</vt:lpstr>
      <vt:lpstr>Objectives</vt:lpstr>
      <vt:lpstr>The Present Simple</vt:lpstr>
      <vt:lpstr>The Rule of Present Simple </vt:lpstr>
      <vt:lpstr>The Present Simple </vt:lpstr>
      <vt:lpstr>The Present Simple </vt:lpstr>
      <vt:lpstr>The rule of Negative</vt:lpstr>
      <vt:lpstr>The rule of question</vt:lpstr>
      <vt:lpstr>Exercise</vt:lpstr>
      <vt:lpstr>Work home</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afrahbanihassan@gmail.com</dc:creator>
  <cp:lastModifiedBy>User</cp:lastModifiedBy>
  <cp:revision>59</cp:revision>
  <dcterms:created xsi:type="dcterms:W3CDTF">2022-07-18T17:47:14Z</dcterms:created>
  <dcterms:modified xsi:type="dcterms:W3CDTF">2023-12-22T10:54:16Z</dcterms:modified>
</cp:coreProperties>
</file>