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D7DE-937B-FE34-B6CF-60B05E3C7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4EF2-DECB-8CB4-D7E0-BDD5E425C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9111E-87B4-3216-EAE0-A68CF24B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FCFBF-D299-5E4D-1481-7849CF60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9F74F-190E-6B1C-B88E-86AB3C76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8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B843-083A-D3F0-F13F-04F6DD3F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6EF84-217C-D2E0-2103-92DD8E5FB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D4607-0206-0C23-50E8-FBBBE9F9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1AD2E-F883-02CA-FFE2-AA7361D4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D7B0-21BF-DC3D-EF44-93E4B6CA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8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8B096-2386-405E-AC6F-DB81E1F46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AF6ED-2BFB-3775-A3D8-CAE54EB9C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FB90F-29CD-41E1-C765-E2EF471E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46C67-2EE4-2A1C-15B3-790E8D48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D0313-F911-C59F-4B16-0D585299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C2BE-E613-98E0-669C-A3FC6044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E1BD5-7861-B38E-1440-6BC958975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53000-2A6D-F8BF-99BD-041CEC0C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A117-A354-515A-F15D-F3219B36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8A945-9237-BD3A-E003-EF4C0F0D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5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8F7C-F18E-C5B8-25B9-6C54125E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0D55D-6638-13C1-6D87-E12CD88E5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165D7-1963-8417-40A5-74A61878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0A1D-DCBD-C7C1-0D51-EA39493B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1A1A3-1507-050F-9052-B4319EF4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3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9DED-4202-7F04-133D-71E4D330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D5DD-75C0-02B8-8216-B7FAD6CDA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0CE46-580D-EC2E-F3F9-89F5C226D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58E70-2D81-D73B-7565-E5945EED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CF1EE-C601-20D6-AF49-24871C0A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8C4D5-B6ED-D853-B68B-8FAA948D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3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3EC9-969E-A62C-1032-C2CF02FC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484C0-E944-16C5-7966-E94533CE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70A31-DE6E-201D-6E8F-A9E4419C5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9F4FF-3B7A-08CE-5525-39E1B6007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D7F4A-DACC-6673-1416-A348D38B6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884D1E-6B8B-8EBB-8F12-C3835789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89A99-9E86-66D3-69D8-BE4FB400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E69BD-69AB-8AF2-CC23-289194CF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3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9B87-AA9A-9735-C740-3BDFA76B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06342-F78C-D99B-820C-FD9348D9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55902-54CD-4497-786B-5B719CB6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5655B-CCAE-EB25-F561-81AE508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AD660-5EFD-ED09-D1D6-25077221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4E171-8DF1-3756-B8EF-C49CBDE9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0AC42-C21F-87A2-9AC3-88B569C4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4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1509-3214-E389-51D1-C9F41F0A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34076-EB32-38B8-3AC7-36D16463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813E5-ABB4-B034-0686-4E575C22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F574A-D7CA-23C9-DE0E-95E45C90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B0B66-25F7-34AF-957E-A46580D7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EED8-4CAE-CBB1-EE77-62321FED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8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950A-2C1E-536E-93F8-A9D404B3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4ED79-B7F8-7B8D-4D42-1EB469CE9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74728-FCAD-F5AC-E493-099D10FA9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3443F-6592-856A-F8AE-2FD2BDC5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94FA0-BCB7-BDFF-E744-0B8C0E34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840F1-6656-90C3-BB4E-9F3F6987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81C9E-FD47-CBFF-1788-E02DA3D9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D6927-DDD0-1D77-3765-CBE46C000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F4622-356A-D76A-5CA4-967463FB8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5E82D-369A-44EE-81A4-61D855E83A9C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B6F70-0648-40E1-B922-959F984D1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1A927-B985-1D26-92E3-59589E8B2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E42FD-2347-4A7C-8041-E84D946F3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2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8369-709B-237E-A766-0FD277EA3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5926"/>
            <a:ext cx="9144000" cy="4325889"/>
          </a:xfrm>
        </p:spPr>
        <p:txBody>
          <a:bodyPr>
            <a:normAutofit fontScale="90000"/>
          </a:bodyPr>
          <a:lstStyle/>
          <a:p>
            <a:r>
              <a:rPr lang="en-GB" dirty="0"/>
              <a:t>Engineering Drawing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Lecture 3 and 4</a:t>
            </a:r>
            <a:br>
              <a:rPr lang="en-GB" dirty="0"/>
            </a:br>
            <a:br>
              <a:rPr lang="en-GB" dirty="0"/>
            </a:br>
            <a:r>
              <a:rPr lang="en-GB" dirty="0"/>
              <a:t>Geometric Construction</a:t>
            </a:r>
          </a:p>
        </p:txBody>
      </p:sp>
    </p:spTree>
    <p:extLst>
      <p:ext uri="{BB962C8B-B14F-4D97-AF65-F5344CB8AC3E}">
        <p14:creationId xmlns:p14="http://schemas.microsoft.com/office/powerpoint/2010/main" val="344376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C3409-970E-B569-9B01-9BF444AC8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156" y="379828"/>
            <a:ext cx="10145967" cy="5797135"/>
          </a:xfrm>
        </p:spPr>
      </p:pic>
    </p:spTree>
    <p:extLst>
      <p:ext uri="{BB962C8B-B14F-4D97-AF65-F5344CB8AC3E}">
        <p14:creationId xmlns:p14="http://schemas.microsoft.com/office/powerpoint/2010/main" val="275476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C6844C-B9CB-D421-0DDE-07B3CF185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396" y="267286"/>
            <a:ext cx="10100403" cy="6586577"/>
          </a:xfrm>
        </p:spPr>
      </p:pic>
    </p:spTree>
    <p:extLst>
      <p:ext uri="{BB962C8B-B14F-4D97-AF65-F5344CB8AC3E}">
        <p14:creationId xmlns:p14="http://schemas.microsoft.com/office/powerpoint/2010/main" val="405967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3B85-5377-B153-9041-51CD051C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7747E8-7BB8-CF02-172E-EE2B4419A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298" y="341730"/>
            <a:ext cx="10187404" cy="6516270"/>
          </a:xfrm>
        </p:spPr>
      </p:pic>
    </p:spTree>
    <p:extLst>
      <p:ext uri="{BB962C8B-B14F-4D97-AF65-F5344CB8AC3E}">
        <p14:creationId xmlns:p14="http://schemas.microsoft.com/office/powerpoint/2010/main" val="221439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A930-B879-B136-7591-BB0BB462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1EE2C-51BD-CB45-0400-C2602120F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482" y="168495"/>
            <a:ext cx="9699343" cy="6521010"/>
          </a:xfrm>
        </p:spPr>
      </p:pic>
    </p:spTree>
    <p:extLst>
      <p:ext uri="{BB962C8B-B14F-4D97-AF65-F5344CB8AC3E}">
        <p14:creationId xmlns:p14="http://schemas.microsoft.com/office/powerpoint/2010/main" val="119814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F5F4-73B3-E834-1FAF-487BA7E0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6" y="263169"/>
            <a:ext cx="10515600" cy="669910"/>
          </a:xfrm>
        </p:spPr>
        <p:txBody>
          <a:bodyPr>
            <a:normAutofit/>
          </a:bodyPr>
          <a:lstStyle/>
          <a:p>
            <a:r>
              <a:rPr lang="en-GB" sz="2800" b="1" dirty="0"/>
              <a:t>Geometrical Figures types of angles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FCBE1D-6B19-A4F5-2B40-46CA4172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455" y="838310"/>
            <a:ext cx="4282439" cy="596754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E08FEA-48E5-A1B1-AC3A-CB42BD4CA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05" y="838310"/>
            <a:ext cx="5184383" cy="54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2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675B-53A1-F6FD-9CC8-7CB06FAE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E9A24-893F-4B98-5D7F-EF2CB32F8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86" y="365125"/>
            <a:ext cx="5532340" cy="62748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4A75C-41E7-1324-D9FB-894086A42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117"/>
            <a:ext cx="5532341" cy="66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2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AD65-A39B-62DD-71C6-5F8087AC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168"/>
            <a:ext cx="10515600" cy="464869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Triangles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DE68EA-EAEA-5BDC-BE46-978CAE235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18" y="681037"/>
            <a:ext cx="5379546" cy="59607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ECE1C-ADBA-8ED9-F132-AC23F3F6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9454"/>
            <a:ext cx="5679982" cy="60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2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58D1-7F4C-6AD2-810B-00703716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0874E9-6D99-7AC7-5CF7-DECBF4CD8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92" y="365125"/>
            <a:ext cx="5582156" cy="63118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83992-EE46-4A84-C8A4-79A49ECE1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848" y="432264"/>
            <a:ext cx="6178663" cy="59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650D-C834-32B4-EF1F-9D015434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1F69C2-64A3-607B-3E1C-C9F4DA7FC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804" y="261133"/>
            <a:ext cx="5143437" cy="6335734"/>
          </a:xfrm>
        </p:spPr>
      </p:pic>
    </p:spTree>
    <p:extLst>
      <p:ext uri="{BB962C8B-B14F-4D97-AF65-F5344CB8AC3E}">
        <p14:creationId xmlns:p14="http://schemas.microsoft.com/office/powerpoint/2010/main" val="282626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E689A-BA90-2727-D828-0F6037296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234"/>
            <a:ext cx="10515600" cy="5712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Geometric Construction</a:t>
            </a:r>
          </a:p>
          <a:p>
            <a:pPr marL="0" indent="0">
              <a:buNone/>
            </a:pPr>
            <a:r>
              <a:rPr lang="en-GB" dirty="0"/>
              <a:t>   Construction of primitive geometric</a:t>
            </a:r>
          </a:p>
          <a:p>
            <a:pPr marL="0" indent="0">
              <a:buNone/>
            </a:pPr>
            <a:r>
              <a:rPr lang="en-GB" dirty="0"/>
              <a:t>   forms (points, lines and planes etc.) that serve as the building blocks for more complicated geometric shapes.</a:t>
            </a:r>
          </a:p>
          <a:p>
            <a:pPr marL="0" indent="0">
              <a:buNone/>
            </a:pPr>
            <a:r>
              <a:rPr lang="en-GB" dirty="0"/>
              <a:t> Defining the position of the object in space</a:t>
            </a:r>
          </a:p>
          <a:p>
            <a:pPr marL="0" indent="0">
              <a:buNone/>
            </a:pPr>
            <a:r>
              <a:rPr lang="en-GB" dirty="0"/>
              <a:t>                                 </a:t>
            </a:r>
            <a:r>
              <a:rPr lang="en-GB" b="1" dirty="0"/>
              <a:t>Primitive geometric forms</a:t>
            </a:r>
          </a:p>
          <a:p>
            <a:r>
              <a:rPr lang="en-GB" dirty="0"/>
              <a:t>Point</a:t>
            </a:r>
          </a:p>
          <a:p>
            <a:r>
              <a:rPr lang="en-GB" dirty="0"/>
              <a:t>Line</a:t>
            </a:r>
          </a:p>
          <a:p>
            <a:r>
              <a:rPr lang="en-GB" dirty="0"/>
              <a:t>Plane</a:t>
            </a:r>
          </a:p>
          <a:p>
            <a:r>
              <a:rPr lang="en-GB" dirty="0"/>
              <a:t>Solid     ……etc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71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A08EEE-0BF6-F5F9-DFA3-9F1511559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78" y="422031"/>
            <a:ext cx="10886768" cy="6163671"/>
          </a:xfrm>
        </p:spPr>
      </p:pic>
    </p:spTree>
    <p:extLst>
      <p:ext uri="{BB962C8B-B14F-4D97-AF65-F5344CB8AC3E}">
        <p14:creationId xmlns:p14="http://schemas.microsoft.com/office/powerpoint/2010/main" val="115427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EE6C-07A5-3F2F-7E53-3D842E58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249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solids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963F0C-89F8-9B41-B1AE-E09386601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975" y="766371"/>
            <a:ext cx="9069309" cy="5805650"/>
          </a:xfrm>
        </p:spPr>
      </p:pic>
    </p:spTree>
    <p:extLst>
      <p:ext uri="{BB962C8B-B14F-4D97-AF65-F5344CB8AC3E}">
        <p14:creationId xmlns:p14="http://schemas.microsoft.com/office/powerpoint/2010/main" val="256910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80A288-9F44-6723-DE99-61B744B0D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973" y="219537"/>
            <a:ext cx="9560343" cy="6418925"/>
          </a:xfrm>
        </p:spPr>
      </p:pic>
    </p:spTree>
    <p:extLst>
      <p:ext uri="{BB962C8B-B14F-4D97-AF65-F5344CB8AC3E}">
        <p14:creationId xmlns:p14="http://schemas.microsoft.com/office/powerpoint/2010/main" val="266868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3526-25FD-A919-EB6C-1D92B917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964"/>
            <a:ext cx="10515600" cy="5795888"/>
          </a:xfrm>
        </p:spPr>
        <p:txBody>
          <a:bodyPr>
            <a:normAutofit/>
          </a:bodyPr>
          <a:lstStyle/>
          <a:p>
            <a:r>
              <a:rPr lang="en-GB" dirty="0"/>
              <a:t>The basic 2-D geometric primitives, from which other more complex geometric forms are derived.</a:t>
            </a:r>
            <a:br>
              <a:rPr lang="en-GB" dirty="0"/>
            </a:br>
            <a:r>
              <a:rPr lang="en-GB" dirty="0"/>
              <a:t> Points,</a:t>
            </a:r>
            <a:br>
              <a:rPr lang="en-GB" dirty="0"/>
            </a:br>
            <a:r>
              <a:rPr lang="en-GB" dirty="0"/>
              <a:t> Lines,</a:t>
            </a:r>
            <a:br>
              <a:rPr lang="en-GB" dirty="0"/>
            </a:br>
            <a:r>
              <a:rPr lang="en-GB" dirty="0"/>
              <a:t> Circles, and</a:t>
            </a:r>
            <a:br>
              <a:rPr lang="en-GB" dirty="0"/>
            </a:br>
            <a:r>
              <a:rPr lang="en-GB" dirty="0"/>
              <a:t> Arcs.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65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5BDB-7490-6F4D-254D-96544F38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5853406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      point</a:t>
            </a:r>
          </a:p>
          <a:p>
            <a:pPr marL="0" indent="0">
              <a:buNone/>
            </a:pPr>
            <a:r>
              <a:rPr lang="en-GB" sz="2000" dirty="0"/>
              <a:t> A theoretical location that has neither width, height, nor depth.    Describes exact location in space.  A point is represented in technical drawing as a small cross made of dashes that are approximately 3 mm long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70582-2B71-34C5-E2EC-33EEB7AD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8" y="1561515"/>
            <a:ext cx="9411286" cy="52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5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DDD4-E155-D420-0B98-96D6BE55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2284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FF0000"/>
                </a:solidFill>
              </a:rPr>
              <a:t>         Line</a:t>
            </a:r>
            <a:br>
              <a:rPr lang="en-GB" dirty="0"/>
            </a:br>
            <a:r>
              <a:rPr lang="en-GB" dirty="0"/>
              <a:t> A geometric primitive that has length and      direction, but no thickness.</a:t>
            </a:r>
            <a:br>
              <a:rPr lang="en-GB" dirty="0"/>
            </a:br>
            <a:r>
              <a:rPr lang="en-GB" dirty="0"/>
              <a:t> It may be straight, curved or a combination of</a:t>
            </a:r>
            <a:br>
              <a:rPr lang="en-GB" dirty="0"/>
            </a:br>
            <a:r>
              <a:rPr lang="en-GB" dirty="0"/>
              <a:t>these.</a:t>
            </a:r>
            <a:br>
              <a:rPr lang="en-GB" dirty="0"/>
            </a:br>
            <a:r>
              <a:rPr lang="en-GB" dirty="0"/>
              <a:t> Lines also have important relationship or</a:t>
            </a:r>
            <a:br>
              <a:rPr lang="en-GB" dirty="0"/>
            </a:br>
            <a:r>
              <a:rPr lang="en-GB" dirty="0"/>
              <a:t>conditions, such as parallel, intersecting, and</a:t>
            </a:r>
            <a:br>
              <a:rPr lang="en-GB" dirty="0"/>
            </a:br>
            <a:r>
              <a:rPr lang="en-GB" dirty="0"/>
              <a:t>tangent.</a:t>
            </a:r>
            <a:br>
              <a:rPr lang="en-GB" dirty="0"/>
            </a:br>
            <a:r>
              <a:rPr lang="en-GB" dirty="0"/>
              <a:t> Lines – specific length and non-specific length</a:t>
            </a:r>
            <a:br>
              <a:rPr lang="en-GB" dirty="0"/>
            </a:br>
            <a:r>
              <a:rPr lang="en-GB" dirty="0"/>
              <a:t> Ray – Straight line that extends to infinity from</a:t>
            </a:r>
            <a:br>
              <a:rPr lang="en-GB" dirty="0"/>
            </a:br>
            <a:r>
              <a:rPr lang="en-GB" dirty="0"/>
              <a:t>a specified point</a:t>
            </a:r>
          </a:p>
        </p:txBody>
      </p:sp>
    </p:spTree>
    <p:extLst>
      <p:ext uri="{BB962C8B-B14F-4D97-AF65-F5344CB8AC3E}">
        <p14:creationId xmlns:p14="http://schemas.microsoft.com/office/powerpoint/2010/main" val="185508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78AA1C-7BFF-6E8B-CAE2-92CACF70B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937" y="367689"/>
            <a:ext cx="9355274" cy="6122622"/>
          </a:xfrm>
        </p:spPr>
      </p:pic>
    </p:spTree>
    <p:extLst>
      <p:ext uri="{BB962C8B-B14F-4D97-AF65-F5344CB8AC3E}">
        <p14:creationId xmlns:p14="http://schemas.microsoft.com/office/powerpoint/2010/main" val="4292238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221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Engineering Drawing   Lecture 3 and 4  Geometric Construction</vt:lpstr>
      <vt:lpstr>PowerPoint Presentation</vt:lpstr>
      <vt:lpstr>PowerPoint Presentation</vt:lpstr>
      <vt:lpstr>solids</vt:lpstr>
      <vt:lpstr>PowerPoint Presentation</vt:lpstr>
      <vt:lpstr>The basic 2-D geometric primitives, from which other more complex geometric forms are derived.  Points,  Lines,  Circles, and  Arcs. </vt:lpstr>
      <vt:lpstr>PowerPoint Presentation</vt:lpstr>
      <vt:lpstr>         Line  A geometric primitive that has length and      direction, but no thickness.  It may be straight, curved or a combination of these.  Lines also have important relationship or conditions, such as parallel, intersecting, and tangent.  Lines – specific length and non-specific length  Ray – Straight line that extends to infinity from a specified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Geometrical Figures types of angles</vt:lpstr>
      <vt:lpstr>PowerPoint Presentation</vt:lpstr>
      <vt:lpstr>Triangles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Drawing   Lecture 3  Geometric Construction</dc:title>
  <dc:creator>Sabah-PC</dc:creator>
  <cp:lastModifiedBy>Sabah-PC</cp:lastModifiedBy>
  <cp:revision>10</cp:revision>
  <dcterms:created xsi:type="dcterms:W3CDTF">2023-11-27T16:52:03Z</dcterms:created>
  <dcterms:modified xsi:type="dcterms:W3CDTF">2023-12-23T08:40:08Z</dcterms:modified>
</cp:coreProperties>
</file>