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9" r:id="rId4"/>
    <p:sldId id="449" r:id="rId5"/>
    <p:sldId id="450" r:id="rId6"/>
    <p:sldId id="451" r:id="rId7"/>
    <p:sldId id="452" r:id="rId8"/>
    <p:sldId id="258" r:id="rId9"/>
    <p:sldId id="260" r:id="rId10"/>
    <p:sldId id="362" r:id="rId11"/>
    <p:sldId id="354" r:id="rId12"/>
    <p:sldId id="363" r:id="rId13"/>
    <p:sldId id="356" r:id="rId14"/>
    <p:sldId id="357" r:id="rId15"/>
    <p:sldId id="358" r:id="rId16"/>
    <p:sldId id="359" r:id="rId17"/>
  </p:sldIdLst>
  <p:sldSz cx="9144000" cy="6858000" type="screen4x3"/>
  <p:notesSz cx="6669088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3127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Bhuiyan Shameem Mahmood Ebna Hai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C3E7F2B-BFC0-4030-B47B-738A70AFEA52}" type="datetimeFigureOut">
              <a:rPr lang="en-US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AE Dept. MIST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934AC-9C96-49A0-8ED2-B2981F94D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5064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Bhuiyan Shameem Mahmood Ebna Hai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9A279E0-46DD-4457-AC5E-845F518D40CF}" type="datetimeFigureOut">
              <a:rPr lang="en-US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AE Dept. MIST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BD3CFA7-2654-4220-A670-FF1298F2B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9191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9DF50DC-B221-4E0E-B0F9-EB2E5B290379}" type="slidenum">
              <a:rPr lang="en-US" smtClean="0"/>
              <a:pPr eaLnBrk="1" hangingPunct="1"/>
              <a:t>1</a:t>
            </a:fld>
            <a:endParaRPr lang="en-US"/>
          </a:p>
        </p:txBody>
      </p:sp>
      <p:sp>
        <p:nvSpPr>
          <p:cNvPr id="144389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Bhuiyan Shameem Mahmood Ebna Hai</a:t>
            </a: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dirty="0"/>
              <a:t>AE Dept. MIST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DE5FB11-500A-4E7B-9786-6B9AC9F5A4B7}" type="slidenum">
              <a:rPr lang="en-US" smtClean="0"/>
              <a:pPr eaLnBrk="1" hangingPunct="1"/>
              <a:t>13</a:t>
            </a:fld>
            <a:endParaRPr lang="th-TH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SA" sz="1800"/>
          </a:p>
        </p:txBody>
      </p:sp>
      <p:sp>
        <p:nvSpPr>
          <p:cNvPr id="145413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Bhuiyan Shameem Mahmood Ebna Hai</a:t>
            </a:r>
          </a:p>
        </p:txBody>
      </p:sp>
      <p:sp>
        <p:nvSpPr>
          <p:cNvPr id="145414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dirty="0"/>
              <a:t>AE Dept. MIST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9F6B15-D6C4-4D2E-8283-1F2F7C3B5E73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42751D3-A006-456A-829A-F47E26F2F6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DB158C-A5E4-4DAB-8A6D-3C02A541F760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6D159-CE4D-430E-8DBC-670E080D19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0564F3-4E86-4FA6-93B7-FC6E07882E7A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15AA31-4E0E-46C7-98C0-2218ED7919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908829-BEA0-431E-B15C-0816D22FE6EF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15CB1-E436-43C5-824B-370EE2E268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888A87-42D3-4398-9ECF-172056409DDA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999515-942D-42D6-B28C-98C28DA523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66966C-8761-4050-ABF3-5D9251501DE7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7E30C-0CAE-4775-9EAC-BEA08A8AF7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98DE66-4A61-4E82-8944-49EEB83F0EF8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DA50C1-FC72-4952-89DC-941644CC2B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478FD0-26B4-40E5-A9EF-AA922EF94552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DAC9B-AB9F-493A-BE65-B20A31A642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7B8170-4D72-4FD2-B4BA-8AC0DB65A0EC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75442-9168-4446-80C9-DE52515920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4BB14E-9629-4AB4-A895-27E2B4F6F23F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6C7A8-EF2D-4111-83C2-259E3D1FBD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F8133-B4D5-4B22-80B2-2594C89D3DD5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C19DC-1FF6-41D7-B932-DBD15089D3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FBDA016F-69A7-46A5-BCE0-731D98FF6E46}" type="datetime1">
              <a:rPr lang="en-US" smtClean="0"/>
              <a:pPr>
                <a:defRPr/>
              </a:pPr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r>
              <a:rPr lang="en-US" dirty="0"/>
              <a:t>Lec. </a:t>
            </a:r>
            <a:r>
              <a:rPr lang="en-US" dirty="0" err="1"/>
              <a:t>Bhuiyan</a:t>
            </a:r>
            <a:r>
              <a:rPr lang="en-US" dirty="0"/>
              <a:t> </a:t>
            </a:r>
            <a:r>
              <a:rPr lang="en-US" dirty="0" err="1"/>
              <a:t>Shameem</a:t>
            </a:r>
            <a:r>
              <a:rPr lang="en-US" dirty="0"/>
              <a:t> </a:t>
            </a:r>
            <a:r>
              <a:rPr lang="en-US" dirty="0" err="1"/>
              <a:t>Mahmood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20941693-D9D0-4B60-94DE-DA401B6984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hf hdr="0" dt="0"/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3352800"/>
          </a:xfrm>
        </p:spPr>
        <p:txBody>
          <a:bodyPr/>
          <a:lstStyle/>
          <a:p>
            <a:pPr eaLnBrk="1" hangingPunct="1">
              <a:defRPr/>
            </a:pPr>
            <a:r>
              <a:rPr lang="ar-SA" sz="5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الرســــم الهندســــي</a:t>
            </a:r>
            <a:b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Engineering Drawing</a:t>
            </a:r>
            <a:b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4000" dirty="0"/>
          </a:p>
        </p:txBody>
      </p:sp>
      <p:pic>
        <p:nvPicPr>
          <p:cNvPr id="4" name="Picture 8" descr="14704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3132476"/>
            <a:ext cx="3429000" cy="232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 descr="TOT0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97225"/>
            <a:ext cx="2941638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6" descr="pic_draftman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724275"/>
            <a:ext cx="4189413" cy="314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752600"/>
          </a:xfrm>
        </p:spPr>
        <p:txBody>
          <a:bodyPr/>
          <a:lstStyle/>
          <a:p>
            <a:pPr rtl="0" eaLnBrk="1" hangingPunct="1"/>
            <a:r>
              <a:rPr lang="ar-SA" sz="8000" b="1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لغــة الرســم</a:t>
            </a:r>
            <a:br>
              <a:rPr lang="en-US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Graphics Language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B97A2-B316-48CB-8F08-D610874D52F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2531" name="Picture 6" descr="pic_draftman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263" y="4251325"/>
            <a:ext cx="3486150" cy="261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6"/>
          <p:cNvPicPr>
            <a:picLocks noChangeAspect="1" noChangeArrowheads="1"/>
          </p:cNvPicPr>
          <p:nvPr/>
        </p:nvPicPr>
        <p:blipFill>
          <a:blip r:embed="rId2">
            <a:lum bright="-24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" t="1366" r="1686" b="1790"/>
          <a:stretch>
            <a:fillRect/>
          </a:stretch>
        </p:blipFill>
        <p:spPr bwMode="auto">
          <a:xfrm>
            <a:off x="304800" y="1535112"/>
            <a:ext cx="3975100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249238" y="5014913"/>
            <a:ext cx="8620125" cy="14541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4515757" y="1676400"/>
            <a:ext cx="45111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rtl="1" eaLnBrk="1" hangingPunct="1"/>
            <a:r>
              <a:rPr lang="ar-SA" sz="2800" dirty="0">
                <a:latin typeface="Simplified Arabic" pitchFamily="18" charset="-78"/>
                <a:cs typeface="Simplified Arabic" pitchFamily="18" charset="-78"/>
              </a:rPr>
              <a:t>1. حاول ان تكتب وصف لهذا المجسم</a:t>
            </a:r>
            <a:endParaRPr lang="en-US" sz="28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4419600" y="2507397"/>
            <a:ext cx="433323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rtl="1" eaLnBrk="1" hangingPunct="1"/>
            <a:r>
              <a:rPr lang="ar-SA" sz="2800" dirty="0">
                <a:cs typeface="Arial" pitchFamily="34" charset="0"/>
              </a:rPr>
              <a:t>2. افحص الوصف الذي كتبته وذلك </a:t>
            </a:r>
          </a:p>
          <a:p>
            <a:pPr algn="r" rtl="1" eaLnBrk="1" hangingPunct="1"/>
            <a:r>
              <a:rPr lang="ar-SA" sz="2800" dirty="0">
                <a:cs typeface="Arial" pitchFamily="34" charset="0"/>
              </a:rPr>
              <a:t>بمحاولة شخص ما ان يرسم المجسم </a:t>
            </a:r>
          </a:p>
          <a:p>
            <a:pPr algn="r" rtl="1" eaLnBrk="1" hangingPunct="1"/>
            <a:r>
              <a:rPr lang="ar-SA" sz="2800" dirty="0">
                <a:cs typeface="Arial" pitchFamily="34" charset="0"/>
              </a:rPr>
              <a:t>من خلال وصفك له</a:t>
            </a:r>
          </a:p>
          <a:p>
            <a:pPr eaLnBrk="1" hangingPunct="1"/>
            <a:endParaRPr lang="en-US" sz="2400" dirty="0">
              <a:cs typeface="Arial" pitchFamily="34" charset="0"/>
            </a:endParaRP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1977774" y="317500"/>
            <a:ext cx="461536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ar-SA" sz="48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فعاليـــة لغــــة الرســـــــــم</a:t>
            </a:r>
            <a:endParaRPr lang="en-US" sz="4800" b="1" dirty="0">
              <a:solidFill>
                <a:srgbClr val="C0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/>
            <a:r>
              <a:rPr lang="en-US" sz="2000" b="1" dirty="0">
                <a:solidFill>
                  <a:srgbClr val="C00000"/>
                </a:solidFill>
                <a:cs typeface="Arial" pitchFamily="34" charset="0"/>
              </a:rPr>
              <a:t>Effectiveness of Graphics Language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519113" y="4954588"/>
            <a:ext cx="8232775" cy="136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ar-SA" sz="3600" dirty="0">
                <a:solidFill>
                  <a:srgbClr val="002060"/>
                </a:solidFill>
                <a:latin typeface="Arial" charset="0"/>
                <a:cs typeface="Arial" charset="0"/>
              </a:rPr>
              <a:t>لغة الكتابة غير ملائمة لوصف الحجم، الشكل والهيئة بشكل كامل وباختصار.</a:t>
            </a:r>
            <a:endParaRPr lang="en-US" sz="36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2654300" y="4408488"/>
            <a:ext cx="6108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rtl="1"/>
            <a:r>
              <a:rPr lang="ar-SA" sz="3200" i="1" dirty="0">
                <a:cs typeface="Arial" pitchFamily="34" charset="0"/>
              </a:rPr>
              <a:t>من السهولة ان تفهم بان .....</a:t>
            </a:r>
            <a:endParaRPr lang="en-US" sz="3200" i="1" dirty="0">
              <a:cs typeface="Arial" pitchFamily="34" charset="0"/>
            </a:endParaRPr>
          </a:p>
        </p:txBody>
      </p:sp>
      <p:sp>
        <p:nvSpPr>
          <p:cNvPr id="23561" name="Line 14"/>
          <p:cNvSpPr>
            <a:spLocks noChangeShapeType="1"/>
          </p:cNvSpPr>
          <p:nvPr/>
        </p:nvSpPr>
        <p:spPr bwMode="auto">
          <a:xfrm>
            <a:off x="4723606" y="4205288"/>
            <a:ext cx="3959225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7" grpId="0"/>
      <p:bldP spid="23558" grpId="0"/>
      <p:bldP spid="48140" grpId="0"/>
      <p:bldP spid="2356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250825" y="1295400"/>
            <a:ext cx="8620125" cy="1863725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471489" y="1424428"/>
            <a:ext cx="8291512" cy="155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rtl="1">
              <a:lnSpc>
                <a:spcPct val="140000"/>
              </a:lnSpc>
              <a:defRPr/>
            </a:pPr>
            <a:r>
              <a:rPr lang="ar-SA" sz="3600" dirty="0">
                <a:latin typeface="Arial" charset="0"/>
                <a:cs typeface="Arial" charset="0"/>
              </a:rPr>
              <a:t>لغة الرسم في التطبيقات الهندسية تستخدم </a:t>
            </a:r>
            <a:r>
              <a:rPr lang="ar-SA" sz="3600" dirty="0">
                <a:solidFill>
                  <a:srgbClr val="FF0000"/>
                </a:solidFill>
                <a:latin typeface="Arial" charset="0"/>
                <a:cs typeface="Arial" charset="0"/>
              </a:rPr>
              <a:t>الخطوط</a:t>
            </a:r>
            <a:r>
              <a:rPr lang="ar-SA" sz="3600" dirty="0">
                <a:latin typeface="Arial" charset="0"/>
                <a:cs typeface="Arial" charset="0"/>
              </a:rPr>
              <a:t> لتمثيل</a:t>
            </a:r>
          </a:p>
          <a:p>
            <a:pPr algn="r" rtl="1">
              <a:lnSpc>
                <a:spcPct val="140000"/>
              </a:lnSpc>
              <a:defRPr/>
            </a:pPr>
            <a:r>
              <a:rPr lang="ar-SA" sz="3600" dirty="0">
                <a:latin typeface="Arial" charset="0"/>
                <a:cs typeface="Arial" charset="0"/>
              </a:rPr>
              <a:t> </a:t>
            </a:r>
            <a:r>
              <a:rPr lang="ar-SA" sz="3600" dirty="0">
                <a:solidFill>
                  <a:srgbClr val="FF33CC"/>
                </a:solidFill>
                <a:latin typeface="Arial" charset="0"/>
                <a:cs typeface="Arial" charset="0"/>
              </a:rPr>
              <a:t>الاسطح</a:t>
            </a:r>
            <a:r>
              <a:rPr lang="ar-SA" sz="3600" dirty="0">
                <a:latin typeface="Arial" charset="0"/>
                <a:cs typeface="Arial" charset="0"/>
              </a:rPr>
              <a:t>، </a:t>
            </a:r>
            <a:r>
              <a:rPr lang="ar-SA" sz="3600" dirty="0">
                <a:solidFill>
                  <a:srgbClr val="FF33CC"/>
                </a:solidFill>
                <a:latin typeface="Arial" charset="0"/>
                <a:cs typeface="Arial" charset="0"/>
              </a:rPr>
              <a:t>الحافات </a:t>
            </a:r>
            <a:r>
              <a:rPr lang="ar-SA" sz="3600" dirty="0">
                <a:latin typeface="Arial" charset="0"/>
                <a:cs typeface="Arial" charset="0"/>
              </a:rPr>
              <a:t>و</a:t>
            </a:r>
            <a:r>
              <a:rPr lang="ar-SA" sz="3600" dirty="0">
                <a:solidFill>
                  <a:srgbClr val="FF33CC"/>
                </a:solidFill>
                <a:latin typeface="Arial" charset="0"/>
                <a:cs typeface="Arial" charset="0"/>
              </a:rPr>
              <a:t>معالم ال</a:t>
            </a:r>
            <a:r>
              <a:rPr lang="ar-IQ" sz="3600" dirty="0">
                <a:solidFill>
                  <a:srgbClr val="FF33CC"/>
                </a:solidFill>
                <a:latin typeface="Arial" charset="0"/>
                <a:cs typeface="Arial" charset="0"/>
              </a:rPr>
              <a:t>اجسام والهياكل</a:t>
            </a:r>
            <a:r>
              <a:rPr lang="ar-SA" sz="3600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endParaRPr lang="en-US" sz="36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33400" y="4319592"/>
            <a:ext cx="8229599" cy="1754189"/>
            <a:chOff x="360" y="2721"/>
            <a:chExt cx="5184" cy="1105"/>
          </a:xfrm>
        </p:grpSpPr>
        <p:sp>
          <p:nvSpPr>
            <p:cNvPr id="41996" name="Text Box 12"/>
            <p:cNvSpPr txBox="1">
              <a:spLocks noChangeArrowheads="1"/>
            </p:cNvSpPr>
            <p:nvPr/>
          </p:nvSpPr>
          <p:spPr bwMode="auto">
            <a:xfrm>
              <a:off x="360" y="2721"/>
              <a:ext cx="4937" cy="11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 rtl="1">
                <a:defRPr/>
              </a:pPr>
              <a:r>
                <a:rPr lang="ar-SA" sz="3600" dirty="0">
                  <a:latin typeface="Arial" charset="0"/>
                  <a:cs typeface="Arial" charset="0"/>
                </a:rPr>
                <a:t>الرســم يمكن ان ينفذ باستخدام عدة طرق وهي </a:t>
              </a:r>
              <a:r>
                <a:rPr lang="ar-SA" sz="3600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الرسم اليدوي</a:t>
              </a:r>
              <a:r>
                <a:rPr lang="ar-SA" sz="3600" dirty="0">
                  <a:latin typeface="Arial" charset="0"/>
                  <a:cs typeface="Arial" charset="0"/>
                </a:rPr>
                <a:t>، </a:t>
              </a:r>
              <a:r>
                <a:rPr lang="ar-SA" sz="3600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والرسم باستخدام الادوات </a:t>
              </a:r>
              <a:r>
                <a:rPr lang="ar-SA" sz="3600" dirty="0">
                  <a:latin typeface="Arial" charset="0"/>
                  <a:cs typeface="Arial" charset="0"/>
                </a:rPr>
                <a:t>او </a:t>
              </a:r>
              <a:r>
                <a:rPr lang="ar-SA" sz="3600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باستخدام الحاسوب.</a:t>
              </a:r>
              <a:endParaRPr lang="en-US" sz="3600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1997" name="Rectangle 13"/>
            <p:cNvSpPr>
              <a:spLocks noChangeArrowheads="1"/>
            </p:cNvSpPr>
            <p:nvPr/>
          </p:nvSpPr>
          <p:spPr bwMode="auto">
            <a:xfrm>
              <a:off x="5377" y="2780"/>
              <a:ext cx="167" cy="167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4581" name="Rectangle 14"/>
          <p:cNvSpPr>
            <a:spLocks noChangeArrowheads="1"/>
          </p:cNvSpPr>
          <p:nvPr/>
        </p:nvSpPr>
        <p:spPr bwMode="auto">
          <a:xfrm>
            <a:off x="1474314" y="152400"/>
            <a:ext cx="564609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ar-SA" sz="4000" b="1" dirty="0">
                <a:solidFill>
                  <a:schemeClr val="accent2"/>
                </a:solidFill>
                <a:cs typeface="Arial" pitchFamily="34" charset="0"/>
              </a:rPr>
              <a:t>مكــونات لغـــــة الرســـــم</a:t>
            </a:r>
            <a:endParaRPr lang="en-US" sz="4000" b="1" dirty="0">
              <a:solidFill>
                <a:schemeClr val="accent2"/>
              </a:solidFill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chemeClr val="accent2"/>
                </a:solidFill>
                <a:cs typeface="Arial" pitchFamily="34" charset="0"/>
              </a:rPr>
              <a:t>Composition of Graphic Language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217261" y="3443293"/>
            <a:ext cx="8509454" cy="584201"/>
            <a:chOff x="182" y="2169"/>
            <a:chExt cx="5044" cy="368"/>
          </a:xfrm>
        </p:grpSpPr>
        <p:sp>
          <p:nvSpPr>
            <p:cNvPr id="41999" name="Rectangle 15"/>
            <p:cNvSpPr>
              <a:spLocks noChangeArrowheads="1"/>
            </p:cNvSpPr>
            <p:nvPr/>
          </p:nvSpPr>
          <p:spPr bwMode="auto">
            <a:xfrm>
              <a:off x="182" y="2169"/>
              <a:ext cx="485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rtl="1">
                <a:defRPr/>
              </a:pPr>
              <a:r>
                <a:rPr lang="ar-SA" sz="3200" dirty="0">
                  <a:latin typeface="Arial" charset="0"/>
                  <a:cs typeface="Arial" charset="0"/>
                </a:rPr>
                <a:t>اللغة تعرف بانها </a:t>
              </a:r>
              <a:r>
                <a:rPr lang="ar-SA" sz="3200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رسـم</a:t>
              </a:r>
              <a:r>
                <a:rPr lang="ar-SA" sz="3200" dirty="0">
                  <a:latin typeface="Arial" charset="0"/>
                  <a:cs typeface="Arial" charset="0"/>
                </a:rPr>
                <a:t> (</a:t>
              </a:r>
              <a:r>
                <a:rPr lang="en-US" sz="3200" dirty="0">
                  <a:latin typeface="Arial" charset="0"/>
                  <a:cs typeface="Arial" charset="0"/>
                </a:rPr>
                <a:t>(</a:t>
              </a:r>
              <a:r>
                <a:rPr lang="en-US" sz="3200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Drawing</a:t>
              </a:r>
              <a:r>
                <a:rPr lang="ar-SA" sz="3200" dirty="0">
                  <a:latin typeface="Arial" charset="0"/>
                  <a:cs typeface="Arial" charset="0"/>
                </a:rPr>
                <a:t> او </a:t>
              </a:r>
              <a:r>
                <a:rPr lang="ar-SA" sz="3200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صياغة</a:t>
              </a:r>
              <a:r>
                <a:rPr lang="ar-SA" sz="3200" dirty="0">
                  <a:latin typeface="Arial" charset="0"/>
                  <a:cs typeface="Arial" charset="0"/>
                </a:rPr>
                <a:t> (</a:t>
              </a:r>
              <a:r>
                <a:rPr lang="en-US" sz="3200" dirty="0">
                  <a:latin typeface="Arial" charset="0"/>
                  <a:cs typeface="Arial" charset="0"/>
                </a:rPr>
                <a:t>(</a:t>
              </a:r>
              <a:r>
                <a:rPr lang="en-US" sz="3200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Drafting</a:t>
              </a:r>
            </a:p>
          </p:txBody>
        </p:sp>
        <p:sp>
          <p:nvSpPr>
            <p:cNvPr id="42000" name="Rectangle 16"/>
            <p:cNvSpPr>
              <a:spLocks noChangeArrowheads="1"/>
            </p:cNvSpPr>
            <p:nvPr/>
          </p:nvSpPr>
          <p:spPr bwMode="auto">
            <a:xfrm>
              <a:off x="5059" y="2231"/>
              <a:ext cx="167" cy="167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r" rtl="1">
                <a:defRPr/>
              </a:pPr>
              <a:endParaRPr lang="en-US" dirty="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/>
          <p:cNvSpPr>
            <a:spLocks noChangeArrowheads="1"/>
          </p:cNvSpPr>
          <p:nvPr/>
        </p:nvSpPr>
        <p:spPr bwMode="auto">
          <a:xfrm>
            <a:off x="249238" y="258763"/>
            <a:ext cx="8620125" cy="177006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554038" y="125413"/>
            <a:ext cx="7993062" cy="194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lnSpc>
                <a:spcPct val="140000"/>
              </a:lnSpc>
              <a:defRPr/>
            </a:pPr>
            <a:r>
              <a:rPr lang="ar-SA" sz="3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الرســـم اليــدوي</a:t>
            </a:r>
            <a:r>
              <a:rPr lang="en-US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Freehand  drawing </a:t>
            </a:r>
          </a:p>
          <a:p>
            <a:pPr algn="r" rtl="1">
              <a:lnSpc>
                <a:spcPct val="120000"/>
              </a:lnSpc>
              <a:defRPr/>
            </a:pPr>
            <a:r>
              <a:rPr lang="ar-SA" sz="2800" i="1" dirty="0">
                <a:latin typeface="Arial" charset="0"/>
                <a:cs typeface="Arial" charset="0"/>
              </a:rPr>
              <a:t>الخطوط ترسم بدون استخدام الادوات فقط يتم الرسم باستخدام قلم الرصاص والممحاة.</a:t>
            </a:r>
            <a:endParaRPr lang="en-US" sz="2800" dirty="0">
              <a:latin typeface="Arial" charset="0"/>
              <a:cs typeface="Arial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20663" y="2181225"/>
            <a:ext cx="8626475" cy="4289425"/>
            <a:chOff x="139" y="1374"/>
            <a:chExt cx="5434" cy="2702"/>
          </a:xfrm>
        </p:grpSpPr>
        <p:sp>
          <p:nvSpPr>
            <p:cNvPr id="25607" name="Rectangle 7"/>
            <p:cNvSpPr>
              <a:spLocks noChangeArrowheads="1"/>
            </p:cNvSpPr>
            <p:nvPr/>
          </p:nvSpPr>
          <p:spPr bwMode="auto">
            <a:xfrm>
              <a:off x="4980" y="1380"/>
              <a:ext cx="40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ar-SA" sz="2600" b="1" dirty="0">
                  <a:solidFill>
                    <a:schemeClr val="accent2"/>
                  </a:solidFill>
                  <a:cs typeface="Arial" pitchFamily="34" charset="0"/>
                </a:rPr>
                <a:t>مثال</a:t>
              </a:r>
              <a:endParaRPr lang="en-US" sz="2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pic>
          <p:nvPicPr>
            <p:cNvPr id="25608" name="Picture 1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8000" contrast="4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4465" b="745"/>
            <a:stretch>
              <a:fillRect/>
            </a:stretch>
          </p:blipFill>
          <p:spPr bwMode="auto">
            <a:xfrm>
              <a:off x="139" y="1735"/>
              <a:ext cx="2755" cy="2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9" name="Picture 1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8000" contrast="4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334" b="745"/>
            <a:stretch>
              <a:fillRect/>
            </a:stretch>
          </p:blipFill>
          <p:spPr bwMode="auto">
            <a:xfrm>
              <a:off x="2852" y="1374"/>
              <a:ext cx="2721" cy="2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ChangeArrowheads="1"/>
          </p:cNvSpPr>
          <p:nvPr/>
        </p:nvSpPr>
        <p:spPr bwMode="auto">
          <a:xfrm>
            <a:off x="249238" y="247650"/>
            <a:ext cx="8620125" cy="224313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558800" y="264652"/>
            <a:ext cx="7837488" cy="194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lnSpc>
                <a:spcPct val="140000"/>
              </a:lnSpc>
              <a:defRPr/>
            </a:pPr>
            <a:r>
              <a:rPr lang="ar-SA" sz="3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الرسـم بالادوات</a:t>
            </a:r>
            <a:r>
              <a:rPr lang="en-US" sz="36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Instrument drawing</a:t>
            </a:r>
            <a:r>
              <a:rPr lang="en-US" sz="3600" b="1" i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  <a:p>
            <a:pPr algn="just" rtl="1">
              <a:lnSpc>
                <a:spcPct val="120000"/>
              </a:lnSpc>
              <a:defRPr/>
            </a:pPr>
            <a:r>
              <a:rPr lang="ar-SA" sz="2800" i="1" dirty="0">
                <a:latin typeface="Arial" charset="0"/>
                <a:cs typeface="Arial" charset="0"/>
              </a:rPr>
              <a:t>الادوات تستخدم لرسم الخطوط، الدوائر، والمنحنيات باختصار وبدقة. هذه الرسومات عادة ترسـم بمقياس رسم مناسب.</a:t>
            </a:r>
            <a:endParaRPr lang="en-US" sz="2800" i="1" dirty="0">
              <a:latin typeface="Arial" charset="0"/>
              <a:cs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22263" y="2438400"/>
            <a:ext cx="8440737" cy="3967163"/>
            <a:chOff x="203" y="1625"/>
            <a:chExt cx="5413" cy="2595"/>
          </a:xfrm>
        </p:grpSpPr>
        <p:sp>
          <p:nvSpPr>
            <p:cNvPr id="26631" name="Rectangle 4"/>
            <p:cNvSpPr>
              <a:spLocks noChangeArrowheads="1"/>
            </p:cNvSpPr>
            <p:nvPr/>
          </p:nvSpPr>
          <p:spPr bwMode="auto">
            <a:xfrm>
              <a:off x="5205" y="1625"/>
              <a:ext cx="411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ar-SA" sz="2600" b="1" dirty="0">
                  <a:solidFill>
                    <a:schemeClr val="accent2"/>
                  </a:solidFill>
                  <a:cs typeface="Arial" pitchFamily="34" charset="0"/>
                </a:rPr>
                <a:t>مثال</a:t>
              </a:r>
              <a:endParaRPr lang="en-US" sz="2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pic>
          <p:nvPicPr>
            <p:cNvPr id="26632" name="Picture 1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36000" contrast="5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8" y="1844"/>
              <a:ext cx="2578" cy="2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3" name="Picture 12" descr="drafting0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" y="2037"/>
              <a:ext cx="2492" cy="2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9"/>
          <p:cNvSpPr>
            <a:spLocks noChangeArrowheads="1"/>
          </p:cNvSpPr>
          <p:nvPr/>
        </p:nvSpPr>
        <p:spPr bwMode="auto">
          <a:xfrm>
            <a:off x="249238" y="247650"/>
            <a:ext cx="8620125" cy="20066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558800" y="117475"/>
            <a:ext cx="7837488" cy="2117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lnSpc>
                <a:spcPct val="140000"/>
              </a:lnSpc>
              <a:defRPr/>
            </a:pPr>
            <a:r>
              <a:rPr lang="ar-SA" sz="3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الرسم بالحاسوب</a:t>
            </a:r>
            <a:r>
              <a:rPr lang="en-US" sz="36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Computer  drawing</a:t>
            </a:r>
            <a:r>
              <a:rPr lang="en-US" sz="3600" b="1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  <a:p>
            <a:pPr algn="r" rtl="1">
              <a:lnSpc>
                <a:spcPct val="140000"/>
              </a:lnSpc>
              <a:defRPr/>
            </a:pPr>
            <a:r>
              <a:rPr lang="ar-SA" sz="2800" i="1" dirty="0">
                <a:latin typeface="Arial" charset="0"/>
                <a:cs typeface="Arial" charset="0"/>
              </a:rPr>
              <a:t>الرسم بالحاسوب يتم باستخدام برامج رسم تجارية مثل </a:t>
            </a:r>
            <a:r>
              <a:rPr lang="en-US" sz="2800" i="1" dirty="0">
                <a:latin typeface="Arial" charset="0"/>
                <a:cs typeface="Arial" charset="0"/>
              </a:rPr>
              <a:t>AutoCAD</a:t>
            </a:r>
            <a:r>
              <a:rPr lang="ar-SA" sz="2800" i="1" dirty="0">
                <a:latin typeface="Arial" charset="0"/>
                <a:cs typeface="Arial" charset="0"/>
              </a:rPr>
              <a:t> و </a:t>
            </a:r>
            <a:r>
              <a:rPr lang="en-US" sz="2800" i="1" dirty="0">
                <a:latin typeface="Arial" charset="0"/>
                <a:cs typeface="Arial" charset="0"/>
              </a:rPr>
              <a:t>Solid work</a:t>
            </a:r>
            <a:r>
              <a:rPr lang="ar-SA" sz="2800" i="1" dirty="0">
                <a:latin typeface="Arial" charset="0"/>
                <a:cs typeface="Arial" charset="0"/>
              </a:rPr>
              <a:t> وغيرها من البرامج.</a:t>
            </a:r>
            <a:endParaRPr lang="en-US" sz="2800" i="1" dirty="0">
              <a:latin typeface="Arial" charset="0"/>
              <a:cs typeface="Arial" charset="0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973833" y="2362200"/>
            <a:ext cx="7331967" cy="3759200"/>
            <a:chOff x="429" y="1492"/>
            <a:chExt cx="4801" cy="2556"/>
          </a:xfrm>
        </p:grpSpPr>
        <p:sp>
          <p:nvSpPr>
            <p:cNvPr id="27655" name="Rectangle 9"/>
            <p:cNvSpPr>
              <a:spLocks noChangeArrowheads="1"/>
            </p:cNvSpPr>
            <p:nvPr/>
          </p:nvSpPr>
          <p:spPr bwMode="auto">
            <a:xfrm>
              <a:off x="4760" y="1492"/>
              <a:ext cx="420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ar-SA" sz="2600" b="1" dirty="0">
                  <a:solidFill>
                    <a:schemeClr val="accent2"/>
                  </a:solidFill>
                  <a:cs typeface="Arial" pitchFamily="34" charset="0"/>
                </a:rPr>
                <a:t>مثال</a:t>
              </a:r>
              <a:endParaRPr lang="en-US" sz="2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pic>
          <p:nvPicPr>
            <p:cNvPr id="27656" name="Picture 12" descr="bertoline_fig1_10"/>
            <p:cNvPicPr>
              <a:picLocks noChangeAspect="1" noChangeArrowheads="1"/>
            </p:cNvPicPr>
            <p:nvPr/>
          </p:nvPicPr>
          <p:blipFill>
            <a:blip r:embed="rId2">
              <a:lum bright="-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2" y="1939"/>
              <a:ext cx="1568" cy="2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20" descr="cad0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" y="1940"/>
              <a:ext cx="2062" cy="2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 descr="DraftmanLamps"/>
          <p:cNvPicPr>
            <a:picLocks noChangeAspect="1" noChangeArrowheads="1"/>
          </p:cNvPicPr>
          <p:nvPr/>
        </p:nvPicPr>
        <p:blipFill>
          <a:blip r:embed="rId2">
            <a:lum bright="-18000"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52600"/>
            <a:ext cx="4191000" cy="509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477837"/>
            <a:ext cx="5522913" cy="4094163"/>
          </a:xfrm>
        </p:spPr>
        <p:txBody>
          <a:bodyPr/>
          <a:lstStyle/>
          <a:p>
            <a:pPr algn="l" eaLnBrk="1" hangingPunct="1"/>
            <a:br>
              <a:rPr lang="en-US" sz="6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ar-SA" sz="6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الرسـم الهندسـي</a:t>
            </a:r>
            <a:br>
              <a:rPr lang="en-US" sz="6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br>
              <a:rPr lang="en-US" sz="6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en-US" sz="6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Engineering Drawing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00200"/>
          </a:xfrm>
        </p:spPr>
        <p:txBody>
          <a:bodyPr/>
          <a:lstStyle/>
          <a:p>
            <a:pPr eaLnBrk="1" hangingPunct="1"/>
            <a:r>
              <a:rPr lang="ar-SA" sz="6600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مفردات المنهج            </a:t>
            </a:r>
            <a:r>
              <a:rPr lang="en-US" sz="4000" b="1" dirty="0">
                <a:solidFill>
                  <a:srgbClr val="C00000"/>
                </a:solidFill>
              </a:rPr>
              <a:t>Courses outline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2667000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r>
              <a:rPr lang="ar-SA" sz="3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مقدمة: المفاهيم الاساسية للرسم الهندسي: ادوات الرسم الهندسي وكيفية استخدامها: الاسقاط في الزاوية الاولى والثالثة: الرسم المتعامد: المساقط الرئيسية: المساقط والخطوط المفقودة: الرسم المجسم (المنظور): المساقط المقطوعة وتطبيقاتها.</a:t>
            </a:r>
            <a:endParaRPr lang="en-US" sz="32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EA714-2425-488F-89FA-EDB58543D5F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8436" name="Picture 6" descr="pic_draftman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667125"/>
            <a:ext cx="4265613" cy="319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13678" y="136525"/>
            <a:ext cx="8229600" cy="868363"/>
          </a:xfrm>
        </p:spPr>
        <p:txBody>
          <a:bodyPr/>
          <a:lstStyle/>
          <a:p>
            <a:br>
              <a:rPr lang="en-US" dirty="0">
                <a:solidFill>
                  <a:srgbClr val="C00000"/>
                </a:solidFill>
              </a:rPr>
            </a:br>
            <a:br>
              <a:rPr lang="en-US" dirty="0">
                <a:solidFill>
                  <a:srgbClr val="C00000"/>
                </a:solidFill>
              </a:rPr>
            </a:br>
            <a:br>
              <a:rPr lang="en-US" dirty="0">
                <a:solidFill>
                  <a:srgbClr val="C00000"/>
                </a:solidFill>
              </a:rPr>
            </a:br>
            <a:r>
              <a:rPr lang="en-GB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Material Covered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FCC5B2-960C-6C9B-D149-5424AA38E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678" y="838199"/>
            <a:ext cx="8677922" cy="5883275"/>
          </a:xfrm>
        </p:spPr>
        <p:txBody>
          <a:bodyPr>
            <a:normAutofit fontScale="77500" lnSpcReduction="20000"/>
          </a:bodyPr>
          <a:lstStyle/>
          <a:p>
            <a:pPr marL="0" indent="0" algn="l" rtl="0">
              <a:buNone/>
            </a:pPr>
            <a:r>
              <a:rPr lang="en-GB" sz="4000" dirty="0"/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Introduction to Engineering Drawing: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Importance and applications of engineering </a:t>
            </a:r>
            <a:r>
              <a:rPr lang="en-GB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drawin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Drawing instruments and materials.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Drawing standards and conventions. </a:t>
            </a:r>
          </a:p>
          <a:p>
            <a:pPr marL="0" indent="0" algn="l" rtl="0">
              <a:buNone/>
            </a:pPr>
            <a:r>
              <a:rPr lang="en-GB" sz="43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Lines and Lettering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Types of lines used in engineering drawing.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Line weights and line quality.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Techniques for freehand lettering and title block. </a:t>
            </a:r>
          </a:p>
          <a:p>
            <a:pPr marL="0" indent="0" algn="l" rtl="0">
              <a:buNone/>
            </a:pPr>
            <a:r>
              <a:rPr lang="en-GB" sz="47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Geometric Construction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Basic geometric shapes and their construction methods.                    	    	Construction of angles, triangles, and polygons.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Division of lines and angles. </a:t>
            </a:r>
          </a:p>
          <a:p>
            <a:pPr marL="0" indent="0" algn="l" rtl="0">
              <a:buNone/>
            </a:pPr>
            <a:r>
              <a:rPr lang="en-GB" sz="57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Orthographic Projection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Introduction to orthographic projection.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Multiview projection and views of an object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Drawing orthographic views of simple objects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3FC84-F9C4-9030-7AED-F43394FFE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21363"/>
          </a:xfrm>
        </p:spPr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Sectional Views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Introduction to sectional views.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Types of sectional views (full, half, offset).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Drawing sectional views of objects. </a:t>
            </a:r>
          </a:p>
          <a:p>
            <a:pPr marL="0" indent="0" algn="l" rtl="0">
              <a:buNone/>
            </a:pPr>
            <a:r>
              <a:rPr lang="en-GB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Dimensioning and Tolerancing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Introduction to dimensioning and tolerancing.          	Types of dimensions (linear, angular, radial).   	Geometric dimensioning and tolerancing (GD&amp;T). </a:t>
            </a:r>
          </a:p>
          <a:p>
            <a:pPr marL="0" indent="0" algn="l" rtl="0">
              <a:buNone/>
            </a:pPr>
            <a:r>
              <a:rPr lang="en-GB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Auxiliary Views: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Introduction to auxiliary views.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Drawing auxiliary views to show true shape and size of 	inclined surfaces.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Solving problems using auxiliary views.</a:t>
            </a:r>
          </a:p>
        </p:txBody>
      </p:sp>
    </p:spTree>
    <p:extLst>
      <p:ext uri="{BB962C8B-B14F-4D97-AF65-F5344CB8AC3E}">
        <p14:creationId xmlns:p14="http://schemas.microsoft.com/office/powerpoint/2010/main" val="4032809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C7364-D839-7E64-8CA9-3D3BC75B2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GB" sz="4000" dirty="0"/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Pictorial Drawings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Introduction to pictorial drawings (isometric, 	oblique, perspective).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Drawing isometric and oblique pictorial views.     	Creating exploded views. </a:t>
            </a:r>
          </a:p>
          <a:p>
            <a:pPr marL="0" indent="0" algn="l" rtl="0">
              <a:buNone/>
            </a:pPr>
            <a:r>
              <a:rPr lang="en-GB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Screw Threads and Fasteners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Introduction to screw threads.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Types of screw threads and thread representation.    	Drawing standard fasteners (bolts, nuts, screws). </a:t>
            </a:r>
            <a:r>
              <a:rPr lang="en-GB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Assembly Drawings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Introduction to assembly drawings.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Drawing exploded views and assembly details.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Bill of materials (BOM) and part numbering.</a:t>
            </a:r>
          </a:p>
        </p:txBody>
      </p:sp>
    </p:spTree>
    <p:extLst>
      <p:ext uri="{BB962C8B-B14F-4D97-AF65-F5344CB8AC3E}">
        <p14:creationId xmlns:p14="http://schemas.microsoft.com/office/powerpoint/2010/main" val="1539899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F5105-30E6-3996-7116-D25D8D121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GB" sz="4000" dirty="0"/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CAD (Computer-Aided Design)     </a:t>
            </a: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Overview of CAD software and its benefits.  	Introduction to basic CAD tools and 	commands.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Creating simple drawings using CAD software. </a:t>
            </a:r>
            <a:r>
              <a:rPr lang="en-GB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Isometric Projection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Introduction to isometric projection.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Drawing isometric views of simple objects.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Solving problems using isometric projection. </a:t>
            </a:r>
            <a:r>
              <a:rPr lang="en-GB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Electrical and Electronic Symbols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Introduction to electrical and electronic symbols.      	Drawing basic electrical and electronic circuits.   	Wiring diagrams and schematic symbols</a:t>
            </a:r>
          </a:p>
        </p:txBody>
      </p:sp>
    </p:spTree>
    <p:extLst>
      <p:ext uri="{BB962C8B-B14F-4D97-AF65-F5344CB8AC3E}">
        <p14:creationId xmlns:p14="http://schemas.microsoft.com/office/powerpoint/2010/main" val="1895106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33781-6764-1128-2B3F-2DF8BE17E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 algn="l" rtl="0">
              <a:buNone/>
            </a:pPr>
            <a:r>
              <a:rPr lang="en-GB" sz="4000" dirty="0"/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 Drawings for Manufacturing </a:t>
            </a: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Introduction to manufacturing drawings.  	Drawing detailed views and dimensioning for 	manufacturing.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Introduction to tolerances and fits. </a:t>
            </a:r>
          </a:p>
          <a:p>
            <a:pPr marL="0" indent="0" algn="l" rtl="0">
              <a:buNone/>
            </a:pPr>
            <a:r>
              <a:rPr lang="en-GB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 and Project Work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Review of course topics and concepts. </a:t>
            </a:r>
          </a:p>
          <a:p>
            <a:pPr marL="0" indent="0" algn="l" rtl="0">
              <a:buNone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Project work involving the application of 	engineering drawing principles.</a:t>
            </a:r>
          </a:p>
        </p:txBody>
      </p:sp>
    </p:spTree>
    <p:extLst>
      <p:ext uri="{BB962C8B-B14F-4D97-AF65-F5344CB8AC3E}">
        <p14:creationId xmlns:p14="http://schemas.microsoft.com/office/powerpoint/2010/main" val="320420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3" descr="P-draf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itle 1"/>
          <p:cNvSpPr>
            <a:spLocks noGrp="1"/>
          </p:cNvSpPr>
          <p:nvPr>
            <p:ph type="title"/>
          </p:nvPr>
        </p:nvSpPr>
        <p:spPr>
          <a:xfrm>
            <a:off x="3352800" y="228600"/>
            <a:ext cx="56388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ar-SA" sz="4400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الكتب المنهجية والمراجع</a:t>
            </a:r>
            <a:endParaRPr lang="en-US" sz="4400" dirty="0">
              <a:solidFill>
                <a:srgbClr val="C0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307039"/>
          </a:xfrm>
        </p:spPr>
        <p:txBody>
          <a:bodyPr rtlCol="0">
            <a:normAutofit fontScale="55000" lnSpcReduction="20000"/>
          </a:bodyPr>
          <a:lstStyle/>
          <a:p>
            <a:pPr marL="0" indent="0" algn="l" rtl="0">
              <a:buNone/>
              <a:defRPr/>
            </a:pPr>
            <a:r>
              <a:rPr lang="ar-IQ" sz="5700" b="1" dirty="0">
                <a:solidFill>
                  <a:srgbClr val="FF0000"/>
                </a:solidFill>
              </a:rPr>
              <a:t>**</a:t>
            </a:r>
            <a:r>
              <a:rPr lang="en-US" sz="2900" b="1" dirty="0">
                <a:solidFill>
                  <a:schemeClr val="tx1"/>
                </a:solidFill>
              </a:rPr>
              <a:t>Fundamentals of Engineering Drawing </a:t>
            </a:r>
          </a:p>
          <a:p>
            <a:pPr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900" b="1" dirty="0">
                <a:solidFill>
                  <a:schemeClr val="tx1"/>
                </a:solidFill>
              </a:rPr>
              <a:t>	-by French &amp; Vierck.</a:t>
            </a:r>
          </a:p>
          <a:p>
            <a:pPr marL="0" indent="0" algn="l" rtl="0">
              <a:buNone/>
              <a:defRPr/>
            </a:pPr>
            <a:r>
              <a:rPr lang="ar-IQ" sz="5700" b="1" dirty="0">
                <a:solidFill>
                  <a:srgbClr val="FF0000"/>
                </a:solidFill>
              </a:rPr>
              <a:t>** </a:t>
            </a:r>
            <a:r>
              <a:rPr lang="en-US" sz="2900" b="1" dirty="0">
                <a:solidFill>
                  <a:schemeClr val="tx1"/>
                </a:solidFill>
              </a:rPr>
              <a:t>Metric Drafting </a:t>
            </a:r>
          </a:p>
          <a:p>
            <a:pPr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900" b="1" dirty="0">
                <a:solidFill>
                  <a:schemeClr val="tx1"/>
                </a:solidFill>
              </a:rPr>
              <a:t>	– by Paul Wallah.</a:t>
            </a:r>
          </a:p>
          <a:p>
            <a:pPr marL="0" indent="0" algn="l" rtl="0">
              <a:buNone/>
              <a:defRPr/>
            </a:pPr>
            <a:r>
              <a:rPr lang="ar-IQ" sz="5700" b="1" dirty="0">
                <a:solidFill>
                  <a:srgbClr val="FF0000"/>
                </a:solidFill>
              </a:rPr>
              <a:t>**</a:t>
            </a:r>
            <a:r>
              <a:rPr lang="ar-IQ" sz="2900" b="1" dirty="0">
                <a:solidFill>
                  <a:srgbClr val="FF0000"/>
                </a:solidFill>
              </a:rPr>
              <a:t> </a:t>
            </a:r>
            <a:r>
              <a:rPr lang="en-US" sz="2900" b="1" dirty="0">
                <a:solidFill>
                  <a:schemeClr val="tx1"/>
                </a:solidFill>
              </a:rPr>
              <a:t>Drafting Technology and Practice </a:t>
            </a:r>
          </a:p>
          <a:p>
            <a:pPr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900" b="1" dirty="0">
                <a:solidFill>
                  <a:schemeClr val="tx1"/>
                </a:solidFill>
              </a:rPr>
              <a:t>	– by William P. Spence</a:t>
            </a:r>
            <a:endParaRPr lang="ar-IQ" sz="2900" b="1" dirty="0">
              <a:solidFill>
                <a:schemeClr val="tx1"/>
              </a:solidFill>
            </a:endParaRPr>
          </a:p>
          <a:p>
            <a:pPr algn="l" rtl="0">
              <a:buNone/>
              <a:defRPr/>
            </a:pPr>
            <a:r>
              <a:rPr lang="ar-IQ" sz="6400" b="1" dirty="0">
                <a:solidFill>
                  <a:srgbClr val="FF0000"/>
                </a:solidFill>
              </a:rPr>
              <a:t>**</a:t>
            </a:r>
            <a:r>
              <a:rPr lang="ar-IQ" sz="2900" b="1" dirty="0">
                <a:solidFill>
                  <a:srgbClr val="FF0000"/>
                </a:solidFill>
              </a:rPr>
              <a:t> </a:t>
            </a:r>
            <a:r>
              <a:rPr lang="en-GB" sz="2900" b="1" dirty="0">
                <a:solidFill>
                  <a:prstClr val="black"/>
                </a:solidFill>
              </a:rPr>
              <a:t>Engineering Drawing and Design, 5th ed., Clifton Park, NY: Delmar Cengage Learning </a:t>
            </a:r>
            <a:r>
              <a:rPr lang="en-GB" sz="2900" b="1" dirty="0">
                <a:solidFill>
                  <a:schemeClr val="tx1"/>
                </a:solidFill>
              </a:rPr>
              <a:t>D. A. Madsen, D. P. Madsen, and J. E. </a:t>
            </a:r>
            <a:r>
              <a:rPr lang="en-GB" sz="2900" b="1" dirty="0" err="1">
                <a:solidFill>
                  <a:schemeClr val="tx1"/>
                </a:solidFill>
              </a:rPr>
              <a:t>Briesacher</a:t>
            </a:r>
            <a:r>
              <a:rPr lang="en-GB" sz="2900" b="1" dirty="0">
                <a:solidFill>
                  <a:schemeClr val="tx1"/>
                </a:solidFill>
              </a:rPr>
              <a:t>,, 2011.</a:t>
            </a:r>
            <a:r>
              <a:rPr lang="ar-IQ" sz="2900" b="1" dirty="0">
                <a:solidFill>
                  <a:srgbClr val="FF0000"/>
                </a:solidFill>
              </a:rPr>
              <a:t>)</a:t>
            </a:r>
            <a:r>
              <a:rPr lang="en-GB" sz="2900" b="1" dirty="0">
                <a:solidFill>
                  <a:srgbClr val="FF0000"/>
                </a:solidFill>
              </a:rPr>
              <a:t> Required Texts </a:t>
            </a:r>
            <a:r>
              <a:rPr lang="ar-IQ" sz="2900" b="1" dirty="0">
                <a:solidFill>
                  <a:srgbClr val="FF0000"/>
                </a:solidFill>
              </a:rPr>
              <a:t>(</a:t>
            </a:r>
          </a:p>
          <a:p>
            <a:pPr lvl="0" algn="l" rtl="0">
              <a:buNone/>
              <a:defRPr/>
            </a:pPr>
            <a:r>
              <a:rPr lang="ar-IQ" sz="6400" b="1" dirty="0">
                <a:solidFill>
                  <a:srgbClr val="FF0000"/>
                </a:solidFill>
              </a:rPr>
              <a:t>**</a:t>
            </a:r>
            <a:r>
              <a:rPr lang="ar-IQ" sz="2900" b="1" dirty="0">
                <a:solidFill>
                  <a:srgbClr val="FF0000"/>
                </a:solidFill>
              </a:rPr>
              <a:t> </a:t>
            </a:r>
            <a:r>
              <a:rPr lang="en-GB" sz="2900" b="1" dirty="0">
                <a:solidFill>
                  <a:schemeClr val="tx1"/>
                </a:solidFill>
              </a:rPr>
              <a:t>Technical Drawing with Engineering Graphics, 15th ed., Upper Saddle River, NJ: Pearson, </a:t>
            </a:r>
            <a:r>
              <a:rPr lang="en-GB" sz="2900" b="1" dirty="0">
                <a:solidFill>
                  <a:prstClr val="black"/>
                </a:solidFill>
              </a:rPr>
              <a:t>F. E. </a:t>
            </a:r>
            <a:r>
              <a:rPr lang="en-GB" sz="2900" b="1" dirty="0" err="1">
                <a:solidFill>
                  <a:prstClr val="black"/>
                </a:solidFill>
              </a:rPr>
              <a:t>Giesecke</a:t>
            </a:r>
            <a:r>
              <a:rPr lang="en-GB" sz="2900" b="1" dirty="0">
                <a:solidFill>
                  <a:prstClr val="black"/>
                </a:solidFill>
              </a:rPr>
              <a:t>, A. Mitchell, H. C. Spencer, I. L. Hill, and J. T. </a:t>
            </a:r>
            <a:r>
              <a:rPr lang="en-GB" sz="2900" b="1" dirty="0" err="1">
                <a:solidFill>
                  <a:prstClr val="black"/>
                </a:solidFill>
              </a:rPr>
              <a:t>Dygdon</a:t>
            </a:r>
            <a:r>
              <a:rPr lang="en-GB" sz="2900" b="1" dirty="0">
                <a:solidFill>
                  <a:prstClr val="black"/>
                </a:solidFill>
              </a:rPr>
              <a:t>, </a:t>
            </a:r>
            <a:r>
              <a:rPr lang="en-GB" sz="2900" b="1" dirty="0">
                <a:solidFill>
                  <a:schemeClr val="tx1"/>
                </a:solidFill>
              </a:rPr>
              <a:t>2016.</a:t>
            </a:r>
            <a:r>
              <a:rPr lang="ar-IQ" sz="2900" b="1" dirty="0">
                <a:solidFill>
                  <a:srgbClr val="FF0000"/>
                </a:solidFill>
              </a:rPr>
              <a:t> )</a:t>
            </a:r>
            <a:r>
              <a:rPr lang="en-GB" sz="2900" dirty="0"/>
              <a:t> </a:t>
            </a:r>
            <a:r>
              <a:rPr lang="en-GB" sz="2900" b="1" dirty="0">
                <a:solidFill>
                  <a:srgbClr val="FF0000"/>
                </a:solidFill>
              </a:rPr>
              <a:t>Recommended Texts </a:t>
            </a:r>
            <a:r>
              <a:rPr lang="ar-IQ" sz="2900" b="1" dirty="0">
                <a:solidFill>
                  <a:srgbClr val="FF0000"/>
                </a:solidFill>
              </a:rPr>
              <a:t>(</a:t>
            </a:r>
          </a:p>
          <a:p>
            <a:pPr algn="l" rtl="0">
              <a:buNone/>
              <a:defRPr/>
            </a:pPr>
            <a:endParaRPr lang="ar-IQ" sz="2900" b="1" dirty="0">
              <a:solidFill>
                <a:schemeClr val="tx1"/>
              </a:solidFill>
            </a:endParaRPr>
          </a:p>
          <a:p>
            <a:pPr algn="l" rtl="0">
              <a:buNone/>
              <a:defRPr/>
            </a:pPr>
            <a:r>
              <a:rPr lang="ar-IQ" sz="7300" b="1" dirty="0">
                <a:solidFill>
                  <a:srgbClr val="FF0000"/>
                </a:solidFill>
              </a:rPr>
              <a:t>**</a:t>
            </a:r>
            <a:r>
              <a:rPr lang="ar-IQ" sz="2900" b="1" dirty="0">
                <a:solidFill>
                  <a:srgbClr val="FF0000"/>
                </a:solidFill>
              </a:rPr>
              <a:t> </a:t>
            </a:r>
            <a:r>
              <a:rPr lang="en-GB" sz="2900" b="1" dirty="0">
                <a:solidFill>
                  <a:schemeClr val="tx1"/>
                </a:solidFill>
              </a:rPr>
              <a:t>https://www.coursera.org/browse/physical-science-and-engineering</a:t>
            </a:r>
            <a:endParaRPr lang="en-US" sz="2900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ar-SA" sz="2900" b="1" dirty="0">
                <a:solidFill>
                  <a:schemeClr val="tx1"/>
                </a:solidFill>
              </a:rPr>
              <a:t>الرسم الهندسي</a:t>
            </a:r>
            <a:r>
              <a:rPr lang="ar-IQ" sz="2900" b="1" dirty="0">
                <a:solidFill>
                  <a:schemeClr val="tx1"/>
                </a:solidFill>
              </a:rPr>
              <a:t>      </a:t>
            </a:r>
            <a:r>
              <a:rPr lang="ar-SA" sz="2900" b="1" dirty="0">
                <a:solidFill>
                  <a:schemeClr val="tx1"/>
                </a:solidFill>
              </a:rPr>
              <a:t>- د.عبدالرسول الخفاف</a:t>
            </a:r>
            <a:endParaRPr lang="en-US" sz="2900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24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rtl="0" eaLnBrk="1" hangingPunct="1"/>
            <a:r>
              <a:rPr lang="ar-SA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ملاحظات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349375"/>
            <a:ext cx="8229600" cy="47244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ar-SA" sz="2800" dirty="0">
                <a:solidFill>
                  <a:schemeClr val="tx1"/>
                </a:solidFill>
              </a:rPr>
              <a:t>اي طالب يتخلف عن حضور اي </a:t>
            </a:r>
            <a:r>
              <a:rPr lang="ar-IQ" sz="2800" dirty="0">
                <a:solidFill>
                  <a:schemeClr val="tx1"/>
                </a:solidFill>
              </a:rPr>
              <a:t>محاظرة</a:t>
            </a:r>
            <a:r>
              <a:rPr lang="ar-SA" sz="2800" dirty="0">
                <a:solidFill>
                  <a:schemeClr val="tx1"/>
                </a:solidFill>
              </a:rPr>
              <a:t> رسم ، سوف يمنح </a:t>
            </a:r>
            <a:r>
              <a:rPr lang="ar-SA" sz="2800" b="1" dirty="0">
                <a:solidFill>
                  <a:srgbClr val="FF0000"/>
                </a:solidFill>
              </a:rPr>
              <a:t>درجة صفر</a:t>
            </a:r>
            <a:r>
              <a:rPr lang="ar-SA" sz="2800" dirty="0">
                <a:solidFill>
                  <a:schemeClr val="tx1"/>
                </a:solidFill>
              </a:rPr>
              <a:t> في تلك ال</a:t>
            </a:r>
            <a:r>
              <a:rPr lang="ar-IQ" sz="2800" dirty="0">
                <a:solidFill>
                  <a:schemeClr val="tx1"/>
                </a:solidFill>
              </a:rPr>
              <a:t>محاظرة</a:t>
            </a:r>
            <a:r>
              <a:rPr lang="ar-SA" sz="280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ar-SA" sz="2800" dirty="0">
                <a:solidFill>
                  <a:schemeClr val="tx1"/>
                </a:solidFill>
              </a:rPr>
              <a:t>لن يسمح لاي طالب بالحضور الى </a:t>
            </a:r>
            <a:r>
              <a:rPr lang="ar-IQ" sz="2800" dirty="0">
                <a:solidFill>
                  <a:schemeClr val="tx1"/>
                </a:solidFill>
              </a:rPr>
              <a:t>قاعة</a:t>
            </a:r>
            <a:r>
              <a:rPr lang="ar-SA" sz="2800" dirty="0">
                <a:solidFill>
                  <a:schemeClr val="tx1"/>
                </a:solidFill>
              </a:rPr>
              <a:t> الرسم ما لم يكن لديه </a:t>
            </a:r>
            <a:r>
              <a:rPr lang="ar-SA" sz="2800" b="1" dirty="0">
                <a:solidFill>
                  <a:schemeClr val="tx1"/>
                </a:solidFill>
              </a:rPr>
              <a:t>ادوات الرسم</a:t>
            </a:r>
            <a:r>
              <a:rPr lang="ar-SA" sz="2800" dirty="0">
                <a:solidFill>
                  <a:schemeClr val="tx1"/>
                </a:solidFill>
              </a:rPr>
              <a:t> المطلوبة بالاضافة الى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  <a:r>
              <a:rPr lang="ar-SA" sz="2800" b="1" dirty="0">
                <a:solidFill>
                  <a:srgbClr val="FF0000"/>
                </a:solidFill>
              </a:rPr>
              <a:t>لوحة الرسم</a:t>
            </a:r>
            <a:r>
              <a:rPr lang="ar-SA" sz="2800" dirty="0">
                <a:solidFill>
                  <a:schemeClr val="tx1"/>
                </a:solidFill>
              </a:rPr>
              <a:t>.</a:t>
            </a:r>
            <a:endParaRPr lang="en-US" sz="2800" b="1" u="sng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ar-SA" sz="2800" dirty="0">
                <a:solidFill>
                  <a:schemeClr val="tx1"/>
                </a:solidFill>
              </a:rPr>
              <a:t>هناك</a:t>
            </a:r>
            <a:r>
              <a:rPr lang="ar-IQ" sz="2800" dirty="0">
                <a:solidFill>
                  <a:schemeClr val="tx1"/>
                </a:solidFill>
              </a:rPr>
              <a:t> عدد من الامتحانات منها</a:t>
            </a:r>
            <a:r>
              <a:rPr lang="ar-SA" sz="2800" dirty="0">
                <a:solidFill>
                  <a:schemeClr val="tx1"/>
                </a:solidFill>
              </a:rPr>
              <a:t> </a:t>
            </a:r>
            <a:r>
              <a:rPr lang="ar-IQ" sz="2800" b="1" dirty="0">
                <a:solidFill>
                  <a:srgbClr val="FF0000"/>
                </a:solidFill>
              </a:rPr>
              <a:t>خلال الفصل</a:t>
            </a:r>
            <a:r>
              <a:rPr lang="ar-SA" sz="2800" dirty="0">
                <a:solidFill>
                  <a:srgbClr val="FF0000"/>
                </a:solidFill>
              </a:rPr>
              <a:t> و</a:t>
            </a:r>
            <a:r>
              <a:rPr lang="ar-SA" sz="2800" b="1" dirty="0">
                <a:solidFill>
                  <a:srgbClr val="FF0000"/>
                </a:solidFill>
              </a:rPr>
              <a:t>امتحان نهائي</a:t>
            </a:r>
            <a:r>
              <a:rPr lang="ar-SA" sz="2800" dirty="0">
                <a:solidFill>
                  <a:srgbClr val="FF0000"/>
                </a:solidFill>
              </a:rPr>
              <a:t> </a:t>
            </a:r>
            <a:r>
              <a:rPr lang="ar-SA" sz="2800" dirty="0">
                <a:solidFill>
                  <a:schemeClr val="tx1"/>
                </a:solidFill>
              </a:rPr>
              <a:t>خلال الفصل. الدرجات التي يتحصل عليها الطالب في هذه الامتحانات بالاضافة الى </a:t>
            </a:r>
            <a:r>
              <a:rPr lang="ar-SA" sz="2800" b="1" dirty="0">
                <a:solidFill>
                  <a:srgbClr val="FF0000"/>
                </a:solidFill>
              </a:rPr>
              <a:t>درجات ال</a:t>
            </a:r>
            <a:r>
              <a:rPr lang="ar-IQ" sz="2800" b="1" dirty="0">
                <a:solidFill>
                  <a:srgbClr val="FF0000"/>
                </a:solidFill>
              </a:rPr>
              <a:t>محاضرات و درجات الواجبات المنزلية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dirty="0">
                <a:solidFill>
                  <a:schemeClr val="tx1"/>
                </a:solidFill>
              </a:rPr>
              <a:t>ستجمع مع بعض لغرض اعطاء الدرجة والتقدير النهائي للطالب.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ar-SA" sz="2800" dirty="0">
                <a:solidFill>
                  <a:schemeClr val="tx1"/>
                </a:solidFill>
              </a:rPr>
              <a:t>سيتم من خلال</a:t>
            </a:r>
            <a:r>
              <a:rPr lang="ar-IQ" sz="2800" dirty="0">
                <a:solidFill>
                  <a:schemeClr val="tx1"/>
                </a:solidFill>
              </a:rPr>
              <a:t> ممثل المجموعة</a:t>
            </a:r>
            <a:r>
              <a:rPr lang="ar-SA" sz="2800" dirty="0">
                <a:solidFill>
                  <a:schemeClr val="tx1"/>
                </a:solidFill>
              </a:rPr>
              <a:t> اعلان نتائج الامتحانات </a:t>
            </a:r>
            <a:r>
              <a:rPr lang="ar-IQ" sz="2800" dirty="0">
                <a:solidFill>
                  <a:schemeClr val="tx1"/>
                </a:solidFill>
              </a:rPr>
              <a:t>والتليغ لاي امور </a:t>
            </a:r>
            <a:r>
              <a:rPr lang="ar-SA" sz="2800" dirty="0">
                <a:solidFill>
                  <a:schemeClr val="tx1"/>
                </a:solidFill>
              </a:rPr>
              <a:t>خاصة بالمادة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3923</TotalTime>
  <Words>927</Words>
  <Application>Microsoft Office PowerPoint</Application>
  <PresentationFormat>On-screen Show (4:3)</PresentationFormat>
  <Paragraphs>99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Century Gothic</vt:lpstr>
      <vt:lpstr>Courier New</vt:lpstr>
      <vt:lpstr>Palatino Linotype</vt:lpstr>
      <vt:lpstr>Simplified Arabic</vt:lpstr>
      <vt:lpstr>Times New Roman</vt:lpstr>
      <vt:lpstr>Wingdings 2</vt:lpstr>
      <vt:lpstr>Executive</vt:lpstr>
      <vt:lpstr>الرســــم الهندســــي Engineering Drawing  </vt:lpstr>
      <vt:lpstr>مفردات المنهج            Courses outline </vt:lpstr>
      <vt:lpstr>   Material Covered</vt:lpstr>
      <vt:lpstr>PowerPoint Presentation</vt:lpstr>
      <vt:lpstr>PowerPoint Presentation</vt:lpstr>
      <vt:lpstr>PowerPoint Presentation</vt:lpstr>
      <vt:lpstr>PowerPoint Presentation</vt:lpstr>
      <vt:lpstr>الكتب المنهجية والمراجع</vt:lpstr>
      <vt:lpstr>ملاحظات</vt:lpstr>
      <vt:lpstr>لغــة الرســم Graphics Language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الرسـم الهندسـي  Engineering Drawing</vt:lpstr>
    </vt:vector>
  </TitlesOfParts>
  <Company>MIST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Aeronautical Engineering Drawing –I (AEAS 110)</dc:title>
  <dc:creator>Shameem Mahmood</dc:creator>
  <cp:lastModifiedBy>Sabah-PC</cp:lastModifiedBy>
  <cp:revision>143</cp:revision>
  <cp:lastPrinted>2013-10-19T09:29:27Z</cp:lastPrinted>
  <dcterms:created xsi:type="dcterms:W3CDTF">2009-01-27T09:42:01Z</dcterms:created>
  <dcterms:modified xsi:type="dcterms:W3CDTF">2023-12-23T08:36:29Z</dcterms:modified>
</cp:coreProperties>
</file>