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1"/>
  </p:notesMasterIdLst>
  <p:sldIdLst>
    <p:sldId id="279" r:id="rId3"/>
    <p:sldId id="271" r:id="rId4"/>
    <p:sldId id="272" r:id="rId5"/>
    <p:sldId id="273" r:id="rId6"/>
    <p:sldId id="274" r:id="rId7"/>
    <p:sldId id="275" r:id="rId8"/>
    <p:sldId id="276" r:id="rId9"/>
    <p:sldId id="27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4660"/>
  </p:normalViewPr>
  <p:slideViewPr>
    <p:cSldViewPr>
      <p:cViewPr varScale="1">
        <p:scale>
          <a:sx n="70" d="100"/>
          <a:sy n="70" d="100"/>
        </p:scale>
        <p:origin x="140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D2ACE6-0E2F-4BCA-A9E5-82BA54F7EED4}" type="datetimeFigureOut">
              <a:rPr lang="en-US" smtClean="0"/>
              <a:t>12/25/2023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10E7AE-70B7-4E21-B1AF-138F89CFDA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794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91BA-BE4F-4EC7-845C-120AA99EEDB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FE355-7B50-4791-9B6F-C225B36D3F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876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91BA-BE4F-4EC7-845C-120AA99EEDB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FE355-7B50-4791-9B6F-C225B36D3F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567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91BA-BE4F-4EC7-845C-120AA99EEDB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FE355-7B50-4791-9B6F-C225B36D3F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5719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3903E-8609-40B0-A7B4-FF1D409115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162B-DA19-47D0-8542-E642531585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7525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3903E-8609-40B0-A7B4-FF1D409115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162B-DA19-47D0-8542-E642531585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7971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3903E-8609-40B0-A7B4-FF1D409115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162B-DA19-47D0-8542-E642531585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8150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3903E-8609-40B0-A7B4-FF1D409115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162B-DA19-47D0-8542-E642531585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4695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3903E-8609-40B0-A7B4-FF1D409115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162B-DA19-47D0-8542-E642531585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1937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3903E-8609-40B0-A7B4-FF1D409115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162B-DA19-47D0-8542-E642531585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16459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3903E-8609-40B0-A7B4-FF1D409115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162B-DA19-47D0-8542-E642531585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2417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3903E-8609-40B0-A7B4-FF1D409115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162B-DA19-47D0-8542-E642531585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3703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91BA-BE4F-4EC7-845C-120AA99EEDB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FE355-7B50-4791-9B6F-C225B36D3F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5456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3903E-8609-40B0-A7B4-FF1D409115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162B-DA19-47D0-8542-E642531585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2051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3903E-8609-40B0-A7B4-FF1D409115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162B-DA19-47D0-8542-E642531585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4513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3903E-8609-40B0-A7B4-FF1D409115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162B-DA19-47D0-8542-E642531585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931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91BA-BE4F-4EC7-845C-120AA99EEDB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FE355-7B50-4791-9B6F-C225B36D3F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635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91BA-BE4F-4EC7-845C-120AA99EEDB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FE355-7B50-4791-9B6F-C225B36D3F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840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91BA-BE4F-4EC7-845C-120AA99EEDB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FE355-7B50-4791-9B6F-C225B36D3F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767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91BA-BE4F-4EC7-845C-120AA99EEDB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FE355-7B50-4791-9B6F-C225B36D3F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7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91BA-BE4F-4EC7-845C-120AA99EEDB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FE355-7B50-4791-9B6F-C225B36D3F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15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91BA-BE4F-4EC7-845C-120AA99EEDB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FE355-7B50-4791-9B6F-C225B36D3F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925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E91BA-BE4F-4EC7-845C-120AA99EEDB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FE355-7B50-4791-9B6F-C225B36D3F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72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7FAE91BA-BE4F-4EC7-845C-120AA99EEDB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rtl="1"/>
              <a:t>12/25/2023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8ADFE355-7B50-4791-9B6F-C225B36D3F9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243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F3903E-8609-40B0-A7B4-FF1D409115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3162B-DA19-47D0-8542-E642531585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462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62117"/>
            <a:ext cx="8305800" cy="6241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1600" b="1" dirty="0">
                <a:solidFill>
                  <a:prstClr val="black"/>
                </a:solidFill>
                <a:ea typeface="Calibri" panose="020F0502020204030204" pitchFamily="34" charset="0"/>
                <a:cs typeface="Simplified Arabic" panose="02020603050405020304" pitchFamily="18" charset="-78"/>
              </a:rPr>
              <a:t> </a:t>
            </a:r>
            <a:endParaRPr lang="en-US" sz="1100" dirty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1600" b="1" dirty="0">
                <a:solidFill>
                  <a:prstClr val="black"/>
                </a:solidFill>
                <a:ea typeface="Calibri" panose="020F0502020204030204" pitchFamily="34" charset="0"/>
                <a:cs typeface="Simplified Arabic" panose="02020603050405020304" pitchFamily="18" charset="-78"/>
              </a:rPr>
              <a:t> </a:t>
            </a:r>
            <a:endParaRPr lang="en-US" sz="1100" dirty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ar-EG" sz="5400" b="1" dirty="0">
                <a:solidFill>
                  <a:srgbClr val="C00000"/>
                </a:solidFill>
                <a:ea typeface="Times New Roman" panose="02020603050405020304" pitchFamily="18" charset="0"/>
              </a:rPr>
              <a:t>التدريب الرياضي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ar-EG" sz="5400" b="1" dirty="0">
                <a:solidFill>
                  <a:srgbClr val="C00000"/>
                </a:solidFill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/>
            <a:r>
              <a:rPr lang="ar-EG" sz="4400" dirty="0">
                <a:solidFill>
                  <a:srgbClr val="000000"/>
                </a:solidFill>
                <a:ea typeface="Times New Roman" panose="02020603050405020304" pitchFamily="18" charset="0"/>
              </a:rPr>
              <a:t>المرحلة </a:t>
            </a:r>
            <a:r>
              <a:rPr lang="ar-EG" sz="4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الرابعة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ar-EG" sz="4400" dirty="0">
                <a:solidFill>
                  <a:srgbClr val="000000"/>
                </a:solidFill>
                <a:ea typeface="Times New Roman" panose="02020603050405020304" pitchFamily="18" charset="0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ar-EG" sz="4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ar-EG" sz="4400" dirty="0">
                <a:solidFill>
                  <a:srgbClr val="FF0000"/>
                </a:solidFill>
                <a:ea typeface="Times New Roman" panose="02020603050405020304" pitchFamily="18" charset="0"/>
              </a:rPr>
              <a:t>إعداد /</a:t>
            </a:r>
            <a:r>
              <a:rPr lang="ar-EG" sz="44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ar-EG" sz="4400" dirty="0">
                <a:solidFill>
                  <a:srgbClr val="000000"/>
                </a:solidFill>
                <a:ea typeface="Calibri" panose="020F0502020204030204" pitchFamily="34" charset="0"/>
              </a:rPr>
              <a:t>م.د/ هبه </a:t>
            </a:r>
            <a:r>
              <a:rPr lang="ar-EG" sz="4400" dirty="0" smtClean="0">
                <a:solidFill>
                  <a:srgbClr val="000000"/>
                </a:solidFill>
                <a:ea typeface="Calibri" panose="020F0502020204030204" pitchFamily="34" charset="0"/>
              </a:rPr>
              <a:t>محمود إبراهيم</a:t>
            </a:r>
            <a:endParaRPr lang="ar-E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991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D:\اسماء\Data Show\Data Show\Exampl\صور أزرق\blue_background_abstract-widescreen_wallpaper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V="1">
            <a:off x="0" y="0"/>
            <a:ext cx="9143999" cy="6857998"/>
          </a:xfrm>
          <a:prstGeom prst="rect">
            <a:avLst/>
          </a:prstGeom>
          <a:noFill/>
        </p:spPr>
      </p:pic>
      <p:sp>
        <p:nvSpPr>
          <p:cNvPr id="74" name="Oval 73"/>
          <p:cNvSpPr/>
          <p:nvPr/>
        </p:nvSpPr>
        <p:spPr bwMode="auto">
          <a:xfrm>
            <a:off x="1835696" y="260648"/>
            <a:ext cx="5832648" cy="128586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EG" sz="4800" dirty="0" smtClean="0">
                <a:ln w="1905">
                  <a:solidFill>
                    <a:sysClr val="windowText" lastClr="000000"/>
                  </a:solidFill>
                </a:ln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ernard MT Condensed" pitchFamily="18" charset="0"/>
              </a:rPr>
              <a:t>القوة العضلية </a:t>
            </a:r>
          </a:p>
        </p:txBody>
      </p:sp>
      <p:sp>
        <p:nvSpPr>
          <p:cNvPr id="36" name="AutoShape 10"/>
          <p:cNvSpPr>
            <a:spLocks noChangeArrowheads="1"/>
          </p:cNvSpPr>
          <p:nvPr/>
        </p:nvSpPr>
        <p:spPr bwMode="ltGray">
          <a:xfrm>
            <a:off x="204950" y="1650688"/>
            <a:ext cx="8734097" cy="2592288"/>
          </a:xfrm>
          <a:prstGeom prst="roundRect">
            <a:avLst>
              <a:gd name="adj" fmla="val 17509"/>
            </a:avLst>
          </a:prstGeom>
          <a:gradFill flip="none" rotWithShape="1">
            <a:gsLst>
              <a:gs pos="0">
                <a:srgbClr val="FF3399">
                  <a:tint val="66000"/>
                  <a:satMod val="160000"/>
                </a:srgbClr>
              </a:gs>
              <a:gs pos="50000">
                <a:srgbClr val="FF3399">
                  <a:tint val="44500"/>
                  <a:satMod val="160000"/>
                </a:srgbClr>
              </a:gs>
              <a:gs pos="100000">
                <a:srgbClr val="FF3399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rgbClr val="FF3399"/>
            </a:solidFill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 rtl="1">
              <a:spcBef>
                <a:spcPct val="50000"/>
              </a:spcBef>
            </a:pPr>
            <a:r>
              <a:rPr lang="ar-EG" sz="2400" b="1" kern="0" dirty="0" smtClean="0">
                <a:solidFill>
                  <a:sysClr val="windowText" lastClr="000000"/>
                </a:solidFill>
              </a:rPr>
              <a:t>تعريف القوة العضلية :</a:t>
            </a:r>
          </a:p>
          <a:p>
            <a:pPr algn="r" rtl="1">
              <a:spcBef>
                <a:spcPct val="50000"/>
              </a:spcBef>
            </a:pPr>
            <a:r>
              <a:rPr lang="ar-EG" sz="2400" b="1" kern="0" dirty="0" smtClean="0">
                <a:solidFill>
                  <a:sysClr val="windowText" lastClr="000000"/>
                </a:solidFill>
              </a:rPr>
              <a:t>هي المقدرة العضلية للتغلب علي مقاومة خارجية ، او مواجهتها .</a:t>
            </a:r>
          </a:p>
          <a:p>
            <a:pPr algn="r" rtl="1">
              <a:spcBef>
                <a:spcPct val="50000"/>
              </a:spcBef>
            </a:pPr>
            <a:r>
              <a:rPr lang="ar-EG" sz="2400" b="1" kern="0" dirty="0" smtClean="0">
                <a:solidFill>
                  <a:sysClr val="windowText" lastClr="000000"/>
                </a:solidFill>
              </a:rPr>
              <a:t>جميع المهارات الرياضية التى تؤدى ضد المقاومات تتحسن بشكل ملحوظ </a:t>
            </a:r>
          </a:p>
          <a:p>
            <a:pPr algn="r" rtl="1">
              <a:spcBef>
                <a:spcPct val="50000"/>
              </a:spcBef>
            </a:pPr>
            <a:r>
              <a:rPr lang="ar-EG" sz="2400" b="1" kern="0" dirty="0" smtClean="0">
                <a:solidFill>
                  <a:sysClr val="windowText" lastClr="000000"/>
                </a:solidFill>
              </a:rPr>
              <a:t>بتطوير وزيادة مستوى القوة. </a:t>
            </a:r>
            <a:endParaRPr lang="en-US" sz="24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4950" y="4184256"/>
            <a:ext cx="8939048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32000" indent="-432000" algn="just" rt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110000"/>
              <a:buFontTx/>
              <a:buBlip>
                <a:blip r:embed="rId3"/>
              </a:buBlip>
            </a:pPr>
            <a:r>
              <a:rPr lang="ar-EG" sz="3600" dirty="0" smtClean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مثال :</a:t>
            </a:r>
          </a:p>
          <a:p>
            <a:pPr marL="432000" indent="-432000" algn="just" rt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110000"/>
              <a:buFontTx/>
              <a:buBlip>
                <a:blip r:embed="rId3"/>
              </a:buBlip>
            </a:pPr>
            <a:r>
              <a:rPr lang="ar-EG" sz="3600" dirty="0" smtClean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السباحة و التجديف :: تنتج المقاومة من الوسط المائي.</a:t>
            </a:r>
          </a:p>
          <a:p>
            <a:pPr marL="432000" indent="-432000" algn="just" rt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110000"/>
              <a:buFontTx/>
              <a:buBlip>
                <a:blip r:embed="rId3"/>
              </a:buBlip>
            </a:pPr>
            <a:r>
              <a:rPr lang="ar-EG" sz="3600" dirty="0" smtClean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الجري والوثب :: المقاومة في الجاذبية الأرضية.</a:t>
            </a:r>
          </a:p>
        </p:txBody>
      </p:sp>
    </p:spTree>
    <p:extLst>
      <p:ext uri="{BB962C8B-B14F-4D97-AF65-F5344CB8AC3E}">
        <p14:creationId xmlns:p14="http://schemas.microsoft.com/office/powerpoint/2010/main" val="2460635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60648"/>
            <a:ext cx="8733656" cy="6336704"/>
          </a:xfrm>
        </p:spPr>
        <p:txBody>
          <a:bodyPr>
            <a:normAutofit/>
          </a:bodyPr>
          <a:lstStyle/>
          <a:p>
            <a:pPr marL="432000" lvl="0" indent="-432000" algn="just" rt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110000"/>
              <a:buBlip>
                <a:blip r:embed="rId2"/>
              </a:buBlip>
            </a:pPr>
            <a:r>
              <a:rPr lang="ar-EG" sz="3600" dirty="0" smtClean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 مثال :</a:t>
            </a:r>
          </a:p>
          <a:p>
            <a:pPr marL="0" lvl="0" indent="0" algn="just" rt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110000"/>
              <a:buNone/>
            </a:pPr>
            <a:endParaRPr lang="ar-EG" sz="3600" dirty="0" smtClean="0">
              <a:solidFill>
                <a:prstClr val="black"/>
              </a:solidFill>
              <a:latin typeface="Arial"/>
              <a:ea typeface="Calibri"/>
              <a:cs typeface="Times New Roman"/>
            </a:endParaRPr>
          </a:p>
          <a:p>
            <a:pPr marL="432000" lvl="0" indent="-432000" algn="just" rt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110000"/>
              <a:buBlip>
                <a:blip r:embed="rId2"/>
              </a:buBlip>
            </a:pPr>
            <a:r>
              <a:rPr lang="ar-EG" sz="3600" dirty="0" smtClean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المصارعة </a:t>
            </a:r>
            <a:r>
              <a:rPr lang="ar-EG" sz="3600" dirty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والفنون القتالية والفرق الرياضية </a:t>
            </a:r>
            <a:r>
              <a:rPr lang="ar-EG" sz="3600" dirty="0" smtClean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:: تتمثل </a:t>
            </a:r>
            <a:r>
              <a:rPr lang="ar-EG" sz="3600" dirty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المقاومة في قوة الخصم </a:t>
            </a:r>
            <a:r>
              <a:rPr lang="ar-EG" sz="3600" dirty="0" smtClean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.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273516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1" b="20652"/>
          <a:stretch/>
        </p:blipFill>
        <p:spPr>
          <a:xfrm>
            <a:off x="107504" y="332656"/>
            <a:ext cx="8712968" cy="5256584"/>
          </a:xfrm>
        </p:spPr>
      </p:pic>
    </p:spTree>
    <p:extLst>
      <p:ext uri="{BB962C8B-B14F-4D97-AF65-F5344CB8AC3E}">
        <p14:creationId xmlns:p14="http://schemas.microsoft.com/office/powerpoint/2010/main" val="1924166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25" r="9002"/>
          <a:stretch/>
        </p:blipFill>
        <p:spPr>
          <a:xfrm>
            <a:off x="179512" y="28992"/>
            <a:ext cx="8784976" cy="6064304"/>
          </a:xfrm>
        </p:spPr>
      </p:pic>
    </p:spTree>
    <p:extLst>
      <p:ext uri="{BB962C8B-B14F-4D97-AF65-F5344CB8AC3E}">
        <p14:creationId xmlns:p14="http://schemas.microsoft.com/office/powerpoint/2010/main" val="1833551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661648" cy="6048672"/>
          </a:xfrm>
        </p:spPr>
        <p:txBody>
          <a:bodyPr/>
          <a:lstStyle/>
          <a:p>
            <a:pPr marL="432000" lvl="0" indent="-432000" algn="just" rt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110000"/>
              <a:buBlip>
                <a:blip r:embed="rId2"/>
              </a:buBlip>
            </a:pPr>
            <a:r>
              <a:rPr lang="ar-EG" sz="3600" dirty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 وقد أثار موضوع تدريب القوة للأطفال جدلاً كبيراً ففي الماضي كان لايشجع الأطفال علي تدريب بإستخدام الأثقال خوفاً من الأصابة أو خوفاً من أيقاف عمليات النمو (مرحلة قبل النضج ) </a:t>
            </a:r>
            <a:endParaRPr lang="ar-EG" sz="3600" dirty="0" smtClean="0">
              <a:solidFill>
                <a:prstClr val="black"/>
              </a:solidFill>
              <a:latin typeface="Arial"/>
              <a:ea typeface="Calibri"/>
              <a:cs typeface="Times New Roman"/>
            </a:endParaRPr>
          </a:p>
          <a:p>
            <a:pPr marL="0" lvl="0" indent="0" algn="just" rt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110000"/>
              <a:buNone/>
            </a:pPr>
            <a:endParaRPr lang="ar-EG" sz="3600" dirty="0">
              <a:solidFill>
                <a:prstClr val="black"/>
              </a:solidFill>
              <a:latin typeface="Arial"/>
              <a:ea typeface="Calibri"/>
              <a:cs typeface="Times New Roman"/>
            </a:endParaRPr>
          </a:p>
          <a:p>
            <a:pPr marL="432000" lvl="0" indent="-432000" algn="just" rt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110000"/>
              <a:buBlip>
                <a:blip r:embed="rId2"/>
              </a:buBlip>
            </a:pPr>
            <a:r>
              <a:rPr lang="ar-EG" sz="3600" dirty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اما في الدراسات الحديثة </a:t>
            </a:r>
          </a:p>
          <a:p>
            <a:pPr marL="432000" lvl="0" indent="-432000" algn="just" rt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110000"/>
              <a:buBlip>
                <a:blip r:embed="rId2"/>
              </a:buBlip>
            </a:pPr>
            <a:r>
              <a:rPr lang="ar-EG" sz="3600" dirty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أشارت الي أنخفاض معدل الإصابات وأكدت أن تدريبات القوة تساعد على منع الأصابات </a:t>
            </a:r>
            <a:endParaRPr lang="ar-EG" sz="2400" dirty="0">
              <a:solidFill>
                <a:prstClr val="black"/>
              </a:solidFill>
              <a:latin typeface="Arial"/>
              <a:ea typeface="Calibri"/>
              <a:cs typeface="Times New Roman"/>
            </a:endParaRP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711733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60648"/>
            <a:ext cx="8661648" cy="6120680"/>
          </a:xfrm>
        </p:spPr>
        <p:txBody>
          <a:bodyPr/>
          <a:lstStyle/>
          <a:p>
            <a:pPr algn="r"/>
            <a:r>
              <a:rPr lang="ar-EG" dirty="0" smtClean="0"/>
              <a:t>لان معظم هذه الأصابات تحدث في الأربطة والأوتار فنجد أن التصميم الجيد لتدريبات القوة يعمل علي تقوية هذه الأربطة (والتى تربط العظام بالمفاصل ) وكذلك الأوتار (والتى تثبت العضلات بالعظام ) </a:t>
            </a:r>
          </a:p>
          <a:p>
            <a:pPr algn="r"/>
            <a:r>
              <a:rPr lang="ar-EG" dirty="0" smtClean="0"/>
              <a:t>ونتيجة لذلك :</a:t>
            </a:r>
          </a:p>
          <a:p>
            <a:pPr algn="r"/>
            <a:r>
              <a:rPr lang="ar-EG" dirty="0" smtClean="0"/>
              <a:t>يتمكن الرياضي من أداء متطلبات التدريب والمنافسة </a:t>
            </a:r>
          </a:p>
          <a:p>
            <a:pPr algn="r"/>
            <a:r>
              <a:rPr lang="ar-EG" dirty="0" smtClean="0"/>
              <a:t>وتدريب القوة القوة ليس فقط يساعد على منع الأصابات ولكنه أيضا يعد ويهيء للقاعدة والأساس الذي يبني عليها مرحلة الإعداد العالي .</a:t>
            </a:r>
          </a:p>
        </p:txBody>
      </p:sp>
    </p:spTree>
    <p:extLst>
      <p:ext uri="{BB962C8B-B14F-4D97-AF65-F5344CB8AC3E}">
        <p14:creationId xmlns:p14="http://schemas.microsoft.com/office/powerpoint/2010/main" val="416830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60648"/>
            <a:ext cx="8661648" cy="6120680"/>
          </a:xfrm>
        </p:spPr>
        <p:txBody>
          <a:bodyPr>
            <a:normAutofit lnSpcReduction="10000"/>
          </a:bodyPr>
          <a:lstStyle/>
          <a:p>
            <a:pPr algn="r"/>
            <a:r>
              <a:rPr lang="ar-EG" dirty="0" smtClean="0"/>
              <a:t>يوجد مفهوم خاطيء </a:t>
            </a:r>
          </a:p>
          <a:p>
            <a:pPr marL="0" indent="0" algn="r">
              <a:buNone/>
            </a:pPr>
            <a:r>
              <a:rPr lang="ar-EG" dirty="0" smtClean="0"/>
              <a:t>أن تدريبات القوة خاصة بلاعبي كمال الأجسام ورفع الأثقال</a:t>
            </a:r>
          </a:p>
          <a:p>
            <a:pPr marL="0" indent="0" algn="r">
              <a:buNone/>
            </a:pPr>
            <a:endParaRPr lang="ar-EG" dirty="0" smtClean="0"/>
          </a:p>
          <a:p>
            <a:pPr algn="r"/>
            <a:r>
              <a:rPr lang="ar-EG" dirty="0" smtClean="0"/>
              <a:t>ولاكن </a:t>
            </a:r>
          </a:p>
          <a:p>
            <a:pPr algn="r"/>
            <a:r>
              <a:rPr lang="ar-EG" dirty="0" smtClean="0"/>
              <a:t>جميع الرياضين يمكنهم أن يحسنوا من أدائهم بإستخدام تدريبات القوة .</a:t>
            </a:r>
          </a:p>
          <a:p>
            <a:pPr algn="r"/>
            <a:r>
              <a:rPr lang="ar-EG" dirty="0" smtClean="0"/>
              <a:t>حيث أصبحت تدريبات القوة جزء مكمل لبرامج تدريب كثير من الرياضين .</a:t>
            </a:r>
          </a:p>
          <a:p>
            <a:pPr algn="r"/>
            <a:r>
              <a:rPr lang="ar-EG" dirty="0" smtClean="0"/>
              <a:t>مثال :</a:t>
            </a:r>
          </a:p>
          <a:p>
            <a:pPr algn="r"/>
            <a:r>
              <a:rPr lang="ar-EG" dirty="0" smtClean="0"/>
              <a:t>العاب القوة – التجديف – كرة القدم – المصارعة – التنس – السباحة .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476691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233</Words>
  <Application>Microsoft Office PowerPoint</Application>
  <PresentationFormat>On-screen Show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Bernard MT Condensed</vt:lpstr>
      <vt:lpstr>Calibri</vt:lpstr>
      <vt:lpstr>Simplified Arabic</vt:lpstr>
      <vt:lpstr>Times New Roman</vt:lpstr>
      <vt:lpstr>Office Theme</vt:lpstr>
      <vt:lpstr>نسق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Ahmed-Under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مراحل التدريب الرياضي</dc:title>
  <dc:creator>ALFA</dc:creator>
  <cp:lastModifiedBy>Access</cp:lastModifiedBy>
  <cp:revision>45</cp:revision>
  <dcterms:created xsi:type="dcterms:W3CDTF">2023-11-30T18:15:04Z</dcterms:created>
  <dcterms:modified xsi:type="dcterms:W3CDTF">2023-12-25T20:38:15Z</dcterms:modified>
</cp:coreProperties>
</file>