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57" r:id="rId2"/>
    <p:sldId id="320" r:id="rId3"/>
    <p:sldId id="331" r:id="rId4"/>
    <p:sldId id="276" r:id="rId5"/>
    <p:sldId id="340" r:id="rId6"/>
    <p:sldId id="342" r:id="rId7"/>
    <p:sldId id="343" r:id="rId8"/>
    <p:sldId id="341" r:id="rId9"/>
    <p:sldId id="277" r:id="rId10"/>
    <p:sldId id="278" r:id="rId11"/>
    <p:sldId id="279" r:id="rId12"/>
    <p:sldId id="280" r:id="rId13"/>
    <p:sldId id="281" r:id="rId14"/>
    <p:sldId id="282" r:id="rId15"/>
    <p:sldId id="283" r:id="rId16"/>
    <p:sldId id="284" r:id="rId17"/>
    <p:sldId id="299" r:id="rId18"/>
    <p:sldId id="298" r:id="rId19"/>
    <p:sldId id="293" r:id="rId20"/>
    <p:sldId id="294" r:id="rId21"/>
    <p:sldId id="295" r:id="rId22"/>
    <p:sldId id="296" r:id="rId23"/>
    <p:sldId id="308" r:id="rId24"/>
    <p:sldId id="309" r:id="rId25"/>
    <p:sldId id="310" r:id="rId26"/>
    <p:sldId id="311" r:id="rId27"/>
    <p:sldId id="312" r:id="rId28"/>
    <p:sldId id="313" r:id="rId29"/>
    <p:sldId id="314" r:id="rId30"/>
    <p:sldId id="315" r:id="rId31"/>
    <p:sldId id="332" r:id="rId32"/>
    <p:sldId id="333" r:id="rId33"/>
    <p:sldId id="334" r:id="rId34"/>
    <p:sldId id="318" r:id="rId35"/>
    <p:sldId id="321" r:id="rId36"/>
    <p:sldId id="322" r:id="rId37"/>
    <p:sldId id="323" r:id="rId38"/>
    <p:sldId id="324" r:id="rId39"/>
    <p:sldId id="325" r:id="rId40"/>
    <p:sldId id="301" r:id="rId4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84" d="100"/>
          <a:sy n="84" d="100"/>
        </p:scale>
        <p:origin x="-15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D05D0-10A7-4F14-9470-A837139BC4A4}" type="datetimeFigureOut">
              <a:rPr lang="en-US" smtClean="0"/>
              <a:t>10/27/2023</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77E8D-4697-4D8E-841D-A4AAA7CB5229}" type="slidenum">
              <a:rPr lang="en-US" smtClean="0"/>
              <a:t>‹#›</a:t>
            </a:fld>
            <a:endParaRPr lang="en-US"/>
          </a:p>
        </p:txBody>
      </p:sp>
    </p:spTree>
    <p:extLst>
      <p:ext uri="{BB962C8B-B14F-4D97-AF65-F5344CB8AC3E}">
        <p14:creationId xmlns:p14="http://schemas.microsoft.com/office/powerpoint/2010/main" val="110484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sz="1200" b="1" i="0" kern="1200" dirty="0">
                <a:solidFill>
                  <a:schemeClr val="tx1"/>
                </a:solidFill>
                <a:effectLst/>
                <a:latin typeface="+mn-lt"/>
                <a:ea typeface="+mn-ea"/>
                <a:cs typeface="+mn-cs"/>
              </a:rPr>
              <a:t>Claustrophobia</a:t>
            </a:r>
            <a:r>
              <a:rPr lang="en-US" sz="1200" b="0" i="0" kern="1200" dirty="0">
                <a:solidFill>
                  <a:schemeClr val="tx1"/>
                </a:solidFill>
                <a:effectLst/>
                <a:latin typeface="+mn-lt"/>
                <a:ea typeface="+mn-ea"/>
                <a:cs typeface="+mn-cs"/>
              </a:rPr>
              <a:t> is a situational phobia triggered by an irrational and intense fear of tight or crowded spaces</a:t>
            </a:r>
            <a:endParaRPr lang="en-US" dirty="0"/>
          </a:p>
        </p:txBody>
      </p:sp>
      <p:sp>
        <p:nvSpPr>
          <p:cNvPr id="4" name="عنصر نائب لرقم الشريحة 3"/>
          <p:cNvSpPr>
            <a:spLocks noGrp="1"/>
          </p:cNvSpPr>
          <p:nvPr>
            <p:ph type="sldNum" sz="quarter" idx="10"/>
          </p:nvPr>
        </p:nvSpPr>
        <p:spPr/>
        <p:txBody>
          <a:bodyPr/>
          <a:lstStyle/>
          <a:p>
            <a:fld id="{78677E8D-4697-4D8E-841D-A4AAA7CB5229}" type="slidenum">
              <a:rPr lang="en-US" smtClean="0"/>
              <a:t>11</a:t>
            </a:fld>
            <a:endParaRPr lang="en-US"/>
          </a:p>
        </p:txBody>
      </p:sp>
    </p:spTree>
    <p:extLst>
      <p:ext uri="{BB962C8B-B14F-4D97-AF65-F5344CB8AC3E}">
        <p14:creationId xmlns:p14="http://schemas.microsoft.com/office/powerpoint/2010/main" val="67479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sz="1200" b="1" i="0" kern="1200" dirty="0">
                <a:solidFill>
                  <a:schemeClr val="tx1"/>
                </a:solidFill>
                <a:effectLst/>
                <a:latin typeface="+mn-lt"/>
                <a:ea typeface="+mn-ea"/>
                <a:cs typeface="+mn-cs"/>
              </a:rPr>
              <a:t>Edentulous</a:t>
            </a:r>
            <a:r>
              <a:rPr lang="en-US" sz="1200" b="0" i="0" kern="1200" dirty="0">
                <a:solidFill>
                  <a:schemeClr val="tx1"/>
                </a:solidFill>
                <a:effectLst/>
                <a:latin typeface="+mn-lt"/>
                <a:ea typeface="+mn-ea"/>
                <a:cs typeface="+mn-cs"/>
              </a:rPr>
              <a:t> simply refers to a lack of teeth</a:t>
            </a:r>
            <a:endParaRPr lang="en-US" dirty="0"/>
          </a:p>
        </p:txBody>
      </p:sp>
      <p:sp>
        <p:nvSpPr>
          <p:cNvPr id="4" name="عنصر نائب لرقم الشريحة 3"/>
          <p:cNvSpPr>
            <a:spLocks noGrp="1"/>
          </p:cNvSpPr>
          <p:nvPr>
            <p:ph type="sldNum" sz="quarter" idx="10"/>
          </p:nvPr>
        </p:nvSpPr>
        <p:spPr/>
        <p:txBody>
          <a:bodyPr/>
          <a:lstStyle/>
          <a:p>
            <a:fld id="{78677E8D-4697-4D8E-841D-A4AAA7CB5229}" type="slidenum">
              <a:rPr lang="en-US" smtClean="0"/>
              <a:t>12</a:t>
            </a:fld>
            <a:endParaRPr lang="en-US"/>
          </a:p>
        </p:txBody>
      </p:sp>
    </p:spTree>
    <p:extLst>
      <p:ext uri="{BB962C8B-B14F-4D97-AF65-F5344CB8AC3E}">
        <p14:creationId xmlns:p14="http://schemas.microsoft.com/office/powerpoint/2010/main" val="218442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36576" indent="0" algn="l">
              <a:buNone/>
            </a:pPr>
            <a:r>
              <a:rPr lang="en-US" dirty="0"/>
              <a:t>the FIO</a:t>
            </a:r>
            <a:r>
              <a:rPr lang="en-US" baseline="-25000" dirty="0"/>
              <a:t>2</a:t>
            </a:r>
            <a:r>
              <a:rPr lang="en-US" dirty="0"/>
              <a:t> should always be set at 100% until adequate arterial oxygenation is documented. A short period with an FIO</a:t>
            </a:r>
            <a:r>
              <a:rPr lang="en-US" baseline="-25000" dirty="0"/>
              <a:t>2</a:t>
            </a:r>
            <a:r>
              <a:rPr lang="en-US" dirty="0"/>
              <a:t> of 100% is not dangerous to the patient receiving mechanical ventilation and offers the clinician several advantages</a:t>
            </a:r>
          </a:p>
          <a:p>
            <a:pPr marL="36576" indent="0" algn="l">
              <a:buNone/>
            </a:pPr>
            <a:r>
              <a:rPr lang="en-US" dirty="0"/>
              <a:t>Except </a:t>
            </a:r>
            <a:r>
              <a:rPr lang="en-US" dirty="0">
                <a:solidFill>
                  <a:srgbClr val="FF0000"/>
                </a:solidFill>
              </a:rPr>
              <a:t>COPD</a:t>
            </a:r>
            <a:r>
              <a:rPr lang="en-US" dirty="0"/>
              <a:t> PT</a:t>
            </a:r>
          </a:p>
          <a:p>
            <a:endParaRPr lang="en-US" dirty="0"/>
          </a:p>
        </p:txBody>
      </p:sp>
      <p:sp>
        <p:nvSpPr>
          <p:cNvPr id="4" name="عنصر نائب لرقم الشريحة 3"/>
          <p:cNvSpPr>
            <a:spLocks noGrp="1"/>
          </p:cNvSpPr>
          <p:nvPr>
            <p:ph type="sldNum" sz="quarter" idx="10"/>
          </p:nvPr>
        </p:nvSpPr>
        <p:spPr/>
        <p:txBody>
          <a:bodyPr/>
          <a:lstStyle/>
          <a:p>
            <a:fld id="{78677E8D-4697-4D8E-841D-A4AAA7CB5229}" type="slidenum">
              <a:rPr lang="en-US" smtClean="0"/>
              <a:t>34</a:t>
            </a:fld>
            <a:endParaRPr lang="en-US"/>
          </a:p>
        </p:txBody>
      </p:sp>
    </p:spTree>
    <p:extLst>
      <p:ext uri="{BB962C8B-B14F-4D97-AF65-F5344CB8AC3E}">
        <p14:creationId xmlns:p14="http://schemas.microsoft.com/office/powerpoint/2010/main" val="379223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شكل حر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شكل حر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عنوان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t>13/04/1445</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شكل حر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شكل حر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عنوان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13/04/1445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99568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10972800" cy="1143000"/>
          </a:xfrm>
        </p:spPr>
        <p:txBody>
          <a:bodyPr anchor="ctr"/>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13/04/1445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320"/>
            <a:ext cx="9960864" cy="1143000"/>
          </a:xfrm>
        </p:spPr>
        <p:txBody>
          <a:bodyPr anchor="ctr"/>
          <a:lstStyle>
            <a:lvl1pPr algn="l">
              <a:defRPr sz="4600"/>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13/04/1445</a:t>
            </a:fld>
            <a:endParaRPr lang="ar-SA"/>
          </a:p>
        </p:txBody>
      </p:sp>
      <p:sp>
        <p:nvSpPr>
          <p:cNvPr id="8" name="عنصر نائب لرقم الشريحة 7"/>
          <p:cNvSpPr>
            <a:spLocks noGrp="1"/>
          </p:cNvSpPr>
          <p:nvPr>
            <p:ph type="sldNum" sz="quarter" idx="11"/>
          </p:nvPr>
        </p:nvSpPr>
        <p:spPr/>
        <p:txBody>
          <a:bodyPr/>
          <a:lstStyle/>
          <a:p>
            <a:fld id="{0B34F065-1154-456A-91E3-76DE8E75E17B}" type="slidenum">
              <a:rPr lang="ar-SA" smtClean="0"/>
              <a:t>‹#›</a:t>
            </a:fld>
            <a:endParaRPr lang="ar-SA"/>
          </a:p>
        </p:txBody>
      </p:sp>
      <p:sp>
        <p:nvSpPr>
          <p:cNvPr id="9" name="عنصر نائب للتذييل 8"/>
          <p:cNvSpPr>
            <a:spLocks noGrp="1"/>
          </p:cNvSpPr>
          <p:nvPr>
            <p:ph type="ftr" sz="quarter" idx="12"/>
          </p:nvPr>
        </p:nvSpPr>
        <p:spPr/>
        <p:txBody>
          <a:bodyPr/>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13/04/1445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13/04/1445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10875264" y="6422065"/>
            <a:ext cx="1016000" cy="365125"/>
          </a:xfrm>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a:xfrm>
            <a:off x="609600" y="6422065"/>
            <a:ext cx="2844800" cy="365125"/>
          </a:xfrm>
        </p:spPr>
        <p:txBody>
          <a:bodyPr/>
          <a:lstStyle/>
          <a:p>
            <a:fld id="{1B8ABB09-4A1D-463E-8065-109CC2B7EFAA}" type="datetimeFigureOut">
              <a:rPr lang="ar-SA" smtClean="0"/>
              <a:t>13/04/1445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شكل حر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عنصر نائب للعنوان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B8ABB09-4A1D-463E-8065-109CC2B7EFAA}" type="datetimeFigureOut">
              <a:rPr lang="ar-SA" smtClean="0"/>
              <a:t>13/04/1445</a:t>
            </a:fld>
            <a:endParaRPr lang="ar-SA"/>
          </a:p>
        </p:txBody>
      </p:sp>
      <p:sp>
        <p:nvSpPr>
          <p:cNvPr id="22" name="عنصر نائب للتذييل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p>
        </p:txBody>
      </p:sp>
      <p:sp>
        <p:nvSpPr>
          <p:cNvPr id="18" name="عنصر نائب لرقم الشريحة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504" y="-38436"/>
            <a:ext cx="9144000" cy="6752844"/>
          </a:xfrm>
          <a:prstGeom prst="rect">
            <a:avLst/>
          </a:prstGeom>
        </p:spPr>
      </p:pic>
      <p:sp>
        <p:nvSpPr>
          <p:cNvPr id="3" name="عنوان فرعي 2"/>
          <p:cNvSpPr>
            <a:spLocks noGrp="1"/>
          </p:cNvSpPr>
          <p:nvPr>
            <p:ph type="subTitle" idx="1"/>
          </p:nvPr>
        </p:nvSpPr>
        <p:spPr>
          <a:xfrm>
            <a:off x="407368" y="0"/>
            <a:ext cx="6480048" cy="4176464"/>
          </a:xfrm>
        </p:spPr>
        <p:txBody>
          <a:bodyPr>
            <a:normAutofit/>
          </a:bodyPr>
          <a:lstStyle/>
          <a:p>
            <a:pPr algn="ctr"/>
            <a:endParaRPr lang="en-US" sz="4000" b="1" dirty="0">
              <a:solidFill>
                <a:schemeClr val="tx1">
                  <a:lumMod val="75000"/>
                </a:schemeClr>
              </a:solidFill>
            </a:endParaRPr>
          </a:p>
          <a:p>
            <a:pPr algn="ctr"/>
            <a:r>
              <a:rPr lang="en-US" sz="4000" b="1" dirty="0">
                <a:solidFill>
                  <a:schemeClr val="tx1">
                    <a:lumMod val="75000"/>
                  </a:schemeClr>
                </a:solidFill>
              </a:rPr>
              <a:t>Non-invasive ventilation(NIV)</a:t>
            </a:r>
          </a:p>
          <a:p>
            <a:pPr algn="ctr"/>
            <a:endParaRPr lang="en-US" sz="4000" b="1" dirty="0">
              <a:solidFill>
                <a:schemeClr val="tx1">
                  <a:lumMod val="75000"/>
                </a:schemeClr>
              </a:solidFill>
            </a:endParaRPr>
          </a:p>
          <a:p>
            <a:pPr algn="ctr"/>
            <a:r>
              <a:rPr lang="en-US" sz="4000" b="1" dirty="0">
                <a:solidFill>
                  <a:schemeClr val="tx1">
                    <a:lumMod val="75000"/>
                  </a:schemeClr>
                </a:solidFill>
              </a:rPr>
              <a:t>               ICU L4</a:t>
            </a:r>
          </a:p>
        </p:txBody>
      </p:sp>
      <p:sp>
        <p:nvSpPr>
          <p:cNvPr id="10" name="مستطيل مستدير الزوايا 9"/>
          <p:cNvSpPr/>
          <p:nvPr/>
        </p:nvSpPr>
        <p:spPr>
          <a:xfrm>
            <a:off x="6096000" y="6309320"/>
            <a:ext cx="5976664" cy="476672"/>
          </a:xfrm>
          <a:prstGeom prst="roundRect">
            <a:avLst/>
          </a:prstGeom>
          <a:noFill/>
          <a:ln>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 name="مستطيل 1"/>
          <p:cNvSpPr/>
          <p:nvPr/>
        </p:nvSpPr>
        <p:spPr>
          <a:xfrm>
            <a:off x="767408" y="5624373"/>
            <a:ext cx="3503712" cy="646331"/>
          </a:xfrm>
          <a:prstGeom prst="rect">
            <a:avLst/>
          </a:prstGeom>
        </p:spPr>
        <p:txBody>
          <a:bodyPr wrap="square">
            <a:spAutoFit/>
          </a:bodyPr>
          <a:lstStyle/>
          <a:p>
            <a:pPr algn="ctr"/>
            <a:r>
              <a:rPr lang="en-US" b="1" dirty="0" err="1">
                <a:latin typeface="Algerian" panose="04020705040A02060702" pitchFamily="82" charset="0"/>
              </a:rPr>
              <a:t>Dr.Zainab</a:t>
            </a:r>
            <a:r>
              <a:rPr lang="en-US" b="1" dirty="0">
                <a:latin typeface="Algerian" panose="04020705040A02060702" pitchFamily="82" charset="0"/>
              </a:rPr>
              <a:t> </a:t>
            </a:r>
            <a:r>
              <a:rPr lang="en-US" b="1" dirty="0" err="1">
                <a:latin typeface="Algerian" panose="04020705040A02060702" pitchFamily="82" charset="0"/>
              </a:rPr>
              <a:t>Al_youseif</a:t>
            </a:r>
            <a:endParaRPr lang="en-US" b="1" dirty="0">
              <a:latin typeface="Algerian" panose="04020705040A02060702" pitchFamily="82" charset="0"/>
            </a:endParaRPr>
          </a:p>
          <a:p>
            <a:pPr algn="ctr"/>
            <a:r>
              <a:rPr lang="en-US" dirty="0" err="1">
                <a:latin typeface="Algerian" panose="04020705040A02060702" pitchFamily="82" charset="0"/>
              </a:rPr>
              <a:t>M.B.Ch.B</a:t>
            </a:r>
            <a:r>
              <a:rPr lang="en-US" dirty="0">
                <a:latin typeface="Algerian" panose="04020705040A02060702" pitchFamily="82" charset="0"/>
              </a:rPr>
              <a:t> /FICMS.A&amp;IC</a:t>
            </a:r>
          </a:p>
        </p:txBody>
      </p:sp>
    </p:spTree>
    <p:extLst>
      <p:ext uri="{BB962C8B-B14F-4D97-AF65-F5344CB8AC3E}">
        <p14:creationId xmlns:p14="http://schemas.microsoft.com/office/powerpoint/2010/main" val="277912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208" y="1079788"/>
            <a:ext cx="18954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02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03512" y="274638"/>
            <a:ext cx="8208912" cy="1143000"/>
          </a:xfrm>
        </p:spPr>
        <p:txBody>
          <a:bodyPr>
            <a:normAutofit fontScale="90000"/>
          </a:bodyPr>
          <a:lstStyle/>
          <a:p>
            <a:r>
              <a:rPr lang="en-US" b="1" dirty="0"/>
              <a:t>Nasal masks (general advantages)</a:t>
            </a:r>
          </a:p>
        </p:txBody>
      </p:sp>
      <p:sp>
        <p:nvSpPr>
          <p:cNvPr id="3" name="عنصر نائب للمحتوى 2"/>
          <p:cNvSpPr>
            <a:spLocks noGrp="1"/>
          </p:cNvSpPr>
          <p:nvPr>
            <p:ph idx="1"/>
          </p:nvPr>
        </p:nvSpPr>
        <p:spPr>
          <a:xfrm>
            <a:off x="1199456" y="1600201"/>
            <a:ext cx="9793088" cy="4525963"/>
          </a:xfrm>
        </p:spPr>
        <p:txBody>
          <a:bodyPr>
            <a:normAutofit/>
          </a:bodyPr>
          <a:lstStyle/>
          <a:p>
            <a:r>
              <a:rPr lang="en-US" dirty="0"/>
              <a:t>Best suited for more cooperative patients</a:t>
            </a:r>
          </a:p>
          <a:p>
            <a:r>
              <a:rPr lang="en-US" dirty="0"/>
              <a:t>Better in patients with a lower severity of illness</a:t>
            </a:r>
          </a:p>
          <a:p>
            <a:r>
              <a:rPr lang="en-US" dirty="0"/>
              <a:t>Not claustrophobic</a:t>
            </a:r>
          </a:p>
          <a:p>
            <a:r>
              <a:rPr lang="en-US" dirty="0"/>
              <a:t>Allows speaking, drinking, coughing, and secretion clearance</a:t>
            </a:r>
          </a:p>
          <a:p>
            <a:r>
              <a:rPr lang="en-US" dirty="0"/>
              <a:t>Less aspiration risk with emesis</a:t>
            </a:r>
          </a:p>
          <a:p>
            <a:r>
              <a:rPr lang="en-US" dirty="0"/>
              <a:t>Generally better tolerated</a:t>
            </a:r>
          </a:p>
        </p:txBody>
      </p:sp>
    </p:spTree>
    <p:extLst>
      <p:ext uri="{BB962C8B-B14F-4D97-AF65-F5344CB8AC3E}">
        <p14:creationId xmlns:p14="http://schemas.microsoft.com/office/powerpoint/2010/main" val="368554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1504" y="274638"/>
            <a:ext cx="9036496" cy="1143000"/>
          </a:xfrm>
        </p:spPr>
        <p:txBody>
          <a:bodyPr>
            <a:normAutofit/>
          </a:bodyPr>
          <a:lstStyle/>
          <a:p>
            <a:r>
              <a:rPr lang="en-US" sz="4000" b="1" dirty="0"/>
              <a:t>Nasal masks (cautions, disadvantages)</a:t>
            </a:r>
          </a:p>
        </p:txBody>
      </p:sp>
      <p:sp>
        <p:nvSpPr>
          <p:cNvPr id="3" name="عنصر نائب للمحتوى 2"/>
          <p:cNvSpPr>
            <a:spLocks noGrp="1"/>
          </p:cNvSpPr>
          <p:nvPr>
            <p:ph idx="1"/>
          </p:nvPr>
        </p:nvSpPr>
        <p:spPr>
          <a:xfrm>
            <a:off x="1235968" y="2420889"/>
            <a:ext cx="9036496" cy="3705275"/>
          </a:xfrm>
        </p:spPr>
        <p:txBody>
          <a:bodyPr/>
          <a:lstStyle/>
          <a:p>
            <a:r>
              <a:rPr lang="en-US" dirty="0"/>
              <a:t>More leaks possible (</a:t>
            </a:r>
            <a:r>
              <a:rPr lang="en-US" dirty="0" err="1"/>
              <a:t>eg</a:t>
            </a:r>
            <a:r>
              <a:rPr lang="en-US" dirty="0"/>
              <a:t>, mouth breathing or lacking teeth patients)</a:t>
            </a:r>
          </a:p>
          <a:p>
            <a:r>
              <a:rPr lang="en-US" dirty="0"/>
              <a:t>Effectiveness limited in patients with nasal deformities or blocked nasal passages</a:t>
            </a:r>
          </a:p>
        </p:txBody>
      </p:sp>
    </p:spTree>
    <p:extLst>
      <p:ext uri="{BB962C8B-B14F-4D97-AF65-F5344CB8AC3E}">
        <p14:creationId xmlns:p14="http://schemas.microsoft.com/office/powerpoint/2010/main" val="314738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1028" name="Picture 4" descr="Oral Nasal Mask for CPAP | Celki VitalA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16043"/>
            <a:ext cx="6600056" cy="68654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n-invasive ventilation in cardiogenic pulmonary edema - Bello - Annals of  Translational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5591944" cy="688538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222248"/>
            <a:ext cx="2057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18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075240" cy="1143000"/>
          </a:xfrm>
        </p:spPr>
        <p:txBody>
          <a:bodyPr>
            <a:noAutofit/>
          </a:bodyPr>
          <a:lstStyle/>
          <a:p>
            <a:r>
              <a:rPr lang="en-US" sz="3200" b="1" dirty="0" err="1"/>
              <a:t>Oronasal</a:t>
            </a:r>
            <a:r>
              <a:rPr lang="en-US" sz="3200" b="1" dirty="0"/>
              <a:t> masks (general advantages)</a:t>
            </a:r>
          </a:p>
        </p:txBody>
      </p:sp>
      <p:sp>
        <p:nvSpPr>
          <p:cNvPr id="3" name="عنصر نائب للمحتوى 2"/>
          <p:cNvSpPr>
            <a:spLocks noGrp="1"/>
          </p:cNvSpPr>
          <p:nvPr>
            <p:ph idx="1"/>
          </p:nvPr>
        </p:nvSpPr>
        <p:spPr>
          <a:xfrm>
            <a:off x="1055440" y="1916832"/>
            <a:ext cx="9145016" cy="4209332"/>
          </a:xfrm>
        </p:spPr>
        <p:txBody>
          <a:bodyPr>
            <a:normAutofit/>
          </a:bodyPr>
          <a:lstStyle/>
          <a:p>
            <a:r>
              <a:rPr lang="en-US" dirty="0"/>
              <a:t>Best suited for less cooperative patients</a:t>
            </a:r>
          </a:p>
          <a:p>
            <a:r>
              <a:rPr lang="en-US" dirty="0"/>
              <a:t>Better in patients with a higher severity of illness</a:t>
            </a:r>
          </a:p>
          <a:p>
            <a:r>
              <a:rPr lang="en-US" dirty="0"/>
              <a:t>Better for patients with mouth-breathing </a:t>
            </a:r>
          </a:p>
          <a:p>
            <a:r>
              <a:rPr lang="en-US" dirty="0"/>
              <a:t>Better in edentulous patients</a:t>
            </a:r>
          </a:p>
          <a:p>
            <a:r>
              <a:rPr lang="en-US" dirty="0"/>
              <a:t>Generally more effective ventilation</a:t>
            </a:r>
          </a:p>
        </p:txBody>
      </p:sp>
    </p:spTree>
    <p:extLst>
      <p:ext uri="{BB962C8B-B14F-4D97-AF65-F5344CB8AC3E}">
        <p14:creationId xmlns:p14="http://schemas.microsoft.com/office/powerpoint/2010/main" val="224299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7931224" cy="1143000"/>
          </a:xfrm>
        </p:spPr>
        <p:txBody>
          <a:bodyPr>
            <a:normAutofit fontScale="90000"/>
          </a:bodyPr>
          <a:lstStyle/>
          <a:p>
            <a:r>
              <a:rPr lang="en-US" sz="3600" b="1" dirty="0" err="1"/>
              <a:t>Oronasal</a:t>
            </a:r>
            <a:r>
              <a:rPr lang="en-US" sz="3600" b="1" dirty="0"/>
              <a:t> masks (cautions, disadvantages)</a:t>
            </a:r>
            <a:endParaRPr lang="en-US" b="1" dirty="0"/>
          </a:p>
        </p:txBody>
      </p:sp>
      <p:sp>
        <p:nvSpPr>
          <p:cNvPr id="3" name="عنصر نائب للمحتوى 2"/>
          <p:cNvSpPr>
            <a:spLocks noGrp="1"/>
          </p:cNvSpPr>
          <p:nvPr>
            <p:ph idx="1"/>
          </p:nvPr>
        </p:nvSpPr>
        <p:spPr>
          <a:xfrm>
            <a:off x="1981200" y="2492897"/>
            <a:ext cx="7467600" cy="3633267"/>
          </a:xfrm>
        </p:spPr>
        <p:txBody>
          <a:bodyPr/>
          <a:lstStyle/>
          <a:p>
            <a:r>
              <a:rPr lang="en-US" dirty="0"/>
              <a:t>Claustrophobic</a:t>
            </a:r>
          </a:p>
          <a:p>
            <a:r>
              <a:rPr lang="en-US" dirty="0"/>
              <a:t>Hinder speaking and coughing</a:t>
            </a:r>
          </a:p>
          <a:p>
            <a:r>
              <a:rPr lang="en-US" dirty="0"/>
              <a:t>Risk of aspiration with emesis</a:t>
            </a:r>
          </a:p>
        </p:txBody>
      </p:sp>
    </p:spTree>
    <p:extLst>
      <p:ext uri="{BB962C8B-B14F-4D97-AF65-F5344CB8AC3E}">
        <p14:creationId xmlns:p14="http://schemas.microsoft.com/office/powerpoint/2010/main" val="274161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04864"/>
            <a:ext cx="4572000" cy="457200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18876"/>
            <a:ext cx="4560524" cy="4560524"/>
          </a:xfrm>
          <a:prstGeom prst="rect">
            <a:avLst/>
          </a:prstGeom>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692696"/>
            <a:ext cx="23622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23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Clinical criteria for using NIPPV</a:t>
            </a:r>
          </a:p>
        </p:txBody>
      </p:sp>
      <p:sp>
        <p:nvSpPr>
          <p:cNvPr id="3" name="عنصر نائب للمحتوى 2"/>
          <p:cNvSpPr>
            <a:spLocks noGrp="1"/>
          </p:cNvSpPr>
          <p:nvPr>
            <p:ph idx="1"/>
          </p:nvPr>
        </p:nvSpPr>
        <p:spPr>
          <a:xfrm>
            <a:off x="609600" y="1600201"/>
            <a:ext cx="9518848" cy="4525963"/>
          </a:xfrm>
        </p:spPr>
        <p:txBody>
          <a:bodyPr/>
          <a:lstStyle/>
          <a:p>
            <a:r>
              <a:rPr lang="en-US" dirty="0"/>
              <a:t>Moderate to severe respiratory distress</a:t>
            </a:r>
          </a:p>
          <a:p>
            <a:r>
              <a:rPr lang="en-US" dirty="0"/>
              <a:t>Tachypnea (respiratory rate &gt; 25/min)</a:t>
            </a:r>
          </a:p>
          <a:p>
            <a:r>
              <a:rPr lang="en-US" dirty="0"/>
              <a:t>Accessory muscle use or abdominal paradox</a:t>
            </a:r>
          </a:p>
          <a:p>
            <a:r>
              <a:rPr lang="en-US"/>
              <a:t>Blood gas </a:t>
            </a:r>
            <a:r>
              <a:rPr lang="en-US" dirty="0"/>
              <a:t>derangement pH &lt; 7.35, PaCO2 &gt; 45 mmHg</a:t>
            </a:r>
          </a:p>
          <a:p>
            <a:r>
              <a:rPr lang="en-US" dirty="0"/>
              <a:t>PaO2/FiO2 &lt; 300 or SpO2 &lt; 92% with FiO2 0.5</a:t>
            </a:r>
          </a:p>
        </p:txBody>
      </p:sp>
    </p:spTree>
    <p:extLst>
      <p:ext uri="{BB962C8B-B14F-4D97-AF65-F5344CB8AC3E}">
        <p14:creationId xmlns:p14="http://schemas.microsoft.com/office/powerpoint/2010/main" val="771999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7467600" cy="850106"/>
          </a:xfrm>
        </p:spPr>
        <p:txBody>
          <a:bodyPr>
            <a:normAutofit/>
          </a:bodyPr>
          <a:lstStyle/>
          <a:p>
            <a:pPr algn="ctr"/>
            <a:r>
              <a:rPr lang="en-US" sz="3600" b="1" dirty="0"/>
              <a:t>Contraindications</a:t>
            </a:r>
          </a:p>
        </p:txBody>
      </p:sp>
      <p:sp>
        <p:nvSpPr>
          <p:cNvPr id="3" name="عنصر نائب للمحتوى 2"/>
          <p:cNvSpPr>
            <a:spLocks noGrp="1"/>
          </p:cNvSpPr>
          <p:nvPr>
            <p:ph idx="1"/>
          </p:nvPr>
        </p:nvSpPr>
        <p:spPr>
          <a:xfrm>
            <a:off x="263352" y="1052736"/>
            <a:ext cx="10657184" cy="5661248"/>
          </a:xfrm>
        </p:spPr>
        <p:txBody>
          <a:bodyPr>
            <a:noAutofit/>
          </a:bodyPr>
          <a:lstStyle/>
          <a:p>
            <a:r>
              <a:rPr lang="en-US" sz="2400" dirty="0"/>
              <a:t>Non-availability of trained medical personnel</a:t>
            </a:r>
          </a:p>
          <a:p>
            <a:r>
              <a:rPr lang="en-US" sz="2400" dirty="0"/>
              <a:t>Inability to protect the airways—comatose patients, patients with cerebrovascular accident or bulbar involvement, confused and agitated patients, upper airway obstruction</a:t>
            </a:r>
          </a:p>
          <a:p>
            <a:r>
              <a:rPr lang="en-US" sz="2400" dirty="0"/>
              <a:t>Hemodynamic instability—uncontrolled arrhythmia, patients on very high doses of inotropes, recent myocardial infarction</a:t>
            </a:r>
          </a:p>
          <a:p>
            <a:r>
              <a:rPr lang="en-US" sz="2400" dirty="0"/>
              <a:t>Inability to fix the interface—facial abnormalities, facial burns, facial trauma, facial anomaly</a:t>
            </a:r>
          </a:p>
          <a:p>
            <a:r>
              <a:rPr lang="en-US" sz="2400" dirty="0"/>
              <a:t>Severe gastrointestinal symptoms—vomiting, obstructed bowel; recent gastrointestinal surgery, upper gastrointestinal bleeding</a:t>
            </a:r>
          </a:p>
          <a:p>
            <a:r>
              <a:rPr lang="en-US" sz="2400" dirty="0"/>
              <a:t>Life-threatening hypoxemia</a:t>
            </a:r>
          </a:p>
          <a:p>
            <a:r>
              <a:rPr lang="en-US" sz="2400" dirty="0"/>
              <a:t>Copious secretions</a:t>
            </a:r>
          </a:p>
          <a:p>
            <a:r>
              <a:rPr lang="en-US" sz="2400" dirty="0"/>
              <a:t>Conditions in which NIV has not been found to be effective</a:t>
            </a:r>
          </a:p>
        </p:txBody>
      </p:sp>
    </p:spTree>
    <p:extLst>
      <p:ext uri="{BB962C8B-B14F-4D97-AF65-F5344CB8AC3E}">
        <p14:creationId xmlns:p14="http://schemas.microsoft.com/office/powerpoint/2010/main" val="112992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a:t>Monitoring</a:t>
            </a:r>
          </a:p>
        </p:txBody>
      </p:sp>
      <p:sp>
        <p:nvSpPr>
          <p:cNvPr id="3" name="عنصر نائب للمحتوى 2"/>
          <p:cNvSpPr>
            <a:spLocks noGrp="1"/>
          </p:cNvSpPr>
          <p:nvPr>
            <p:ph idx="1"/>
          </p:nvPr>
        </p:nvSpPr>
        <p:spPr>
          <a:xfrm>
            <a:off x="609600" y="1844825"/>
            <a:ext cx="9878888" cy="4281339"/>
          </a:xfrm>
        </p:spPr>
        <p:txBody>
          <a:bodyPr/>
          <a:lstStyle/>
          <a:p>
            <a:r>
              <a:rPr lang="en-US" dirty="0"/>
              <a:t>The patient must be monitored very closely clinically (Table 1). All this must be documented every 15 min for the first hour in the clinical notes.</a:t>
            </a:r>
          </a:p>
        </p:txBody>
      </p:sp>
    </p:spTree>
    <p:extLst>
      <p:ext uri="{BB962C8B-B14F-4D97-AF65-F5344CB8AC3E}">
        <p14:creationId xmlns:p14="http://schemas.microsoft.com/office/powerpoint/2010/main" val="183597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C000"/>
                </a:solidFill>
              </a:rPr>
              <a:t>NIV</a:t>
            </a:r>
          </a:p>
        </p:txBody>
      </p:sp>
      <p:sp>
        <p:nvSpPr>
          <p:cNvPr id="3" name="عنصر نائب للمحتوى 2"/>
          <p:cNvSpPr>
            <a:spLocks noGrp="1"/>
          </p:cNvSpPr>
          <p:nvPr>
            <p:ph idx="1"/>
          </p:nvPr>
        </p:nvSpPr>
        <p:spPr>
          <a:xfrm>
            <a:off x="609600" y="1628801"/>
            <a:ext cx="11031016" cy="4525964"/>
          </a:xfrm>
        </p:spPr>
        <p:txBody>
          <a:bodyPr>
            <a:normAutofit/>
          </a:bodyPr>
          <a:lstStyle/>
          <a:p>
            <a:pPr algn="just"/>
            <a:r>
              <a:rPr lang="en-US" sz="2400" dirty="0">
                <a:latin typeface="Times New Roman" panose="02020603050405020304" pitchFamily="18" charset="0"/>
                <a:cs typeface="Times New Roman" panose="02020603050405020304" pitchFamily="18" charset="0"/>
              </a:rPr>
              <a:t>Non-invasive ventilation (NIV) refers to the administration of ventilatory support without using an invasive artificial airway (endotracheal tube or tracheostomy tube).</a:t>
            </a:r>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Non-invasive ventilation (NIV) augments </a:t>
            </a:r>
            <a:r>
              <a:rPr lang="fr-FR" sz="2400" dirty="0" err="1">
                <a:latin typeface="Times New Roman" panose="02020603050405020304" pitchFamily="18" charset="0"/>
                <a:cs typeface="Times New Roman" panose="02020603050405020304" pitchFamily="18" charset="0"/>
              </a:rPr>
              <a:t>spontaneous</a:t>
            </a:r>
            <a:r>
              <a:rPr lang="fr-FR" sz="2400" dirty="0">
                <a:latin typeface="Times New Roman" panose="02020603050405020304" pitchFamily="18" charset="0"/>
                <a:cs typeface="Times New Roman" panose="02020603050405020304" pitchFamily="18" charset="0"/>
              </a:rPr>
              <a:t> ventilation </a:t>
            </a:r>
            <a:r>
              <a:rPr lang="en-US" sz="2400" dirty="0">
                <a:latin typeface="Times New Roman" panose="02020603050405020304" pitchFamily="18" charset="0"/>
                <a:cs typeface="Times New Roman" panose="02020603050405020304" pitchFamily="18" charset="0"/>
              </a:rPr>
              <a:t>using the tight-fitting nasal or oronasal mask without endotracheal intubation. This can be used in a large number of conditions if there is no contraindication. </a:t>
            </a:r>
            <a:r>
              <a:rPr lang="en-US" sz="2400" u="sng" dirty="0">
                <a:latin typeface="Times New Roman" panose="02020603050405020304" pitchFamily="18" charset="0"/>
                <a:cs typeface="Times New Roman" panose="02020603050405020304" pitchFamily="18" charset="0"/>
              </a:rPr>
              <a:t>The application of NIV should not delay clinically indicated endotracheal intubation.</a:t>
            </a:r>
          </a:p>
        </p:txBody>
      </p:sp>
      <p:pic>
        <p:nvPicPr>
          <p:cNvPr id="4" name="Picture 3">
            <a:extLst>
              <a:ext uri="{FF2B5EF4-FFF2-40B4-BE49-F238E27FC236}">
                <a16:creationId xmlns:a16="http://schemas.microsoft.com/office/drawing/2014/main" xmlns="" id="{452FBD0D-9AAF-4956-8DB0-A6A20465E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042" y="4159223"/>
            <a:ext cx="3459682" cy="267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Non-invasive ventilation - Wikipedia">
            <a:extLst>
              <a:ext uri="{FF2B5EF4-FFF2-40B4-BE49-F238E27FC236}">
                <a16:creationId xmlns:a16="http://schemas.microsoft.com/office/drawing/2014/main" xmlns="" id="{0C510D40-980D-4840-B3ED-99C8F34C8D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144" y="4159222"/>
            <a:ext cx="3459683" cy="2698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odbridge HME | Non-Invasive ventilation therapy">
            <a:extLst>
              <a:ext uri="{FF2B5EF4-FFF2-40B4-BE49-F238E27FC236}">
                <a16:creationId xmlns:a16="http://schemas.microsoft.com/office/drawing/2014/main" xmlns="" id="{D3173701-80CB-4C9F-B586-076E1BE92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4159222"/>
            <a:ext cx="4876800" cy="269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1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404665"/>
            <a:ext cx="8075240" cy="5721499"/>
          </a:xfrm>
        </p:spPr>
        <p:txBody>
          <a:bodyPr/>
          <a:lstStyle/>
          <a:p>
            <a:pPr marL="36576" indent="0">
              <a:buNone/>
            </a:pPr>
            <a:r>
              <a:rPr lang="en-US" dirty="0"/>
              <a:t>Table 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702" y="6572"/>
            <a:ext cx="7078298" cy="685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28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4638"/>
            <a:ext cx="9144000" cy="1143000"/>
          </a:xfrm>
        </p:spPr>
        <p:txBody>
          <a:bodyPr>
            <a:noAutofit/>
          </a:bodyPr>
          <a:lstStyle/>
          <a:p>
            <a:pPr algn="ctr"/>
            <a:r>
              <a:rPr lang="en-US" sz="3200" dirty="0"/>
              <a:t>Complications of NIV and corrective action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9" y="1196752"/>
            <a:ext cx="10508851"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40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6" y="0"/>
            <a:ext cx="7467600" cy="1143000"/>
          </a:xfrm>
        </p:spPr>
        <p:txBody>
          <a:bodyPr>
            <a:normAutofit/>
          </a:bodyPr>
          <a:lstStyle/>
          <a:p>
            <a:pPr algn="ctr"/>
            <a:r>
              <a:rPr lang="en-US" sz="3600" b="1" dirty="0"/>
              <a:t>Discontinuation of NIV</a:t>
            </a:r>
            <a:endParaRPr lang="en-US" sz="3600" dirty="0"/>
          </a:p>
        </p:txBody>
      </p:sp>
      <p:sp>
        <p:nvSpPr>
          <p:cNvPr id="3" name="عنصر نائب للمحتوى 2"/>
          <p:cNvSpPr>
            <a:spLocks noGrp="1"/>
          </p:cNvSpPr>
          <p:nvPr>
            <p:ph idx="1"/>
          </p:nvPr>
        </p:nvSpPr>
        <p:spPr>
          <a:xfrm>
            <a:off x="767408" y="1052736"/>
            <a:ext cx="9900592" cy="5616624"/>
          </a:xfrm>
        </p:spPr>
        <p:txBody>
          <a:bodyPr>
            <a:normAutofit/>
          </a:bodyPr>
          <a:lstStyle/>
          <a:p>
            <a:pPr marL="36576" indent="0">
              <a:buNone/>
            </a:pPr>
            <a:r>
              <a:rPr lang="en-US" sz="2800" dirty="0"/>
              <a:t>It is very important to know when to discontinue NIV and intubate and ventilate the patient.</a:t>
            </a:r>
          </a:p>
          <a:p>
            <a:r>
              <a:rPr lang="en-US" sz="2800" dirty="0"/>
              <a:t>NIV failure.</a:t>
            </a:r>
          </a:p>
          <a:p>
            <a:pPr marL="850900" indent="-382588">
              <a:buFont typeface="Arial" pitchFamily="34" charset="0"/>
              <a:buChar char="•"/>
            </a:pPr>
            <a:r>
              <a:rPr lang="en-US" sz="2800" dirty="0"/>
              <a:t>Worsening mental status</a:t>
            </a:r>
          </a:p>
          <a:p>
            <a:pPr marL="850900" indent="-382588">
              <a:buFont typeface="Arial" pitchFamily="34" charset="0"/>
              <a:buChar char="•"/>
            </a:pPr>
            <a:r>
              <a:rPr lang="en-US" sz="2800" dirty="0"/>
              <a:t>Deterioration of pH and PaCO2 after 1–3 h of therapy</a:t>
            </a:r>
          </a:p>
          <a:p>
            <a:pPr marL="850900" indent="-382588">
              <a:buFont typeface="Arial" pitchFamily="34" charset="0"/>
              <a:buChar char="•"/>
            </a:pPr>
            <a:r>
              <a:rPr lang="en-US" sz="2800" dirty="0"/>
              <a:t>Refractory hypoxemia—when even a brief discontinuation of NIV leads to significant fall in oxygen saturation</a:t>
            </a:r>
          </a:p>
          <a:p>
            <a:r>
              <a:rPr lang="en-US" sz="2800" dirty="0"/>
              <a:t>Intolerance to NIV.</a:t>
            </a:r>
          </a:p>
          <a:p>
            <a:r>
              <a:rPr lang="en-US" sz="2800" dirty="0"/>
              <a:t>Hemodynamic instability.</a:t>
            </a:r>
          </a:p>
          <a:p>
            <a:r>
              <a:rPr lang="en-US" sz="2800" dirty="0"/>
              <a:t>Inability to clear secretions</a:t>
            </a:r>
          </a:p>
        </p:txBody>
      </p:sp>
    </p:spTree>
    <p:extLst>
      <p:ext uri="{BB962C8B-B14F-4D97-AF65-F5344CB8AC3E}">
        <p14:creationId xmlns:p14="http://schemas.microsoft.com/office/powerpoint/2010/main" val="401009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1544" y="299789"/>
            <a:ext cx="7467600" cy="1143000"/>
          </a:xfrm>
        </p:spPr>
        <p:txBody>
          <a:bodyPr/>
          <a:lstStyle/>
          <a:p>
            <a:pPr algn="ctr"/>
            <a:r>
              <a:rPr lang="en-US" b="1" dirty="0"/>
              <a:t>Modes of NIV </a:t>
            </a:r>
          </a:p>
        </p:txBody>
      </p:sp>
      <p:sp>
        <p:nvSpPr>
          <p:cNvPr id="3" name="عنصر نائب للمحتوى 2"/>
          <p:cNvSpPr>
            <a:spLocks noGrp="1"/>
          </p:cNvSpPr>
          <p:nvPr>
            <p:ph idx="1"/>
          </p:nvPr>
        </p:nvSpPr>
        <p:spPr>
          <a:xfrm>
            <a:off x="407368" y="1412776"/>
            <a:ext cx="9937104" cy="5145435"/>
          </a:xfrm>
        </p:spPr>
        <p:txBody>
          <a:bodyPr>
            <a:normAutofit/>
          </a:bodyPr>
          <a:lstStyle/>
          <a:p>
            <a:r>
              <a:rPr lang="en-US" dirty="0">
                <a:latin typeface="Times New Roman" panose="02020603050405020304" pitchFamily="18" charset="0"/>
                <a:cs typeface="Times New Roman" panose="02020603050405020304" pitchFamily="18" charset="0"/>
              </a:rPr>
              <a:t>NIV is divided into two main types, negative-pressure ventilation (NPV) and noninvasive positive-pressure ventilation (NIPPV); the latter is further subdivided into several subtypes, including continuous positive airway pressure (CPAP), </a:t>
            </a:r>
            <a:r>
              <a:rPr lang="en-US" dirty="0" err="1">
                <a:latin typeface="Times New Roman" panose="02020603050405020304" pitchFamily="18" charset="0"/>
                <a:cs typeface="Times New Roman" panose="02020603050405020304" pitchFamily="18" charset="0"/>
              </a:rPr>
              <a:t>bilevel</a:t>
            </a:r>
            <a:r>
              <a:rPr lang="en-US" dirty="0">
                <a:latin typeface="Times New Roman" panose="02020603050405020304" pitchFamily="18" charset="0"/>
                <a:cs typeface="Times New Roman" panose="02020603050405020304" pitchFamily="18" charset="0"/>
              </a:rPr>
              <a:t> positive airway pressure (</a:t>
            </a:r>
            <a:r>
              <a:rPr lang="en-US" dirty="0" err="1">
                <a:latin typeface="Times New Roman" panose="02020603050405020304" pitchFamily="18" charset="0"/>
                <a:cs typeface="Times New Roman" panose="02020603050405020304" pitchFamily="18" charset="0"/>
              </a:rPr>
              <a:t>BiPAP</a:t>
            </a:r>
            <a:r>
              <a:rPr lang="en-US" dirty="0">
                <a:latin typeface="Times New Roman" panose="02020603050405020304" pitchFamily="18" charset="0"/>
                <a:cs typeface="Times New Roman" panose="02020603050405020304" pitchFamily="18" charset="0"/>
              </a:rPr>
              <a:t>), and volume-assured pressure support (VAPS). </a:t>
            </a:r>
          </a:p>
          <a:p>
            <a:r>
              <a:rPr lang="en-US" dirty="0">
                <a:latin typeface="Times New Roman" panose="02020603050405020304" pitchFamily="18" charset="0"/>
                <a:cs typeface="Times New Roman" panose="02020603050405020304" pitchFamily="18" charset="0"/>
              </a:rPr>
              <a:t>Choosing the initial mode of ventilation is based in part on past experience, in part on the capability of ventilators available to provide support, and in part on the condition being treated. </a:t>
            </a:r>
          </a:p>
        </p:txBody>
      </p:sp>
    </p:spTree>
    <p:extLst>
      <p:ext uri="{BB962C8B-B14F-4D97-AF65-F5344CB8AC3E}">
        <p14:creationId xmlns:p14="http://schemas.microsoft.com/office/powerpoint/2010/main" val="295482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NIV-CPAP</a:t>
            </a:r>
          </a:p>
        </p:txBody>
      </p:sp>
      <p:sp>
        <p:nvSpPr>
          <p:cNvPr id="3" name="عنصر نائب للمحتوى 2"/>
          <p:cNvSpPr>
            <a:spLocks noGrp="1"/>
          </p:cNvSpPr>
          <p:nvPr>
            <p:ph idx="1"/>
          </p:nvPr>
        </p:nvSpPr>
        <p:spPr>
          <a:xfrm>
            <a:off x="767408" y="1600201"/>
            <a:ext cx="9577064" cy="4525963"/>
          </a:xfrm>
        </p:spPr>
        <p:txBody>
          <a:bodyPr>
            <a:normAutofit/>
          </a:bodyPr>
          <a:lstStyle/>
          <a:p>
            <a:r>
              <a:rPr lang="en-US" dirty="0"/>
              <a:t>Improve oxygenation by increasing FRC and recruiting collapsed alveoli</a:t>
            </a:r>
          </a:p>
          <a:p>
            <a:r>
              <a:rPr lang="en-US" dirty="0"/>
              <a:t>It provides certain positive airway pressure throughout all phases of spontaneous ventilation</a:t>
            </a:r>
          </a:p>
          <a:p>
            <a:r>
              <a:rPr lang="en-US" dirty="0"/>
              <a:t>It is similar to breathing with your head stuck out of a moving car</a:t>
            </a:r>
          </a:p>
          <a:p>
            <a:r>
              <a:rPr lang="en-US" dirty="0"/>
              <a:t>CPAP » PEEP</a:t>
            </a:r>
          </a:p>
        </p:txBody>
      </p:sp>
    </p:spTree>
    <p:extLst>
      <p:ext uri="{BB962C8B-B14F-4D97-AF65-F5344CB8AC3E}">
        <p14:creationId xmlns:p14="http://schemas.microsoft.com/office/powerpoint/2010/main" val="283029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5400" y="1628801"/>
            <a:ext cx="9505056" cy="4497363"/>
          </a:xfrm>
        </p:spPr>
        <p:txBody>
          <a:bodyPr/>
          <a:lstStyle/>
          <a:p>
            <a:r>
              <a:rPr lang="en-US" dirty="0"/>
              <a:t>CPAP reduces preload and afterload. Hence it is a very effective for treatment of pulmonary oedema with low work of breathing.</a:t>
            </a:r>
          </a:p>
          <a:p>
            <a:r>
              <a:rPr lang="en-US" dirty="0"/>
              <a:t>Pressures are usually limited to 5-12 cm of H2O, since higher pressure tends to result in gastric distension requiring continual aspiration through a nasogastric tube.</a:t>
            </a:r>
          </a:p>
        </p:txBody>
      </p:sp>
    </p:spTree>
    <p:extLst>
      <p:ext uri="{BB962C8B-B14F-4D97-AF65-F5344CB8AC3E}">
        <p14:creationId xmlns:p14="http://schemas.microsoft.com/office/powerpoint/2010/main" val="231643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2"/>
            <a:ext cx="12191999" cy="685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190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Bleep DreamPort CPAP Mask | CPAP.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634" y="2780928"/>
            <a:ext cx="6729304"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eamStation Go CPAP - Dorma Sleep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21674"/>
            <a:ext cx="6600055" cy="38393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CPAP MAX 2.0 Pillow - lowest prices in Canada!– CPAPmachines.ca"/>
          <p:cNvSpPr>
            <a:spLocks noChangeAspect="1" noChangeArrowheads="1"/>
          </p:cNvSpPr>
          <p:nvPr/>
        </p:nvSpPr>
        <p:spPr bwMode="auto">
          <a:xfrm>
            <a:off x="1573557" y="-144463"/>
            <a:ext cx="508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CPAP MAX 2.0 Pillow - lowest prices in Canada!– CPAPmachines.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7" y="2970700"/>
            <a:ext cx="6287704" cy="3887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 a CPAP dropout: Why many lose sleep over apnea treatment | PhillyVo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1674"/>
            <a:ext cx="5591944" cy="298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2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NIV- BiPAP</a:t>
            </a:r>
          </a:p>
        </p:txBody>
      </p:sp>
      <p:sp>
        <p:nvSpPr>
          <p:cNvPr id="3" name="عنصر نائب للمحتوى 2"/>
          <p:cNvSpPr>
            <a:spLocks noGrp="1"/>
          </p:cNvSpPr>
          <p:nvPr>
            <p:ph idx="1"/>
          </p:nvPr>
        </p:nvSpPr>
        <p:spPr/>
        <p:txBody>
          <a:bodyPr>
            <a:normAutofit lnSpcReduction="10000"/>
          </a:bodyPr>
          <a:lstStyle/>
          <a:p>
            <a:r>
              <a:rPr lang="en-US" dirty="0"/>
              <a:t>IPAP + EPAP( CPAP)</a:t>
            </a:r>
          </a:p>
          <a:p>
            <a:r>
              <a:rPr lang="en-US" dirty="0"/>
              <a:t>The higher pressure augments alveolar ventilation and CO2 clearance</a:t>
            </a:r>
          </a:p>
          <a:p>
            <a:r>
              <a:rPr lang="en-US" dirty="0"/>
              <a:t>The lower pressure maintains alveolar recruitment</a:t>
            </a:r>
          </a:p>
          <a:p>
            <a:r>
              <a:rPr lang="en-US" i="1" dirty="0"/>
              <a:t>IPAP: </a:t>
            </a:r>
            <a:r>
              <a:rPr lang="en-US" dirty="0"/>
              <a:t>assists in improving tidal volume, thus decreasing CO2</a:t>
            </a:r>
          </a:p>
          <a:p>
            <a:r>
              <a:rPr lang="en-US" i="1" dirty="0"/>
              <a:t>EPAP : improve FRC, </a:t>
            </a:r>
            <a:r>
              <a:rPr lang="en-US" dirty="0"/>
              <a:t>helps recruit more alveoli, thus increasing O2. may reduce work of breathing associated with </a:t>
            </a:r>
            <a:r>
              <a:rPr lang="en-US" dirty="0" err="1"/>
              <a:t>autopeep</a:t>
            </a:r>
            <a:endParaRPr lang="en-US" dirty="0"/>
          </a:p>
        </p:txBody>
      </p:sp>
    </p:spTree>
    <p:extLst>
      <p:ext uri="{BB962C8B-B14F-4D97-AF65-F5344CB8AC3E}">
        <p14:creationId xmlns:p14="http://schemas.microsoft.com/office/powerpoint/2010/main" val="74317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80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91783-0617-46E8-AD45-040638EED56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Advantages and disadvantages</a:t>
            </a:r>
          </a:p>
        </p:txBody>
      </p:sp>
      <p:sp>
        <p:nvSpPr>
          <p:cNvPr id="3" name="Content Placeholder 2">
            <a:extLst>
              <a:ext uri="{FF2B5EF4-FFF2-40B4-BE49-F238E27FC236}">
                <a16:creationId xmlns:a16="http://schemas.microsoft.com/office/drawing/2014/main" xmlns="" id="{2F94DBCF-86E2-435F-8045-96D95BEC76E5}"/>
              </a:ext>
            </a:extLst>
          </p:cNvPr>
          <p:cNvSpPr>
            <a:spLocks noGrp="1"/>
          </p:cNvSpPr>
          <p:nvPr>
            <p:ph idx="1"/>
          </p:nvPr>
        </p:nvSpPr>
        <p:spPr>
          <a:xfrm>
            <a:off x="288516" y="1509880"/>
            <a:ext cx="10598968" cy="4525963"/>
          </a:xfrm>
        </p:spPr>
        <p:txBody>
          <a:bodyPr>
            <a:normAutofit/>
          </a:bodyPr>
          <a:lstStyle/>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advantages of being readily taken on and off to facilitate weaning, maintaining some ability to communicate, and avoids the complications of sedation and ventilator-associated pneumonia.</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main disadvantages of NIV are no direct protection of the airway, no deep suctioning below the vocal cords, limited ability to apply high pressures and development of intolerance to the mask over time.</a:t>
            </a:r>
          </a:p>
        </p:txBody>
      </p:sp>
    </p:spTree>
    <p:extLst>
      <p:ext uri="{BB962C8B-B14F-4D97-AF65-F5344CB8AC3E}">
        <p14:creationId xmlns:p14="http://schemas.microsoft.com/office/powerpoint/2010/main" val="1908904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7408" y="1124744"/>
            <a:ext cx="10081120" cy="5001420"/>
          </a:xfrm>
        </p:spPr>
        <p:txBody>
          <a:bodyPr>
            <a:normAutofit/>
          </a:bodyPr>
          <a:lstStyle/>
          <a:p>
            <a:pPr algn="just"/>
            <a:r>
              <a:rPr lang="en-US" dirty="0"/>
              <a:t>Differential in pressure between inspiration and expiration allows for better patient-ventilator synchrony and thus more comfort</a:t>
            </a:r>
          </a:p>
          <a:p>
            <a:pPr algn="just"/>
            <a:r>
              <a:rPr lang="en-US" dirty="0"/>
              <a:t>EPAP » PEEP</a:t>
            </a:r>
          </a:p>
          <a:p>
            <a:pPr algn="just"/>
            <a:r>
              <a:rPr lang="en-US" dirty="0"/>
              <a:t>IPAP –EPAP » PS</a:t>
            </a:r>
          </a:p>
          <a:p>
            <a:pPr algn="just"/>
            <a:r>
              <a:rPr lang="en-US" dirty="0"/>
              <a:t>Augments TV</a:t>
            </a:r>
          </a:p>
          <a:p>
            <a:pPr algn="just"/>
            <a:r>
              <a:rPr lang="en-US" dirty="0"/>
              <a:t>Reduces Atelectasis</a:t>
            </a:r>
          </a:p>
          <a:p>
            <a:pPr algn="just"/>
            <a:r>
              <a:rPr lang="en-US" dirty="0"/>
              <a:t>Reduces WOB</a:t>
            </a:r>
          </a:p>
        </p:txBody>
      </p:sp>
    </p:spTree>
    <p:extLst>
      <p:ext uri="{BB962C8B-B14F-4D97-AF65-F5344CB8AC3E}">
        <p14:creationId xmlns:p14="http://schemas.microsoft.com/office/powerpoint/2010/main" val="392461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72829-E2FD-479E-92C3-CCCCEFCB3625}"/>
              </a:ext>
            </a:extLst>
          </p:cNvPr>
          <p:cNvSpPr>
            <a:spLocks noGrp="1"/>
          </p:cNvSpPr>
          <p:nvPr>
            <p:ph type="title"/>
          </p:nvPr>
        </p:nvSpPr>
        <p:spPr/>
        <p:txBody>
          <a:bodyPr>
            <a:normAutofit/>
          </a:bodyPr>
          <a:lstStyle/>
          <a:p>
            <a:r>
              <a:rPr lang="en-US" sz="4800" dirty="0">
                <a:latin typeface="AdvOT919a0533.B"/>
              </a:rPr>
              <a:t>NIPPV for acute exacerbation of COPD</a:t>
            </a:r>
            <a:endParaRPr lang="en-US" dirty="0"/>
          </a:p>
        </p:txBody>
      </p:sp>
      <p:sp>
        <p:nvSpPr>
          <p:cNvPr id="3" name="Content Placeholder 2">
            <a:extLst>
              <a:ext uri="{FF2B5EF4-FFF2-40B4-BE49-F238E27FC236}">
                <a16:creationId xmlns:a16="http://schemas.microsoft.com/office/drawing/2014/main" xmlns="" id="{7EDC5DA5-4B3D-4E66-B4BA-4153225FD66C}"/>
              </a:ext>
            </a:extLst>
          </p:cNvPr>
          <p:cNvSpPr>
            <a:spLocks noGrp="1"/>
          </p:cNvSpPr>
          <p:nvPr>
            <p:ph idx="1"/>
          </p:nvPr>
        </p:nvSpPr>
        <p:spPr>
          <a:xfrm>
            <a:off x="609600" y="1268760"/>
            <a:ext cx="10454952" cy="5589239"/>
          </a:xfrm>
        </p:spPr>
        <p:txBody>
          <a:bodyPr>
            <a:noAutofit/>
          </a:bodyPr>
          <a:lstStyle/>
          <a:p>
            <a:pPr marL="36576" indent="0" algn="l">
              <a:buNone/>
            </a:pPr>
            <a:r>
              <a:rPr lang="en-US" sz="2600" b="0" i="0" u="none" strike="noStrike" baseline="0" dirty="0">
                <a:latin typeface="Times New Roman" panose="02020603050405020304" pitchFamily="18" charset="0"/>
                <a:cs typeface="Times New Roman" panose="02020603050405020304" pitchFamily="18" charset="0"/>
              </a:rPr>
              <a:t>The largest amount of supportive evidence for the use of NIPPV (particularly bilevel) is in the management of COPD exacerbation. Complications arising from dynamic hyperinflation in this population lead to excessive elastic and resistive forces that increase respiratory muscle workload and ultimately lead to respiratory failure. Intubation and invasive mechanical ventilation become difficult because of the complicated lung mechanics associated </a:t>
            </a:r>
            <a:r>
              <a:rPr lang="en-US" sz="2600" b="0" i="0" u="none" strike="noStrike" baseline="0" dirty="0" err="1">
                <a:latin typeface="Times New Roman" panose="02020603050405020304" pitchFamily="18" charset="0"/>
                <a:cs typeface="Times New Roman" panose="02020603050405020304" pitchFamily="18" charset="0"/>
              </a:rPr>
              <a:t>withCOPD</a:t>
            </a:r>
            <a:r>
              <a:rPr lang="en-US" sz="2600" b="0" i="0" u="none" strike="noStrike" baseline="0" dirty="0">
                <a:latin typeface="Times New Roman" panose="02020603050405020304" pitchFamily="18" charset="0"/>
                <a:cs typeface="Times New Roman" panose="02020603050405020304" pitchFamily="18" charset="0"/>
              </a:rPr>
              <a:t>.</a:t>
            </a:r>
          </a:p>
          <a:p>
            <a:pPr algn="l"/>
            <a:r>
              <a:rPr lang="en-US" sz="2600" b="0" i="0" u="none" strike="noStrike" baseline="0" dirty="0">
                <a:latin typeface="Times New Roman" panose="02020603050405020304" pitchFamily="18" charset="0"/>
                <a:cs typeface="Times New Roman" panose="02020603050405020304" pitchFamily="18" charset="0"/>
              </a:rPr>
              <a:t> The use of NIPPV in these patients results in lower failure rates compared to standard medical therapy, lower requirement for intubation, lower mortality and decreased length of stay in hospital.</a:t>
            </a:r>
          </a:p>
          <a:p>
            <a:pPr algn="l"/>
            <a:r>
              <a:rPr lang="en-US" sz="2600" b="0" i="0" u="none" strike="noStrike" baseline="0" dirty="0">
                <a:latin typeface="Times New Roman" panose="02020603050405020304" pitchFamily="18" charset="0"/>
                <a:cs typeface="Times New Roman" panose="02020603050405020304" pitchFamily="18" charset="0"/>
              </a:rPr>
              <a:t> The level of applied EPAP helps to splint open airways at risk of collapsing, and the delivered pressure (IPAP) assists with the increased respiratory muscle workload.</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576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28FBF-534E-4B29-B204-C5E6C4DE9284}"/>
              </a:ext>
            </a:extLst>
          </p:cNvPr>
          <p:cNvSpPr>
            <a:spLocks noGrp="1"/>
          </p:cNvSpPr>
          <p:nvPr>
            <p:ph type="title"/>
          </p:nvPr>
        </p:nvSpPr>
        <p:spPr/>
        <p:txBody>
          <a:bodyPr>
            <a:normAutofit/>
          </a:bodyPr>
          <a:lstStyle/>
          <a:p>
            <a:r>
              <a:rPr lang="en-US" sz="3600" b="1" i="0" u="none" strike="noStrike" baseline="0" dirty="0">
                <a:latin typeface="Times New Roman" panose="02020603050405020304" pitchFamily="18" charset="0"/>
                <a:cs typeface="Times New Roman" panose="02020603050405020304" pitchFamily="18" charset="0"/>
              </a:rPr>
              <a:t>NIPPV for acute cardiogenic pulmonary edema</a:t>
            </a:r>
            <a:endParaRPr lang="en-US" sz="7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2255917-FCB2-4838-BF9B-429FDB8A7AB1}"/>
              </a:ext>
            </a:extLst>
          </p:cNvPr>
          <p:cNvSpPr>
            <a:spLocks noGrp="1"/>
          </p:cNvSpPr>
          <p:nvPr>
            <p:ph idx="1"/>
          </p:nvPr>
        </p:nvSpPr>
        <p:spPr>
          <a:xfrm>
            <a:off x="609600" y="1600201"/>
            <a:ext cx="10670976" cy="4525963"/>
          </a:xfrm>
        </p:spPr>
        <p:txBody>
          <a:bodyPr>
            <a:noAutofit/>
          </a:bodyPr>
          <a:lstStyle/>
          <a:p>
            <a:pPr marL="36576" indent="0">
              <a:buNone/>
            </a:pPr>
            <a:r>
              <a:rPr lang="en-US" sz="2400" dirty="0">
                <a:latin typeface="Times New Roman" panose="02020603050405020304" pitchFamily="18" charset="0"/>
                <a:cs typeface="Times New Roman" panose="02020603050405020304" pitchFamily="18" charset="0"/>
              </a:rPr>
              <a:t>The use of NIPPV for acute cardiogenic pulmonary edema (ACPE) is aimed at treating the respiratory complications related to the presence of pulmonary edema.</a:t>
            </a:r>
          </a:p>
          <a:p>
            <a:r>
              <a:rPr lang="en-US" sz="2400" dirty="0">
                <a:latin typeface="Times New Roman" panose="02020603050405020304" pitchFamily="18" charset="0"/>
                <a:cs typeface="Times New Roman" panose="02020603050405020304" pitchFamily="18" charset="0"/>
              </a:rPr>
              <a:t>The use of CPAP alone may increase the functional residual capacity, reduce atelectasis, improve respiratory system compliance, reduce right-to-left intrapulmonary shunting and improve cardiac output.</a:t>
            </a:r>
          </a:p>
          <a:p>
            <a:r>
              <a:rPr lang="en-US" sz="2400" dirty="0">
                <a:latin typeface="Times New Roman" panose="02020603050405020304" pitchFamily="18" charset="0"/>
                <a:cs typeface="Times New Roman" panose="02020603050405020304" pitchFamily="18" charset="0"/>
              </a:rPr>
              <a:t>However, because there is often an associated increased respiratory workload with ACPE, the use of bilevel NIPPV may be more appropriate for the patient to reduce the amount of respiratory distress.</a:t>
            </a:r>
          </a:p>
          <a:p>
            <a:pPr algn="l"/>
            <a:r>
              <a:rPr lang="en-US" sz="2400" b="0" i="0" u="none" strike="noStrike" baseline="0" dirty="0">
                <a:latin typeface="Times New Roman" panose="02020603050405020304" pitchFamily="18" charset="0"/>
                <a:cs typeface="Times New Roman" panose="02020603050405020304" pitchFamily="18" charset="0"/>
              </a:rPr>
              <a:t>The patient presentation and response to therapy should therefore influence the choice of mode and pressures used.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836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87A21-8AEF-4E13-8BFF-A96F3B9519E7}"/>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NIPPV for ARDS</a:t>
            </a:r>
          </a:p>
        </p:txBody>
      </p:sp>
      <p:sp>
        <p:nvSpPr>
          <p:cNvPr id="3" name="Content Placeholder 2">
            <a:extLst>
              <a:ext uri="{FF2B5EF4-FFF2-40B4-BE49-F238E27FC236}">
                <a16:creationId xmlns:a16="http://schemas.microsoft.com/office/drawing/2014/main" xmlns="" id="{6C0EC09D-CA94-4BC5-A928-53F9CCE3B1EB}"/>
              </a:ext>
            </a:extLst>
          </p:cNvPr>
          <p:cNvSpPr>
            <a:spLocks noGrp="1"/>
          </p:cNvSpPr>
          <p:nvPr>
            <p:ph idx="1"/>
          </p:nvPr>
        </p:nvSpPr>
        <p:spPr>
          <a:xfrm>
            <a:off x="609600" y="1628800"/>
            <a:ext cx="10310936" cy="4497364"/>
          </a:xfrm>
        </p:spPr>
        <p:txBody>
          <a:bodyPr>
            <a:noAutofit/>
          </a:bodyPr>
          <a:lstStyle/>
          <a:p>
            <a:pPr marL="36576" indent="0">
              <a:buNone/>
            </a:pPr>
            <a:r>
              <a:rPr lang="en-US" sz="2800" dirty="0">
                <a:latin typeface="Times New Roman" panose="02020603050405020304" pitchFamily="18" charset="0"/>
                <a:cs typeface="Times New Roman" panose="02020603050405020304" pitchFamily="18" charset="0"/>
              </a:rPr>
              <a:t>Acute respiratory distress syndrome (ARDS) is not a good candidate disease for NIPPV, since it is slow to resolve and patients have very severe pulmonary dysfunction, and the literature has been discouraging.</a:t>
            </a:r>
          </a:p>
          <a:p>
            <a:r>
              <a:rPr lang="en-US" sz="2800" dirty="0">
                <a:latin typeface="Times New Roman" panose="02020603050405020304" pitchFamily="18" charset="0"/>
                <a:cs typeface="Times New Roman" panose="02020603050405020304" pitchFamily="18" charset="0"/>
              </a:rPr>
              <a:t>While CPAP and NIPPV have been shown to improve gas exchange, they do not reduce the eventual need for intubation or mortality.</a:t>
            </a:r>
          </a:p>
          <a:p>
            <a:r>
              <a:rPr lang="en-US" sz="2800" dirty="0">
                <a:latin typeface="Times New Roman" panose="02020603050405020304" pitchFamily="18" charset="0"/>
                <a:cs typeface="Times New Roman" panose="02020603050405020304" pitchFamily="18" charset="0"/>
              </a:rPr>
              <a:t>Patients with ARDS are also prone to the effects of stress placed on the lungs by positive pressure ventilation and a controlled ventilatory approach targeting small lung volumes is more appropriate.</a:t>
            </a:r>
          </a:p>
        </p:txBody>
      </p:sp>
    </p:spTree>
    <p:extLst>
      <p:ext uri="{BB962C8B-B14F-4D97-AF65-F5344CB8AC3E}">
        <p14:creationId xmlns:p14="http://schemas.microsoft.com/office/powerpoint/2010/main" val="63302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55440" y="548680"/>
            <a:ext cx="9307034" cy="1371799"/>
          </a:xfrm>
        </p:spPr>
        <p:txBody>
          <a:bodyPr>
            <a:normAutofit/>
          </a:bodyPr>
          <a:lstStyle/>
          <a:p>
            <a:r>
              <a:rPr lang="en-US" b="1" dirty="0"/>
              <a:t>Fraction of inspired oxygen (FIO2)</a:t>
            </a:r>
          </a:p>
        </p:txBody>
      </p:sp>
      <p:sp>
        <p:nvSpPr>
          <p:cNvPr id="3" name="عنصر نائب للمحتوى 2"/>
          <p:cNvSpPr>
            <a:spLocks noGrp="1"/>
          </p:cNvSpPr>
          <p:nvPr>
            <p:ph idx="1"/>
          </p:nvPr>
        </p:nvSpPr>
        <p:spPr>
          <a:xfrm>
            <a:off x="695400" y="1920478"/>
            <a:ext cx="8829600" cy="4080271"/>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For all supplemental oxygen delivery devices, the patient is not just breathing the direct oxygen, but rather is breathing a </a:t>
            </a:r>
            <a:r>
              <a:rPr lang="en-US" b="1" dirty="0">
                <a:solidFill>
                  <a:srgbClr val="FF0000"/>
                </a:solidFill>
                <a:latin typeface="Times New Roman" panose="02020603050405020304" pitchFamily="18" charset="0"/>
                <a:cs typeface="Times New Roman" panose="02020603050405020304" pitchFamily="18" charset="0"/>
              </a:rPr>
              <a:t>combination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room air plus the oxygen from the supplemental device. </a:t>
            </a:r>
          </a:p>
          <a:p>
            <a:pPr algn="just"/>
            <a:r>
              <a:rPr lang="en-US" dirty="0">
                <a:latin typeface="Times New Roman" panose="02020603050405020304" pitchFamily="18" charset="0"/>
                <a:cs typeface="Times New Roman" panose="02020603050405020304" pitchFamily="18" charset="0"/>
              </a:rPr>
              <a:t>The concentration of oxygen in the air that we breathe is called the </a:t>
            </a:r>
            <a:r>
              <a:rPr lang="en-US" b="1" dirty="0">
                <a:latin typeface="Times New Roman" panose="02020603050405020304" pitchFamily="18" charset="0"/>
                <a:cs typeface="Times New Roman" panose="02020603050405020304" pitchFamily="18" charset="0"/>
              </a:rPr>
              <a:t>FiO2 (Fraction of inspired oxygen).</a:t>
            </a:r>
            <a:r>
              <a:rPr lang="en-US" dirty="0">
                <a:latin typeface="Times New Roman" panose="02020603050405020304" pitchFamily="18" charset="0"/>
                <a:cs typeface="Times New Roman" panose="02020603050405020304" pitchFamily="18" charset="0"/>
              </a:rPr>
              <a:t> If a patient is not receiving any additional oxygen, we often say that the patient is on an FiO2 of .21 (21%) or </a:t>
            </a:r>
            <a:r>
              <a:rPr lang="en-US" b="1" i="1" dirty="0">
                <a:latin typeface="Times New Roman" panose="02020603050405020304" pitchFamily="18" charset="0"/>
                <a:cs typeface="Times New Roman" panose="02020603050405020304" pitchFamily="18" charset="0"/>
              </a:rPr>
              <a:t>"Room Air"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69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9416" y="857250"/>
            <a:ext cx="8685584" cy="5143500"/>
          </a:xfrm>
        </p:spPr>
        <p:txBody>
          <a:bodyPr>
            <a:normAutofit/>
          </a:bodyPr>
          <a:lstStyle/>
          <a:p>
            <a:pPr algn="just"/>
            <a:r>
              <a:rPr lang="en-US" dirty="0">
                <a:latin typeface="Times New Roman" panose="02020603050405020304" pitchFamily="18" charset="0"/>
                <a:cs typeface="Times New Roman" panose="02020603050405020304" pitchFamily="18" charset="0"/>
              </a:rPr>
              <a:t>The I:E ratio is the ratio of the duration of inspiratory and expiratory phases</a:t>
            </a:r>
          </a:p>
          <a:p>
            <a:pPr algn="just"/>
            <a:r>
              <a:rPr lang="en-US" dirty="0">
                <a:latin typeface="Times New Roman" panose="02020603050405020304" pitchFamily="18" charset="0"/>
                <a:cs typeface="Times New Roman" panose="02020603050405020304" pitchFamily="18" charset="0"/>
              </a:rPr>
              <a:t>A normal I:E ratio at rest is about 1:2, and so the default duration of the expiratory phase in mechanical ventilation is approximately twice the duration of the inspiratory phase.</a:t>
            </a:r>
          </a:p>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inspiratory</a:t>
            </a:r>
            <a:r>
              <a:rPr lang="en-US" dirty="0">
                <a:latin typeface="Times New Roman" panose="02020603050405020304" pitchFamily="18" charset="0"/>
                <a:cs typeface="Times New Roman" panose="02020603050405020304" pitchFamily="18" charset="0"/>
              </a:rPr>
              <a:t> rise </a:t>
            </a:r>
            <a:r>
              <a:rPr lang="en-US" b="1" dirty="0">
                <a:latin typeface="Times New Roman" panose="02020603050405020304" pitchFamily="18" charset="0"/>
                <a:cs typeface="Times New Roman" panose="02020603050405020304" pitchFamily="18" charset="0"/>
              </a:rPr>
              <a:t>time</a:t>
            </a:r>
            <a:r>
              <a:rPr lang="en-US" dirty="0">
                <a:latin typeface="Times New Roman" panose="02020603050405020304" pitchFamily="18" charset="0"/>
                <a:cs typeface="Times New Roman" panose="02020603050405020304" pitchFamily="18" charset="0"/>
              </a:rPr>
              <a:t> determines the rate at which the </a:t>
            </a:r>
            <a:r>
              <a:rPr lang="en-US" b="1" dirty="0">
                <a:latin typeface="Times New Roman" panose="02020603050405020304" pitchFamily="18" charset="0"/>
                <a:cs typeface="Times New Roman" panose="02020603050405020304" pitchFamily="18" charset="0"/>
              </a:rPr>
              <a:t>ventilator</a:t>
            </a:r>
            <a:r>
              <a:rPr lang="en-US" dirty="0">
                <a:latin typeface="Times New Roman" panose="02020603050405020304" pitchFamily="18" charset="0"/>
                <a:cs typeface="Times New Roman" panose="02020603050405020304" pitchFamily="18" charset="0"/>
              </a:rPr>
              <a:t> achieves a target pressure (in pressure control and pressure support modes) or flow rate (in volume control modes). </a:t>
            </a:r>
          </a:p>
        </p:txBody>
      </p:sp>
    </p:spTree>
    <p:extLst>
      <p:ext uri="{BB962C8B-B14F-4D97-AF65-F5344CB8AC3E}">
        <p14:creationId xmlns:p14="http://schemas.microsoft.com/office/powerpoint/2010/main" val="4267204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5" name="AutoShape 2" descr="Introduction to mechanical ventilatio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ntroduction to mechanical ventilatio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nvasive Mechanical Ventilation | Thoracic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35"/>
            <a:ext cx="12192000" cy="687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9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ntroduction to mechanical ventilatio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332454"/>
            <a:ext cx="9144000" cy="3546150"/>
          </a:xfrm>
        </p:spPr>
      </p:pic>
      <p:sp>
        <p:nvSpPr>
          <p:cNvPr id="8" name="سهم للأسفل 7"/>
          <p:cNvSpPr/>
          <p:nvPr/>
        </p:nvSpPr>
        <p:spPr>
          <a:xfrm rot="19984901">
            <a:off x="1726060" y="1966009"/>
            <a:ext cx="1832073" cy="2070307"/>
          </a:xfrm>
          <a:prstGeom prst="downArrow">
            <a:avLst>
              <a:gd name="adj1" fmla="val 50000"/>
              <a:gd name="adj2" fmla="val 132793"/>
            </a:avLst>
          </a:prstGeom>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Ramp Rise time</a:t>
            </a:r>
          </a:p>
          <a:p>
            <a:pPr algn="ctr"/>
            <a:r>
              <a:rPr lang="en-US" b="1" dirty="0" err="1">
                <a:solidFill>
                  <a:schemeClr val="tx1"/>
                </a:solidFill>
              </a:rPr>
              <a:t>ms</a:t>
            </a:r>
            <a:endParaRPr lang="en-US" b="1" dirty="0">
              <a:solidFill>
                <a:schemeClr val="tx1"/>
              </a:solidFill>
            </a:endParaRPr>
          </a:p>
        </p:txBody>
      </p:sp>
      <p:sp>
        <p:nvSpPr>
          <p:cNvPr id="10" name="وسيلة شرح مع سهم إلى الأسفل 9"/>
          <p:cNvSpPr/>
          <p:nvPr/>
        </p:nvSpPr>
        <p:spPr>
          <a:xfrm>
            <a:off x="3071664" y="548680"/>
            <a:ext cx="2736304" cy="4104456"/>
          </a:xfrm>
          <a:prstGeom prst="downArrowCallout">
            <a:avLst>
              <a:gd name="adj1" fmla="val 7622"/>
              <a:gd name="adj2" fmla="val 9484"/>
              <a:gd name="adj3" fmla="val 14449"/>
              <a:gd name="adj4" fmla="val 28358"/>
            </a:avLst>
          </a:prstGeom>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Inspiratory time</a:t>
            </a:r>
          </a:p>
          <a:p>
            <a:pPr algn="ctr"/>
            <a:r>
              <a:rPr lang="en-US" b="1" dirty="0" err="1">
                <a:solidFill>
                  <a:schemeClr val="tx1"/>
                </a:solidFill>
              </a:rPr>
              <a:t>Tinsp</a:t>
            </a:r>
            <a:r>
              <a:rPr lang="en-US" b="1" dirty="0">
                <a:solidFill>
                  <a:schemeClr val="tx1"/>
                </a:solidFill>
              </a:rPr>
              <a:t> (Inspiratory Time) seconds or </a:t>
            </a:r>
            <a:r>
              <a:rPr lang="en-US" b="1" dirty="0" err="1">
                <a:solidFill>
                  <a:schemeClr val="tx1"/>
                </a:solidFill>
              </a:rPr>
              <a:t>ms</a:t>
            </a:r>
            <a:endParaRPr lang="en-US" b="1" dirty="0">
              <a:solidFill>
                <a:schemeClr val="tx1"/>
              </a:solidFill>
            </a:endParaRPr>
          </a:p>
        </p:txBody>
      </p:sp>
      <p:sp>
        <p:nvSpPr>
          <p:cNvPr id="12" name="سهم للأسفل 11"/>
          <p:cNvSpPr/>
          <p:nvPr/>
        </p:nvSpPr>
        <p:spPr>
          <a:xfrm rot="19984901">
            <a:off x="6576223" y="1244560"/>
            <a:ext cx="1464097" cy="2576729"/>
          </a:xfrm>
          <a:prstGeom prst="downArrow">
            <a:avLst>
              <a:gd name="adj1" fmla="val 50000"/>
              <a:gd name="adj2" fmla="val 132793"/>
            </a:avLst>
          </a:prstGeom>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Rise time</a:t>
            </a:r>
          </a:p>
        </p:txBody>
      </p:sp>
      <p:sp>
        <p:nvSpPr>
          <p:cNvPr id="13" name="وسيلة شرح مع سهم إلى الأسفل 12"/>
          <p:cNvSpPr/>
          <p:nvPr/>
        </p:nvSpPr>
        <p:spPr>
          <a:xfrm>
            <a:off x="7824192" y="1196752"/>
            <a:ext cx="2736304" cy="3888432"/>
          </a:xfrm>
          <a:prstGeom prst="downArrowCallout">
            <a:avLst>
              <a:gd name="adj1" fmla="val 7622"/>
              <a:gd name="adj2" fmla="val 9484"/>
              <a:gd name="adj3" fmla="val 14449"/>
              <a:gd name="adj4" fmla="val 28358"/>
            </a:avLst>
          </a:prstGeom>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Inspiratory time</a:t>
            </a:r>
          </a:p>
        </p:txBody>
      </p:sp>
    </p:spTree>
    <p:extLst>
      <p:ext uri="{BB962C8B-B14F-4D97-AF65-F5344CB8AC3E}">
        <p14:creationId xmlns:p14="http://schemas.microsoft.com/office/powerpoint/2010/main" val="450522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062874BD-8A55-4F09-BC85-77392130EDE7}"/>
              </a:ext>
            </a:extLst>
          </p:cNvPr>
          <p:cNvPicPr>
            <a:picLocks noChangeAspect="1"/>
          </p:cNvPicPr>
          <p:nvPr/>
        </p:nvPicPr>
        <p:blipFill>
          <a:blip r:embed="rId2"/>
          <a:stretch>
            <a:fillRect/>
          </a:stretch>
        </p:blipFill>
        <p:spPr>
          <a:xfrm>
            <a:off x="34095" y="0"/>
            <a:ext cx="12123809" cy="6786143"/>
          </a:xfrm>
          <a:prstGeom prst="rect">
            <a:avLst/>
          </a:prstGeom>
        </p:spPr>
      </p:pic>
    </p:spTree>
    <p:extLst>
      <p:ext uri="{BB962C8B-B14F-4D97-AF65-F5344CB8AC3E}">
        <p14:creationId xmlns:p14="http://schemas.microsoft.com/office/powerpoint/2010/main" val="2149044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Increasing the inspiratory time and I:E ratio during mechanical ventilation  aggravates ventilator-induced lung injury in mice | Critical Care | Full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43"/>
            <a:ext cx="12288688" cy="688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6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C000"/>
                </a:solidFill>
              </a:rPr>
              <a:t>NIV</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988841"/>
            <a:ext cx="4716016" cy="441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430" y="1990942"/>
            <a:ext cx="4636083" cy="441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87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63907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5FD09-EA29-4036-A28C-896111A0E9EE}"/>
              </a:ext>
            </a:extLst>
          </p:cNvPr>
          <p:cNvSpPr>
            <a:spLocks noGrp="1"/>
          </p:cNvSpPr>
          <p:nvPr>
            <p:ph type="title"/>
          </p:nvPr>
        </p:nvSpPr>
        <p:spPr/>
        <p:txBody>
          <a:bodyPr/>
          <a:lstStyle/>
          <a:p>
            <a:pPr algn="ctr"/>
            <a:r>
              <a:rPr lang="en-US" b="1" dirty="0"/>
              <a:t>Interfaces</a:t>
            </a:r>
            <a:r>
              <a:rPr lang="en-US" dirty="0"/>
              <a:t> </a:t>
            </a:r>
          </a:p>
        </p:txBody>
      </p:sp>
      <p:sp>
        <p:nvSpPr>
          <p:cNvPr id="3" name="Content Placeholder 2">
            <a:extLst>
              <a:ext uri="{FF2B5EF4-FFF2-40B4-BE49-F238E27FC236}">
                <a16:creationId xmlns:a16="http://schemas.microsoft.com/office/drawing/2014/main" xmlns="" id="{76E85E84-DEBC-4B66-ACAB-8F5167EFE141}"/>
              </a:ext>
            </a:extLst>
          </p:cNvPr>
          <p:cNvSpPr>
            <a:spLocks noGrp="1"/>
          </p:cNvSpPr>
          <p:nvPr>
            <p:ph idx="1"/>
          </p:nvPr>
        </p:nvSpPr>
        <p:spPr>
          <a:xfrm>
            <a:off x="609600" y="1600201"/>
            <a:ext cx="10166920" cy="4525963"/>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There are 6 types of interfaces that can be used during NIV therapy in the acute setting. Choosing the appropriate interface for patients with ARF involves consideration of patient preferences and tolerance, and determining the correct size and fit is essential to successful ventilation.</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Although interfaces are constructed from a variety of materials, the most commonly used material is silicone, although gel masks are available from some manufacturers as well.</a:t>
            </a:r>
          </a:p>
        </p:txBody>
      </p:sp>
    </p:spTree>
    <p:extLst>
      <p:ext uri="{BB962C8B-B14F-4D97-AF65-F5344CB8AC3E}">
        <p14:creationId xmlns:p14="http://schemas.microsoft.com/office/powerpoint/2010/main" val="155052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19176-7A01-49B5-9F52-281AF87ADCA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Types of interfaces</a:t>
            </a:r>
            <a:endParaRPr lang="en-US" dirty="0"/>
          </a:p>
        </p:txBody>
      </p:sp>
      <p:sp>
        <p:nvSpPr>
          <p:cNvPr id="3" name="Content Placeholder 2">
            <a:extLst>
              <a:ext uri="{FF2B5EF4-FFF2-40B4-BE49-F238E27FC236}">
                <a16:creationId xmlns:a16="http://schemas.microsoft.com/office/drawing/2014/main" xmlns="" id="{2F3D5C97-FB04-4D2E-8B33-B326D16428A0}"/>
              </a:ext>
            </a:extLst>
          </p:cNvPr>
          <p:cNvSpPr>
            <a:spLocks noGrp="1"/>
          </p:cNvSpPr>
          <p:nvPr>
            <p:ph idx="1"/>
          </p:nvPr>
        </p:nvSpPr>
        <p:spPr/>
        <p:txBody>
          <a:bodyPr>
            <a:normAutofit fontScale="92500" lnSpcReduction="10000"/>
          </a:bodyPr>
          <a:lstStyle/>
          <a:p>
            <a:pPr algn="l" fontAlgn="base"/>
            <a:r>
              <a:rPr lang="en-US" b="1" dirty="0">
                <a:effectLst/>
                <a:latin typeface="Times New Roman" panose="02020603050405020304" pitchFamily="18" charset="0"/>
                <a:cs typeface="Times New Roman" panose="02020603050405020304" pitchFamily="18" charset="0"/>
              </a:rPr>
              <a:t>Nasal mask: </a:t>
            </a:r>
            <a:r>
              <a:rPr lang="en-US" dirty="0">
                <a:effectLst/>
                <a:latin typeface="Times New Roman" panose="02020603050405020304" pitchFamily="18" charset="0"/>
                <a:cs typeface="Times New Roman" panose="02020603050405020304" pitchFamily="18" charset="0"/>
              </a:rPr>
              <a:t>this mask covers the nose only and rests on the upper lip, the sides of the nose, and the nasal bridge (</a:t>
            </a:r>
            <a:r>
              <a:rPr lang="en-US" dirty="0">
                <a:latin typeface="Times New Roman" panose="02020603050405020304" pitchFamily="18" charset="0"/>
                <a:cs typeface="Times New Roman" panose="02020603050405020304" pitchFamily="18" charset="0"/>
              </a:rPr>
              <a:t>fig. </a:t>
            </a:r>
            <a:r>
              <a:rPr lang="en-US" dirty="0">
                <a:effectLst/>
                <a:latin typeface="Times New Roman" panose="02020603050405020304" pitchFamily="18" charset="0"/>
                <a:cs typeface="Times New Roman" panose="02020603050405020304" pitchFamily="18" charset="0"/>
              </a:rPr>
              <a:t>A).</a:t>
            </a:r>
          </a:p>
          <a:p>
            <a:pPr algn="l" fontAlgn="base"/>
            <a:r>
              <a:rPr lang="en-US" b="1" dirty="0">
                <a:effectLst/>
                <a:latin typeface="Times New Roman" panose="02020603050405020304" pitchFamily="18" charset="0"/>
                <a:cs typeface="Times New Roman" panose="02020603050405020304" pitchFamily="18" charset="0"/>
              </a:rPr>
              <a:t>Oro-nasal mask </a:t>
            </a:r>
            <a:r>
              <a:rPr lang="en-US" dirty="0">
                <a:effectLst/>
                <a:latin typeface="Times New Roman" panose="02020603050405020304" pitchFamily="18" charset="0"/>
                <a:cs typeface="Times New Roman" panose="02020603050405020304" pitchFamily="18" charset="0"/>
              </a:rPr>
              <a:t>(also referred to as a face mask): this mask covers the nose and mouth and rests on the chin, the sides of the nose and mouth, and the nasal bridge (fig. B).</a:t>
            </a:r>
          </a:p>
          <a:p>
            <a:pPr algn="l" fontAlgn="base"/>
            <a:r>
              <a:rPr lang="en-US" b="1" dirty="0">
                <a:effectLst/>
                <a:latin typeface="Times New Roman" panose="02020603050405020304" pitchFamily="18" charset="0"/>
                <a:cs typeface="Times New Roman" panose="02020603050405020304" pitchFamily="18" charset="0"/>
              </a:rPr>
              <a:t>Nasal pillow mask</a:t>
            </a:r>
            <a:r>
              <a:rPr lang="en-US" dirty="0">
                <a:effectLst/>
                <a:latin typeface="Times New Roman" panose="02020603050405020304" pitchFamily="18" charset="0"/>
                <a:cs typeface="Times New Roman" panose="02020603050405020304" pitchFamily="18" charset="0"/>
              </a:rPr>
              <a:t>: this mask fits on the rim of the nostrils. This type of mask is usually recommended for individuals who find nasal or </a:t>
            </a:r>
            <a:r>
              <a:rPr lang="en-US" dirty="0" err="1">
                <a:effectLst/>
                <a:latin typeface="Times New Roman" panose="02020603050405020304" pitchFamily="18" charset="0"/>
                <a:cs typeface="Times New Roman" panose="02020603050405020304" pitchFamily="18" charset="0"/>
              </a:rPr>
              <a:t>oro</a:t>
            </a:r>
            <a:r>
              <a:rPr lang="en-US" dirty="0">
                <a:effectLst/>
                <a:latin typeface="Times New Roman" panose="02020603050405020304" pitchFamily="18" charset="0"/>
                <a:cs typeface="Times New Roman" panose="02020603050405020304" pitchFamily="18" charset="0"/>
              </a:rPr>
              <a:t>-nasal masks uncomfortable or experience skin breakdown on the nasal bridge. Nasal pillows are used mainly in stable patients with sleep-disordered breathing (fig. C).</a:t>
            </a:r>
          </a:p>
        </p:txBody>
      </p:sp>
    </p:spTree>
    <p:extLst>
      <p:ext uri="{BB962C8B-B14F-4D97-AF65-F5344CB8AC3E}">
        <p14:creationId xmlns:p14="http://schemas.microsoft.com/office/powerpoint/2010/main" val="75771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AF97E-8B53-4F69-BA43-AFF9041BAB9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Types of interfaces</a:t>
            </a:r>
            <a:endParaRPr lang="en-US" dirty="0"/>
          </a:p>
        </p:txBody>
      </p:sp>
      <p:sp>
        <p:nvSpPr>
          <p:cNvPr id="3" name="Content Placeholder 2">
            <a:extLst>
              <a:ext uri="{FF2B5EF4-FFF2-40B4-BE49-F238E27FC236}">
                <a16:creationId xmlns:a16="http://schemas.microsoft.com/office/drawing/2014/main" xmlns="" id="{16F70F9B-5CB2-465F-9C83-5437922DE818}"/>
              </a:ext>
            </a:extLst>
          </p:cNvPr>
          <p:cNvSpPr>
            <a:spLocks noGrp="1"/>
          </p:cNvSpPr>
          <p:nvPr>
            <p:ph idx="1"/>
          </p:nvPr>
        </p:nvSpPr>
        <p:spPr>
          <a:xfrm>
            <a:off x="609600" y="1417639"/>
            <a:ext cx="9956800" cy="4708526"/>
          </a:xfrm>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Oral mask</a:t>
            </a:r>
            <a:r>
              <a:rPr lang="en-US" dirty="0">
                <a:latin typeface="Times New Roman" panose="02020603050405020304" pitchFamily="18" charset="0"/>
                <a:cs typeface="Times New Roman" panose="02020603050405020304" pitchFamily="18" charset="0"/>
              </a:rPr>
              <a:t>: this mask fits inside the mouth between the teeth and lips and has a tongue guide to prevent the tongue from obstructing the airway passage. This type is not common in practice (fig. D).</a:t>
            </a:r>
          </a:p>
          <a:p>
            <a:r>
              <a:rPr lang="en-US" b="1" dirty="0">
                <a:latin typeface="Times New Roman" panose="02020603050405020304" pitchFamily="18" charset="0"/>
                <a:cs typeface="Times New Roman" panose="02020603050405020304" pitchFamily="18" charset="0"/>
              </a:rPr>
              <a:t>Total face mask</a:t>
            </a:r>
            <a:r>
              <a:rPr lang="en-US" dirty="0">
                <a:latin typeface="Times New Roman" panose="02020603050405020304" pitchFamily="18" charset="0"/>
                <a:cs typeface="Times New Roman" panose="02020603050405020304" pitchFamily="18" charset="0"/>
              </a:rPr>
              <a:t>: this mask covers the whole face and is used mainly in patients with AHF (fig. E).</a:t>
            </a:r>
          </a:p>
          <a:p>
            <a:r>
              <a:rPr lang="en-US" b="1" dirty="0">
                <a:latin typeface="Times New Roman" panose="02020603050405020304" pitchFamily="18" charset="0"/>
                <a:cs typeface="Times New Roman" panose="02020603050405020304" pitchFamily="18" charset="0"/>
              </a:rPr>
              <a:t>Helmet</a:t>
            </a:r>
            <a:r>
              <a:rPr lang="en-US" dirty="0">
                <a:latin typeface="Times New Roman" panose="02020603050405020304" pitchFamily="18" charset="0"/>
                <a:cs typeface="Times New Roman" panose="02020603050405020304" pitchFamily="18" charset="0"/>
              </a:rPr>
              <a:t>: the helmet is a transparent hood that covers the entire head and face of the patient and has a rubber collar neck seal. It is used as an alternative to the </a:t>
            </a:r>
            <a:r>
              <a:rPr lang="en-US" dirty="0" err="1">
                <a:latin typeface="Times New Roman" panose="02020603050405020304" pitchFamily="18" charset="0"/>
                <a:cs typeface="Times New Roman" panose="02020603050405020304" pitchFamily="18" charset="0"/>
              </a:rPr>
              <a:t>oro</a:t>
            </a:r>
            <a:r>
              <a:rPr lang="en-US" dirty="0">
                <a:latin typeface="Times New Roman" panose="02020603050405020304" pitchFamily="18" charset="0"/>
                <a:cs typeface="Times New Roman" panose="02020603050405020304" pitchFamily="18" charset="0"/>
              </a:rPr>
              <a:t>-nasal mask in patients with acute hypoxemic respiratory failure or acute cardiogenic pulmonary edema in certain countries. it was developed to improve tolerability and reduce complications in patients with ARF on NIV. it is not commonly used in patients with acute hypercapnic respiratory failure (fig. F).</a:t>
            </a:r>
          </a:p>
        </p:txBody>
      </p:sp>
    </p:spTree>
    <p:extLst>
      <p:ext uri="{BB962C8B-B14F-4D97-AF65-F5344CB8AC3E}">
        <p14:creationId xmlns:p14="http://schemas.microsoft.com/office/powerpoint/2010/main" val="44049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EB48F-7609-4ECA-9FB8-F31F90639A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9CDA629-6EE8-499E-B3BC-101F3285E78B}"/>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xmlns="" id="{594B6FCD-3EA0-42C7-9E11-D7B259F0E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4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1" y="1124744"/>
            <a:ext cx="26003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83573"/>
      </p:ext>
    </p:extLst>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1900</TotalTime>
  <Words>1594</Words>
  <Application>Microsoft Office PowerPoint</Application>
  <PresentationFormat>مخصص</PresentationFormat>
  <Paragraphs>127</Paragraphs>
  <Slides>40</Slides>
  <Notes>3</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تقنية</vt:lpstr>
      <vt:lpstr>عرض تقديمي في PowerPoint</vt:lpstr>
      <vt:lpstr>NIV</vt:lpstr>
      <vt:lpstr>Advantages and disadvantages</vt:lpstr>
      <vt:lpstr>NIV</vt:lpstr>
      <vt:lpstr>Interfaces </vt:lpstr>
      <vt:lpstr>Types of interfaces</vt:lpstr>
      <vt:lpstr>Types of interfaces</vt:lpstr>
      <vt:lpstr>عرض تقديمي في PowerPoint</vt:lpstr>
      <vt:lpstr>عرض تقديمي في PowerPoint</vt:lpstr>
      <vt:lpstr>عرض تقديمي في PowerPoint</vt:lpstr>
      <vt:lpstr>Nasal masks (general advantages)</vt:lpstr>
      <vt:lpstr>Nasal masks (cautions, disadvantages)</vt:lpstr>
      <vt:lpstr>عرض تقديمي في PowerPoint</vt:lpstr>
      <vt:lpstr>Oronasal masks (general advantages)</vt:lpstr>
      <vt:lpstr>Oronasal masks (cautions, disadvantages)</vt:lpstr>
      <vt:lpstr>عرض تقديمي في PowerPoint</vt:lpstr>
      <vt:lpstr>Clinical criteria for using NIPPV</vt:lpstr>
      <vt:lpstr>Contraindications</vt:lpstr>
      <vt:lpstr>Monitoring</vt:lpstr>
      <vt:lpstr>عرض تقديمي في PowerPoint</vt:lpstr>
      <vt:lpstr>Complications of NIV and corrective action</vt:lpstr>
      <vt:lpstr>Discontinuation of NIV</vt:lpstr>
      <vt:lpstr>Modes of NIV </vt:lpstr>
      <vt:lpstr>NIV-CPAP</vt:lpstr>
      <vt:lpstr>عرض تقديمي في PowerPoint</vt:lpstr>
      <vt:lpstr>عرض تقديمي في PowerPoint</vt:lpstr>
      <vt:lpstr>عرض تقديمي في PowerPoint</vt:lpstr>
      <vt:lpstr>NIV- BiPAP</vt:lpstr>
      <vt:lpstr>عرض تقديمي في PowerPoint</vt:lpstr>
      <vt:lpstr>عرض تقديمي في PowerPoint</vt:lpstr>
      <vt:lpstr>NIPPV for acute exacerbation of COPD</vt:lpstr>
      <vt:lpstr>NIPPV for acute cardiogenic pulmonary edema</vt:lpstr>
      <vt:lpstr>NIPPV for ARDS</vt:lpstr>
      <vt:lpstr>Fraction of inspired oxygen (FIO2)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ahmed Al_Dulaimi</dc:creator>
  <cp:lastModifiedBy>Maher</cp:lastModifiedBy>
  <cp:revision>91</cp:revision>
  <dcterms:created xsi:type="dcterms:W3CDTF">2020-12-21T21:58:37Z</dcterms:created>
  <dcterms:modified xsi:type="dcterms:W3CDTF">2023-10-27T09:37:48Z</dcterms:modified>
</cp:coreProperties>
</file>