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1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D8463D-C72C-4621-B124-2B75A8612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672B3DC-8F75-4003-8E93-68828745FB60}" type="datetimeFigureOut">
              <a:rPr lang="en-US" smtClean="0"/>
              <a:pPr/>
              <a:t>11/9/2023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1062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Pin Out of 8086 Microprocessor</a:t>
            </a: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43200" y="2782669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Dr. Feryal Althefery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76200"/>
            <a:ext cx="2667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Pin Out of </a:t>
            </a:r>
            <a:r>
              <a:rPr lang="en-US" sz="1400" dirty="0" smtClean="0"/>
              <a:t>8086 </a:t>
            </a:r>
            <a:r>
              <a:rPr lang="en-US" sz="1400" dirty="0" smtClean="0"/>
              <a:t>Microprocessor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43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Feryal Althefery</a:t>
            </a:r>
          </a:p>
          <a:p>
            <a:pPr algn="ctr"/>
            <a:r>
              <a:rPr lang="en-US" dirty="0" smtClean="0"/>
              <a:t>Feryal.Ibrahim@uomus.edu.iq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514" y="6169967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2860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has the third highest priority.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709446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triggered edge only.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13960" y="2103120"/>
            <a:ext cx="274320" cy="548640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84046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 mask able interrupt.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 smtClean="0"/>
              <a:t>RST 6.5</a:t>
            </a:r>
          </a:p>
          <a:p>
            <a:pPr algn="ctr"/>
            <a:r>
              <a:rPr lang="fi-FI" b="1" dirty="0" smtClean="0"/>
              <a:t>Pin 8 (Input)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2004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pin has to be held high for a specific period   </a:t>
            </a:r>
          </a:p>
          <a:p>
            <a:r>
              <a:rPr lang="en-US" sz="1600" dirty="0" smtClean="0"/>
              <a:t>    of time.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0" y="3886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RST 6.5 can be enabled by EI instruction.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0" y="4419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can be disabled by DI instruction.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  <p:bldP spid="1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32923" y="6412468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2860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has the fourth highest priority.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709446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also triggered edge only.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13960" y="2345368"/>
            <a:ext cx="274320" cy="548640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84046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 mask able interrupt.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 smtClean="0"/>
              <a:t>RST 5.5</a:t>
            </a:r>
          </a:p>
          <a:p>
            <a:pPr algn="ctr"/>
            <a:r>
              <a:rPr lang="fi-FI" b="1" dirty="0" smtClean="0"/>
              <a:t>Pin 9 (Input)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2004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pin has to be held high for a specific period   </a:t>
            </a:r>
          </a:p>
          <a:p>
            <a:r>
              <a:rPr lang="en-US" sz="1600" dirty="0" smtClean="0"/>
              <a:t>    of time.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0" y="3886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This interrupt is very similar to RST 6.5.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176" y="5865912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Dr. Feryal </a:t>
            </a:r>
            <a:r>
              <a:rPr lang="en-US" sz="1200" dirty="0"/>
              <a:t>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2860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an out going signal.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709446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an active low signal.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76968" y="2820536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84046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stands for interrupt acknowledge.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 smtClean="0"/>
              <a:t>INTA</a:t>
            </a:r>
          </a:p>
          <a:p>
            <a:pPr algn="ctr"/>
            <a:r>
              <a:rPr lang="fi-FI" b="1" dirty="0" smtClean="0"/>
              <a:t>Pin 11 (Input)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2004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Low output on this pin indicates that   </a:t>
            </a:r>
          </a:p>
          <a:p>
            <a:r>
              <a:rPr lang="en-US" sz="1600" dirty="0" smtClean="0"/>
              <a:t>    microprocessor has acknowledged the INTR          </a:t>
            </a:r>
          </a:p>
          <a:p>
            <a:r>
              <a:rPr lang="en-US" sz="1600" dirty="0" smtClean="0"/>
              <a:t>    request.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09800" y="10668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577" y="5943600"/>
            <a:ext cx="2178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Dr. Feryal </a:t>
            </a:r>
            <a:r>
              <a:rPr lang="en-US" sz="1200" dirty="0"/>
              <a:t>Althefery</a:t>
            </a:r>
          </a:p>
          <a:p>
            <a:pPr algn="ctr"/>
            <a:r>
              <a:rPr lang="en-US" sz="1200" dirty="0" smtClean="0"/>
              <a:t>Feryal. Ibrahim  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09600" y="1066800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Address and Data Pins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6200" y="16540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Address Bus:</a:t>
            </a:r>
          </a:p>
          <a:p>
            <a:r>
              <a:rPr lang="en-US" sz="1600" b="1" dirty="0" smtClean="0"/>
              <a:t>   </a:t>
            </a:r>
          </a:p>
          <a:p>
            <a:r>
              <a:rPr lang="en-US" sz="1600" dirty="0" smtClean="0"/>
              <a:t>• The address bus is used to send          </a:t>
            </a:r>
          </a:p>
          <a:p>
            <a:r>
              <a:rPr lang="en-US" sz="1600" dirty="0" smtClean="0"/>
              <a:t>    address to memory or IO devices.</a:t>
            </a:r>
          </a:p>
          <a:p>
            <a:endParaRPr lang="en-US" sz="1600" dirty="0" smtClean="0"/>
          </a:p>
          <a:p>
            <a:r>
              <a:rPr lang="en-US" sz="1600" dirty="0" smtClean="0"/>
              <a:t>• It selects one of the many locations in</a:t>
            </a:r>
          </a:p>
          <a:p>
            <a:r>
              <a:rPr lang="en-US" sz="1600" dirty="0" smtClean="0"/>
              <a:t>    memory or one of I/O devices.</a:t>
            </a:r>
          </a:p>
          <a:p>
            <a:endParaRPr lang="en-US" sz="1600" dirty="0" smtClean="0"/>
          </a:p>
          <a:p>
            <a:r>
              <a:rPr lang="en-US" sz="1600" dirty="0" smtClean="0"/>
              <a:t>• Its </a:t>
            </a:r>
            <a:r>
              <a:rPr lang="en-US" sz="1600" dirty="0" smtClean="0">
                <a:solidFill>
                  <a:srgbClr val="FF0000"/>
                </a:solidFill>
              </a:rPr>
              <a:t>length 16-bit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76200" y="43739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Data Bus:</a:t>
            </a:r>
          </a:p>
          <a:p>
            <a:endParaRPr lang="en-US" sz="1600" b="1" dirty="0" smtClean="0"/>
          </a:p>
          <a:p>
            <a:r>
              <a:rPr lang="en-US" sz="1600" dirty="0" smtClean="0"/>
              <a:t>• It is used to transfer data between</a:t>
            </a:r>
          </a:p>
          <a:p>
            <a:r>
              <a:rPr lang="en-US" sz="1600" dirty="0" smtClean="0"/>
              <a:t>   microprocessor and memory or IO devices.</a:t>
            </a:r>
          </a:p>
          <a:p>
            <a:endParaRPr lang="en-US" sz="1600" dirty="0" smtClean="0"/>
          </a:p>
          <a:p>
            <a:r>
              <a:rPr lang="en-US" sz="1600" dirty="0" smtClean="0"/>
              <a:t>• </a:t>
            </a:r>
            <a:r>
              <a:rPr lang="en-US" sz="1600" dirty="0"/>
              <a:t>Its </a:t>
            </a:r>
            <a:r>
              <a:rPr lang="en-US" sz="1600" dirty="0">
                <a:solidFill>
                  <a:srgbClr val="FF0000"/>
                </a:solidFill>
              </a:rPr>
              <a:t>length </a:t>
            </a:r>
            <a:r>
              <a:rPr lang="en-US" sz="1600" dirty="0" smtClean="0">
                <a:solidFill>
                  <a:srgbClr val="FF0000"/>
                </a:solidFill>
              </a:rPr>
              <a:t>8-bit</a:t>
            </a:r>
            <a:r>
              <a:rPr lang="en-US" sz="1600" dirty="0" smtClean="0"/>
              <a:t>.</a:t>
            </a:r>
            <a:r>
              <a:rPr lang="ar-SA" sz="1600" dirty="0" smtClean="0"/>
              <a:t>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08467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</a:t>
            </a:r>
            <a:r>
              <a:rPr lang="en-US" sz="1200" dirty="0" smtClean="0"/>
              <a:t>. Feryal </a:t>
            </a:r>
            <a:r>
              <a:rPr lang="en-US" sz="1200" dirty="0"/>
              <a:t>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7680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During 1st clock cycle, these pins operate as lower  </a:t>
            </a:r>
          </a:p>
          <a:p>
            <a:r>
              <a:rPr lang="en-US" sz="1600" dirty="0" smtClean="0"/>
              <a:t>    half of address.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520625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separation of lower order address   </a:t>
            </a:r>
          </a:p>
          <a:p>
            <a:r>
              <a:rPr lang="en-US" sz="1600" dirty="0" smtClean="0"/>
              <a:t>    and data is done using address latch circuit.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22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4164162" y="4030185"/>
            <a:ext cx="2054212" cy="476536"/>
            <a:chOff x="2734574" y="2894166"/>
            <a:chExt cx="275902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35337" y="2895599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0476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9298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These pins serve the dual purpose of    </a:t>
            </a:r>
          </a:p>
          <a:p>
            <a:r>
              <a:rPr lang="en-US" sz="1600" dirty="0" smtClean="0"/>
              <a:t>     transmitting lower order address and data byte.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6062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In remaining clock cycles, these pins operate as    </a:t>
            </a:r>
          </a:p>
          <a:p>
            <a:r>
              <a:rPr lang="en-US" sz="1600" dirty="0" smtClean="0"/>
              <a:t>    data bus.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AD0 – AD7</a:t>
            </a:r>
          </a:p>
          <a:p>
            <a:pPr algn="ctr"/>
            <a:r>
              <a:rPr lang="en-US" dirty="0" smtClean="0"/>
              <a:t>Pin 19-12 (Bidirectional)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2358" y="5986046"/>
            <a:ext cx="5231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solidFill>
                  <a:srgbClr val="FF0000"/>
                </a:solidFill>
              </a:rPr>
              <a:t>H/W /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i="1" dirty="0" smtClean="0">
                <a:solidFill>
                  <a:srgbClr val="FF0000"/>
                </a:solidFill>
              </a:rPr>
              <a:t>solve the question 23 of reference book in p.p. 1-51 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123801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768025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During 1st clock cycle, ALE is activated.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19298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This latch circuit used to latch the status  </a:t>
            </a:r>
          </a:p>
          <a:p>
            <a:r>
              <a:rPr lang="en-US" sz="1600" dirty="0" smtClean="0"/>
              <a:t>    of lower order address bus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AD0 – AD7</a:t>
            </a:r>
          </a:p>
          <a:p>
            <a:pPr algn="ctr"/>
            <a:r>
              <a:rPr lang="en-US" dirty="0" smtClean="0"/>
              <a:t>Pin 19-12 (Bidirectional)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48567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32004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address is sent from microprocessor to</a:t>
            </a:r>
          </a:p>
          <a:p>
            <a:r>
              <a:rPr lang="en-US" sz="1600" dirty="0" smtClean="0"/>
              <a:t>    memory or I/O devices.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6829568" y="4295632"/>
            <a:ext cx="2209800" cy="476536"/>
            <a:chOff x="2734574" y="2894166"/>
            <a:chExt cx="275902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35337" y="2895599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0476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21584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These pins carry the higher order of address</a:t>
            </a:r>
          </a:p>
          <a:p>
            <a:r>
              <a:rPr lang="en-US" sz="1600" dirty="0" smtClean="0"/>
              <a:t>    bus.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2920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These 8 pins are switched to high impedance    </a:t>
            </a:r>
          </a:p>
          <a:p>
            <a:r>
              <a:rPr lang="en-US" sz="1600" dirty="0" smtClean="0"/>
              <a:t>    state during HOLD and RESET mode.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A8 – A15</a:t>
            </a:r>
          </a:p>
          <a:p>
            <a:pPr algn="ctr"/>
            <a:r>
              <a:rPr lang="en-US" b="1" dirty="0" smtClean="0"/>
              <a:t>Pin 21-28 (Unidirectional)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257" y="5966192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5394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indicates whether bus functions as   </a:t>
            </a:r>
          </a:p>
          <a:p>
            <a:r>
              <a:rPr lang="en-US" sz="1600" dirty="0" smtClean="0"/>
              <a:t>    address bus or data bus.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377625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If ALE = 1 then</a:t>
            </a:r>
          </a:p>
          <a:p>
            <a:r>
              <a:rPr lang="en-US" sz="1600" dirty="0" smtClean="0"/>
              <a:t>    Bus functions as address bus.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849070" y="2855792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84046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used to enable Address Latch.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 smtClean="0"/>
              <a:t>ALE</a:t>
            </a:r>
          </a:p>
          <a:p>
            <a:pPr algn="ctr"/>
            <a:r>
              <a:rPr lang="fi-FI" b="1" dirty="0" smtClean="0"/>
              <a:t>Pin 30 (Output)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43682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If ALE = 0 then</a:t>
            </a:r>
          </a:p>
          <a:p>
            <a:r>
              <a:rPr lang="en-US" sz="1600" dirty="0" smtClean="0"/>
              <a:t>◦ Bus functions as data bus.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52" y="6156458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5394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They tell the current operation which is in</a:t>
            </a:r>
          </a:p>
          <a:p>
            <a:r>
              <a:rPr lang="en-US" sz="1600" dirty="0" smtClean="0"/>
              <a:t>    progress in 8085.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820168" y="3090080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981200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S</a:t>
            </a:r>
            <a:r>
              <a:rPr lang="en-US" sz="1200" dirty="0" smtClean="0"/>
              <a:t>0</a:t>
            </a:r>
            <a:r>
              <a:rPr lang="en-US" sz="1600" dirty="0" smtClean="0"/>
              <a:t> and S</a:t>
            </a:r>
            <a:r>
              <a:rPr lang="en-US" sz="1200" dirty="0" smtClean="0"/>
              <a:t>1</a:t>
            </a:r>
            <a:r>
              <a:rPr lang="en-US" sz="1600" dirty="0" smtClean="0"/>
              <a:t> are called Status Pins.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S</a:t>
            </a:r>
            <a:r>
              <a:rPr lang="en-US" sz="1200" b="1" dirty="0" smtClean="0"/>
              <a:t>0</a:t>
            </a:r>
            <a:r>
              <a:rPr lang="en-US" b="1" dirty="0" smtClean="0"/>
              <a:t> and S</a:t>
            </a:r>
            <a:r>
              <a:rPr lang="en-US" sz="1200" b="1" dirty="0" smtClean="0"/>
              <a:t>1</a:t>
            </a:r>
          </a:p>
          <a:p>
            <a:pPr algn="ctr"/>
            <a:r>
              <a:rPr lang="en-US" b="1" dirty="0" smtClean="0"/>
              <a:t>Pin 29 (Output) and Pin 33 (Output)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7820168" y="2175681"/>
            <a:ext cx="228600" cy="476536"/>
            <a:chOff x="2725948" y="2894166"/>
            <a:chExt cx="293916" cy="45863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42807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08467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972568" y="1906136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676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This pin tells whether I/O or memory operation  </a:t>
            </a:r>
          </a:p>
          <a:p>
            <a:r>
              <a:rPr lang="en-US" sz="1600" dirty="0" smtClean="0"/>
              <a:t>    is being performed.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 smtClean="0"/>
              <a:t>IO/M</a:t>
            </a:r>
          </a:p>
          <a:p>
            <a:pPr algn="ctr"/>
            <a:r>
              <a:rPr lang="fi-FI" b="1" dirty="0" smtClean="0"/>
              <a:t>Pin 34 (Output)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077200" y="2092656"/>
            <a:ext cx="137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4816" y="1031544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0" y="2362200"/>
            <a:ext cx="4876800" cy="584775"/>
            <a:chOff x="0" y="2691825"/>
            <a:chExt cx="4876800" cy="584775"/>
          </a:xfrm>
        </p:grpSpPr>
        <p:sp>
          <p:nvSpPr>
            <p:cNvPr id="20" name="Rectangle 19"/>
            <p:cNvSpPr/>
            <p:nvPr/>
          </p:nvSpPr>
          <p:spPr>
            <a:xfrm>
              <a:off x="0" y="2691825"/>
              <a:ext cx="4876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1600" dirty="0" smtClean="0"/>
                <a:t> If IO/M = 1 then</a:t>
              </a:r>
            </a:p>
            <a:p>
              <a:r>
                <a:rPr lang="en-US" sz="1600" dirty="0" smtClean="0"/>
                <a:t>    ◦ I/O operation is being performed.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24552" y="2756848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0" y="3124200"/>
            <a:ext cx="4572000" cy="584775"/>
            <a:chOff x="0" y="4139625"/>
            <a:chExt cx="4572000" cy="584775"/>
          </a:xfrm>
        </p:grpSpPr>
        <p:sp>
          <p:nvSpPr>
            <p:cNvPr id="28" name="Rectangle 27"/>
            <p:cNvSpPr/>
            <p:nvPr/>
          </p:nvSpPr>
          <p:spPr>
            <a:xfrm>
              <a:off x="0" y="4139625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1600" dirty="0" smtClean="0"/>
                <a:t> If IO/M = 0 then</a:t>
              </a:r>
            </a:p>
            <a:p>
              <a:r>
                <a:rPr lang="en-US" sz="1600" dirty="0" smtClean="0"/>
                <a:t>    ◦ Memory operation is being performed.</a:t>
              </a: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32512" y="4196688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  <p:pic>
        <p:nvPicPr>
          <p:cNvPr id="36" name="Picture 2" descr="C:\Users\A\Desktop\محاضرات\Screenshot 2022-12-16 18.14.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6177"/>
            <a:ext cx="4648200" cy="24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076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Outlines of the lecture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981200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dirty="0" smtClean="0"/>
              <a:t>1. Pin Out Description. 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304800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dirty="0" smtClean="0"/>
              <a:t>2. Logic Devices for Interfacing.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457200" y="6077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Feryal Althefery</a:t>
            </a:r>
          </a:p>
          <a:p>
            <a:pPr algn="ctr"/>
            <a:r>
              <a:rPr lang="en-US" dirty="0"/>
              <a:t>Feryal.Ibrahim@uomus.edu.iq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881" y="5932660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785646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an active low signal.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5300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 control signal used for Read operation    </a:t>
            </a:r>
          </a:p>
          <a:p>
            <a:r>
              <a:rPr lang="en-US" sz="1600" dirty="0" smtClean="0"/>
              <a:t>    either from memory or from Input device.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820168" y="2404281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202364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RD stands for Read.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5792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A low signal indicates that data on the data      </a:t>
            </a:r>
          </a:p>
          <a:p>
            <a:r>
              <a:rPr lang="en-US" sz="1600" dirty="0" smtClean="0"/>
              <a:t>    bus must be placed either from selected      </a:t>
            </a:r>
          </a:p>
          <a:p>
            <a:r>
              <a:rPr lang="en-US" sz="1600" dirty="0" smtClean="0"/>
              <a:t>    memory location or from input device.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400" y="967517"/>
            <a:ext cx="4572000" cy="646331"/>
            <a:chOff x="152400" y="990600"/>
            <a:chExt cx="4572000" cy="646331"/>
          </a:xfrm>
        </p:grpSpPr>
        <p:sp>
          <p:nvSpPr>
            <p:cNvPr id="32" name="Rectangle 31"/>
            <p:cNvSpPr/>
            <p:nvPr/>
          </p:nvSpPr>
          <p:spPr>
            <a:xfrm>
              <a:off x="152400" y="9906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fi-FI" b="1" dirty="0" smtClean="0"/>
                <a:t>RD</a:t>
              </a:r>
            </a:p>
            <a:p>
              <a:pPr algn="ctr"/>
              <a:r>
                <a:rPr lang="fi-FI" b="1" dirty="0" smtClean="0"/>
                <a:t>Pin 32 (Output)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272352" y="1031544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546" y="6120825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785646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also active low signal.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5300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 control signal used for Write operation    </a:t>
            </a:r>
          </a:p>
          <a:p>
            <a:r>
              <a:rPr lang="en-US" sz="1600" dirty="0" smtClean="0"/>
              <a:t>    either into memory or into output device.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896368" y="2646528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202364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WR stands for Write.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5792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A low signal indicates that data on the data    </a:t>
            </a:r>
          </a:p>
          <a:p>
            <a:r>
              <a:rPr lang="en-US" sz="1600" dirty="0" smtClean="0"/>
              <a:t>    bus must be written into selected memory        </a:t>
            </a:r>
          </a:p>
          <a:p>
            <a:r>
              <a:rPr lang="en-US" sz="1600" dirty="0" smtClean="0"/>
              <a:t>    location or into output device.</a:t>
            </a:r>
            <a:endParaRPr lang="en-US" sz="1600" dirty="0"/>
          </a:p>
        </p:txBody>
      </p:sp>
      <p:grpSp>
        <p:nvGrpSpPr>
          <p:cNvPr id="3" name="Group 21"/>
          <p:cNvGrpSpPr/>
          <p:nvPr/>
        </p:nvGrpSpPr>
        <p:grpSpPr>
          <a:xfrm>
            <a:off x="152400" y="967517"/>
            <a:ext cx="4572000" cy="646331"/>
            <a:chOff x="152400" y="990600"/>
            <a:chExt cx="4572000" cy="646331"/>
          </a:xfrm>
        </p:grpSpPr>
        <p:sp>
          <p:nvSpPr>
            <p:cNvPr id="32" name="Rectangle 31"/>
            <p:cNvSpPr/>
            <p:nvPr/>
          </p:nvSpPr>
          <p:spPr>
            <a:xfrm>
              <a:off x="152400" y="9906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fi-FI" b="1" dirty="0" smtClean="0"/>
                <a:t>WR</a:t>
              </a:r>
            </a:p>
            <a:p>
              <a:pPr algn="ctr"/>
              <a:r>
                <a:rPr lang="fi-FI" b="1" dirty="0" smtClean="0"/>
                <a:t>Pin 31 (Output)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231408" y="1031544"/>
              <a:ext cx="365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143417"/>
            <a:ext cx="20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30728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A low value causes the microprocessor to enter</a:t>
            </a:r>
          </a:p>
          <a:p>
            <a:r>
              <a:rPr lang="en-US" sz="1600" dirty="0" smtClean="0"/>
              <a:t>    into </a:t>
            </a:r>
            <a:r>
              <a:rPr lang="en-US" sz="1600" b="1" i="1" dirty="0" smtClean="0"/>
              <a:t>wait state.</a:t>
            </a:r>
            <a:endParaRPr lang="en-US" sz="16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0" y="41396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microprocessor remains in wait state</a:t>
            </a:r>
          </a:p>
          <a:p>
            <a:r>
              <a:rPr lang="en-US" sz="1600" dirty="0" smtClean="0"/>
              <a:t>    until the input at this pin goes high.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972568" y="1691184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9050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This pin is used to synchronize slower</a:t>
            </a:r>
          </a:p>
          <a:p>
            <a:r>
              <a:rPr lang="en-US" sz="1600" dirty="0" smtClean="0"/>
              <a:t>    peripheral devices with fast microprocessor.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67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READY</a:t>
            </a:r>
          </a:p>
          <a:p>
            <a:pPr algn="ctr"/>
            <a:r>
              <a:rPr lang="en-US" b="1" dirty="0" smtClean="0"/>
              <a:t>Pin 35 (Input)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12596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30728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A high signal on this pin is a request to  </a:t>
            </a:r>
          </a:p>
          <a:p>
            <a:r>
              <a:rPr lang="en-US" sz="1600" dirty="0" smtClean="0"/>
              <a:t>    microprocessor to relinquish the hold on buses.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139625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This request is sent by DMA controller.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972568" y="964440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9050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HOLD pin is used to request the microprocessor    </a:t>
            </a:r>
          </a:p>
          <a:p>
            <a:r>
              <a:rPr lang="en-US" sz="1600" dirty="0" smtClean="0"/>
              <a:t>    for DMA (</a:t>
            </a:r>
            <a:r>
              <a:rPr lang="en-US" sz="1600" b="1" dirty="0" smtClean="0"/>
              <a:t>D</a:t>
            </a:r>
            <a:r>
              <a:rPr lang="en-US" sz="1600" dirty="0" smtClean="0"/>
              <a:t>irect </a:t>
            </a:r>
            <a:r>
              <a:rPr lang="en-US" sz="1600" b="1" dirty="0" smtClean="0"/>
              <a:t>M</a:t>
            </a:r>
            <a:r>
              <a:rPr lang="en-US" sz="1600" dirty="0" smtClean="0"/>
              <a:t>emory </a:t>
            </a:r>
            <a:r>
              <a:rPr lang="en-US" sz="1600" b="1" dirty="0" smtClean="0"/>
              <a:t>A</a:t>
            </a:r>
            <a:r>
              <a:rPr lang="en-US" sz="1600" dirty="0" smtClean="0"/>
              <a:t>ccesses) transfer.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67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HOLD</a:t>
            </a:r>
          </a:p>
          <a:p>
            <a:pPr algn="ctr"/>
            <a:r>
              <a:rPr lang="en-US" b="1" dirty="0" smtClean="0"/>
              <a:t>Pin 38 (Input)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0" y="49530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Intel 8257 and Intel 8237 are two DMA  </a:t>
            </a:r>
          </a:p>
          <a:p>
            <a:r>
              <a:rPr lang="en-US" sz="1600" dirty="0" smtClean="0"/>
              <a:t>    controllers.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463" y="5985301"/>
            <a:ext cx="208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</a:p>
          <a:p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133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microprocessor uses this pin to    </a:t>
            </a:r>
          </a:p>
          <a:p>
            <a:r>
              <a:rPr lang="en-US" sz="1600" dirty="0" smtClean="0"/>
              <a:t>    acknowledge the receipt of HOLD signal.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808982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When HLDA signal goes high, address bus, data  </a:t>
            </a:r>
          </a:p>
          <a:p>
            <a:r>
              <a:rPr lang="en-US" sz="1600" dirty="0" smtClean="0"/>
              <a:t>    bus, RD, WR, IO/M </a:t>
            </a:r>
            <a:r>
              <a:rPr lang="en-US" sz="1600" dirty="0" smtClean="0">
                <a:solidFill>
                  <a:srgbClr val="FF0000"/>
                </a:solidFill>
              </a:rPr>
              <a:t>pins</a:t>
            </a:r>
            <a:r>
              <a:rPr lang="en-US" sz="1600" dirty="0" smtClean="0"/>
              <a:t> are </a:t>
            </a:r>
            <a:r>
              <a:rPr lang="en-US" sz="1600" b="1" i="1" dirty="0" smtClean="0"/>
              <a:t>tri-stated. </a:t>
            </a:r>
            <a:r>
              <a:rPr lang="en-US" sz="1600" dirty="0" smtClean="0"/>
              <a:t>This     </a:t>
            </a:r>
          </a:p>
          <a:p>
            <a:r>
              <a:rPr lang="en-US" sz="1600" dirty="0" smtClean="0"/>
              <a:t>    means they are cut-off from external   </a:t>
            </a:r>
          </a:p>
          <a:p>
            <a:r>
              <a:rPr lang="en-US" sz="1600" dirty="0" smtClean="0"/>
              <a:t>    environment.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941036" y="700584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7526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HLDA stands for Hold Acknowledge.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67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HLDA</a:t>
            </a:r>
          </a:p>
          <a:p>
            <a:pPr algn="ctr"/>
            <a:r>
              <a:rPr lang="en-US" b="1" dirty="0" smtClean="0"/>
              <a:t>Pin 39 (Output)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9624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control of these buses goes to DMA controller.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0" y="4392304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Control remains at DMA Controller until</a:t>
            </a:r>
          </a:p>
          <a:p>
            <a:r>
              <a:rPr lang="en-US" sz="1600" dirty="0" smtClean="0"/>
              <a:t>     HOLD is held high.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50292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When HOLD goes low, HLDA also goes low and  </a:t>
            </a:r>
          </a:p>
          <a:p>
            <a:r>
              <a:rPr lang="en-US" sz="1600" dirty="0" smtClean="0"/>
              <a:t>     the microprocessor takes control of the buses.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  <p:bldP spid="1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194" y="5939135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3014246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Ground signal is connected to VSS.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7896368" y="441272"/>
            <a:ext cx="22860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21336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+5V power supply is connected to V</a:t>
            </a:r>
            <a:r>
              <a:rPr lang="en-US" sz="1200" dirty="0" smtClean="0"/>
              <a:t>CC</a:t>
            </a:r>
            <a:r>
              <a:rPr lang="en-US" sz="1600" dirty="0" smtClean="0"/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67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V</a:t>
            </a:r>
            <a:r>
              <a:rPr lang="en-US" sz="1200" b="1" dirty="0" smtClean="0"/>
              <a:t>SS</a:t>
            </a:r>
            <a:r>
              <a:rPr lang="en-US" b="1" dirty="0" smtClean="0"/>
              <a:t> and V</a:t>
            </a:r>
            <a:r>
              <a:rPr lang="en-US" sz="1200" b="1" dirty="0" smtClean="0"/>
              <a:t>CC</a:t>
            </a:r>
          </a:p>
          <a:p>
            <a:pPr algn="ctr"/>
            <a:r>
              <a:rPr lang="en-US" b="1" dirty="0" smtClean="0"/>
              <a:t>Pin 20 (Input) and Pin 40 (Input)</a:t>
            </a:r>
            <a:endParaRPr lang="en-US" b="1" dirty="0"/>
          </a:p>
        </p:txBody>
      </p:sp>
      <p:grpSp>
        <p:nvGrpSpPr>
          <p:cNvPr id="27" name="Group 18"/>
          <p:cNvGrpSpPr/>
          <p:nvPr/>
        </p:nvGrpSpPr>
        <p:grpSpPr>
          <a:xfrm rot="16200000">
            <a:off x="5076968" y="5169088"/>
            <a:ext cx="228600" cy="476536"/>
            <a:chOff x="2725948" y="2894166"/>
            <a:chExt cx="293916" cy="45863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1"/>
          <p:cNvSpPr/>
          <p:nvPr/>
        </p:nvSpPr>
        <p:spPr>
          <a:xfrm>
            <a:off x="76200" y="4698987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solidFill>
                  <a:srgbClr val="FF0000"/>
                </a:solidFill>
              </a:rPr>
              <a:t>H/W /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i="1" dirty="0" smtClean="0">
                <a:solidFill>
                  <a:srgbClr val="FF0000"/>
                </a:solidFill>
              </a:rPr>
              <a:t>solve the question 21 of 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reference book in p.p. 1-51 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939135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Logic Devices for Interfacing: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16764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explained previously.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12192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Multiplexing AD</a:t>
            </a:r>
            <a:r>
              <a:rPr lang="en-US" sz="1200" b="1" dirty="0" smtClean="0"/>
              <a:t>7</a:t>
            </a:r>
            <a:r>
              <a:rPr lang="en-US" b="1" dirty="0" smtClean="0"/>
              <a:t> - AD</a:t>
            </a:r>
            <a:r>
              <a:rPr lang="en-US" sz="1200" b="1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169967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Logic Devices for Interfacing: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228600" y="12192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2. Generation of control signals: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235327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Table below shows the logic state to execute these three control signals.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676400"/>
            <a:ext cx="8686800" cy="584775"/>
            <a:chOff x="0" y="1752600"/>
            <a:chExt cx="8686800" cy="584775"/>
          </a:xfrm>
        </p:grpSpPr>
        <p:sp>
          <p:nvSpPr>
            <p:cNvPr id="20" name="Rectangle 19"/>
            <p:cNvSpPr/>
            <p:nvPr/>
          </p:nvSpPr>
          <p:spPr>
            <a:xfrm>
              <a:off x="0" y="1752600"/>
              <a:ext cx="8686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1600" dirty="0" smtClean="0"/>
                <a:t> The important control signals are RD, WR and IO/M signals which organize the data   </a:t>
              </a:r>
            </a:p>
            <a:p>
              <a:r>
                <a:rPr lang="en-US" sz="1600" dirty="0" smtClean="0"/>
                <a:t>    follow between microprocessor and memory location or IO devices. </a:t>
              </a:r>
            </a:p>
          </p:txBody>
        </p:sp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>
              <a:off x="3078480" y="1815152"/>
              <a:ext cx="274320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3429000" y="1815152"/>
              <a:ext cx="274320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4419600" y="1795794"/>
              <a:ext cx="182880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90598" y="2896044"/>
          <a:ext cx="7239001" cy="3217482"/>
        </p:xfrm>
        <a:graphic>
          <a:graphicData uri="http://schemas.openxmlformats.org/drawingml/2006/table">
            <a:tbl>
              <a:tblPr/>
              <a:tblGrid>
                <a:gridCol w="103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IO/M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RD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WR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Arial"/>
                        </a:rPr>
                        <a:t>MEMR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RD + IO/M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Arial"/>
                        </a:rPr>
                        <a:t>MEMW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WR + IO/M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Arial"/>
                        </a:rPr>
                        <a:t>IOR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RD + IO/M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Arial"/>
                        </a:rPr>
                        <a:t>IOW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WR+ IO/M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Condition never exists, because RD and WR signals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Arial"/>
                        </a:rPr>
                        <a:t>               doesn’t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go low simultaneously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Condition never exists, because RD and WR signals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Arial"/>
                        </a:rPr>
                        <a:t>                          doesn’t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go low simultaneously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2" name="AutoShape 2"/>
          <p:cNvCxnSpPr>
            <a:cxnSpLocks noChangeShapeType="1"/>
          </p:cNvCxnSpPr>
          <p:nvPr/>
        </p:nvCxnSpPr>
        <p:spPr bwMode="auto">
          <a:xfrm>
            <a:off x="2386992" y="3137848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AutoShape 2"/>
          <p:cNvCxnSpPr>
            <a:cxnSpLocks noChangeShapeType="1"/>
          </p:cNvCxnSpPr>
          <p:nvPr/>
        </p:nvCxnSpPr>
        <p:spPr bwMode="auto">
          <a:xfrm>
            <a:off x="3401704" y="3137848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AutoShape 2"/>
          <p:cNvCxnSpPr>
            <a:cxnSpLocks noChangeShapeType="1"/>
          </p:cNvCxnSpPr>
          <p:nvPr/>
        </p:nvCxnSpPr>
        <p:spPr bwMode="auto">
          <a:xfrm>
            <a:off x="1537648" y="3151496"/>
            <a:ext cx="18288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AutoShape 2"/>
          <p:cNvCxnSpPr>
            <a:cxnSpLocks noChangeShapeType="1"/>
          </p:cNvCxnSpPr>
          <p:nvPr/>
        </p:nvCxnSpPr>
        <p:spPr bwMode="auto">
          <a:xfrm>
            <a:off x="4835856" y="3415352"/>
            <a:ext cx="18288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AutoShape 2"/>
          <p:cNvCxnSpPr>
            <a:cxnSpLocks noChangeShapeType="1"/>
          </p:cNvCxnSpPr>
          <p:nvPr/>
        </p:nvCxnSpPr>
        <p:spPr bwMode="auto">
          <a:xfrm>
            <a:off x="5894696" y="3415352"/>
            <a:ext cx="18288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AutoShape 2"/>
          <p:cNvCxnSpPr>
            <a:cxnSpLocks noChangeShapeType="1"/>
          </p:cNvCxnSpPr>
          <p:nvPr/>
        </p:nvCxnSpPr>
        <p:spPr bwMode="auto">
          <a:xfrm>
            <a:off x="6920552" y="3401704"/>
            <a:ext cx="18288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AutoShape 2"/>
          <p:cNvCxnSpPr>
            <a:cxnSpLocks noChangeShapeType="1"/>
          </p:cNvCxnSpPr>
          <p:nvPr/>
        </p:nvCxnSpPr>
        <p:spPr bwMode="auto">
          <a:xfrm>
            <a:off x="7938448" y="3425276"/>
            <a:ext cx="18288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AutoShape 2"/>
          <p:cNvCxnSpPr>
            <a:cxnSpLocks noChangeShapeType="1"/>
          </p:cNvCxnSpPr>
          <p:nvPr/>
        </p:nvCxnSpPr>
        <p:spPr bwMode="auto">
          <a:xfrm>
            <a:off x="4163704" y="3401704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AutoShape 2"/>
          <p:cNvCxnSpPr>
            <a:cxnSpLocks noChangeShapeType="1"/>
          </p:cNvCxnSpPr>
          <p:nvPr/>
        </p:nvCxnSpPr>
        <p:spPr bwMode="auto">
          <a:xfrm>
            <a:off x="5181600" y="3393744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AutoShape 2"/>
          <p:cNvCxnSpPr>
            <a:cxnSpLocks noChangeShapeType="1"/>
          </p:cNvCxnSpPr>
          <p:nvPr/>
        </p:nvCxnSpPr>
        <p:spPr bwMode="auto">
          <a:xfrm>
            <a:off x="6248400" y="3401704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AutoShape 2"/>
          <p:cNvCxnSpPr>
            <a:cxnSpLocks noChangeShapeType="1"/>
          </p:cNvCxnSpPr>
          <p:nvPr/>
        </p:nvCxnSpPr>
        <p:spPr bwMode="auto">
          <a:xfrm>
            <a:off x="7287904" y="3401704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AutoShape 2"/>
          <p:cNvCxnSpPr>
            <a:cxnSpLocks noChangeShapeType="1"/>
          </p:cNvCxnSpPr>
          <p:nvPr/>
        </p:nvCxnSpPr>
        <p:spPr bwMode="auto">
          <a:xfrm>
            <a:off x="4296768" y="3137848"/>
            <a:ext cx="54864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AutoShape 2"/>
          <p:cNvCxnSpPr>
            <a:cxnSpLocks noChangeShapeType="1"/>
          </p:cNvCxnSpPr>
          <p:nvPr/>
        </p:nvCxnSpPr>
        <p:spPr bwMode="auto">
          <a:xfrm>
            <a:off x="5347648" y="3137848"/>
            <a:ext cx="54864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AutoShape 2"/>
          <p:cNvCxnSpPr>
            <a:cxnSpLocks noChangeShapeType="1"/>
          </p:cNvCxnSpPr>
          <p:nvPr/>
        </p:nvCxnSpPr>
        <p:spPr bwMode="auto">
          <a:xfrm>
            <a:off x="6496336" y="3137848"/>
            <a:ext cx="3657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>
            <a:off x="7549488" y="3137848"/>
            <a:ext cx="3657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AutoShape 2"/>
          <p:cNvCxnSpPr>
            <a:cxnSpLocks noChangeShapeType="1"/>
          </p:cNvCxnSpPr>
          <p:nvPr/>
        </p:nvCxnSpPr>
        <p:spPr bwMode="auto">
          <a:xfrm>
            <a:off x="6656696" y="3352800"/>
            <a:ext cx="4572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AutoShape 2"/>
          <p:cNvCxnSpPr>
            <a:cxnSpLocks noChangeShapeType="1"/>
          </p:cNvCxnSpPr>
          <p:nvPr/>
        </p:nvCxnSpPr>
        <p:spPr bwMode="auto">
          <a:xfrm>
            <a:off x="7682552" y="3352800"/>
            <a:ext cx="4572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09" y="6169967"/>
            <a:ext cx="207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Logic Devices for Interfacing: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228600" y="12192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2. Generation of control signals: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6764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Figure below shows the circuit which generates the truth table shown in previous slide 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09850"/>
            <a:ext cx="3657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04800" y="2602674"/>
          <a:ext cx="4495802" cy="3112326"/>
        </p:xfrm>
        <a:graphic>
          <a:graphicData uri="http://schemas.openxmlformats.org/drawingml/2006/table">
            <a:tbl>
              <a:tblPr/>
              <a:tblGrid>
                <a:gridCol w="45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IO/M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RD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WR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Arial"/>
                        </a:rPr>
                        <a:t>MEMR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RD + IO/M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Arial"/>
                        </a:rPr>
                        <a:t>MEMW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WR + IO/M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Arial"/>
                        </a:rPr>
                        <a:t>IOR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RD + IO/M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Arial"/>
                        </a:rPr>
                        <a:t>IOW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WR+ IO/M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Condition never exists, because RD and WR signals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Arial"/>
                        </a:rPr>
                        <a:t>               doesn’t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go low simultaneously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Condition never exists, because RD and WR signals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Arial"/>
                        </a:rPr>
                        <a:t>                          doesn’t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go low simultaneously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0" name="AutoShape 2"/>
          <p:cNvCxnSpPr>
            <a:cxnSpLocks noChangeShapeType="1"/>
          </p:cNvCxnSpPr>
          <p:nvPr/>
        </p:nvCxnSpPr>
        <p:spPr bwMode="auto">
          <a:xfrm>
            <a:off x="810904" y="2819400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AutoShape 2"/>
          <p:cNvCxnSpPr>
            <a:cxnSpLocks noChangeShapeType="1"/>
          </p:cNvCxnSpPr>
          <p:nvPr/>
        </p:nvCxnSpPr>
        <p:spPr bwMode="auto">
          <a:xfrm>
            <a:off x="1191904" y="2819400"/>
            <a:ext cx="27432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AutoShape 2"/>
          <p:cNvCxnSpPr>
            <a:cxnSpLocks noChangeShapeType="1"/>
          </p:cNvCxnSpPr>
          <p:nvPr/>
        </p:nvCxnSpPr>
        <p:spPr bwMode="auto">
          <a:xfrm>
            <a:off x="533400" y="2819400"/>
            <a:ext cx="18288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AutoShape 2"/>
          <p:cNvCxnSpPr>
            <a:cxnSpLocks noChangeShapeType="1"/>
          </p:cNvCxnSpPr>
          <p:nvPr/>
        </p:nvCxnSpPr>
        <p:spPr bwMode="auto">
          <a:xfrm>
            <a:off x="1641144" y="2819400"/>
            <a:ext cx="54864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AutoShape 2"/>
          <p:cNvCxnSpPr>
            <a:cxnSpLocks noChangeShapeType="1"/>
          </p:cNvCxnSpPr>
          <p:nvPr/>
        </p:nvCxnSpPr>
        <p:spPr bwMode="auto">
          <a:xfrm>
            <a:off x="2397456" y="2819400"/>
            <a:ext cx="54864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AutoShape 2"/>
          <p:cNvCxnSpPr>
            <a:cxnSpLocks noChangeShapeType="1"/>
          </p:cNvCxnSpPr>
          <p:nvPr/>
        </p:nvCxnSpPr>
        <p:spPr bwMode="auto">
          <a:xfrm>
            <a:off x="3311856" y="2819400"/>
            <a:ext cx="32004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AutoShape 2"/>
          <p:cNvCxnSpPr>
            <a:cxnSpLocks noChangeShapeType="1"/>
          </p:cNvCxnSpPr>
          <p:nvPr/>
        </p:nvCxnSpPr>
        <p:spPr bwMode="auto">
          <a:xfrm>
            <a:off x="4191000" y="2819400"/>
            <a:ext cx="3657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AutoShape 2"/>
          <p:cNvCxnSpPr>
            <a:cxnSpLocks noChangeShapeType="1"/>
          </p:cNvCxnSpPr>
          <p:nvPr/>
        </p:nvCxnSpPr>
        <p:spPr bwMode="auto">
          <a:xfrm>
            <a:off x="2114264" y="3034352"/>
            <a:ext cx="1371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AutoShape 2"/>
          <p:cNvCxnSpPr>
            <a:cxnSpLocks noChangeShapeType="1"/>
          </p:cNvCxnSpPr>
          <p:nvPr/>
        </p:nvCxnSpPr>
        <p:spPr bwMode="auto">
          <a:xfrm>
            <a:off x="2913792" y="3048000"/>
            <a:ext cx="1371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AutoShape 2"/>
          <p:cNvCxnSpPr>
            <a:cxnSpLocks noChangeShapeType="1"/>
          </p:cNvCxnSpPr>
          <p:nvPr/>
        </p:nvCxnSpPr>
        <p:spPr bwMode="auto">
          <a:xfrm>
            <a:off x="1524000" y="3034352"/>
            <a:ext cx="2286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AutoShape 2"/>
          <p:cNvCxnSpPr>
            <a:cxnSpLocks noChangeShapeType="1"/>
          </p:cNvCxnSpPr>
          <p:nvPr/>
        </p:nvCxnSpPr>
        <p:spPr bwMode="auto">
          <a:xfrm>
            <a:off x="2309880" y="3026392"/>
            <a:ext cx="2286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AutoShape 2"/>
          <p:cNvCxnSpPr>
            <a:cxnSpLocks noChangeShapeType="1"/>
          </p:cNvCxnSpPr>
          <p:nvPr/>
        </p:nvCxnSpPr>
        <p:spPr bwMode="auto">
          <a:xfrm>
            <a:off x="3124200" y="3034352"/>
            <a:ext cx="2286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AutoShape 2"/>
          <p:cNvCxnSpPr>
            <a:cxnSpLocks noChangeShapeType="1"/>
          </p:cNvCxnSpPr>
          <p:nvPr/>
        </p:nvCxnSpPr>
        <p:spPr bwMode="auto">
          <a:xfrm>
            <a:off x="4006744" y="3020704"/>
            <a:ext cx="2286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AutoShape 2"/>
          <p:cNvCxnSpPr>
            <a:cxnSpLocks noChangeShapeType="1"/>
          </p:cNvCxnSpPr>
          <p:nvPr/>
        </p:nvCxnSpPr>
        <p:spPr bwMode="auto">
          <a:xfrm>
            <a:off x="3497240" y="2999096"/>
            <a:ext cx="3657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AutoShape 2"/>
          <p:cNvCxnSpPr>
            <a:cxnSpLocks noChangeShapeType="1"/>
          </p:cNvCxnSpPr>
          <p:nvPr/>
        </p:nvCxnSpPr>
        <p:spPr bwMode="auto">
          <a:xfrm>
            <a:off x="4360448" y="2999096"/>
            <a:ext cx="3657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AutoShape 2"/>
          <p:cNvCxnSpPr>
            <a:cxnSpLocks noChangeShapeType="1"/>
          </p:cNvCxnSpPr>
          <p:nvPr/>
        </p:nvCxnSpPr>
        <p:spPr bwMode="auto">
          <a:xfrm>
            <a:off x="3706504" y="3048000"/>
            <a:ext cx="1371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AutoShape 2"/>
          <p:cNvCxnSpPr>
            <a:cxnSpLocks noChangeShapeType="1"/>
          </p:cNvCxnSpPr>
          <p:nvPr/>
        </p:nvCxnSpPr>
        <p:spPr bwMode="auto">
          <a:xfrm>
            <a:off x="4572000" y="3048000"/>
            <a:ext cx="13716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514" y="6354633"/>
            <a:ext cx="211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Dr. 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Logic Devices for Interfacing: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228600" y="12192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3. Bus Drivers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676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Typically, the 8085 buses can source 400 </a:t>
            </a:r>
            <a:r>
              <a:rPr lang="en-US" sz="1600" dirty="0" smtClean="0">
                <a:sym typeface="Symbol"/>
              </a:rPr>
              <a:t></a:t>
            </a:r>
            <a:r>
              <a:rPr lang="en-US" sz="1600" dirty="0" smtClean="0"/>
              <a:t>A and sink 2 </a:t>
            </a:r>
            <a:r>
              <a:rPr lang="en-US" sz="1600" dirty="0" err="1" smtClean="0"/>
              <a:t>mA</a:t>
            </a:r>
            <a:r>
              <a:rPr lang="en-US" sz="1600" dirty="0" smtClean="0"/>
              <a:t> of current, i.e. it can drive  </a:t>
            </a:r>
          </a:p>
          <a:p>
            <a:r>
              <a:rPr lang="en-US" sz="1600" dirty="0" smtClean="0"/>
              <a:t>    only </a:t>
            </a:r>
            <a:r>
              <a:rPr lang="en-US" sz="1600" i="1" dirty="0" smtClean="0"/>
              <a:t>one</a:t>
            </a:r>
            <a:r>
              <a:rPr lang="en-US" sz="1600" dirty="0" smtClean="0"/>
              <a:t> TTL load.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2387025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One of solutions of this problem is using buffer which increase capacity of buses for   </a:t>
            </a:r>
          </a:p>
          <a:p>
            <a:r>
              <a:rPr lang="en-US" sz="1600" dirty="0" smtClean="0"/>
              <a:t>    more than one TTL as in figures below. 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124200"/>
            <a:ext cx="19694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27139" y="2260540"/>
            <a:ext cx="5682217" cy="32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478311" y="6412468"/>
            <a:ext cx="256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</a:p>
          <a:p>
            <a:r>
              <a:rPr lang="en-US" sz="1200" dirty="0" smtClean="0"/>
              <a:t>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X</a:t>
            </a:r>
            <a:r>
              <a:rPr lang="en-US" sz="1200" b="1" dirty="0" smtClean="0"/>
              <a:t>1</a:t>
            </a:r>
            <a:r>
              <a:rPr lang="en-US" b="1" dirty="0" smtClean="0"/>
              <a:t> &amp; X</a:t>
            </a:r>
            <a:r>
              <a:rPr lang="en-US" sz="1200" b="1" dirty="0" smtClean="0"/>
              <a:t>2</a:t>
            </a:r>
            <a:endParaRPr lang="en-US" b="1" dirty="0" smtClean="0"/>
          </a:p>
          <a:p>
            <a:pPr algn="ctr"/>
            <a:r>
              <a:rPr lang="en-US" dirty="0" smtClean="0"/>
              <a:t>Pin 1 and Pin 2 (Input)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2082225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These are also called Crystal Input Pins.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31242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A 8085 microprocessor need oscillator to  </a:t>
            </a:r>
          </a:p>
          <a:p>
            <a:r>
              <a:rPr lang="en-US" sz="1600" dirty="0" smtClean="0"/>
              <a:t>    generate clock signal.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41910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frequency of oscillator is twice of  </a:t>
            </a:r>
          </a:p>
          <a:p>
            <a:r>
              <a:rPr lang="en-US" sz="1600" dirty="0" smtClean="0"/>
              <a:t>     microprocessor frequency.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5105400" y="595952"/>
            <a:ext cx="293916" cy="543460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21"/>
          <p:cNvSpPr/>
          <p:nvPr/>
        </p:nvSpPr>
        <p:spPr>
          <a:xfrm>
            <a:off x="76200" y="5054025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solidFill>
                  <a:srgbClr val="FF0000"/>
                </a:solidFill>
              </a:rPr>
              <a:t>H/W /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i="1" dirty="0" smtClean="0">
                <a:solidFill>
                  <a:srgbClr val="FF0000"/>
                </a:solidFill>
              </a:rPr>
              <a:t>solve the question 18 of reference book in   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p.p. 1-51 (frequency only) 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57" y="6249144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2098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used to reset the microprocessor.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2743200"/>
            <a:ext cx="25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active low signal.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32766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When the signal on this pin is low for at least   </a:t>
            </a:r>
          </a:p>
          <a:p>
            <a:r>
              <a:rPr lang="en-US" sz="1600" dirty="0" smtClean="0"/>
              <a:t>    3 clock cycles, it forces the microprocessor   </a:t>
            </a:r>
          </a:p>
          <a:p>
            <a:r>
              <a:rPr lang="en-US" sz="1600" dirty="0" smtClean="0"/>
              <a:t>    to reset itself which means: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104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4927296" y="839792"/>
            <a:ext cx="203808" cy="762000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"/>
          <p:cNvGrpSpPr/>
          <p:nvPr/>
        </p:nvGrpSpPr>
        <p:grpSpPr>
          <a:xfrm rot="16200000">
            <a:off x="8024200" y="1250592"/>
            <a:ext cx="274320" cy="762000"/>
            <a:chOff x="2725948" y="2894166"/>
            <a:chExt cx="293916" cy="45863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52400" y="990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RESET IN and RESET OUT</a:t>
            </a:r>
          </a:p>
          <a:p>
            <a:r>
              <a:rPr lang="en-US" dirty="0" smtClean="0"/>
              <a:t>Pin 36 (Input) and Pin 3 (Output)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1017896"/>
            <a:ext cx="8521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81000" y="1791564"/>
            <a:ext cx="1467068" cy="369332"/>
            <a:chOff x="381000" y="1676400"/>
            <a:chExt cx="1467068" cy="369332"/>
          </a:xfrm>
        </p:grpSpPr>
        <p:sp>
          <p:nvSpPr>
            <p:cNvPr id="32" name="Rectangle 31"/>
            <p:cNvSpPr/>
            <p:nvPr/>
          </p:nvSpPr>
          <p:spPr>
            <a:xfrm>
              <a:off x="381000" y="1676400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RESET IN: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63568" y="167640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42039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Clearing the PC and IR</a:t>
            </a:r>
            <a:r>
              <a:rPr lang="en-US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Disabling all interrupts (except TRAP)</a:t>
            </a:r>
            <a:r>
              <a:rPr lang="en-US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Disabling the SOD pin</a:t>
            </a:r>
            <a:r>
              <a:rPr lang="en-US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All the buses (data, address, control) are   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  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tristated</a:t>
            </a:r>
            <a:r>
              <a:rPr lang="en-US" sz="1600" b="1" i="1" dirty="0" smtClean="0">
                <a:solidFill>
                  <a:srgbClr val="FF0000"/>
                </a:solidFill>
              </a:rPr>
              <a:t>( what is meaning that?)</a:t>
            </a:r>
            <a:r>
              <a:rPr lang="en-US" sz="1600" b="1" i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Gives HIGH output to RESET OUT pin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862248" y="1545608"/>
            <a:ext cx="548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329" y="6005660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557046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used to reset the peripheral devices and   </a:t>
            </a:r>
          </a:p>
          <a:p>
            <a:r>
              <a:rPr lang="en-US" sz="1600" dirty="0" smtClean="0"/>
              <a:t>    other ICs on the circuit.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3453825"/>
            <a:ext cx="25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an output signal.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4114800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an active high signal.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152400" y="990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RESET IN and RESET OUT</a:t>
            </a:r>
          </a:p>
          <a:p>
            <a:r>
              <a:rPr lang="en-US" dirty="0" smtClean="0"/>
              <a:t>Pin 36 (Input) and Pin 3 (Output)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1017896"/>
            <a:ext cx="8229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4800" y="184046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RESET OUT: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0" y="46482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output on this pin goes high whenever </a:t>
            </a:r>
          </a:p>
          <a:p>
            <a:r>
              <a:rPr lang="en-US" sz="1600" dirty="0" smtClean="0"/>
              <a:t>    RESET IN is given low signal.</a:t>
            </a:r>
            <a:endParaRPr lang="en-US" sz="16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18"/>
          <p:cNvGrpSpPr/>
          <p:nvPr/>
        </p:nvGrpSpPr>
        <p:grpSpPr>
          <a:xfrm rot="16200000">
            <a:off x="4971964" y="839792"/>
            <a:ext cx="203808" cy="762000"/>
            <a:chOff x="2725948" y="2894166"/>
            <a:chExt cx="293916" cy="45863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8"/>
          <p:cNvGrpSpPr/>
          <p:nvPr/>
        </p:nvGrpSpPr>
        <p:grpSpPr>
          <a:xfrm rot="16200000">
            <a:off x="8016240" y="1250592"/>
            <a:ext cx="274320" cy="762000"/>
            <a:chOff x="2725948" y="2894166"/>
            <a:chExt cx="293916" cy="4586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7848600" y="1545608"/>
            <a:ext cx="548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67" y="5939135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590800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takes 1 bit input from serial port of </a:t>
            </a:r>
            <a:r>
              <a:rPr lang="en-US" sz="1600" dirty="0" smtClean="0"/>
              <a:t>8086.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337762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Stores the bit at the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position (MSB) of the</a:t>
            </a:r>
          </a:p>
          <a:p>
            <a:r>
              <a:rPr lang="en-US" sz="1600" dirty="0" smtClean="0"/>
              <a:t>   Accumulator.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429202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RIM (Read Interrupt Mask) instruction is</a:t>
            </a:r>
          </a:p>
          <a:p>
            <a:r>
              <a:rPr lang="en-US" sz="1600" dirty="0" smtClean="0"/>
              <a:t>    used to transfer the bit.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66974" y="1298584"/>
            <a:ext cx="458792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304800" y="18404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SID (Serial Input Data):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SID and SOD</a:t>
            </a:r>
          </a:p>
          <a:p>
            <a:pPr algn="ctr"/>
            <a:r>
              <a:rPr lang="en-US" dirty="0" smtClean="0"/>
              <a:t>Pin 4 (Input) and Pin 5 (Output)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343" y="5985026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5908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takes 1 bit from Accumulator to serial  </a:t>
            </a:r>
          </a:p>
          <a:p>
            <a:r>
              <a:rPr lang="en-US" sz="1600" dirty="0" smtClean="0"/>
              <a:t>    port of 8085.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337762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Takes the bit from the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position (MSB) of  </a:t>
            </a:r>
          </a:p>
          <a:p>
            <a:r>
              <a:rPr lang="en-US" sz="1600" dirty="0" smtClean="0"/>
              <a:t>    the Accumulator.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429202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SIM (Set Interrupt Mask) instruction is used   </a:t>
            </a:r>
          </a:p>
          <a:p>
            <a:r>
              <a:rPr lang="en-US" sz="1600" dirty="0" smtClean="0"/>
              <a:t>    to transfer the bit.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35442" y="1298584"/>
            <a:ext cx="458792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304800" y="18404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SOD (Serial Output Data):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SID and SOD</a:t>
            </a:r>
          </a:p>
          <a:p>
            <a:pPr algn="ctr"/>
            <a:r>
              <a:rPr lang="en-US" dirty="0" smtClean="0"/>
              <a:t>Pin 4 (Input) and Pin 5 (Output)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62966" y="6095981"/>
            <a:ext cx="256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</a:p>
          <a:p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286000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has the highest priority.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27094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cannot be disabled.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3124200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both edge and level triggered.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98776" y="1668324"/>
            <a:ext cx="274320" cy="476536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84046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an non-mask able interrupt.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TRAP</a:t>
            </a:r>
          </a:p>
          <a:p>
            <a:pPr algn="ctr"/>
            <a:r>
              <a:rPr lang="en-US" dirty="0" smtClean="0"/>
              <a:t>Pin 6 (Input)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6576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    It means TRAP signal must go from low to high</a:t>
            </a:r>
            <a:r>
              <a:rPr lang="en-US" sz="1600" dirty="0"/>
              <a:t>. </a:t>
            </a:r>
            <a:r>
              <a:rPr lang="en-US" sz="1600" dirty="0" smtClean="0"/>
              <a:t>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And </a:t>
            </a:r>
            <a:r>
              <a:rPr lang="en-US" sz="1600" dirty="0"/>
              <a:t>must remain high for a </a:t>
            </a:r>
            <a:r>
              <a:rPr lang="en-US" sz="1600" dirty="0" smtClean="0"/>
              <a:t>certain period </a:t>
            </a:r>
            <a:r>
              <a:rPr lang="en-US" sz="1600" dirty="0"/>
              <a:t>of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time</a:t>
            </a:r>
            <a:r>
              <a:rPr lang="en-US" sz="1600" dirty="0"/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4724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TRAP is usually used for power failure and   </a:t>
            </a:r>
          </a:p>
          <a:p>
            <a:r>
              <a:rPr lang="en-US" sz="1600" dirty="0" smtClean="0"/>
              <a:t>    emergency shutoff.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40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39" y="6081355"/>
            <a:ext cx="207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Feryal Althefery</a:t>
            </a:r>
          </a:p>
          <a:p>
            <a:pPr algn="ctr"/>
            <a:r>
              <a:rPr lang="en-US" sz="1200" dirty="0"/>
              <a:t>Feryal.Ibrahim@uomus.edu.iq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200" y="38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Pin Out Description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2860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has the second highest priority.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709446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positive edge triggered only.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490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 rot="16200000">
            <a:off x="5013960" y="1874520"/>
            <a:ext cx="274320" cy="548640"/>
            <a:chOff x="2725948" y="2894166"/>
            <a:chExt cx="293916" cy="4586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25948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9864" y="2895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871734" y="3215640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871734" y="2757006"/>
              <a:ext cx="0" cy="274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84046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It is a mask able interrupt.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 smtClean="0"/>
              <a:t>RST 7.5</a:t>
            </a:r>
          </a:p>
          <a:p>
            <a:pPr algn="ctr"/>
            <a:r>
              <a:rPr lang="fi-FI" b="1" dirty="0" smtClean="0"/>
              <a:t>Pin 7 (Input)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2004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internal flip-flop is triggered by the rising</a:t>
            </a:r>
          </a:p>
          <a:p>
            <a:r>
              <a:rPr lang="en-US" sz="1600" dirty="0" smtClean="0"/>
              <a:t>    edge.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0" y="388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The flip-flop remains high until it is cleared   </a:t>
            </a:r>
          </a:p>
          <a:p>
            <a:r>
              <a:rPr lang="en-US" sz="1600" dirty="0" smtClean="0"/>
              <a:t>     by RESET IN.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31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# 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38724</TotalTime>
  <Words>2143</Words>
  <Application>Microsoft Office PowerPoint</Application>
  <PresentationFormat>On-screen Show (4:3)</PresentationFormat>
  <Paragraphs>505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Symbol</vt:lpstr>
      <vt:lpstr>Times New Roman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salim</dc:creator>
  <cp:lastModifiedBy>HP</cp:lastModifiedBy>
  <cp:revision>230</cp:revision>
  <dcterms:created xsi:type="dcterms:W3CDTF">2015-10-17T12:28:20Z</dcterms:created>
  <dcterms:modified xsi:type="dcterms:W3CDTF">2023-11-09T20:10:15Z</dcterms:modified>
</cp:coreProperties>
</file>