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-558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13566-9B9A-4C9F-9475-A27825B0D58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9A75-B030-46B7-8F04-54D496816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9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>
            <a:extLst>
              <a:ext uri="{FF2B5EF4-FFF2-40B4-BE49-F238E27FC236}">
                <a16:creationId xmlns:a16="http://schemas.microsoft.com/office/drawing/2014/main" xmlns="" id="{3572CFA6-052D-4F17-95CB-5472D291E3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>
            <a:extLst>
              <a:ext uri="{FF2B5EF4-FFF2-40B4-BE49-F238E27FC236}">
                <a16:creationId xmlns:a16="http://schemas.microsoft.com/office/drawing/2014/main" xmlns="" id="{0809D560-8F98-44FA-A313-E58EB9C4CB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0484" name="Номер слайда 3">
            <a:extLst>
              <a:ext uri="{FF2B5EF4-FFF2-40B4-BE49-F238E27FC236}">
                <a16:creationId xmlns:a16="http://schemas.microsoft.com/office/drawing/2014/main" xmlns="" id="{91966064-7CFB-434B-97F9-FFF5335727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8CFDE4-F724-4CFA-8CE8-85149F775CF4}" type="slidenum">
              <a:rPr lang="ru-RU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A2FAA9-0A99-4323-8CAA-AF87914D6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0AA89F7-61B5-4638-AA2E-E15C31124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45C88C-27DC-48FD-95C8-A12DB7487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7608CB-F4B1-468C-8BA8-A0E7C08B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9EFAB8-D18E-4EF2-9670-6B3A5C97E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5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479221-D031-43E7-80BC-6EF79F8E5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CD55DE7-564B-4213-A8A2-1EF5FBD4E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3ADC8C-5E68-47C0-85B3-076C2419D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92FC71-D564-4199-BFD1-544409E8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C69929-87E4-4FCB-B06F-C1036C078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5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10B153A-2A04-4E8B-8B12-95A9FE7333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B552A5-34C2-48C1-A685-A3E5760B1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02DC3A-772E-458F-9208-46A9BE70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0F9D9B-D089-448F-9D41-8A2981599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CDEFE2-13CC-4754-BC01-7DF83F0A9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7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4BCE95-FF8D-44B9-86D3-E2BAB727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A519D7-C056-46E0-A8CF-522274D27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431EA3-E335-41CC-9FE6-8E243547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21D2C2-D489-4B6D-949D-60DF2CFD7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013B93-05B5-4520-B7FA-4876610E0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2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1CBAE-CDD2-4685-B9A6-A88FE334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4883213-586B-4FA6-9652-E003C3A38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409D70-E479-4DC2-8276-6E08B5DDA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4C1544-A7F4-4E52-86A6-EB6674AFB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F7C0A7-D762-474C-994E-E9354710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0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FC2851-1A32-4447-8C6A-8181A19A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7FDCB3-4A99-4F9A-AE0E-B9CC49FE3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7AFD5F2-F0E2-49DF-A83C-6260E5C3D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88E50D-493A-4243-8EB4-330A47B7C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F8A5E2-8EB2-4961-9CAD-A3F30CDA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534031F-3774-4DB8-A7BF-5E113CCFC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9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0324F8-9D96-4E16-88D4-E0E2199C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DFB84F-A1BD-482B-A2BE-A97474538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B2FDA4-5BB1-4640-9250-B0DF76437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546C2F5-0ADA-4BC7-9F27-58E172A1E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2A951F3-256A-4C6A-B84D-92C7BEE1A9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E1FEA71-AE0E-4ACC-A24D-9CFAD83C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C3DED6F-F89B-467D-ABFD-725F343A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F7DDDBE-7FE7-4052-BB6E-337AD3681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6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3E44D9-B40F-4694-9062-2C0292D2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1728966-B32C-41D3-AE4F-ADF1ADE98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FC42AAF-2B06-49AA-BF33-04FA2D79B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8C54C8A-BD99-4457-A8A6-884816079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9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2EB4268-A44D-45C9-A713-0C85691A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9EA8804-D1E2-42F3-9D58-DC0EB12BD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0847553-DD09-4ACD-8AC5-BBD02C0F9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4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4655ED-7C4F-4CC7-B14B-85BE61D8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98396B-6832-4833-95D8-66D7D1DAF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E8010C-5AA8-4E61-B90D-1F2401501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8D90B5A-60FA-4A56-86CD-60915CE30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FAA60A-5EB1-4377-9898-20046FBD4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AC7A9F-EB74-4D7C-9E62-3CFA5FA1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2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5CE815-6769-47F6-A1FA-5F9F9A385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377421E-56C5-4B96-AC39-7F1142A61D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E13663A-8DAD-4975-9602-75CBCF1FF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29D892-7FE5-4DAC-B8B5-951BD9826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802521-BAA3-4B8E-A10F-6D623C5AA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1C8D0A4-0ACD-4549-965A-78F00621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9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63C59E9-900D-471C-9251-4F9922170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DC785A-59B5-4791-8EA2-1885F9905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2B9680-3091-4C9C-A904-F41827BEC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69DB-535B-4B5D-BC81-0458AF9D023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709F4C-55DC-478D-BEE5-78EE91962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BFF02D-2472-40D4-AA0E-15EFD6861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8D577-4DAF-4109-8231-5F0B8FB0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6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فرعي 2">
            <a:extLst>
              <a:ext uri="{FF2B5EF4-FFF2-40B4-BE49-F238E27FC236}">
                <a16:creationId xmlns:a16="http://schemas.microsoft.com/office/drawing/2014/main" xmlns="" id="{9AAE1D98-2566-44DE-B5DF-A2A8DDAE5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618" y="531858"/>
            <a:ext cx="7561263" cy="37179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Bef>
                <a:spcPts val="0"/>
              </a:spcBef>
              <a:buFont typeface="Arial"/>
              <a:buNone/>
              <a:defRPr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buFont typeface="Arial"/>
              <a:buNone/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ventilation</a:t>
            </a:r>
          </a:p>
          <a:p>
            <a:pPr algn="ctr" eaLnBrk="1" fontAlgn="auto" hangingPunct="1">
              <a:spcBef>
                <a:spcPts val="0"/>
              </a:spcBef>
              <a:buFont typeface="Arial"/>
              <a:buNone/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ventilation(MV) </a:t>
            </a:r>
          </a:p>
          <a:p>
            <a:pPr algn="ctr" eaLnBrk="1" fontAlgn="auto" hangingPunct="1">
              <a:spcBef>
                <a:spcPts val="0"/>
              </a:spcBef>
              <a:buFont typeface="Arial"/>
              <a:buNone/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Invasive ventilation </a:t>
            </a:r>
          </a:p>
          <a:p>
            <a:pPr algn="ctr" eaLnBrk="1" fontAlgn="auto" hangingPunct="1">
              <a:spcBef>
                <a:spcPts val="0"/>
              </a:spcBef>
              <a:buFont typeface="Arial"/>
              <a:buNone/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Non-invasive ventilation(NIV)</a:t>
            </a:r>
          </a:p>
          <a:p>
            <a:pPr algn="ctr" eaLnBrk="1" fontAlgn="auto" hangingPunct="1">
              <a:spcBef>
                <a:spcPts val="0"/>
              </a:spcBef>
              <a:buFont typeface="Arial"/>
              <a:buNone/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L-6</a:t>
            </a:r>
          </a:p>
          <a:p>
            <a:pPr algn="ctr" eaLnBrk="1" fontAlgn="auto" hangingPunct="1">
              <a:spcBef>
                <a:spcPts val="0"/>
              </a:spcBef>
              <a:buFont typeface="Arial"/>
              <a:buNone/>
              <a:defRPr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صورة 6">
            <a:extLst>
              <a:ext uri="{FF2B5EF4-FFF2-40B4-BE49-F238E27FC236}">
                <a16:creationId xmlns:a16="http://schemas.microsoft.com/office/drawing/2014/main" xmlns="" id="{C9F0121E-7105-4C00-821F-171DA160D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0" y="333375"/>
            <a:ext cx="9144000" cy="675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Прямоугольник 10">
            <a:extLst>
              <a:ext uri="{FF2B5EF4-FFF2-40B4-BE49-F238E27FC236}">
                <a16:creationId xmlns:a16="http://schemas.microsoft.com/office/drawing/2014/main" xmlns="" id="{E2E3DA1C-8CDE-4D26-9AFD-40129858A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" y="5399088"/>
            <a:ext cx="5219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3" name="Прямоугольник 11">
            <a:extLst>
              <a:ext uri="{FF2B5EF4-FFF2-40B4-BE49-F238E27FC236}">
                <a16:creationId xmlns:a16="http://schemas.microsoft.com/office/drawing/2014/main" xmlns="" id="{4D434C7F-E377-4A7C-96D6-FC07E31EB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039" y="5399088"/>
            <a:ext cx="471246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Dr.Zainab</a:t>
            </a:r>
            <a:r>
              <a:rPr lang="en-US" alt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AL_Youseif</a:t>
            </a:r>
            <a:endParaRPr lang="en-US" alt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r>
              <a:rPr lang="en-US" alt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M.B.Ch.B</a:t>
            </a:r>
            <a:r>
              <a:rPr lang="en-US" alt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 /FICMS.A&amp;IC</a:t>
            </a:r>
          </a:p>
          <a:p>
            <a:endParaRPr lang="en-US" altLang="ru-RU" sz="2000" dirty="0">
              <a:solidFill>
                <a:schemeClr val="tx1">
                  <a:lumMod val="85000"/>
                  <a:lumOff val="15000"/>
                </a:schemeClr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75BE433-9B3B-4782-815D-ECB2EB04D835}"/>
              </a:ext>
            </a:extLst>
          </p:cNvPr>
          <p:cNvSpPr txBox="1"/>
          <p:nvPr/>
        </p:nvSpPr>
        <p:spPr>
          <a:xfrm>
            <a:off x="1110827" y="864342"/>
            <a:ext cx="9970346" cy="4013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You are asked to ventilate a 33yr old male </a:t>
            </a:r>
            <a:r>
              <a:rPr lang="en-US" altLang="en-US" sz="2800" dirty="0" err="1"/>
              <a:t>pt</a:t>
            </a:r>
            <a:r>
              <a:rPr lang="en-US" altLang="en-US" sz="2800" dirty="0"/>
              <a:t> in severe ARF. His ABG on a non-rebreather: </a:t>
            </a:r>
            <a:r>
              <a:rPr lang="en-US" altLang="en-US" sz="2800" dirty="0" err="1"/>
              <a:t>ph</a:t>
            </a:r>
            <a:r>
              <a:rPr lang="en-US" altLang="en-US" sz="2800" dirty="0"/>
              <a:t> 7.18, PaCO2 73, PaO2 90 HCO3 31. he is orally intubated with a 8 ETT with constant gas flow 40 L/min, RR=14, I:E = 2:3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dirty="0"/>
              <a:t>Determine the following: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dirty="0" err="1"/>
              <a:t>Ti</a:t>
            </a:r>
            <a:r>
              <a:rPr lang="en-US" altLang="en-US" sz="2800" dirty="0"/>
              <a:t>(I time)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dirty="0" err="1"/>
              <a:t>Te</a:t>
            </a:r>
            <a:r>
              <a:rPr lang="en-US" altLang="en-US" sz="2800" dirty="0"/>
              <a:t>(E time)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dirty="0"/>
              <a:t>TCT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dirty="0"/>
              <a:t>VT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6698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xmlns="" id="{765B8A65-CC28-4FF7-9512-6C784E06AF1B}"/>
              </a:ext>
            </a:extLst>
          </p:cNvPr>
          <p:cNvSpPr txBox="1">
            <a:spLocks noChangeArrowheads="1"/>
          </p:cNvSpPr>
          <p:nvPr/>
        </p:nvSpPr>
        <p:spPr>
          <a:xfrm>
            <a:off x="1490133" y="792483"/>
            <a:ext cx="8994986" cy="5135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en-US" sz="2800" dirty="0"/>
              <a:t>Adjusting I:E Ratio</a:t>
            </a:r>
          </a:p>
          <a:p>
            <a:pPr lvl="1"/>
            <a:endParaRPr lang="en-US" altLang="en-US" sz="2800" dirty="0"/>
          </a:p>
          <a:p>
            <a:pPr lvl="2"/>
            <a:r>
              <a:rPr lang="en-US" altLang="en-US" sz="2400" dirty="0"/>
              <a:t>   </a:t>
            </a:r>
            <a:r>
              <a:rPr lang="en-US" altLang="en-US" sz="1800" dirty="0"/>
              <a:t>I : </a:t>
            </a:r>
            <a:r>
              <a:rPr lang="en-US" altLang="en-US" sz="2400" dirty="0">
                <a:sym typeface="Symbol" panose="05050102010706020507" pitchFamily="18" charset="2"/>
              </a:rPr>
              <a:t>    </a:t>
            </a:r>
            <a:r>
              <a:rPr lang="en-US" altLang="en-US" sz="1800" dirty="0">
                <a:sym typeface="Symbol" panose="05050102010706020507" pitchFamily="18" charset="2"/>
              </a:rPr>
              <a:t>I </a:t>
            </a:r>
            <a:r>
              <a:rPr lang="en-US" altLang="en-US" sz="2400" dirty="0">
                <a:sym typeface="Symbol" panose="05050102010706020507" pitchFamily="18" charset="2"/>
              </a:rPr>
              <a:t> T</a:t>
            </a:r>
            <a:r>
              <a:rPr lang="en-US" altLang="en-US" sz="1800" dirty="0">
                <a:sym typeface="Symbol" panose="05050102010706020507" pitchFamily="18" charset="2"/>
              </a:rPr>
              <a:t>I  </a:t>
            </a:r>
            <a:r>
              <a:rPr lang="en-US" altLang="en-US" sz="2400" dirty="0">
                <a:sym typeface="Symbol" panose="05050102010706020507" pitchFamily="18" charset="2"/>
              </a:rPr>
              <a:t>smaller I:E ratio</a:t>
            </a:r>
          </a:p>
          <a:p>
            <a:pPr lvl="2"/>
            <a:r>
              <a:rPr lang="en-US" altLang="en-US" sz="2400" dirty="0">
                <a:sym typeface="Symbol" panose="05050102010706020507" pitchFamily="18" charset="2"/>
              </a:rPr>
              <a:t>   </a:t>
            </a:r>
            <a:r>
              <a:rPr lang="en-US" altLang="en-US" sz="1800" dirty="0"/>
              <a:t>I : </a:t>
            </a:r>
            <a:r>
              <a:rPr lang="en-US" altLang="en-US" sz="2400" dirty="0">
                <a:sym typeface="Symbol" panose="05050102010706020507" pitchFamily="18" charset="2"/>
              </a:rPr>
              <a:t>   </a:t>
            </a:r>
            <a:r>
              <a:rPr lang="en-US" altLang="en-US" sz="1800" dirty="0">
                <a:sym typeface="Symbol" panose="05050102010706020507" pitchFamily="18" charset="2"/>
              </a:rPr>
              <a:t>I </a:t>
            </a:r>
            <a:r>
              <a:rPr lang="en-US" altLang="en-US" sz="2400" dirty="0">
                <a:sym typeface="Symbol" panose="05050102010706020507" pitchFamily="18" charset="2"/>
              </a:rPr>
              <a:t> T</a:t>
            </a:r>
            <a:r>
              <a:rPr lang="en-US" altLang="en-US" sz="1800" dirty="0">
                <a:sym typeface="Symbol" panose="05050102010706020507" pitchFamily="18" charset="2"/>
              </a:rPr>
              <a:t>I  </a:t>
            </a:r>
            <a:r>
              <a:rPr lang="en-US" altLang="en-US" sz="2400" dirty="0">
                <a:sym typeface="Symbol" panose="05050102010706020507" pitchFamily="18" charset="2"/>
              </a:rPr>
              <a:t>larger I:E ratio</a:t>
            </a:r>
          </a:p>
          <a:p>
            <a:pPr lvl="2"/>
            <a:endParaRPr lang="en-US" altLang="en-US" sz="2400" dirty="0">
              <a:sym typeface="Symbol" panose="05050102010706020507" pitchFamily="18" charset="2"/>
            </a:endParaRPr>
          </a:p>
          <a:p>
            <a:pPr lvl="2"/>
            <a:r>
              <a:rPr lang="en-US" altLang="en-US" sz="2400" dirty="0">
                <a:sym typeface="Symbol" panose="05050102010706020507" pitchFamily="18" charset="2"/>
              </a:rPr>
              <a:t>VT: VT  TI  larger I:E ratio</a:t>
            </a:r>
          </a:p>
          <a:p>
            <a:pPr lvl="2"/>
            <a:r>
              <a:rPr lang="en-US" altLang="en-US" sz="2400" dirty="0">
                <a:sym typeface="Symbol" panose="05050102010706020507" pitchFamily="18" charset="2"/>
              </a:rPr>
              <a:t>VT: VT  TI  smaller I:E ratio</a:t>
            </a:r>
          </a:p>
          <a:p>
            <a:pPr lvl="2"/>
            <a:endParaRPr lang="en-US" altLang="en-US" sz="2400" dirty="0">
              <a:sym typeface="Symbol" panose="05050102010706020507" pitchFamily="18" charset="2"/>
            </a:endParaRPr>
          </a:p>
          <a:p>
            <a:pPr lvl="2"/>
            <a:r>
              <a:rPr lang="en-US" altLang="en-US" sz="2400" i="1" dirty="0">
                <a:sym typeface="Symbol" panose="05050102010706020507" pitchFamily="18" charset="2"/>
              </a:rPr>
              <a:t>f </a:t>
            </a:r>
            <a:r>
              <a:rPr lang="en-US" altLang="en-US" sz="2400" dirty="0">
                <a:sym typeface="Symbol" panose="05050102010706020507" pitchFamily="18" charset="2"/>
              </a:rPr>
              <a:t>: RR  T</a:t>
            </a:r>
            <a:r>
              <a:rPr lang="en-US" altLang="en-US" sz="1800" dirty="0">
                <a:sym typeface="Symbol" panose="05050102010706020507" pitchFamily="18" charset="2"/>
              </a:rPr>
              <a:t>E</a:t>
            </a:r>
            <a:r>
              <a:rPr lang="en-US" altLang="en-US" sz="2400" dirty="0">
                <a:sym typeface="Symbol" panose="05050102010706020507" pitchFamily="18" charset="2"/>
              </a:rPr>
              <a:t>  larger I:E ratio</a:t>
            </a:r>
          </a:p>
          <a:p>
            <a:pPr lvl="2"/>
            <a:r>
              <a:rPr lang="en-US" altLang="en-US" sz="2400" i="1" dirty="0">
                <a:sym typeface="Symbol" panose="05050102010706020507" pitchFamily="18" charset="2"/>
              </a:rPr>
              <a:t>f </a:t>
            </a:r>
            <a:r>
              <a:rPr lang="en-US" altLang="en-US" sz="2400" dirty="0">
                <a:sym typeface="Symbol" panose="05050102010706020507" pitchFamily="18" charset="2"/>
              </a:rPr>
              <a:t>: RR  T</a:t>
            </a:r>
            <a:r>
              <a:rPr lang="en-US" altLang="en-US" sz="1800" dirty="0">
                <a:sym typeface="Symbol" panose="05050102010706020507" pitchFamily="18" charset="2"/>
              </a:rPr>
              <a:t>E</a:t>
            </a:r>
            <a:r>
              <a:rPr lang="en-US" altLang="en-US" sz="2400" dirty="0">
                <a:sym typeface="Symbol" panose="05050102010706020507" pitchFamily="18" charset="2"/>
              </a:rPr>
              <a:t>  smaller I:E ratio</a:t>
            </a:r>
          </a:p>
          <a:p>
            <a:pPr lvl="2"/>
            <a:endParaRPr lang="en-US" altLang="en-US" sz="2400" dirty="0">
              <a:sym typeface="Symbol" panose="05050102010706020507" pitchFamily="18" charset="2"/>
            </a:endParaRPr>
          </a:p>
          <a:p>
            <a:pPr marL="1371600" lvl="3" indent="0">
              <a:buNone/>
            </a:pPr>
            <a:endParaRPr lang="en-US" altLang="en-US" sz="2000" dirty="0">
              <a:sym typeface="Symbol" panose="05050102010706020507" pitchFamily="18" charset="2"/>
            </a:endParaRPr>
          </a:p>
        </p:txBody>
      </p:sp>
      <p:pic>
        <p:nvPicPr>
          <p:cNvPr id="5" name="Picture 4" descr="Vdot">
            <a:extLst>
              <a:ext uri="{FF2B5EF4-FFF2-40B4-BE49-F238E27FC236}">
                <a16:creationId xmlns:a16="http://schemas.microsoft.com/office/drawing/2014/main" xmlns="" id="{D1073945-F3C9-45C5-81A8-40C77909C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831" y="1658621"/>
            <a:ext cx="276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Vdot">
            <a:extLst>
              <a:ext uri="{FF2B5EF4-FFF2-40B4-BE49-F238E27FC236}">
                <a16:creationId xmlns:a16="http://schemas.microsoft.com/office/drawing/2014/main" xmlns="" id="{009BCFF6-183B-4105-954C-95AE3716D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667" y="1734821"/>
            <a:ext cx="2206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Vdot">
            <a:extLst>
              <a:ext uri="{FF2B5EF4-FFF2-40B4-BE49-F238E27FC236}">
                <a16:creationId xmlns:a16="http://schemas.microsoft.com/office/drawing/2014/main" xmlns="" id="{D3448CF9-B8C6-405D-96F7-A8E18D14B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831" y="2074334"/>
            <a:ext cx="276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Vdot">
            <a:extLst>
              <a:ext uri="{FF2B5EF4-FFF2-40B4-BE49-F238E27FC236}">
                <a16:creationId xmlns:a16="http://schemas.microsoft.com/office/drawing/2014/main" xmlns="" id="{4EFC9F23-5626-4566-A917-32CD5653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666" y="2054015"/>
            <a:ext cx="220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34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19F45E-0B3B-40F8-8ED0-423B75E1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I:E Ratio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925FF4-C82A-4389-A525-5C69BAE81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690688"/>
            <a:ext cx="10691191" cy="448627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I:E ratio is the ratio of the duration of inspiratory and expiratory phases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normal I:E ratio at rest is about 1:2, and so the default duration of the expiratory phase in mechanical ventilation is approximately twice the duration of the inspiratory phase.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inspiratory rise time determines the rate at which the ventilator achieves a target pressure (in pressure control and pressure support modes) or flow rate (in volume control modes). 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816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creasing the inspiratory time and I:E ratio during mechanical ventilation  aggravates ventilator-induced lung injury in mice | Critical Care | Full  Text">
            <a:extLst>
              <a:ext uri="{FF2B5EF4-FFF2-40B4-BE49-F238E27FC236}">
                <a16:creationId xmlns:a16="http://schemas.microsoft.com/office/drawing/2014/main" xmlns="" id="{22469D08-F5D6-45C3-B612-FE1F36CAC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443"/>
            <a:ext cx="12288688" cy="688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62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5976CC3-C7D7-49DF-AE67-993D9F934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990" y="1179590"/>
            <a:ext cx="9985513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Palatino Linotype" panose="02040502050505030304" pitchFamily="18" charset="0"/>
              </a:rPr>
              <a:t>Total cycle time (TCT) equals inspiratory time (T</a:t>
            </a:r>
            <a:r>
              <a:rPr kumimoji="0" lang="en-US" altLang="en-US" sz="2000" b="0" i="0" u="none" strike="noStrike" cap="none" normalizeH="0" baseline="-30000" dirty="0">
                <a:ln>
                  <a:noFill/>
                </a:ln>
                <a:effectLst/>
                <a:latin typeface="Palatino Linotype" panose="02040502050505030304" pitchFamily="18" charset="0"/>
              </a:rPr>
              <a:t>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Palatino Linotype" panose="02040502050505030304" pitchFamily="18" charset="0"/>
              </a:rPr>
              <a:t>) plus expiratory time: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Palatino Linotype" panose="02040502050505030304" pitchFamily="18" charset="0"/>
              </a:rPr>
              <a:t>                   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Palatino Linotype" panose="0204050205050503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Palatino Linotype" panose="0204050205050503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Palatino Linotype" panose="0204050205050503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Palatino Linotype" panose="02040502050505030304" pitchFamily="18" charset="0"/>
              </a:rPr>
              <a:t> Respiratory rate (f) equals 1 min (60 seconds) divided by TCT.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Palatino Linotype" panose="02040502050505030304" pitchFamily="18" charset="0"/>
              </a:rPr>
              <a:t>  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Palatino Linotype" panose="0204050205050503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Palatino Linotype" panose="0204050205050503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Palatino Linotype" panose="0204050205050503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Palatino Linotype" panose="02040502050505030304" pitchFamily="18" charset="0"/>
            </a:endParaRPr>
          </a:p>
          <a:p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Palatino Linotype" panose="02040502050505030304" pitchFamily="18" charset="0"/>
              </a:rPr>
              <a:t>a Calculate TCT from f.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Palatino Linotype" panose="02040502050505030304" pitchFamily="18" charset="0"/>
              </a:rPr>
              <a:t>                             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1030" name="Picture 6" descr="image">
            <a:extLst>
              <a:ext uri="{FF2B5EF4-FFF2-40B4-BE49-F238E27FC236}">
                <a16:creationId xmlns:a16="http://schemas.microsoft.com/office/drawing/2014/main" xmlns="" id="{ADB71100-9063-4F66-9D51-B8A20C274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718" y="1952702"/>
            <a:ext cx="2267666" cy="65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">
            <a:extLst>
              <a:ext uri="{FF2B5EF4-FFF2-40B4-BE49-F238E27FC236}">
                <a16:creationId xmlns:a16="http://schemas.microsoft.com/office/drawing/2014/main" xmlns="" id="{27797403-B424-4C4A-BC31-B46260EA1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718" y="3180138"/>
            <a:ext cx="6245686" cy="103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76C12867-82C7-418C-962B-AC785095C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1742" y="-17617"/>
            <a:ext cx="112851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AD83"/>
                </a:solidFill>
                <a:effectLst/>
                <a:latin typeface="Palatino Linotype" panose="02040502050505030304" pitchFamily="18" charset="0"/>
              </a:rPr>
              <a:t>          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9" descr="image">
            <a:extLst>
              <a:ext uri="{FF2B5EF4-FFF2-40B4-BE49-F238E27FC236}">
                <a16:creationId xmlns:a16="http://schemas.microsoft.com/office/drawing/2014/main" xmlns="" id="{60E19ED9-AFC7-431D-8CBA-3683F76CF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718" y="5302157"/>
            <a:ext cx="2478983" cy="116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06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A4BC82-FC94-40B5-8605-1C4F8C26C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57" y="689113"/>
            <a:ext cx="10552043" cy="54878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I:time (Inspiratory Time)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E:time (Expiratory Time)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I:E Ratio= 1:2  most common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Respiratory Rate 15 </a:t>
            </a:r>
          </a:p>
          <a:p>
            <a:pPr marL="1144588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 ÷ 15 = 4 (total cycle time) </a:t>
            </a:r>
          </a:p>
          <a:p>
            <a:pPr marL="1144588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I= 1 second, E= 3 seconds, I:E Ratio 1:3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Respiratory Rate 12</a:t>
            </a:r>
          </a:p>
          <a:p>
            <a:pPr marL="1084263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 ÷ 12 = 5 (total cycle time) </a:t>
            </a:r>
          </a:p>
          <a:p>
            <a:pPr marL="1084263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I= 1 second, E= 4 seconds, I:E Ratio 1:4</a:t>
            </a:r>
          </a:p>
        </p:txBody>
      </p:sp>
    </p:spTree>
    <p:extLst>
      <p:ext uri="{BB962C8B-B14F-4D97-AF65-F5344CB8AC3E}">
        <p14:creationId xmlns:p14="http://schemas.microsoft.com/office/powerpoint/2010/main" val="264152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C03F5D-F845-4AAE-8B6A-34D89345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7D02FC-6658-48CC-ADC1-F1644DD13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Infant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default I:Time= 0.3 seconds 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Pediatric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default I:Time= 0.7 seconds 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I:E ratios will have decimal points – They are actual real time measurements that change dependent on patients measured respiratory rate. 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Examples= 1:3.2, 1:4.1, 1:2.7, 0.7:2.3</a:t>
            </a:r>
          </a:p>
        </p:txBody>
      </p:sp>
    </p:spTree>
    <p:extLst>
      <p:ext uri="{BB962C8B-B14F-4D97-AF65-F5344CB8AC3E}">
        <p14:creationId xmlns:p14="http://schemas.microsoft.com/office/powerpoint/2010/main" val="165184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B1394C0-857C-4BB4-9B3E-897DAF9E70D6}"/>
              </a:ext>
            </a:extLst>
          </p:cNvPr>
          <p:cNvSpPr txBox="1"/>
          <p:nvPr/>
        </p:nvSpPr>
        <p:spPr>
          <a:xfrm>
            <a:off x="3061546" y="3251199"/>
            <a:ext cx="60824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=Vt(L)/flow(L/s)</a:t>
            </a:r>
          </a:p>
        </p:txBody>
      </p:sp>
    </p:spTree>
    <p:extLst>
      <p:ext uri="{BB962C8B-B14F-4D97-AF65-F5344CB8AC3E}">
        <p14:creationId xmlns:p14="http://schemas.microsoft.com/office/powerpoint/2010/main" val="304565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118BD91-6225-4650-96E2-2FE5DB428E4E}"/>
              </a:ext>
            </a:extLst>
          </p:cNvPr>
          <p:cNvSpPr txBox="1">
            <a:spLocks noChangeArrowheads="1"/>
          </p:cNvSpPr>
          <p:nvPr/>
        </p:nvSpPr>
        <p:spPr>
          <a:xfrm>
            <a:off x="1185333" y="1600200"/>
            <a:ext cx="457030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3200" dirty="0"/>
              <a:t>	A time cycled ventilator is set with the following parameter: Vt=500 f=12 I:E =1:4.  If a constant flow waveform is used, what is the inspiratory gas flow?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1EAB31B-C768-4CB8-9539-BAAF0E0846B6}"/>
              </a:ext>
            </a:extLst>
          </p:cNvPr>
          <p:cNvSpPr txBox="1">
            <a:spLocks noChangeArrowheads="1"/>
          </p:cNvSpPr>
          <p:nvPr/>
        </p:nvSpPr>
        <p:spPr>
          <a:xfrm>
            <a:off x="5908038" y="1600200"/>
            <a:ext cx="4038600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3600" i="1"/>
              <a:t>Flow= 0.5L/1sec x 60sec/min=</a:t>
            </a:r>
          </a:p>
          <a:p>
            <a:pPr>
              <a:buFontTx/>
              <a:buNone/>
            </a:pPr>
            <a:r>
              <a:rPr lang="en-US" altLang="en-US" sz="3600" i="1"/>
              <a:t>			30L/min</a:t>
            </a:r>
            <a:r>
              <a:rPr lang="en-US" altLang="en-US" sz="3600"/>
              <a:t> 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4695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DB9DB9-3526-4E76-9FF3-7C1C58146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3493"/>
            <a:ext cx="10515600" cy="574347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You are asked to ventilate a 63yr old female </a:t>
            </a:r>
            <a:r>
              <a:rPr lang="en-US" altLang="en-US" dirty="0" err="1"/>
              <a:t>pt</a:t>
            </a:r>
            <a:r>
              <a:rPr lang="en-US" altLang="en-US" dirty="0"/>
              <a:t> in severe CHF. Her ABG on a non-rebreather: </a:t>
            </a:r>
            <a:r>
              <a:rPr lang="en-US" altLang="en-US" dirty="0" err="1"/>
              <a:t>ph</a:t>
            </a:r>
            <a:r>
              <a:rPr lang="en-US" altLang="en-US" dirty="0"/>
              <a:t> 7.18, PaCO2 83, PaO2 98 HCO3 31.  She is orally intubated with a 7.5 ETT with VT=400ML, RR=15, I:E = 1:4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/>
              <a:t>Determine the following: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 err="1"/>
              <a:t>Ti</a:t>
            </a:r>
            <a:endParaRPr lang="en-US" altLang="en-US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 err="1"/>
              <a:t>Ei</a:t>
            </a:r>
            <a:endParaRPr lang="en-US" altLang="en-US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/>
              <a:t>TCT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/>
              <a:t>flow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8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82</TotalTime>
  <Words>404</Words>
  <Application>Microsoft Office PowerPoint</Application>
  <PresentationFormat>مخصص</PresentationFormat>
  <Paragraphs>67</Paragraphs>
  <Slides>11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عرض تقديمي في PowerPoint</vt:lpstr>
      <vt:lpstr>I:E Ratio</vt:lpstr>
      <vt:lpstr>عرض تقديمي في PowerPoint</vt:lpstr>
      <vt:lpstr>عرض تقديمي في PowerPoint</vt:lpstr>
      <vt:lpstr>عرض تقديمي في PowerPoint</vt:lpstr>
      <vt:lpstr>Notes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Al_Dulaimi</dc:creator>
  <cp:lastModifiedBy>Maher</cp:lastModifiedBy>
  <cp:revision>11</cp:revision>
  <dcterms:created xsi:type="dcterms:W3CDTF">2022-11-14T17:21:52Z</dcterms:created>
  <dcterms:modified xsi:type="dcterms:W3CDTF">2023-11-10T08:51:29Z</dcterms:modified>
</cp:coreProperties>
</file>