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0"/>
  </p:notesMasterIdLst>
  <p:sldIdLst>
    <p:sldId id="257" r:id="rId2"/>
    <p:sldId id="266" r:id="rId3"/>
    <p:sldId id="272" r:id="rId4"/>
    <p:sldId id="267" r:id="rId5"/>
    <p:sldId id="283" r:id="rId6"/>
    <p:sldId id="285" r:id="rId7"/>
    <p:sldId id="286" r:id="rId8"/>
    <p:sldId id="287" r:id="rId9"/>
    <p:sldId id="288" r:id="rId10"/>
    <p:sldId id="289" r:id="rId11"/>
    <p:sldId id="294" r:id="rId12"/>
    <p:sldId id="295" r:id="rId13"/>
    <p:sldId id="296" r:id="rId14"/>
    <p:sldId id="297" r:id="rId15"/>
    <p:sldId id="271" r:id="rId16"/>
    <p:sldId id="275" r:id="rId17"/>
    <p:sldId id="298" r:id="rId18"/>
    <p:sldId id="299" r:id="rId19"/>
    <p:sldId id="273" r:id="rId20"/>
    <p:sldId id="300" r:id="rId21"/>
    <p:sldId id="301" r:id="rId22"/>
    <p:sldId id="277" r:id="rId23"/>
    <p:sldId id="302" r:id="rId24"/>
    <p:sldId id="278" r:id="rId25"/>
    <p:sldId id="303" r:id="rId26"/>
    <p:sldId id="304" r:id="rId27"/>
    <p:sldId id="305" r:id="rId28"/>
    <p:sldId id="279" r:id="rId29"/>
    <p:sldId id="307" r:id="rId30"/>
    <p:sldId id="306" r:id="rId31"/>
    <p:sldId id="308" r:id="rId32"/>
    <p:sldId id="309" r:id="rId33"/>
    <p:sldId id="310" r:id="rId34"/>
    <p:sldId id="311" r:id="rId35"/>
    <p:sldId id="312" r:id="rId36"/>
    <p:sldId id="313" r:id="rId37"/>
    <p:sldId id="280" r:id="rId38"/>
    <p:sldId id="314" r:id="rId39"/>
    <p:sldId id="268" r:id="rId40"/>
    <p:sldId id="315" r:id="rId41"/>
    <p:sldId id="290" r:id="rId42"/>
    <p:sldId id="316" r:id="rId43"/>
    <p:sldId id="291" r:id="rId44"/>
    <p:sldId id="292" r:id="rId45"/>
    <p:sldId id="269" r:id="rId46"/>
    <p:sldId id="274" r:id="rId47"/>
    <p:sldId id="281" r:id="rId48"/>
    <p:sldId id="284" r:id="rId49"/>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75801" autoAdjust="0"/>
  </p:normalViewPr>
  <p:slideViewPr>
    <p:cSldViewPr>
      <p:cViewPr varScale="1">
        <p:scale>
          <a:sx n="84" d="100"/>
          <a:sy n="84" d="100"/>
        </p:scale>
        <p:origin x="-156"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DCA5D9-4597-4449-B5DB-059C3194F595}" type="datetimeFigureOut">
              <a:rPr lang="ar-IQ" smtClean="0"/>
              <a:t>05/04/1445</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1BBC10-D3DB-49A3-8386-4BA92EE3E345}" type="slidenum">
              <a:rPr lang="ar-IQ" smtClean="0"/>
              <a:t>‹#›</a:t>
            </a:fld>
            <a:endParaRPr lang="ar-IQ"/>
          </a:p>
        </p:txBody>
      </p:sp>
    </p:spTree>
    <p:extLst>
      <p:ext uri="{BB962C8B-B14F-4D97-AF65-F5344CB8AC3E}">
        <p14:creationId xmlns:p14="http://schemas.microsoft.com/office/powerpoint/2010/main" val="9270515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11BBC10-D3DB-49A3-8386-4BA92EE3E345}" type="slidenum">
              <a:rPr lang="ar-IQ" smtClean="0"/>
              <a:t>1</a:t>
            </a:fld>
            <a:endParaRPr lang="ar-IQ"/>
          </a:p>
        </p:txBody>
      </p:sp>
    </p:spTree>
    <p:extLst>
      <p:ext uri="{BB962C8B-B14F-4D97-AF65-F5344CB8AC3E}">
        <p14:creationId xmlns:p14="http://schemas.microsoft.com/office/powerpoint/2010/main" val="911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kern="1200" dirty="0">
                <a:solidFill>
                  <a:schemeClr val="bg1"/>
                </a:solidFill>
                <a:effectLst/>
                <a:latin typeface="+mn-lt"/>
                <a:ea typeface="+mn-ea"/>
                <a:cs typeface="+mn-cs"/>
              </a:rPr>
              <a:t>(Peripherally inserted central catheter)</a:t>
            </a:r>
            <a:r>
              <a:rPr lang="ar-IQ" sz="1200" b="0" i="0" kern="1200" dirty="0">
                <a:solidFill>
                  <a:schemeClr val="bg1"/>
                </a:solidFill>
                <a:effectLst/>
                <a:latin typeface="+mn-lt"/>
                <a:ea typeface="+mn-ea"/>
                <a:cs typeface="+mn-cs"/>
              </a:rPr>
              <a:t> </a:t>
            </a:r>
            <a:r>
              <a:rPr lang="en-US" sz="1200" b="0" i="0" kern="1200" dirty="0">
                <a:solidFill>
                  <a:schemeClr val="bg1"/>
                </a:solidFill>
                <a:effectLst/>
                <a:latin typeface="+mn-lt"/>
                <a:ea typeface="+mn-ea"/>
                <a:cs typeface="+mn-cs"/>
              </a:rPr>
              <a:t>PICC=</a:t>
            </a:r>
          </a:p>
          <a:p>
            <a:r>
              <a:rPr lang="en-US" dirty="0">
                <a:solidFill>
                  <a:schemeClr val="bg1"/>
                </a:solidFill>
              </a:rPr>
              <a:t/>
            </a:r>
            <a:br>
              <a:rPr lang="en-US" dirty="0">
                <a:solidFill>
                  <a:schemeClr val="bg1"/>
                </a:solidFill>
              </a:rPr>
            </a:br>
            <a:endParaRPr lang="ar-IQ" dirty="0">
              <a:solidFill>
                <a:schemeClr val="bg1"/>
              </a:solidFill>
            </a:endParaRPr>
          </a:p>
        </p:txBody>
      </p:sp>
      <p:sp>
        <p:nvSpPr>
          <p:cNvPr id="4" name="عنصر نائب لرقم الشريحة 3"/>
          <p:cNvSpPr>
            <a:spLocks noGrp="1"/>
          </p:cNvSpPr>
          <p:nvPr>
            <p:ph type="sldNum" sz="quarter" idx="10"/>
          </p:nvPr>
        </p:nvSpPr>
        <p:spPr/>
        <p:txBody>
          <a:bodyPr/>
          <a:lstStyle/>
          <a:p>
            <a:fld id="{9F6EEA07-741B-42C0-9769-365790746A00}" type="slidenum">
              <a:rPr lang="ar-IQ" smtClean="0"/>
              <a:t>29</a:t>
            </a:fld>
            <a:endParaRPr lang="ar-IQ"/>
          </a:p>
        </p:txBody>
      </p:sp>
    </p:spTree>
    <p:extLst>
      <p:ext uri="{BB962C8B-B14F-4D97-AF65-F5344CB8AC3E}">
        <p14:creationId xmlns:p14="http://schemas.microsoft.com/office/powerpoint/2010/main" val="37862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9F6EEA07-741B-42C0-9769-365790746A00}" type="slidenum">
              <a:rPr lang="ar-IQ" smtClean="0"/>
              <a:t>30</a:t>
            </a:fld>
            <a:endParaRPr lang="ar-IQ"/>
          </a:p>
        </p:txBody>
      </p:sp>
    </p:spTree>
    <p:extLst>
      <p:ext uri="{BB962C8B-B14F-4D97-AF65-F5344CB8AC3E}">
        <p14:creationId xmlns:p14="http://schemas.microsoft.com/office/powerpoint/2010/main" val="293255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sz="1200" b="0" i="0" u="none" strike="noStrike" kern="1200" dirty="0">
                <a:solidFill>
                  <a:schemeClr val="bg2"/>
                </a:solidFill>
                <a:effectLst/>
                <a:latin typeface="+mn-lt"/>
                <a:ea typeface="+mn-ea"/>
                <a:cs typeface="+mn-cs"/>
              </a:rPr>
              <a:t>Automated External Defibrillator</a:t>
            </a:r>
            <a:endParaRPr lang="ar-IQ" dirty="0">
              <a:solidFill>
                <a:schemeClr val="bg2"/>
              </a:solidFill>
            </a:endParaRPr>
          </a:p>
        </p:txBody>
      </p:sp>
      <p:sp>
        <p:nvSpPr>
          <p:cNvPr id="4" name="عنصر نائب لرقم الشريحة 3"/>
          <p:cNvSpPr>
            <a:spLocks noGrp="1"/>
          </p:cNvSpPr>
          <p:nvPr>
            <p:ph type="sldNum" sz="quarter" idx="10"/>
          </p:nvPr>
        </p:nvSpPr>
        <p:spPr/>
        <p:txBody>
          <a:bodyPr/>
          <a:lstStyle/>
          <a:p>
            <a:fld id="{9F6EEA07-741B-42C0-9769-365790746A00}" type="slidenum">
              <a:rPr lang="ar-IQ" smtClean="0"/>
              <a:t>37</a:t>
            </a:fld>
            <a:endParaRPr lang="ar-IQ"/>
          </a:p>
        </p:txBody>
      </p:sp>
    </p:spTree>
    <p:extLst>
      <p:ext uri="{BB962C8B-B14F-4D97-AF65-F5344CB8AC3E}">
        <p14:creationId xmlns:p14="http://schemas.microsoft.com/office/powerpoint/2010/main" val="400449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05/04/1445</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05/04/1445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05/04/1445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05/04/1445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05/04/1445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05/04/1445</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05/04/1445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05/04/1445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10769600" y="6356351"/>
            <a:ext cx="8128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05/04/1445</a:t>
            </a:fld>
            <a:endParaRPr lang="ar-SA"/>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861568" y="696967"/>
            <a:ext cx="10468864" cy="1783416"/>
          </a:xfrm>
        </p:spPr>
        <p:txBody>
          <a:bodyPr>
            <a:normAutofit/>
          </a:bodyPr>
          <a:lstStyle/>
          <a:p>
            <a:pPr algn="ctr"/>
            <a:r>
              <a:rPr lang="en-US" sz="6600" dirty="0">
                <a:solidFill>
                  <a:schemeClr val="bg1"/>
                </a:solidFill>
              </a:rPr>
              <a:t>Intensive care unit</a:t>
            </a:r>
            <a:endParaRPr lang="ar-IQ" sz="6600" dirty="0">
              <a:solidFill>
                <a:schemeClr val="bg1"/>
              </a:solidFill>
            </a:endParaRPr>
          </a:p>
        </p:txBody>
      </p:sp>
      <p:sp>
        <p:nvSpPr>
          <p:cNvPr id="3" name="عنوان فرعي 2"/>
          <p:cNvSpPr>
            <a:spLocks noGrp="1"/>
          </p:cNvSpPr>
          <p:nvPr>
            <p:ph type="subTitle" idx="1"/>
          </p:nvPr>
        </p:nvSpPr>
        <p:spPr>
          <a:xfrm>
            <a:off x="2168652" y="2783627"/>
            <a:ext cx="7854696" cy="806136"/>
          </a:xfrm>
        </p:spPr>
        <p:txBody>
          <a:bodyPr>
            <a:normAutofit/>
          </a:bodyPr>
          <a:lstStyle/>
          <a:p>
            <a:pPr algn="ctr"/>
            <a:r>
              <a:rPr lang="en-US" sz="3600" b="1" dirty="0">
                <a:solidFill>
                  <a:schemeClr val="bg1"/>
                </a:solidFill>
              </a:rPr>
              <a:t>L 2</a:t>
            </a:r>
            <a:endParaRPr lang="ar-IQ" sz="3600" b="1" dirty="0">
              <a:solidFill>
                <a:schemeClr val="bg1"/>
              </a:solidFill>
            </a:endParaRPr>
          </a:p>
        </p:txBody>
      </p:sp>
      <p:sp>
        <p:nvSpPr>
          <p:cNvPr id="4" name="مستطيل مستدير الزوايا 3"/>
          <p:cNvSpPr/>
          <p:nvPr/>
        </p:nvSpPr>
        <p:spPr>
          <a:xfrm>
            <a:off x="3143672" y="5301208"/>
            <a:ext cx="6120680" cy="476672"/>
          </a:xfrm>
          <a:prstGeom prst="roundRect">
            <a:avLst/>
          </a:prstGeom>
          <a:noFill/>
          <a:ln w="12700">
            <a:gradFill>
              <a:gsLst>
                <a:gs pos="0">
                  <a:schemeClr val="accent6">
                    <a:lumMod val="20000"/>
                    <a:lumOff val="8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en-US" sz="2000" b="1" dirty="0" err="1" smtClean="0">
                <a:solidFill>
                  <a:srgbClr val="002060"/>
                </a:solidFill>
                <a:latin typeface="Algerian" panose="04020705040A02060702" pitchFamily="82" charset="0"/>
              </a:rPr>
              <a:t>Dr_Zainab</a:t>
            </a:r>
            <a:r>
              <a:rPr lang="en-US" sz="2000" b="1" dirty="0" smtClean="0">
                <a:solidFill>
                  <a:srgbClr val="002060"/>
                </a:solidFill>
                <a:latin typeface="Algerian" panose="04020705040A02060702" pitchFamily="82" charset="0"/>
              </a:rPr>
              <a:t> Al </a:t>
            </a:r>
            <a:r>
              <a:rPr lang="en-US" sz="2000" b="1" dirty="0" err="1" smtClean="0">
                <a:solidFill>
                  <a:srgbClr val="002060"/>
                </a:solidFill>
                <a:latin typeface="Algerian" panose="04020705040A02060702" pitchFamily="82" charset="0"/>
              </a:rPr>
              <a:t>Youseif</a:t>
            </a:r>
            <a:endParaRPr lang="en-US" sz="2000" b="1" dirty="0" smtClean="0">
              <a:solidFill>
                <a:srgbClr val="002060"/>
              </a:solidFill>
              <a:latin typeface="Algerian" panose="04020705040A02060702" pitchFamily="82" charset="0"/>
            </a:endParaRPr>
          </a:p>
          <a:p>
            <a:pPr algn="ctr"/>
            <a:r>
              <a:rPr lang="en-US" sz="2000" b="1" dirty="0" smtClean="0">
                <a:solidFill>
                  <a:srgbClr val="002060"/>
                </a:solidFill>
                <a:latin typeface="Algerian" panose="04020705040A02060702" pitchFamily="82" charset="0"/>
              </a:rPr>
              <a:t> </a:t>
            </a:r>
            <a:r>
              <a:rPr lang="en-US" sz="2000" b="1" dirty="0" err="1" smtClean="0">
                <a:solidFill>
                  <a:srgbClr val="002060"/>
                </a:solidFill>
                <a:latin typeface="Algerian" panose="04020705040A02060702" pitchFamily="82" charset="0"/>
              </a:rPr>
              <a:t>M.B.Ch.B</a:t>
            </a:r>
            <a:r>
              <a:rPr lang="en-US" sz="2000" b="1" dirty="0" smtClean="0">
                <a:solidFill>
                  <a:srgbClr val="002060"/>
                </a:solidFill>
                <a:latin typeface="Algerian" panose="04020705040A02060702" pitchFamily="82" charset="0"/>
              </a:rPr>
              <a:t> /FICMS.A&amp;IC</a:t>
            </a:r>
            <a:endParaRPr lang="en-US" sz="2000" b="1"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332849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7408" y="1052736"/>
            <a:ext cx="10585176" cy="5073428"/>
          </a:xfrm>
        </p:spPr>
        <p:txBody>
          <a:bodyPr>
            <a:normAutofit/>
          </a:bodyPr>
          <a:lstStyle/>
          <a:p>
            <a:pPr algn="l" rtl="0"/>
            <a:r>
              <a:rPr lang="en-US" dirty="0"/>
              <a:t>If one of your vital signs rises or falls outside healthy levels, the monitor will sound a warning. This usually involves a beeping noise and a flashing color. Many will highlight the problem reading in some way</a:t>
            </a:r>
          </a:p>
          <a:p>
            <a:pPr algn="l" rtl="0"/>
            <a:r>
              <a:rPr lang="en-US" dirty="0"/>
              <a:t>If one or more vital signs spikes or drops sharply, the alarm may get louder, faster, or change in pitch. This is designed to let a caregiver know to check on you, so the alarm may also show up on a monitor in another room.</a:t>
            </a:r>
          </a:p>
          <a:p>
            <a:pPr algn="l" rtl="0"/>
            <a:r>
              <a:rPr lang="en-US" dirty="0"/>
              <a:t>But one of the most common reasons an alarm goes off is because a sensor isn’t getting any information. This might happen if one comes loose when you move or isn’t working the way it should.</a:t>
            </a:r>
          </a:p>
          <a:p>
            <a:pPr marL="36576" indent="0" algn="l" rtl="0">
              <a:buNone/>
            </a:pPr>
            <a:endParaRPr lang="ar-IQ" dirty="0"/>
          </a:p>
        </p:txBody>
      </p:sp>
    </p:spTree>
    <p:extLst>
      <p:ext uri="{BB962C8B-B14F-4D97-AF65-F5344CB8AC3E}">
        <p14:creationId xmlns:p14="http://schemas.microsoft.com/office/powerpoint/2010/main" val="57977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ETCO2</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marL="36576" indent="0" algn="ctr" rtl="0">
              <a:buNone/>
            </a:pPr>
            <a:r>
              <a:rPr lang="en-US" dirty="0"/>
              <a:t>The </a:t>
            </a:r>
            <a:r>
              <a:rPr lang="en-US" dirty="0" err="1"/>
              <a:t>capnogram</a:t>
            </a:r>
            <a:r>
              <a:rPr lang="en-US" dirty="0"/>
              <a:t> is a direct monitor of the inhaled and exhaled concentration or partial pressure of CO2, and an indirect monitor of the CO2  partial pressure in the arterial blood. In healthy individuals, the difference between arterial blood and expired gas CO2, partial pressures is very small. the difference between arterial blood and expired gas can exceed 7 mmHg in some disease </a:t>
            </a:r>
            <a:endParaRPr lang="ar-IQ" dirty="0"/>
          </a:p>
        </p:txBody>
      </p:sp>
    </p:spTree>
    <p:extLst>
      <p:ext uri="{BB962C8B-B14F-4D97-AF65-F5344CB8AC3E}">
        <p14:creationId xmlns:p14="http://schemas.microsoft.com/office/powerpoint/2010/main" val="1178665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51384" y="1628800"/>
            <a:ext cx="11089232" cy="4824536"/>
          </a:xfrm>
        </p:spPr>
        <p:txBody>
          <a:bodyPr>
            <a:normAutofit/>
          </a:bodyPr>
          <a:lstStyle/>
          <a:p>
            <a:pPr algn="l" rtl="0"/>
            <a:r>
              <a:rPr lang="en-US" dirty="0" err="1"/>
              <a:t>Capnography</a:t>
            </a:r>
            <a:r>
              <a:rPr lang="en-US" dirty="0"/>
              <a:t> directly reflects the elimination of CO2 by the lungs to the anesthesia device. Indirectly, it reflects the production of CO2 by tissues and the circulatory trans</a:t>
            </a:r>
          </a:p>
          <a:p>
            <a:pPr algn="l" rtl="0"/>
            <a:r>
              <a:rPr lang="en-US" dirty="0"/>
              <a:t>Carbon dioxide is produced continuously as the body's cells respire, and this CO</a:t>
            </a:r>
            <a:r>
              <a:rPr lang="en-US" baseline="-25000" dirty="0"/>
              <a:t>2</a:t>
            </a:r>
            <a:r>
              <a:rPr lang="en-US" dirty="0"/>
              <a:t> will accumulate rapidly if the lungs do not adequately expel it through alveolar ventilation. Alveolar hypoventilation thus leads to an increased </a:t>
            </a:r>
            <a:r>
              <a:rPr lang="en-US" i="1" dirty="0"/>
              <a:t>PaCO2</a:t>
            </a:r>
            <a:r>
              <a:rPr lang="en-US" dirty="0"/>
              <a:t>(a condition called </a:t>
            </a:r>
            <a:r>
              <a:rPr lang="en-US" dirty="0" err="1"/>
              <a:t>hypercapnia</a:t>
            </a:r>
            <a:r>
              <a:rPr lang="en-US" dirty="0"/>
              <a:t>). The increase in </a:t>
            </a:r>
            <a:r>
              <a:rPr lang="en-US" i="1" dirty="0"/>
              <a:t>Pa</a:t>
            </a:r>
            <a:r>
              <a:rPr lang="en-US" dirty="0"/>
              <a:t>CO</a:t>
            </a:r>
            <a:r>
              <a:rPr lang="en-US" baseline="-25000" dirty="0"/>
              <a:t>2</a:t>
            </a:r>
            <a:r>
              <a:rPr lang="en-US" dirty="0"/>
              <a:t> in turn decrease the </a:t>
            </a:r>
            <a:r>
              <a:rPr lang="en-US" dirty="0" err="1"/>
              <a:t>pH.</a:t>
            </a:r>
            <a:endParaRPr lang="ar-IQ" dirty="0"/>
          </a:p>
        </p:txBody>
      </p:sp>
    </p:spTree>
    <p:extLst>
      <p:ext uri="{BB962C8B-B14F-4D97-AF65-F5344CB8AC3E}">
        <p14:creationId xmlns:p14="http://schemas.microsoft.com/office/powerpoint/2010/main" val="3209437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456"/>
            <a:ext cx="12192000" cy="6870456"/>
          </a:xfrm>
        </p:spPr>
      </p:pic>
    </p:spTree>
    <p:extLst>
      <p:ext uri="{BB962C8B-B14F-4D97-AF65-F5344CB8AC3E}">
        <p14:creationId xmlns:p14="http://schemas.microsoft.com/office/powerpoint/2010/main" val="1002760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578"/>
            <a:ext cx="12192000" cy="6840422"/>
          </a:xfrm>
        </p:spPr>
      </p:pic>
    </p:spTree>
    <p:extLst>
      <p:ext uri="{BB962C8B-B14F-4D97-AF65-F5344CB8AC3E}">
        <p14:creationId xmlns:p14="http://schemas.microsoft.com/office/powerpoint/2010/main" val="2568835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ll\Desktop\icu L1\defibrillator-medical-equipment-used-in-advanced-life-support-in-icu-in-hospital-2BAMJ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3889" y="4729164"/>
            <a:ext cx="20637" cy="15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l\Desktop\icu L1\defibrillator-medical-equipment-used-in-advanced-life-support-in-icu-in-hospital-2BAMJE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140968"/>
            <a:ext cx="3995936" cy="37170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ell\Desktop\icu L1\Reanibex-7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936" y="2204864"/>
            <a:ext cx="5184576"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2639616" y="620688"/>
            <a:ext cx="6552728"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DC shock used for patients with VT, VF, SVT ….</a:t>
            </a:r>
            <a:endParaRPr lang="ar-IQ" sz="2800" b="1" dirty="0">
              <a:solidFill>
                <a:srgbClr val="FF0000"/>
              </a:solidFill>
            </a:endParaRPr>
          </a:p>
        </p:txBody>
      </p:sp>
    </p:spTree>
    <p:extLst>
      <p:ext uri="{BB962C8B-B14F-4D97-AF65-F5344CB8AC3E}">
        <p14:creationId xmlns:p14="http://schemas.microsoft.com/office/powerpoint/2010/main" val="1484038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ll\Desktop\icu L1\HTB1zIxAf8mWBuNkSndVq6AsApXan.jpg_3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1646114"/>
            <a:ext cx="5211886" cy="521188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ell\Desktop\icu L1\Medical-Hospital-ICU-Suction-Unit-SU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464" y="1898650"/>
            <a:ext cx="4805486" cy="4959350"/>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1919536" y="980728"/>
            <a:ext cx="8352928"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rgbClr val="FF0000"/>
                </a:solidFill>
              </a:rPr>
              <a:t>suction machine</a:t>
            </a:r>
            <a:endParaRPr lang="ar-IQ" sz="4000" b="1" dirty="0">
              <a:solidFill>
                <a:srgbClr val="FF0000"/>
              </a:solidFill>
            </a:endParaRPr>
          </a:p>
        </p:txBody>
      </p:sp>
    </p:spTree>
    <p:extLst>
      <p:ext uri="{BB962C8B-B14F-4D97-AF65-F5344CB8AC3E}">
        <p14:creationId xmlns:p14="http://schemas.microsoft.com/office/powerpoint/2010/main" val="2507701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04664"/>
            <a:ext cx="10972800" cy="1143000"/>
          </a:xfrm>
        </p:spPr>
        <p:txBody>
          <a:bodyPr>
            <a:normAutofit/>
          </a:bodyPr>
          <a:lstStyle/>
          <a:p>
            <a:pPr algn="ctr"/>
            <a:r>
              <a:rPr lang="en-US" sz="4800" b="1" dirty="0">
                <a:solidFill>
                  <a:srgbClr val="FF0000"/>
                </a:solidFill>
              </a:rPr>
              <a:t>suction machine</a:t>
            </a:r>
            <a:endParaRPr lang="ar-IQ" dirty="0"/>
          </a:p>
        </p:txBody>
      </p:sp>
      <p:sp>
        <p:nvSpPr>
          <p:cNvPr id="3" name="عنصر نائب للمحتوى 2"/>
          <p:cNvSpPr>
            <a:spLocks noGrp="1"/>
          </p:cNvSpPr>
          <p:nvPr>
            <p:ph idx="1"/>
          </p:nvPr>
        </p:nvSpPr>
        <p:spPr>
          <a:xfrm>
            <a:off x="911424" y="2204864"/>
            <a:ext cx="10801200" cy="3960440"/>
          </a:xfrm>
        </p:spPr>
        <p:txBody>
          <a:bodyPr>
            <a:normAutofit/>
          </a:bodyPr>
          <a:lstStyle/>
          <a:p>
            <a:pPr algn="l" rtl="0">
              <a:buFont typeface="Wingdings" pitchFamily="2" charset="2"/>
              <a:buChar char="q"/>
            </a:pPr>
            <a:r>
              <a:rPr lang="en-US" dirty="0"/>
              <a:t>Suction machines create a vacuum effect to remove obstructions such as blood, saliva, mucus, vomit, or other liquids from the respiratory tract.</a:t>
            </a:r>
          </a:p>
          <a:p>
            <a:pPr algn="l" rtl="0">
              <a:buFont typeface="Wingdings" pitchFamily="2" charset="2"/>
              <a:buChar char="q"/>
            </a:pPr>
            <a:r>
              <a:rPr lang="en-US" dirty="0"/>
              <a:t>Suction of the endotracheal tube (ETT) is routine and common procedure in intensive care unit to clear secretions and to keep the airway patent so that oxygenation and ventilation in an intubated patient can be optimized. ETT suction can cause hypoxia due to oxygen suction from the lung and alveoli collapse.</a:t>
            </a:r>
          </a:p>
        </p:txBody>
      </p:sp>
    </p:spTree>
    <p:extLst>
      <p:ext uri="{BB962C8B-B14F-4D97-AF65-F5344CB8AC3E}">
        <p14:creationId xmlns:p14="http://schemas.microsoft.com/office/powerpoint/2010/main" val="37155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03512" y="629855"/>
            <a:ext cx="8784976" cy="1066130"/>
          </a:xfrm>
        </p:spPr>
        <p:txBody>
          <a:bodyPr>
            <a:noAutofit/>
          </a:bodyPr>
          <a:lstStyle/>
          <a:p>
            <a:pPr fontAlgn="base"/>
            <a:r>
              <a:rPr lang="en-US" sz="2400" b="1" dirty="0"/>
              <a:t>The following are recommendations for endotracheal suctioning from the American Association of Respiratory Care:</a:t>
            </a:r>
            <a:endParaRPr lang="ar-IQ" sz="2400" b="1" dirty="0"/>
          </a:p>
        </p:txBody>
      </p:sp>
      <p:sp>
        <p:nvSpPr>
          <p:cNvPr id="3" name="عنصر نائب للمحتوى 2"/>
          <p:cNvSpPr>
            <a:spLocks noGrp="1"/>
          </p:cNvSpPr>
          <p:nvPr>
            <p:ph idx="1"/>
          </p:nvPr>
        </p:nvSpPr>
        <p:spPr>
          <a:xfrm>
            <a:off x="1055440" y="1700808"/>
            <a:ext cx="10441160" cy="5184576"/>
          </a:xfrm>
        </p:spPr>
        <p:txBody>
          <a:bodyPr>
            <a:normAutofit fontScale="85000" lnSpcReduction="10000"/>
          </a:bodyPr>
          <a:lstStyle/>
          <a:p>
            <a:pPr algn="l" rtl="0"/>
            <a:r>
              <a:rPr lang="en-US" sz="3200" dirty="0"/>
              <a:t>Saw tooth pattern on flow-volume loop on ventilator monitor</a:t>
            </a:r>
          </a:p>
          <a:p>
            <a:pPr algn="l" rtl="0"/>
            <a:r>
              <a:rPr lang="en-US" sz="3200" dirty="0"/>
              <a:t>Coarse crackles auscultated over trachea</a:t>
            </a:r>
          </a:p>
          <a:p>
            <a:pPr algn="l" rtl="0"/>
            <a:r>
              <a:rPr lang="en-US" sz="3200" dirty="0"/>
              <a:t>Increased peak inspiratory pressure during volume control ventilation</a:t>
            </a:r>
          </a:p>
          <a:p>
            <a:pPr algn="l" rtl="0"/>
            <a:r>
              <a:rPr lang="en-US" sz="3200" dirty="0"/>
              <a:t>Decreased tidal volume during pressure-controlled ventilation</a:t>
            </a:r>
          </a:p>
          <a:p>
            <a:pPr algn="l" rtl="0"/>
            <a:r>
              <a:rPr lang="en-US" sz="3200" dirty="0"/>
              <a:t>Deterioration in oxygen saturation and/or arterial blood gas values</a:t>
            </a:r>
          </a:p>
          <a:p>
            <a:pPr algn="l" rtl="0"/>
            <a:r>
              <a:rPr lang="en-US" sz="3200" dirty="0"/>
              <a:t>Visible secretions in airway</a:t>
            </a:r>
          </a:p>
          <a:p>
            <a:pPr algn="l" rtl="0"/>
            <a:r>
              <a:rPr lang="en-US" sz="3200" dirty="0"/>
              <a:t>Patient’s inability to generate an effective cough</a:t>
            </a:r>
            <a:br>
              <a:rPr lang="en-US" sz="3200" dirty="0"/>
            </a:br>
            <a:r>
              <a:rPr lang="en-US" sz="3200" dirty="0"/>
              <a:t>Acute respiratory distress</a:t>
            </a:r>
          </a:p>
          <a:p>
            <a:pPr algn="l" rtl="0"/>
            <a:r>
              <a:rPr lang="en-US" sz="3200" dirty="0"/>
              <a:t>Suspected aspiration of gastric or upper airway secretions</a:t>
            </a:r>
            <a:br>
              <a:rPr lang="en-US" sz="3200" dirty="0"/>
            </a:br>
            <a:endParaRPr lang="ar-IQ" dirty="0"/>
          </a:p>
        </p:txBody>
      </p:sp>
    </p:spTree>
    <p:extLst>
      <p:ext uri="{BB962C8B-B14F-4D97-AF65-F5344CB8AC3E}">
        <p14:creationId xmlns:p14="http://schemas.microsoft.com/office/powerpoint/2010/main" val="75390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32656"/>
            <a:ext cx="10972800" cy="1143000"/>
          </a:xfrm>
        </p:spPr>
        <p:txBody>
          <a:bodyPr/>
          <a:lstStyle/>
          <a:p>
            <a:pPr algn="ctr"/>
            <a:r>
              <a:rPr lang="en-US" dirty="0"/>
              <a:t>procedure</a:t>
            </a:r>
            <a:endParaRPr lang="ar-IQ" dirty="0"/>
          </a:p>
        </p:txBody>
      </p:sp>
      <p:sp>
        <p:nvSpPr>
          <p:cNvPr id="3" name="عنصر نائب للمحتوى 2"/>
          <p:cNvSpPr>
            <a:spLocks noGrp="1"/>
          </p:cNvSpPr>
          <p:nvPr>
            <p:ph idx="1"/>
          </p:nvPr>
        </p:nvSpPr>
        <p:spPr>
          <a:xfrm>
            <a:off x="1055440" y="1600200"/>
            <a:ext cx="10225136" cy="4853136"/>
          </a:xfrm>
        </p:spPr>
        <p:txBody>
          <a:bodyPr>
            <a:normAutofit lnSpcReduction="10000"/>
          </a:bodyPr>
          <a:lstStyle/>
          <a:p>
            <a:pPr algn="l" rtl="0"/>
            <a:r>
              <a:rPr lang="en-US" dirty="0" err="1"/>
              <a:t>hyperoxygenate</a:t>
            </a:r>
            <a:r>
              <a:rPr lang="en-US" dirty="0"/>
              <a:t> the patient by giving them a few breaths with 100% oxygen</a:t>
            </a:r>
          </a:p>
          <a:p>
            <a:pPr algn="l" rtl="0"/>
            <a:r>
              <a:rPr lang="en-US" dirty="0"/>
              <a:t>Insert the catheter through the nose, tracheostomy tube or endotracheal tube. Do not be aggressive when inserting the tube through the nose.</a:t>
            </a:r>
          </a:p>
          <a:p>
            <a:pPr algn="l" rtl="0"/>
            <a:r>
              <a:rPr lang="en-US" dirty="0"/>
              <a:t>Once the catheter has been inserted to the appropriate depth, apply intermittent suction and slowly withdraw the catheter</a:t>
            </a:r>
          </a:p>
          <a:p>
            <a:pPr algn="l" rtl="0"/>
            <a:r>
              <a:rPr lang="en-US" dirty="0"/>
              <a:t>If suctioning more than once, allow the patient time to recover between suctioning attempts</a:t>
            </a:r>
          </a:p>
          <a:p>
            <a:pPr algn="l" rtl="0">
              <a:buFont typeface="Wingdings" pitchFamily="2" charset="2"/>
              <a:buChar char="v"/>
            </a:pPr>
            <a:r>
              <a:rPr lang="en-US" dirty="0"/>
              <a:t>During the procedure, monitor oxygen levels and heart rate to make sure the patient is tolerating the procedure well. Suctioning attempts should be limited to 10 seconds</a:t>
            </a:r>
            <a:endParaRPr lang="ar-IQ" dirty="0"/>
          </a:p>
        </p:txBody>
      </p:sp>
    </p:spTree>
    <p:extLst>
      <p:ext uri="{BB962C8B-B14F-4D97-AF65-F5344CB8AC3E}">
        <p14:creationId xmlns:p14="http://schemas.microsoft.com/office/powerpoint/2010/main" val="232113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19536" y="332656"/>
            <a:ext cx="8229600" cy="1143000"/>
          </a:xfrm>
        </p:spPr>
        <p:txBody>
          <a:bodyPr>
            <a:normAutofit/>
          </a:bodyPr>
          <a:lstStyle/>
          <a:p>
            <a:pPr algn="ctr"/>
            <a:r>
              <a:rPr lang="en-US" dirty="0"/>
              <a:t>Equipment and systems</a:t>
            </a:r>
            <a:endParaRPr lang="ar-IQ" dirty="0"/>
          </a:p>
        </p:txBody>
      </p:sp>
      <p:sp>
        <p:nvSpPr>
          <p:cNvPr id="3" name="عنصر نائب للمحتوى 2"/>
          <p:cNvSpPr>
            <a:spLocks noGrp="1"/>
          </p:cNvSpPr>
          <p:nvPr>
            <p:ph idx="1"/>
          </p:nvPr>
        </p:nvSpPr>
        <p:spPr>
          <a:xfrm>
            <a:off x="1703512" y="1628800"/>
            <a:ext cx="8856984" cy="4695800"/>
          </a:xfrm>
        </p:spPr>
        <p:txBody>
          <a:bodyPr>
            <a:normAutofit/>
          </a:bodyPr>
          <a:lstStyle/>
          <a:p>
            <a:pPr marL="0" indent="0" algn="ctr">
              <a:buNone/>
            </a:pPr>
            <a:r>
              <a:rPr lang="en-US" dirty="0"/>
              <a:t>Common equipment in an ICU includes </a:t>
            </a:r>
            <a:r>
              <a:rPr lang="en-US" dirty="0">
                <a:solidFill>
                  <a:schemeClr val="accent2">
                    <a:lumMod val="75000"/>
                  </a:schemeClr>
                </a:solidFill>
              </a:rPr>
              <a:t>mechanical</a:t>
            </a:r>
            <a:r>
              <a:rPr lang="en-US" dirty="0"/>
              <a:t> </a:t>
            </a:r>
            <a:r>
              <a:rPr lang="en-US" dirty="0">
                <a:solidFill>
                  <a:schemeClr val="accent2">
                    <a:lumMod val="75000"/>
                  </a:schemeClr>
                </a:solidFill>
              </a:rPr>
              <a:t>ventilators</a:t>
            </a:r>
            <a:r>
              <a:rPr lang="en-US" dirty="0"/>
              <a:t> to assist breathing through an endotracheal tube or a tracheostomy tube; </a:t>
            </a:r>
            <a:r>
              <a:rPr lang="en-US" dirty="0">
                <a:solidFill>
                  <a:schemeClr val="accent2">
                    <a:lumMod val="75000"/>
                  </a:schemeClr>
                </a:solidFill>
              </a:rPr>
              <a:t>cardiac monitors </a:t>
            </a:r>
            <a:r>
              <a:rPr lang="en-US" dirty="0"/>
              <a:t>for monitoring Cardiac condition; equipment for the constant monitoring of bodily functions; a web of intravenous lines, feeding tubes, nasogastric tubes, suction, drains, and catheters, syringe pumps; and a wide array of drugs to treat the primary condition(s) of hospitalization. analgesics, and induced sedation are common ICU tools needed and used to reduce pain and prevent secondary infections.</a:t>
            </a:r>
            <a:endParaRPr lang="ar-IQ" dirty="0"/>
          </a:p>
        </p:txBody>
      </p:sp>
    </p:spTree>
    <p:extLst>
      <p:ext uri="{BB962C8B-B14F-4D97-AF65-F5344CB8AC3E}">
        <p14:creationId xmlns:p14="http://schemas.microsoft.com/office/powerpoint/2010/main" val="220753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3552" y="341784"/>
            <a:ext cx="7467600" cy="1143000"/>
          </a:xfrm>
        </p:spPr>
        <p:txBody>
          <a:bodyPr>
            <a:normAutofit/>
          </a:bodyPr>
          <a:lstStyle/>
          <a:p>
            <a:pPr algn="ctr"/>
            <a:r>
              <a:rPr lang="en-US" b="1" dirty="0"/>
              <a:t>Tips</a:t>
            </a:r>
            <a:endParaRPr lang="ar-IQ" dirty="0"/>
          </a:p>
        </p:txBody>
      </p:sp>
      <p:sp>
        <p:nvSpPr>
          <p:cNvPr id="3" name="عنصر نائب للمحتوى 2"/>
          <p:cNvSpPr>
            <a:spLocks noGrp="1"/>
          </p:cNvSpPr>
          <p:nvPr>
            <p:ph idx="1"/>
          </p:nvPr>
        </p:nvSpPr>
        <p:spPr>
          <a:xfrm>
            <a:off x="335360" y="1772816"/>
            <a:ext cx="11521280" cy="5085184"/>
          </a:xfrm>
        </p:spPr>
        <p:txBody>
          <a:bodyPr>
            <a:noAutofit/>
          </a:bodyPr>
          <a:lstStyle/>
          <a:p>
            <a:pPr algn="l" rtl="0" fontAlgn="base" latinLnBrk="1"/>
            <a:r>
              <a:rPr lang="en-US" sz="2400" dirty="0"/>
              <a:t>Apply suction for no longer than 10 seconds. Applying suction for longer periods of time can cause injury, hypoxia and </a:t>
            </a:r>
            <a:r>
              <a:rPr lang="en-US" sz="2400" dirty="0" err="1"/>
              <a:t>bradycardia</a:t>
            </a:r>
            <a:r>
              <a:rPr lang="en-US" sz="2400" dirty="0"/>
              <a:t>.</a:t>
            </a:r>
          </a:p>
          <a:p>
            <a:pPr algn="l" rtl="0" fontAlgn="base" latinLnBrk="1"/>
            <a:r>
              <a:rPr lang="en-US" sz="2400" dirty="0"/>
              <a:t>Do not apply suction while inserting the catheter. This can increase the chances of injuring the mucus membranes.</a:t>
            </a:r>
          </a:p>
          <a:p>
            <a:pPr algn="l" rtl="0" fontAlgn="base" latinLnBrk="1"/>
            <a:r>
              <a:rPr lang="en-US" sz="2400" dirty="0"/>
              <a:t>Use a clean </a:t>
            </a:r>
            <a:r>
              <a:rPr lang="en-US" sz="2400" b="1" dirty="0"/>
              <a:t>suction</a:t>
            </a:r>
            <a:r>
              <a:rPr lang="en-US" sz="2400" dirty="0"/>
              <a:t> catheter when </a:t>
            </a:r>
            <a:r>
              <a:rPr lang="en-US" sz="2400" b="1" dirty="0"/>
              <a:t>suctioning</a:t>
            </a:r>
            <a:r>
              <a:rPr lang="en-US" sz="2400" dirty="0"/>
              <a:t> the patient. Whenever the </a:t>
            </a:r>
            <a:r>
              <a:rPr lang="en-US" sz="2400" b="1" dirty="0"/>
              <a:t>suction</a:t>
            </a:r>
            <a:r>
              <a:rPr lang="en-US" sz="2400" dirty="0"/>
              <a:t> catheter is to be reused, place the catheter in a container of distilled/sterile water and apply </a:t>
            </a:r>
            <a:r>
              <a:rPr lang="en-US" sz="2400" b="1" dirty="0"/>
              <a:t>suction</a:t>
            </a:r>
            <a:r>
              <a:rPr lang="en-US" sz="2400" dirty="0"/>
              <a:t> for approximately 30 seconds to clear secretions from the inside.</a:t>
            </a:r>
          </a:p>
          <a:p>
            <a:pPr algn="l" rtl="0" fontAlgn="base" latinLnBrk="1"/>
            <a:r>
              <a:rPr lang="en-US" sz="2400" dirty="0" err="1"/>
              <a:t>Reoxygenate</a:t>
            </a:r>
            <a:r>
              <a:rPr lang="en-US" sz="2400" dirty="0"/>
              <a:t> between attempts. </a:t>
            </a:r>
            <a:r>
              <a:rPr lang="en-US" sz="2400" b="1" dirty="0"/>
              <a:t>Maximum number</a:t>
            </a:r>
            <a:r>
              <a:rPr lang="en-US" sz="2400" dirty="0"/>
              <a:t> of attempts should be 2 </a:t>
            </a:r>
            <a:r>
              <a:rPr lang="en-US" sz="2400" b="1" dirty="0"/>
              <a:t>suction passes</a:t>
            </a:r>
            <a:r>
              <a:rPr lang="en-US" sz="2400" dirty="0"/>
              <a:t>/episode. </a:t>
            </a:r>
            <a:r>
              <a:rPr lang="en-US" sz="2400" b="1" dirty="0"/>
              <a:t>Suction</a:t>
            </a:r>
            <a:r>
              <a:rPr lang="en-US" sz="2400" dirty="0"/>
              <a:t> catheter size should be </a:t>
            </a:r>
            <a:r>
              <a:rPr lang="en-US" sz="2400" b="1" dirty="0"/>
              <a:t>no</a:t>
            </a:r>
            <a:r>
              <a:rPr lang="en-US" sz="2400" dirty="0"/>
              <a:t> more than 1/2 (one-half) the internal diameter of the artificial airway (ETT) to avoid greater negative pressure in the airway and potentially minimize the PaO2.</a:t>
            </a:r>
          </a:p>
        </p:txBody>
      </p:sp>
    </p:spTree>
    <p:extLst>
      <p:ext uri="{BB962C8B-B14F-4D97-AF65-F5344CB8AC3E}">
        <p14:creationId xmlns:p14="http://schemas.microsoft.com/office/powerpoint/2010/main" val="190194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072" y="2057782"/>
            <a:ext cx="3928864" cy="2552717"/>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3984515"/>
            <a:ext cx="4144888" cy="2876550"/>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84" y="2060848"/>
            <a:ext cx="6408712" cy="4797152"/>
          </a:xfrm>
          <a:prstGeom prst="rect">
            <a:avLst/>
          </a:prstGeom>
        </p:spPr>
      </p:pic>
      <p:sp>
        <p:nvSpPr>
          <p:cNvPr id="8" name="مستطيل مستدير الزوايا 7"/>
          <p:cNvSpPr/>
          <p:nvPr/>
        </p:nvSpPr>
        <p:spPr>
          <a:xfrm>
            <a:off x="3143672" y="764704"/>
            <a:ext cx="6408712"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solidFill>
                  <a:srgbClr val="FF0000"/>
                </a:solidFill>
              </a:rPr>
              <a:t>Suction catheter</a:t>
            </a:r>
            <a:endParaRPr lang="ar-IQ" sz="4400" b="1" dirty="0">
              <a:solidFill>
                <a:srgbClr val="FF0000"/>
              </a:solidFill>
            </a:endParaRPr>
          </a:p>
        </p:txBody>
      </p:sp>
    </p:spTree>
    <p:extLst>
      <p:ext uri="{BB962C8B-B14F-4D97-AF65-F5344CB8AC3E}">
        <p14:creationId xmlns:p14="http://schemas.microsoft.com/office/powerpoint/2010/main" val="282185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Dell\Desktop\icu L1\MedCaptain-SYS-3011-Syringe-Pump-english-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9838" y="2622376"/>
            <a:ext cx="4263008" cy="426300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Dell\Desktop\icu L1\syringe-infusion-pump-500x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300984"/>
            <a:ext cx="5389421" cy="3557017"/>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1902035" y="1268760"/>
            <a:ext cx="8352928"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syringe pump used to given bolus dose ( not for infusion) like 10 mg midazolam in every 6 hours</a:t>
            </a:r>
          </a:p>
        </p:txBody>
      </p:sp>
    </p:spTree>
    <p:extLst>
      <p:ext uri="{BB962C8B-B14F-4D97-AF65-F5344CB8AC3E}">
        <p14:creationId xmlns:p14="http://schemas.microsoft.com/office/powerpoint/2010/main" val="1054654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57201"/>
            <a:ext cx="10972800" cy="1143000"/>
          </a:xfrm>
        </p:spPr>
        <p:txBody>
          <a:bodyPr/>
          <a:lstStyle/>
          <a:p>
            <a:pPr algn="ctr"/>
            <a:r>
              <a:rPr lang="en-US" sz="4800" b="1" dirty="0">
                <a:solidFill>
                  <a:srgbClr val="FF0000"/>
                </a:solidFill>
              </a:rPr>
              <a:t>syringe pump</a:t>
            </a:r>
            <a:endParaRPr lang="ar-IQ" dirty="0">
              <a:solidFill>
                <a:srgbClr val="FF0000"/>
              </a:solidFill>
            </a:endParaRPr>
          </a:p>
        </p:txBody>
      </p:sp>
      <p:sp>
        <p:nvSpPr>
          <p:cNvPr id="3" name="عنصر نائب للمحتوى 2"/>
          <p:cNvSpPr>
            <a:spLocks noGrp="1"/>
          </p:cNvSpPr>
          <p:nvPr>
            <p:ph idx="1"/>
          </p:nvPr>
        </p:nvSpPr>
        <p:spPr>
          <a:xfrm>
            <a:off x="767408" y="2060848"/>
            <a:ext cx="10513168" cy="4065316"/>
          </a:xfrm>
        </p:spPr>
        <p:txBody>
          <a:bodyPr>
            <a:normAutofit/>
          </a:bodyPr>
          <a:lstStyle/>
          <a:p>
            <a:pPr algn="l" rtl="0"/>
            <a:r>
              <a:rPr lang="en-US" dirty="0"/>
              <a:t>A syringe pump is a small infusion device that is used to gradually administer specific amounts of fluids for use in chemical and biomedical research.</a:t>
            </a:r>
          </a:p>
          <a:p>
            <a:pPr algn="l" rtl="0"/>
            <a:r>
              <a:rPr lang="en-US" dirty="0"/>
              <a:t>A syringe pump is also known as Micro Infusion Pump</a:t>
            </a:r>
          </a:p>
          <a:p>
            <a:pPr algn="l" rtl="0"/>
            <a:r>
              <a:rPr lang="en-US" dirty="0"/>
              <a:t>The main purpose of the equipment is to supplement volumetric infusion pump in micro-administration</a:t>
            </a:r>
          </a:p>
          <a:p>
            <a:pPr algn="l" rtl="0"/>
            <a:r>
              <a:rPr lang="en-US" dirty="0"/>
              <a:t>It is more accurate than a typical volumetric infusion pump while administering small doses</a:t>
            </a:r>
            <a:br>
              <a:rPr lang="en-US" dirty="0"/>
            </a:br>
            <a:endParaRPr lang="ar-IQ" dirty="0"/>
          </a:p>
        </p:txBody>
      </p:sp>
    </p:spTree>
    <p:extLst>
      <p:ext uri="{BB962C8B-B14F-4D97-AF65-F5344CB8AC3E}">
        <p14:creationId xmlns:p14="http://schemas.microsoft.com/office/powerpoint/2010/main" val="480666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Dell\Desktop\icu L1\Imed-Gemini-PC1-Infusion-Bump-with-a-ro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318" y="1916832"/>
            <a:ext cx="4382234" cy="488516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Dell\Desktop\icu L1\IN-G080-IV-Infusion-Infusion-Infusion-Pump-Price-Subcutaneous-Infusion-Pu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1916831"/>
            <a:ext cx="5338846" cy="4885161"/>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1919536" y="620688"/>
            <a:ext cx="8352928"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rgbClr val="FF0000"/>
                </a:solidFill>
              </a:rPr>
              <a:t>Pump infusion used for infusion doses drugs like </a:t>
            </a:r>
            <a:r>
              <a:rPr lang="ar-IQ" sz="2800" dirty="0">
                <a:solidFill>
                  <a:srgbClr val="FF0000"/>
                </a:solidFill>
              </a:rPr>
              <a:t>  </a:t>
            </a:r>
            <a:r>
              <a:rPr lang="en-US" sz="2800" dirty="0">
                <a:solidFill>
                  <a:srgbClr val="FF0000"/>
                </a:solidFill>
              </a:rPr>
              <a:t> dopamine 10 mcg/kg/min (not for bolus dose)</a:t>
            </a:r>
            <a:endParaRPr lang="ar-IQ" sz="2800" dirty="0">
              <a:solidFill>
                <a:srgbClr val="FF0000"/>
              </a:solidFill>
            </a:endParaRPr>
          </a:p>
        </p:txBody>
      </p:sp>
    </p:spTree>
    <p:extLst>
      <p:ext uri="{BB962C8B-B14F-4D97-AF65-F5344CB8AC3E}">
        <p14:creationId xmlns:p14="http://schemas.microsoft.com/office/powerpoint/2010/main" val="1190318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60648"/>
            <a:ext cx="10972800" cy="1143000"/>
          </a:xfrm>
        </p:spPr>
        <p:txBody>
          <a:bodyPr/>
          <a:lstStyle/>
          <a:p>
            <a:pPr algn="ctr"/>
            <a:r>
              <a:rPr lang="en-US" dirty="0">
                <a:solidFill>
                  <a:srgbClr val="FF0000"/>
                </a:solidFill>
              </a:rPr>
              <a:t>Pump infusion</a:t>
            </a:r>
            <a:endParaRPr lang="ar-IQ" dirty="0">
              <a:solidFill>
                <a:srgbClr val="FF0000"/>
              </a:solidFill>
            </a:endParaRPr>
          </a:p>
        </p:txBody>
      </p:sp>
      <p:sp>
        <p:nvSpPr>
          <p:cNvPr id="3" name="عنصر نائب للمحتوى 2"/>
          <p:cNvSpPr>
            <a:spLocks noGrp="1"/>
          </p:cNvSpPr>
          <p:nvPr>
            <p:ph idx="1"/>
          </p:nvPr>
        </p:nvSpPr>
        <p:spPr>
          <a:xfrm>
            <a:off x="839416" y="1700808"/>
            <a:ext cx="10585176" cy="5040560"/>
          </a:xfrm>
        </p:spPr>
        <p:txBody>
          <a:bodyPr>
            <a:normAutofit/>
          </a:bodyPr>
          <a:lstStyle/>
          <a:p>
            <a:pPr algn="l" rtl="0">
              <a:buSzPct val="96000"/>
              <a:buFont typeface="Arial" panose="020B0604020202020204" pitchFamily="34" charset="0"/>
              <a:buChar char="•"/>
            </a:pPr>
            <a:r>
              <a:rPr lang="en-US" dirty="0"/>
              <a:t>Majority of the patients in ICU need these pumps. These are pumps that you will see beside the patient and they control the amount of medication or fluid that a patient receives and how fast or slow it can be given. </a:t>
            </a:r>
          </a:p>
          <a:p>
            <a:pPr algn="l" rtl="0">
              <a:buSzPct val="96000"/>
              <a:buFont typeface="Arial" panose="020B0604020202020204" pitchFamily="34" charset="0"/>
              <a:buChar char="•"/>
            </a:pPr>
            <a:r>
              <a:rPr lang="en-US" dirty="0"/>
              <a:t>used for </a:t>
            </a:r>
          </a:p>
          <a:p>
            <a:pPr algn="l" rtl="0">
              <a:buSzPct val="96000"/>
              <a:buFont typeface="Arial" panose="020B0604020202020204" pitchFamily="34" charset="0"/>
              <a:buChar char="•"/>
            </a:pPr>
            <a:r>
              <a:rPr lang="en-US" dirty="0"/>
              <a:t>Chemotherapy </a:t>
            </a:r>
          </a:p>
          <a:p>
            <a:pPr algn="l" rtl="0">
              <a:buSzPct val="96000"/>
              <a:buFont typeface="Arial" panose="020B0604020202020204" pitchFamily="34" charset="0"/>
              <a:buChar char="•"/>
            </a:pPr>
            <a:r>
              <a:rPr lang="en-US" dirty="0"/>
              <a:t>parenteral nutrition </a:t>
            </a:r>
          </a:p>
          <a:p>
            <a:pPr algn="l" rtl="0">
              <a:buSzPct val="96000"/>
              <a:buFont typeface="Arial" panose="020B0604020202020204" pitchFamily="34" charset="0"/>
              <a:buChar char="•"/>
            </a:pPr>
            <a:r>
              <a:rPr lang="en-US" dirty="0" err="1"/>
              <a:t>Anaesthesia</a:t>
            </a:r>
            <a:r>
              <a:rPr lang="en-US" dirty="0"/>
              <a:t>/sedation </a:t>
            </a:r>
          </a:p>
          <a:p>
            <a:pPr algn="l" rtl="0">
              <a:buSzPct val="96000"/>
              <a:buFont typeface="Arial" panose="020B0604020202020204" pitchFamily="34" charset="0"/>
              <a:buChar char="•"/>
            </a:pPr>
            <a:r>
              <a:rPr lang="en-US" dirty="0"/>
              <a:t>Drugs like (dopamine, epinephrine, </a:t>
            </a:r>
            <a:r>
              <a:rPr lang="en-US" dirty="0" err="1"/>
              <a:t>dobutamine</a:t>
            </a:r>
            <a:r>
              <a:rPr lang="en-US" dirty="0"/>
              <a:t>, …)</a:t>
            </a:r>
          </a:p>
        </p:txBody>
      </p:sp>
    </p:spTree>
    <p:extLst>
      <p:ext uri="{BB962C8B-B14F-4D97-AF65-F5344CB8AC3E}">
        <p14:creationId xmlns:p14="http://schemas.microsoft.com/office/powerpoint/2010/main" val="417231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09600" y="2636912"/>
            <a:ext cx="10972800" cy="3687688"/>
          </a:xfrm>
        </p:spPr>
        <p:txBody>
          <a:bodyPr/>
          <a:lstStyle/>
          <a:p>
            <a:pPr marL="36576" indent="0" algn="l" rtl="0">
              <a:buNone/>
            </a:pPr>
            <a:r>
              <a:rPr lang="en-US" dirty="0"/>
              <a:t>Majority of the patients in ICU need these pumps. These are pumps that you will see beside the patient and they control the amount of medication or fluid that a patient receives and how fast or slow it can be given. </a:t>
            </a:r>
            <a:endParaRPr lang="ar-IQ" dirty="0"/>
          </a:p>
        </p:txBody>
      </p:sp>
    </p:spTree>
    <p:extLst>
      <p:ext uri="{BB962C8B-B14F-4D97-AF65-F5344CB8AC3E}">
        <p14:creationId xmlns:p14="http://schemas.microsoft.com/office/powerpoint/2010/main" val="2200157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363272" cy="1143000"/>
          </a:xfrm>
        </p:spPr>
        <p:txBody>
          <a:bodyPr/>
          <a:lstStyle/>
          <a:p>
            <a:pPr algn="ctr"/>
            <a:r>
              <a:rPr lang="en-US" dirty="0"/>
              <a:t>Advantages </a:t>
            </a:r>
            <a:endParaRPr lang="ar-IQ" dirty="0"/>
          </a:p>
        </p:txBody>
      </p:sp>
      <p:sp>
        <p:nvSpPr>
          <p:cNvPr id="3" name="عنصر نائب للمحتوى 2"/>
          <p:cNvSpPr>
            <a:spLocks noGrp="1"/>
          </p:cNvSpPr>
          <p:nvPr>
            <p:ph idx="1"/>
          </p:nvPr>
        </p:nvSpPr>
        <p:spPr>
          <a:xfrm>
            <a:off x="479376" y="1600200"/>
            <a:ext cx="11161240" cy="4925144"/>
          </a:xfrm>
        </p:spPr>
        <p:txBody>
          <a:bodyPr>
            <a:normAutofit/>
          </a:bodyPr>
          <a:lstStyle/>
          <a:p>
            <a:pPr marL="36576" indent="0" algn="just" rtl="0">
              <a:buNone/>
            </a:pPr>
            <a:r>
              <a:rPr lang="en-US" sz="2400" dirty="0"/>
              <a:t>Infusion pumps provide a high level of control, accuracy, and precision in drug delivery, thereby reducing medication errors and contributing to improvements in patient care.  At the same time, infusion pumps have been associated with  persistent safety problems that can result in over- or under-infusion, and missed or delayed therapy. </a:t>
            </a:r>
          </a:p>
          <a:p>
            <a:pPr marL="36576" indent="0" algn="just" rtl="0">
              <a:buNone/>
            </a:pPr>
            <a:endParaRPr lang="en-US" sz="2400" dirty="0"/>
          </a:p>
          <a:p>
            <a:pPr algn="just" rtl="0">
              <a:buFont typeface="Wingdings" pitchFamily="2" charset="2"/>
              <a:buChar char="v"/>
            </a:pPr>
            <a:r>
              <a:rPr lang="en-US" sz="2400" dirty="0"/>
              <a:t>Infusion pump used an unit ml/hour or mcg/hour </a:t>
            </a:r>
          </a:p>
          <a:p>
            <a:pPr algn="just" rtl="0">
              <a:buFont typeface="Wingdings" pitchFamily="2" charset="2"/>
              <a:buChar char="v"/>
            </a:pPr>
            <a:r>
              <a:rPr lang="en-US" sz="2400" dirty="0"/>
              <a:t>You can determine the drug and dose </a:t>
            </a:r>
          </a:p>
          <a:p>
            <a:pPr algn="just" rtl="0">
              <a:buFont typeface="Wingdings" pitchFamily="2" charset="2"/>
              <a:buChar char="v"/>
            </a:pPr>
            <a:r>
              <a:rPr lang="en-US" sz="2400" dirty="0"/>
              <a:t>You can determine the duration of administration</a:t>
            </a:r>
          </a:p>
          <a:p>
            <a:pPr algn="just" rtl="0">
              <a:buFont typeface="Wingdings" pitchFamily="2" charset="2"/>
              <a:buChar char="v"/>
            </a:pPr>
            <a:r>
              <a:rPr lang="en-US" sz="2400" dirty="0"/>
              <a:t>An alarm for any obstruction to access and when the amount of medicine in the vial or container is running out</a:t>
            </a:r>
            <a:endParaRPr lang="ar-IQ" sz="2400" dirty="0"/>
          </a:p>
        </p:txBody>
      </p:sp>
    </p:spTree>
    <p:extLst>
      <p:ext uri="{BB962C8B-B14F-4D97-AF65-F5344CB8AC3E}">
        <p14:creationId xmlns:p14="http://schemas.microsoft.com/office/powerpoint/2010/main" val="3945640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Dell\Desktop\icu L1\PICC_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43492"/>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1919536" y="188640"/>
            <a:ext cx="8352928"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chemeClr val="tx1"/>
                </a:solidFill>
              </a:rPr>
              <a:t>CV line (center venous line)</a:t>
            </a:r>
            <a:endParaRPr lang="ar-IQ" sz="3600" b="1" dirty="0">
              <a:solidFill>
                <a:schemeClr val="tx1"/>
              </a:solidFill>
            </a:endParaRPr>
          </a:p>
        </p:txBody>
      </p:sp>
    </p:spTree>
    <p:extLst>
      <p:ext uri="{BB962C8B-B14F-4D97-AF65-F5344CB8AC3E}">
        <p14:creationId xmlns:p14="http://schemas.microsoft.com/office/powerpoint/2010/main" val="286470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65066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5122" name="Picture 2" descr="C:\Users\Dell\Desktop\icu L1\h9992637_004_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4937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8472264" y="4797152"/>
            <a:ext cx="2407852" cy="79208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rgbClr val="FF0000"/>
                </a:solidFill>
              </a:rPr>
              <a:t>Pump infusion</a:t>
            </a:r>
            <a:endParaRPr lang="ar-IQ" dirty="0">
              <a:solidFill>
                <a:srgbClr val="FF0000"/>
              </a:solidFill>
            </a:endParaRPr>
          </a:p>
        </p:txBody>
      </p:sp>
      <p:pic>
        <p:nvPicPr>
          <p:cNvPr id="6" name="Picture 5">
            <a:extLst>
              <a:ext uri="{FF2B5EF4-FFF2-40B4-BE49-F238E27FC236}">
                <a16:creationId xmlns="" xmlns:a16="http://schemas.microsoft.com/office/drawing/2014/main" id="{4B8A2F07-0994-40EE-8DA2-45F060A497AF}"/>
              </a:ext>
            </a:extLst>
          </p:cNvPr>
          <p:cNvPicPr>
            <a:picLocks noChangeAspect="1"/>
          </p:cNvPicPr>
          <p:nvPr/>
        </p:nvPicPr>
        <p:blipFill>
          <a:blip r:embed="rId3"/>
          <a:stretch>
            <a:fillRect/>
          </a:stretch>
        </p:blipFill>
        <p:spPr>
          <a:xfrm>
            <a:off x="23812" y="8630"/>
            <a:ext cx="12144375" cy="6849370"/>
          </a:xfrm>
          <a:prstGeom prst="rect">
            <a:avLst/>
          </a:prstGeom>
        </p:spPr>
      </p:pic>
    </p:spTree>
    <p:extLst>
      <p:ext uri="{BB962C8B-B14F-4D97-AF65-F5344CB8AC3E}">
        <p14:creationId xmlns:p14="http://schemas.microsoft.com/office/powerpoint/2010/main" val="347702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91264" cy="1143000"/>
          </a:xfrm>
        </p:spPr>
        <p:txBody>
          <a:bodyPr>
            <a:normAutofit/>
          </a:bodyPr>
          <a:lstStyle/>
          <a:p>
            <a:pPr algn="ctr"/>
            <a:r>
              <a:rPr lang="en-US" sz="4800" b="1" dirty="0">
                <a:solidFill>
                  <a:srgbClr val="FF0000"/>
                </a:solidFill>
              </a:rPr>
              <a:t>CV line (center venous line)</a:t>
            </a:r>
            <a:endParaRPr lang="ar-IQ" dirty="0"/>
          </a:p>
        </p:txBody>
      </p:sp>
      <p:sp>
        <p:nvSpPr>
          <p:cNvPr id="3" name="عنصر نائب للمحتوى 2"/>
          <p:cNvSpPr>
            <a:spLocks noGrp="1"/>
          </p:cNvSpPr>
          <p:nvPr>
            <p:ph idx="1"/>
          </p:nvPr>
        </p:nvSpPr>
        <p:spPr/>
        <p:txBody>
          <a:bodyPr>
            <a:normAutofit/>
          </a:bodyPr>
          <a:lstStyle/>
          <a:p>
            <a:pPr marL="36576" indent="0" algn="l" rtl="0">
              <a:buNone/>
            </a:pPr>
            <a:r>
              <a:rPr lang="en-US" dirty="0"/>
              <a:t>A central venous catheter (CVC), also known as a central line, central venous line, or central venous access catheter, is a catheter placed into a large vein. It is a form of venous access. Placement of larger catheters in more centrally located veins is often needed in critically ill patients, or in those requiring prolonged intravenous therapies, for more reliable vascular access. These catheters are commonly placed in veins in the neck (internal jugular vein), chest (</a:t>
            </a:r>
            <a:r>
              <a:rPr lang="en-US" dirty="0" err="1"/>
              <a:t>subclavian</a:t>
            </a:r>
            <a:r>
              <a:rPr lang="en-US" dirty="0"/>
              <a:t> vein or axillary vein), groin (femoral vein), or through veins in the arms.</a:t>
            </a:r>
            <a:endParaRPr lang="ar-IQ" dirty="0"/>
          </a:p>
        </p:txBody>
      </p:sp>
    </p:spTree>
    <p:extLst>
      <p:ext uri="{BB962C8B-B14F-4D97-AF65-F5344CB8AC3E}">
        <p14:creationId xmlns:p14="http://schemas.microsoft.com/office/powerpoint/2010/main" val="2511703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ECG</a:t>
            </a:r>
            <a:endParaRPr lang="ar-IQ" dirty="0">
              <a:solidFill>
                <a:srgbClr val="FF0000"/>
              </a:solidFill>
            </a:endParaRPr>
          </a:p>
        </p:txBody>
      </p:sp>
      <p:sp>
        <p:nvSpPr>
          <p:cNvPr id="3" name="عنصر نائب للمحتوى 2"/>
          <p:cNvSpPr>
            <a:spLocks noGrp="1"/>
          </p:cNvSpPr>
          <p:nvPr>
            <p:ph idx="1"/>
          </p:nvPr>
        </p:nvSpPr>
        <p:spPr>
          <a:xfrm>
            <a:off x="1524000" y="2132857"/>
            <a:ext cx="8748464" cy="3993307"/>
          </a:xfrm>
        </p:spPr>
        <p:txBody>
          <a:bodyPr/>
          <a:lstStyle/>
          <a:p>
            <a:pPr marL="36576" indent="0" algn="ctr" rtl="0">
              <a:buNone/>
            </a:pPr>
            <a:r>
              <a:rPr lang="en-US" dirty="0"/>
              <a:t>The electrocardiogram (ECG ) is a diagnostic tool that is routinely used to assess the electrical and muscular functions of the heart. it gives the full information about the heart beats consists of 12 leads for </a:t>
            </a:r>
            <a:r>
              <a:rPr lang="en-US" dirty="0" err="1"/>
              <a:t>acquistion</a:t>
            </a:r>
            <a:r>
              <a:rPr lang="en-US" dirty="0"/>
              <a:t> and a rhythm lead as an optional. it is used to </a:t>
            </a:r>
            <a:r>
              <a:rPr lang="en-US" dirty="0" err="1"/>
              <a:t>analyse</a:t>
            </a:r>
            <a:r>
              <a:rPr lang="en-US" dirty="0"/>
              <a:t> the heart rate and rhythm of the heart.</a:t>
            </a:r>
            <a:endParaRPr lang="ar-IQ" dirty="0"/>
          </a:p>
        </p:txBody>
      </p:sp>
    </p:spTree>
    <p:extLst>
      <p:ext uri="{BB962C8B-B14F-4D97-AF65-F5344CB8AC3E}">
        <p14:creationId xmlns:p14="http://schemas.microsoft.com/office/powerpoint/2010/main" val="416387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994721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3126" y="386415"/>
            <a:ext cx="10972800" cy="1143000"/>
          </a:xfrm>
        </p:spPr>
        <p:txBody>
          <a:bodyPr>
            <a:normAutofit/>
          </a:bodyPr>
          <a:lstStyle/>
          <a:p>
            <a:pPr algn="ctr"/>
            <a:r>
              <a:rPr lang="en-US" b="1" dirty="0">
                <a:solidFill>
                  <a:srgbClr val="FF0000"/>
                </a:solidFill>
              </a:rPr>
              <a:t>Endotracheal tube (ETT)</a:t>
            </a:r>
            <a:endParaRPr lang="ar-IQ" dirty="0">
              <a:solidFill>
                <a:srgbClr val="FF0000"/>
              </a:solidFill>
            </a:endParaRPr>
          </a:p>
        </p:txBody>
      </p:sp>
      <p:sp>
        <p:nvSpPr>
          <p:cNvPr id="3" name="عنصر نائب للمحتوى 2"/>
          <p:cNvSpPr>
            <a:spLocks noGrp="1"/>
          </p:cNvSpPr>
          <p:nvPr>
            <p:ph idx="1"/>
          </p:nvPr>
        </p:nvSpPr>
        <p:spPr>
          <a:xfrm>
            <a:off x="623126" y="2132856"/>
            <a:ext cx="3851920" cy="4135654"/>
          </a:xfrm>
        </p:spPr>
        <p:txBody>
          <a:bodyPr/>
          <a:lstStyle/>
          <a:p>
            <a:pPr marL="36576" indent="0" algn="ctr" rtl="0">
              <a:buNone/>
            </a:pPr>
            <a:r>
              <a:rPr lang="en-US" dirty="0"/>
              <a:t>It is used in the ICU for patients who are having difficulty breathing because of a lung problem, or for patients who are not awake enough to breathe for themselves.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9936" y="1484784"/>
            <a:ext cx="4762500"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04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7368" y="836712"/>
            <a:ext cx="4834880" cy="1143000"/>
          </a:xfrm>
        </p:spPr>
        <p:txBody>
          <a:bodyPr>
            <a:normAutofit fontScale="90000"/>
          </a:bodyPr>
          <a:lstStyle/>
          <a:p>
            <a:pPr algn="ctr"/>
            <a:r>
              <a:rPr lang="ar-IQ" dirty="0">
                <a:solidFill>
                  <a:srgbClr val="FF0000"/>
                </a:solidFill>
              </a:rPr>
              <a:t/>
            </a:r>
            <a:br>
              <a:rPr lang="ar-IQ" dirty="0">
                <a:solidFill>
                  <a:srgbClr val="FF0000"/>
                </a:solidFill>
              </a:rPr>
            </a:br>
            <a:r>
              <a:rPr lang="en-US" sz="4400" b="1" dirty="0">
                <a:solidFill>
                  <a:srgbClr val="FF0000"/>
                </a:solidFill>
              </a:rPr>
              <a:t>Tracheostomy </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983432" y="1516551"/>
            <a:ext cx="3682752" cy="5080801"/>
          </a:xfrm>
        </p:spPr>
        <p:txBody>
          <a:bodyPr>
            <a:normAutofit fontScale="92500" lnSpcReduction="20000"/>
          </a:bodyPr>
          <a:lstStyle/>
          <a:p>
            <a:pPr marL="36576" indent="0" algn="ctr" rtl="0">
              <a:buNone/>
            </a:pPr>
            <a:r>
              <a:rPr lang="en-US" sz="2800" dirty="0"/>
              <a:t>A tracheostomy is sometimes and option to patients who require long term ventilation, difficult weaning from the ventilator, and patients with copious secretions . When a patient no longer requires ventilator support and only needs oxygen therapy, oxygen tube can be connected to the tracheostomy.  </a:t>
            </a:r>
            <a:endParaRPr lang="ar-IQ" sz="2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219" y="89212"/>
            <a:ext cx="5060506" cy="3390900"/>
          </a:xfrm>
          <a:prstGeom prst="rect">
            <a:avLst/>
          </a:prstGeom>
        </p:spPr>
      </p:pic>
      <p:pic>
        <p:nvPicPr>
          <p:cNvPr id="5" name="صورة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4219" y="3480112"/>
            <a:ext cx="5060506" cy="3377888"/>
          </a:xfrm>
          <a:prstGeom prst="rect">
            <a:avLst/>
          </a:prstGeom>
        </p:spPr>
      </p:pic>
    </p:spTree>
    <p:extLst>
      <p:ext uri="{BB962C8B-B14F-4D97-AF65-F5344CB8AC3E}">
        <p14:creationId xmlns:p14="http://schemas.microsoft.com/office/powerpoint/2010/main" val="260692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6180" y="455428"/>
            <a:ext cx="4334272" cy="1143000"/>
          </a:xfrm>
        </p:spPr>
        <p:txBody>
          <a:bodyPr>
            <a:normAutofit fontScale="90000"/>
          </a:bodyPr>
          <a:lstStyle/>
          <a:p>
            <a:pPr algn="ctr"/>
            <a:r>
              <a:rPr lang="ar-IQ" dirty="0">
                <a:solidFill>
                  <a:srgbClr val="FF0000"/>
                </a:solidFill>
              </a:rPr>
              <a:t/>
            </a:r>
            <a:br>
              <a:rPr lang="ar-IQ" dirty="0">
                <a:solidFill>
                  <a:srgbClr val="FF0000"/>
                </a:solidFill>
              </a:rPr>
            </a:br>
            <a:r>
              <a:rPr lang="en-US" b="1" dirty="0">
                <a:solidFill>
                  <a:srgbClr val="FF0000"/>
                </a:solidFill>
              </a:rPr>
              <a:t>Arterial line </a:t>
            </a:r>
            <a:endParaRPr lang="ar-IQ" dirty="0">
              <a:solidFill>
                <a:srgbClr val="FF0000"/>
              </a:solidFill>
            </a:endParaRPr>
          </a:p>
        </p:txBody>
      </p:sp>
      <p:sp>
        <p:nvSpPr>
          <p:cNvPr id="3" name="عنصر نائب للمحتوى 2"/>
          <p:cNvSpPr>
            <a:spLocks noGrp="1"/>
          </p:cNvSpPr>
          <p:nvPr>
            <p:ph idx="1"/>
          </p:nvPr>
        </p:nvSpPr>
        <p:spPr>
          <a:xfrm>
            <a:off x="1321980" y="1578079"/>
            <a:ext cx="2962672" cy="4525963"/>
          </a:xfrm>
        </p:spPr>
        <p:txBody>
          <a:bodyPr/>
          <a:lstStyle/>
          <a:p>
            <a:pPr marL="36576" indent="0" algn="ctr" rtl="0">
              <a:buNone/>
            </a:pPr>
            <a:r>
              <a:rPr lang="en-US" dirty="0"/>
              <a:t>It allows the nurse to see the blood pressure continuously and also allows the staff to take bloods when required </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8" y="1308751"/>
            <a:ext cx="5580112" cy="5544738"/>
          </a:xfrm>
          <a:prstGeom prst="rect">
            <a:avLst/>
          </a:prstGeom>
        </p:spPr>
      </p:pic>
    </p:spTree>
    <p:extLst>
      <p:ext uri="{BB962C8B-B14F-4D97-AF65-F5344CB8AC3E}">
        <p14:creationId xmlns:p14="http://schemas.microsoft.com/office/powerpoint/2010/main" val="2512549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71464" y="731836"/>
            <a:ext cx="9649072" cy="1143000"/>
          </a:xfrm>
        </p:spPr>
        <p:txBody>
          <a:bodyPr>
            <a:noAutofit/>
          </a:bodyPr>
          <a:lstStyle/>
          <a:p>
            <a:pPr algn="ctr"/>
            <a:r>
              <a:rPr lang="en-US" sz="3600" b="1" dirty="0">
                <a:solidFill>
                  <a:srgbClr val="FF0000"/>
                </a:solidFill>
              </a:rPr>
              <a:t>Direct current</a:t>
            </a:r>
            <a:r>
              <a:rPr lang="en-US" sz="3600" dirty="0">
                <a:solidFill>
                  <a:srgbClr val="FF0000"/>
                </a:solidFill>
              </a:rPr>
              <a:t> (</a:t>
            </a:r>
            <a:r>
              <a:rPr lang="en-US" sz="3600" b="1" dirty="0">
                <a:solidFill>
                  <a:srgbClr val="FF0000"/>
                </a:solidFill>
              </a:rPr>
              <a:t>DC</a:t>
            </a:r>
            <a:r>
              <a:rPr lang="en-US" sz="3600" dirty="0">
                <a:solidFill>
                  <a:srgbClr val="FF0000"/>
                </a:solidFill>
              </a:rPr>
              <a:t>) </a:t>
            </a:r>
            <a:r>
              <a:rPr lang="en-US" sz="3600" b="1" dirty="0">
                <a:solidFill>
                  <a:srgbClr val="FF0000"/>
                </a:solidFill>
              </a:rPr>
              <a:t>cardioversion</a:t>
            </a:r>
            <a:r>
              <a:rPr lang="en-US" sz="3600" dirty="0">
                <a:solidFill>
                  <a:srgbClr val="FF0000"/>
                </a:solidFill>
              </a:rPr>
              <a:t> or </a:t>
            </a:r>
            <a:r>
              <a:rPr lang="en-US" sz="3600" b="1" dirty="0">
                <a:solidFill>
                  <a:srgbClr val="FF0000"/>
                </a:solidFill>
              </a:rPr>
              <a:t>defibrillation</a:t>
            </a:r>
            <a:endParaRPr lang="ar-IQ" sz="3600" dirty="0">
              <a:solidFill>
                <a:srgbClr val="FF0000"/>
              </a:solidFill>
            </a:endParaRPr>
          </a:p>
        </p:txBody>
      </p:sp>
      <p:sp>
        <p:nvSpPr>
          <p:cNvPr id="3" name="عنصر نائب للمحتوى 2"/>
          <p:cNvSpPr>
            <a:spLocks noGrp="1"/>
          </p:cNvSpPr>
          <p:nvPr>
            <p:ph idx="1"/>
          </p:nvPr>
        </p:nvSpPr>
        <p:spPr>
          <a:xfrm>
            <a:off x="839416" y="2420888"/>
            <a:ext cx="10441160" cy="3705276"/>
          </a:xfrm>
        </p:spPr>
        <p:txBody>
          <a:bodyPr>
            <a:normAutofit/>
          </a:bodyPr>
          <a:lstStyle/>
          <a:p>
            <a:pPr marL="36576" indent="0" algn="ctr" rtl="0">
              <a:buNone/>
            </a:pPr>
            <a:r>
              <a:rPr lang="en-US" dirty="0"/>
              <a:t>Defibrillation is a common treatment for life-threatening cardiac dysrhythmias, ventricular fibrillation and pulseless ventricular tachycardia. Defibrillation consists of delivering a therapeutic dose of electrical energy to the heart with a device called a defibrillator The purpose of defibrillator is to give electrical stimulation for cardiac arrest patients</a:t>
            </a:r>
            <a:endParaRPr lang="ar-IQ" dirty="0"/>
          </a:p>
        </p:txBody>
      </p:sp>
    </p:spTree>
    <p:extLst>
      <p:ext uri="{BB962C8B-B14F-4D97-AF65-F5344CB8AC3E}">
        <p14:creationId xmlns:p14="http://schemas.microsoft.com/office/powerpoint/2010/main" val="4084530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588" y="1124744"/>
            <a:ext cx="8748972" cy="5733256"/>
          </a:xfrm>
          <a:prstGeom prst="rect">
            <a:avLst/>
          </a:prstGeom>
        </p:spPr>
      </p:pic>
      <p:sp>
        <p:nvSpPr>
          <p:cNvPr id="5" name="انفجار 2 4"/>
          <p:cNvSpPr/>
          <p:nvPr/>
        </p:nvSpPr>
        <p:spPr>
          <a:xfrm>
            <a:off x="1991544" y="1545097"/>
            <a:ext cx="2520280" cy="1656184"/>
          </a:xfrm>
          <a:prstGeom prst="irregularSeal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dirty="0">
                <a:solidFill>
                  <a:srgbClr val="FF0000"/>
                </a:solidFill>
              </a:rPr>
              <a:t>AED</a:t>
            </a:r>
            <a:endParaRPr lang="ar-IQ" sz="3200" dirty="0">
              <a:solidFill>
                <a:srgbClr val="FF0000"/>
              </a:solidFill>
            </a:endParaRPr>
          </a:p>
        </p:txBody>
      </p:sp>
      <p:sp>
        <p:nvSpPr>
          <p:cNvPr id="6" name="مستطيل مستدير الزوايا 5"/>
          <p:cNvSpPr/>
          <p:nvPr/>
        </p:nvSpPr>
        <p:spPr>
          <a:xfrm>
            <a:off x="1631504" y="116632"/>
            <a:ext cx="8856984" cy="10081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a:solidFill>
                  <a:srgbClr val="FF0000"/>
                </a:solidFill>
              </a:rPr>
              <a:t>Where you are can find it? what is indication for it?  </a:t>
            </a:r>
          </a:p>
        </p:txBody>
      </p:sp>
    </p:spTree>
    <p:extLst>
      <p:ext uri="{BB962C8B-B14F-4D97-AF65-F5344CB8AC3E}">
        <p14:creationId xmlns:p14="http://schemas.microsoft.com/office/powerpoint/2010/main" val="1099706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0" y="274638"/>
            <a:ext cx="9144000" cy="1143000"/>
          </a:xfrm>
        </p:spPr>
        <p:txBody>
          <a:bodyPr>
            <a:noAutofit/>
          </a:bodyPr>
          <a:lstStyle/>
          <a:p>
            <a:pPr algn="ctr"/>
            <a:r>
              <a:rPr lang="en-US" sz="3200" b="1" dirty="0">
                <a:solidFill>
                  <a:srgbClr val="FF0000"/>
                </a:solidFill>
              </a:rPr>
              <a:t>Pressure Relieving Mattress </a:t>
            </a:r>
            <a:r>
              <a:rPr lang="en-US" sz="3200" dirty="0">
                <a:solidFill>
                  <a:srgbClr val="FF0000"/>
                </a:solidFill>
              </a:rPr>
              <a:t>('Air mattress') </a:t>
            </a:r>
            <a:endParaRPr lang="ar-IQ" sz="3200"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t>The majority of our patients will be lying on an air mattress. This mattress is used to prevent pressure injuries or 'bed sores' </a:t>
            </a:r>
          </a:p>
          <a:p>
            <a:pPr algn="l" rtl="0"/>
            <a:r>
              <a:rPr lang="en-US" dirty="0"/>
              <a:t>The air mattress is constantly distributing air and alternating the pressure under the body. </a:t>
            </a:r>
          </a:p>
          <a:p>
            <a:pPr algn="l" rtl="0"/>
            <a:r>
              <a:rPr lang="en-US" dirty="0"/>
              <a:t>In addition to the use of an air mattress we should also turn the patients in the bed frequently </a:t>
            </a:r>
            <a:endParaRPr lang="ar-IQ" dirty="0"/>
          </a:p>
        </p:txBody>
      </p:sp>
    </p:spTree>
    <p:extLst>
      <p:ext uri="{BB962C8B-B14F-4D97-AF65-F5344CB8AC3E}">
        <p14:creationId xmlns:p14="http://schemas.microsoft.com/office/powerpoint/2010/main" val="1114133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icu L1\Ait-B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864" y="3075384"/>
            <a:ext cx="9145137"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2279576" y="908720"/>
            <a:ext cx="7704856"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a:solidFill>
                  <a:srgbClr val="FF0000"/>
                </a:solidFill>
              </a:rPr>
              <a:t>Air bed used to prevention sores </a:t>
            </a:r>
            <a:endParaRPr lang="ar-IQ" sz="3600" b="1" dirty="0">
              <a:solidFill>
                <a:srgbClr val="FF0000"/>
              </a:solidFill>
            </a:endParaRPr>
          </a:p>
        </p:txBody>
      </p:sp>
    </p:spTree>
    <p:extLst>
      <p:ext uri="{BB962C8B-B14F-4D97-AF65-F5344CB8AC3E}">
        <p14:creationId xmlns:p14="http://schemas.microsoft.com/office/powerpoint/2010/main" val="399442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959542"/>
            <a:ext cx="9203067" cy="4421786"/>
          </a:xfrm>
        </p:spPr>
      </p:pic>
      <p:sp>
        <p:nvSpPr>
          <p:cNvPr id="4" name="AutoShape 2" descr="The Mechanical Ventilator: Past, Present, and Future | Respiratory Care"/>
          <p:cNvSpPr>
            <a:spLocks noChangeAspect="1" noChangeArrowheads="1"/>
          </p:cNvSpPr>
          <p:nvPr/>
        </p:nvSpPr>
        <p:spPr bwMode="auto">
          <a:xfrm>
            <a:off x="1044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2" name="مستطيل مستدير الزوايا 1"/>
          <p:cNvSpPr/>
          <p:nvPr/>
        </p:nvSpPr>
        <p:spPr>
          <a:xfrm>
            <a:off x="2639616" y="620688"/>
            <a:ext cx="6552728" cy="108012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Mechanical ventilation</a:t>
            </a:r>
            <a:endParaRPr lang="ar-IQ" sz="2800" b="1" dirty="0">
              <a:solidFill>
                <a:srgbClr val="FF0000"/>
              </a:solidFill>
            </a:endParaRPr>
          </a:p>
        </p:txBody>
      </p:sp>
    </p:spTree>
    <p:extLst>
      <p:ext uri="{BB962C8B-B14F-4D97-AF65-F5344CB8AC3E}">
        <p14:creationId xmlns:p14="http://schemas.microsoft.com/office/powerpoint/2010/main" val="1174094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60848"/>
            <a:ext cx="91440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847528" y="1052736"/>
            <a:ext cx="8496944" cy="769441"/>
          </a:xfrm>
          <a:prstGeom prst="rect">
            <a:avLst/>
          </a:prstGeom>
        </p:spPr>
        <p:txBody>
          <a:bodyPr wrap="square">
            <a:spAutoFit/>
          </a:bodyPr>
          <a:lstStyle/>
          <a:p>
            <a:pPr algn="ctr"/>
            <a:r>
              <a:rPr lang="en-US" sz="4400" dirty="0">
                <a:solidFill>
                  <a:srgbClr val="FF0000"/>
                </a:solidFill>
              </a:rPr>
              <a:t>Air mattress(Air bed) </a:t>
            </a:r>
            <a:endParaRPr lang="ar-IQ" sz="4400" dirty="0"/>
          </a:p>
        </p:txBody>
      </p:sp>
    </p:spTree>
    <p:extLst>
      <p:ext uri="{BB962C8B-B14F-4D97-AF65-F5344CB8AC3E}">
        <p14:creationId xmlns:p14="http://schemas.microsoft.com/office/powerpoint/2010/main" val="699059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36848" y="960778"/>
            <a:ext cx="8928992" cy="1143000"/>
          </a:xfrm>
        </p:spPr>
        <p:txBody>
          <a:bodyPr>
            <a:noAutofit/>
          </a:bodyPr>
          <a:lstStyle/>
          <a:p>
            <a:pPr algn="ctr" rtl="0"/>
            <a:r>
              <a:rPr lang="ar-IQ" sz="3600" dirty="0">
                <a:solidFill>
                  <a:srgbClr val="FF0000"/>
                </a:solidFill>
              </a:rPr>
              <a:t/>
            </a:r>
            <a:br>
              <a:rPr lang="ar-IQ" sz="3600" dirty="0">
                <a:solidFill>
                  <a:srgbClr val="FF0000"/>
                </a:solidFill>
              </a:rPr>
            </a:br>
            <a:r>
              <a:rPr lang="en-US" sz="3600" b="1" dirty="0">
                <a:solidFill>
                  <a:srgbClr val="FF0000"/>
                </a:solidFill>
              </a:rPr>
              <a:t>Nasogastric Tube (NG) </a:t>
            </a:r>
            <a:r>
              <a:rPr lang="en-US" sz="3600" dirty="0">
                <a:solidFill>
                  <a:srgbClr val="FF0000"/>
                </a:solidFill>
              </a:rPr>
              <a:t/>
            </a:r>
            <a:br>
              <a:rPr lang="en-US" sz="3600" dirty="0">
                <a:solidFill>
                  <a:srgbClr val="FF0000"/>
                </a:solidFill>
              </a:rPr>
            </a:br>
            <a:endParaRPr lang="ar-IQ" sz="3600" dirty="0">
              <a:solidFill>
                <a:srgbClr val="FF0000"/>
              </a:solidFill>
            </a:endParaRPr>
          </a:p>
        </p:txBody>
      </p:sp>
      <p:sp>
        <p:nvSpPr>
          <p:cNvPr id="3" name="عنصر نائب للمحتوى 2"/>
          <p:cNvSpPr>
            <a:spLocks noGrp="1"/>
          </p:cNvSpPr>
          <p:nvPr>
            <p:ph idx="1"/>
          </p:nvPr>
        </p:nvSpPr>
        <p:spPr>
          <a:xfrm>
            <a:off x="695400" y="2319081"/>
            <a:ext cx="4464496" cy="4525963"/>
          </a:xfrm>
        </p:spPr>
        <p:txBody>
          <a:bodyPr>
            <a:normAutofit/>
          </a:bodyPr>
          <a:lstStyle/>
          <a:p>
            <a:pPr marL="36576" indent="0" algn="ctr" rtl="0">
              <a:buNone/>
            </a:pPr>
            <a:r>
              <a:rPr lang="en-US" dirty="0"/>
              <a:t>This tube goes through a patients nose and down into their stomach. It allows us to feed them when they are too unwell to eat and drink as they normally would or when their appetite is reduced due to illness. We can also give them medication </a:t>
            </a: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558" y="1400676"/>
            <a:ext cx="5171840" cy="490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166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ar-IQ" dirty="0">
                <a:solidFill>
                  <a:srgbClr val="FF0000"/>
                </a:solidFill>
              </a:rPr>
              <a:t/>
            </a:r>
            <a:br>
              <a:rPr lang="ar-IQ" dirty="0">
                <a:solidFill>
                  <a:srgbClr val="FF0000"/>
                </a:solidFill>
              </a:rPr>
            </a:br>
            <a:r>
              <a:rPr lang="en-US" b="1" dirty="0">
                <a:solidFill>
                  <a:srgbClr val="FF0000"/>
                </a:solidFill>
              </a:rPr>
              <a:t>Urinary Catheter </a:t>
            </a:r>
            <a:r>
              <a:rPr lang="en-US" dirty="0">
                <a:solidFill>
                  <a:srgbClr val="FF0000"/>
                </a:solidFill>
              </a:rPr>
              <a:t/>
            </a:r>
            <a:br>
              <a:rPr lang="en-US" dirty="0">
                <a:solidFill>
                  <a:srgbClr val="FF0000"/>
                </a:solidFill>
              </a:rPr>
            </a:br>
            <a:endParaRPr lang="ar-IQ" dirty="0">
              <a:solidFill>
                <a:srgbClr val="FF0000"/>
              </a:solidFill>
            </a:endParaRPr>
          </a:p>
        </p:txBody>
      </p:sp>
      <p:sp>
        <p:nvSpPr>
          <p:cNvPr id="3" name="عنصر نائب للمحتوى 2"/>
          <p:cNvSpPr>
            <a:spLocks noGrp="1"/>
          </p:cNvSpPr>
          <p:nvPr>
            <p:ph idx="1"/>
          </p:nvPr>
        </p:nvSpPr>
        <p:spPr>
          <a:xfrm>
            <a:off x="1981200" y="1600201"/>
            <a:ext cx="3466728" cy="4525963"/>
          </a:xfrm>
        </p:spPr>
        <p:txBody>
          <a:bodyPr>
            <a:normAutofit/>
          </a:bodyPr>
          <a:lstStyle/>
          <a:p>
            <a:pPr marL="36576" indent="0" algn="l" rtl="0">
              <a:buNone/>
            </a:pPr>
            <a:r>
              <a:rPr lang="en-US" dirty="0"/>
              <a:t>In the ICU, a patient may have a urinary catheter put in place to monitor an hourly output. This allows us to calculate how much fluid is going in, versus how much is coming out</a:t>
            </a: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6595" y="1700808"/>
            <a:ext cx="4421893" cy="496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490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a:solidFill>
                  <a:srgbClr val="FF0000"/>
                </a:solidFill>
              </a:rPr>
              <a:t>Kidney machines</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marL="36576" indent="0" algn="ctr" rtl="0">
              <a:buNone/>
            </a:pPr>
            <a:r>
              <a:rPr lang="en-US" dirty="0"/>
              <a:t>Some patients kidneys stop working due to their illness. The kidneys work to filter the blood and remove waste products (and in doing so produce urine) so if they fail, it is important that the machines take over this job. To do this a special large tube  is put into one of the big veins in the leg or neck. </a:t>
            </a:r>
            <a:endParaRPr lang="ar-IQ" dirty="0"/>
          </a:p>
        </p:txBody>
      </p:sp>
    </p:spTree>
    <p:extLst>
      <p:ext uri="{BB962C8B-B14F-4D97-AF65-F5344CB8AC3E}">
        <p14:creationId xmlns:p14="http://schemas.microsoft.com/office/powerpoint/2010/main" val="3497986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12192000" cy="6885384"/>
          </a:xfrm>
        </p:spPr>
      </p:pic>
    </p:spTree>
    <p:extLst>
      <p:ext uri="{BB962C8B-B14F-4D97-AF65-F5344CB8AC3E}">
        <p14:creationId xmlns:p14="http://schemas.microsoft.com/office/powerpoint/2010/main" val="2732012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icu L1\bedsoreheels_145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95" y="1"/>
            <a:ext cx="5968745" cy="33569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l\Desktop\icu L1\M1400399-Diabetic_foot_with_large_ulcer-SPL_pop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290882"/>
            <a:ext cx="5364088" cy="3567118"/>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مستدير الزوايا 5"/>
          <p:cNvSpPr/>
          <p:nvPr/>
        </p:nvSpPr>
        <p:spPr>
          <a:xfrm>
            <a:off x="695400" y="1678497"/>
            <a:ext cx="3816424"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rgbClr val="FF0000"/>
                </a:solidFill>
              </a:rPr>
              <a:t>Bed sores </a:t>
            </a:r>
            <a:endParaRPr lang="ar-IQ" sz="4000" b="1" dirty="0">
              <a:solidFill>
                <a:srgbClr val="FF0000"/>
              </a:solidFill>
            </a:endParaRPr>
          </a:p>
        </p:txBody>
      </p:sp>
    </p:spTree>
    <p:extLst>
      <p:ext uri="{BB962C8B-B14F-4D97-AF65-F5344CB8AC3E}">
        <p14:creationId xmlns:p14="http://schemas.microsoft.com/office/powerpoint/2010/main" val="2081562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ll\Desktop\icu L1\HTB1mbxfaYwTMeJjSszfq6xbtFXai.jpg_35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16832"/>
            <a:ext cx="4608512" cy="494279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ell\Desktop\icu L1\Medical-Devices-Mobile-Digital-X-ray-Machine-for-ICU-Depart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9" y="2095824"/>
            <a:ext cx="4642867" cy="478956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6"/>
          <p:cNvSpPr/>
          <p:nvPr/>
        </p:nvSpPr>
        <p:spPr>
          <a:xfrm>
            <a:off x="1919536" y="747216"/>
            <a:ext cx="8352928"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rgbClr val="FF0000"/>
                </a:solidFill>
              </a:rPr>
              <a:t>Portable X-RAY</a:t>
            </a:r>
            <a:endParaRPr lang="ar-IQ" sz="4000" b="1" dirty="0">
              <a:solidFill>
                <a:srgbClr val="FF0000"/>
              </a:solidFill>
            </a:endParaRPr>
          </a:p>
        </p:txBody>
      </p:sp>
    </p:spTree>
    <p:extLst>
      <p:ext uri="{BB962C8B-B14F-4D97-AF65-F5344CB8AC3E}">
        <p14:creationId xmlns:p14="http://schemas.microsoft.com/office/powerpoint/2010/main" val="1387052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ell\Desktop\icu L1\ultrasound-machines-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5920" y="1268760"/>
            <a:ext cx="5280213" cy="5616624"/>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1909499" y="3003582"/>
            <a:ext cx="4176464"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rPr>
              <a:t>Portable Ultra sound </a:t>
            </a:r>
            <a:endParaRPr lang="ar-IQ" sz="2800" b="1" dirty="0">
              <a:solidFill>
                <a:srgbClr val="FF0000"/>
              </a:solidFill>
            </a:endParaRPr>
          </a:p>
        </p:txBody>
      </p:sp>
    </p:spTree>
    <p:extLst>
      <p:ext uri="{BB962C8B-B14F-4D97-AF65-F5344CB8AC3E}">
        <p14:creationId xmlns:p14="http://schemas.microsoft.com/office/powerpoint/2010/main" val="18840695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099" y="1268760"/>
            <a:ext cx="6858000" cy="5143500"/>
          </a:xfrm>
          <a:prstGeom prst="rect">
            <a:avLst/>
          </a:prstGeom>
        </p:spPr>
      </p:pic>
    </p:spTree>
    <p:extLst>
      <p:ext uri="{BB962C8B-B14F-4D97-AF65-F5344CB8AC3E}">
        <p14:creationId xmlns:p14="http://schemas.microsoft.com/office/powerpoint/2010/main" val="99676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ell\Desktop\icu L1\multipara-monitor-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872" y="836712"/>
            <a:ext cx="6350000" cy="5802650"/>
          </a:xfrm>
          <a:prstGeom prst="rect">
            <a:avLst/>
          </a:prstGeom>
          <a:noFill/>
          <a:extLst>
            <a:ext uri="{909E8E84-426E-40DD-AFC4-6F175D3DCCD1}">
              <a14:hiddenFill xmlns:a14="http://schemas.microsoft.com/office/drawing/2010/main">
                <a:solidFill>
                  <a:srgbClr val="FFFFFF"/>
                </a:solidFill>
              </a14:hiddenFill>
            </a:ext>
          </a:extLst>
        </p:spPr>
      </p:pic>
      <p:sp>
        <p:nvSpPr>
          <p:cNvPr id="5" name="مستطيل مستدير الزوايا 4"/>
          <p:cNvSpPr/>
          <p:nvPr/>
        </p:nvSpPr>
        <p:spPr>
          <a:xfrm>
            <a:off x="1524000" y="1268760"/>
            <a:ext cx="3419872" cy="4032448"/>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a:solidFill>
                  <a:srgbClr val="FF0000"/>
                </a:solidFill>
              </a:rPr>
              <a:t>The most basic monitors show your heart rate, blood pressure, and body temperature. More advanced models show respiratory rate and  how much carbon dioxide you're breathing out.</a:t>
            </a:r>
            <a:r>
              <a:rPr lang="en-US" dirty="0">
                <a:solidFill>
                  <a:srgbClr val="FF0000"/>
                </a:solidFill>
              </a:rPr>
              <a:t/>
            </a:r>
            <a:br>
              <a:rPr lang="en-US" dirty="0">
                <a:solidFill>
                  <a:srgbClr val="FF0000"/>
                </a:solidFill>
              </a:rPr>
            </a:br>
            <a:endParaRPr lang="ar-IQ" b="1" dirty="0">
              <a:solidFill>
                <a:srgbClr val="FF0000"/>
              </a:solidFill>
            </a:endParaRPr>
          </a:p>
        </p:txBody>
      </p:sp>
    </p:spTree>
    <p:extLst>
      <p:ext uri="{BB962C8B-B14F-4D97-AF65-F5344CB8AC3E}">
        <p14:creationId xmlns:p14="http://schemas.microsoft.com/office/powerpoint/2010/main" val="318215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1544" y="548680"/>
            <a:ext cx="7467600" cy="1143000"/>
          </a:xfrm>
        </p:spPr>
        <p:txBody>
          <a:bodyPr/>
          <a:lstStyle/>
          <a:p>
            <a:pPr algn="ctr"/>
            <a:r>
              <a:rPr lang="en-US" dirty="0">
                <a:solidFill>
                  <a:srgbClr val="FF0000"/>
                </a:solidFill>
              </a:rPr>
              <a:t>HR</a:t>
            </a:r>
            <a:endParaRPr lang="ar-IQ" dirty="0">
              <a:solidFill>
                <a:srgbClr val="FF0000"/>
              </a:solidFill>
            </a:endParaRPr>
          </a:p>
        </p:txBody>
      </p:sp>
      <p:sp>
        <p:nvSpPr>
          <p:cNvPr id="3" name="عنصر نائب للمحتوى 2"/>
          <p:cNvSpPr>
            <a:spLocks noGrp="1"/>
          </p:cNvSpPr>
          <p:nvPr>
            <p:ph idx="1"/>
          </p:nvPr>
        </p:nvSpPr>
        <p:spPr>
          <a:xfrm>
            <a:off x="1487488" y="2348881"/>
            <a:ext cx="9145016" cy="3777283"/>
          </a:xfrm>
        </p:spPr>
        <p:txBody>
          <a:bodyPr>
            <a:normAutofit/>
          </a:bodyPr>
          <a:lstStyle/>
          <a:p>
            <a:pPr marL="36576" indent="0" algn="l" rtl="0">
              <a:buNone/>
            </a:pPr>
            <a:r>
              <a:rPr lang="en-US" sz="2800" dirty="0"/>
              <a:t>The hearts of healthy adults typically beat 60 to 100 times a minute. People who are more active can have slower heart rates</a:t>
            </a:r>
          </a:p>
          <a:p>
            <a:pPr marL="36576" indent="0" algn="l" rtl="0">
              <a:buNone/>
            </a:pPr>
            <a:endParaRPr lang="en-US" sz="2800" dirty="0"/>
          </a:p>
          <a:p>
            <a:pPr marL="36576" indent="0" algn="l" rtl="0">
              <a:buNone/>
            </a:pPr>
            <a:endParaRPr lang="en-US" sz="2800" dirty="0"/>
          </a:p>
          <a:p>
            <a:pPr marL="36576" indent="0" algn="l" rtl="0">
              <a:buNone/>
            </a:pPr>
            <a:endParaRPr lang="en-US" sz="2800" dirty="0"/>
          </a:p>
          <a:p>
            <a:pPr algn="l" rtl="0">
              <a:buFont typeface="Wingdings" pitchFamily="2" charset="2"/>
              <a:buChar char="v"/>
            </a:pPr>
            <a:r>
              <a:rPr lang="en-US" sz="2800" dirty="0"/>
              <a:t>What are the causes of an increased heart rate?</a:t>
            </a:r>
            <a:endParaRPr lang="ar-IQ" sz="2800" dirty="0"/>
          </a:p>
        </p:txBody>
      </p:sp>
    </p:spTree>
    <p:extLst>
      <p:ext uri="{BB962C8B-B14F-4D97-AF65-F5344CB8AC3E}">
        <p14:creationId xmlns:p14="http://schemas.microsoft.com/office/powerpoint/2010/main" val="185665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Respiratory Rate (</a:t>
            </a:r>
            <a:r>
              <a:rPr lang="en-US" b="1" dirty="0">
                <a:solidFill>
                  <a:srgbClr val="FF0000"/>
                </a:solidFill>
              </a:rPr>
              <a:t>RR</a:t>
            </a:r>
            <a:r>
              <a:rPr lang="en-US" dirty="0">
                <a:solidFill>
                  <a:srgbClr val="FF0000"/>
                </a:solidFill>
              </a:rPr>
              <a:t>)</a:t>
            </a:r>
            <a:endParaRPr lang="ar-IQ" dirty="0">
              <a:solidFill>
                <a:srgbClr val="FF0000"/>
              </a:solidFill>
            </a:endParaRPr>
          </a:p>
        </p:txBody>
      </p:sp>
      <p:sp>
        <p:nvSpPr>
          <p:cNvPr id="3" name="عنصر نائب للمحتوى 2"/>
          <p:cNvSpPr>
            <a:spLocks noGrp="1"/>
          </p:cNvSpPr>
          <p:nvPr>
            <p:ph idx="1"/>
          </p:nvPr>
        </p:nvSpPr>
        <p:spPr/>
        <p:txBody>
          <a:bodyPr>
            <a:normAutofit/>
          </a:bodyPr>
          <a:lstStyle/>
          <a:p>
            <a:pPr marL="36576" indent="0" algn="ctr" rtl="0">
              <a:buNone/>
            </a:pPr>
            <a:r>
              <a:rPr lang="en-US" dirty="0"/>
              <a:t>Respiratory Rate (RR): Look for the patient's respiratory rate under “RR” on the patient monitor. It is reported in breaths per minute, with normal values between 12 and 20. However, this number isn't very accurate, especially as the patient's breathing goes faster or slower.</a:t>
            </a:r>
          </a:p>
          <a:p>
            <a:pPr marL="36576" indent="0" algn="l" rtl="0">
              <a:buNone/>
            </a:pPr>
            <a:endParaRPr lang="en-US" dirty="0"/>
          </a:p>
          <a:p>
            <a:pPr algn="l" rtl="0">
              <a:buFont typeface="Wingdings" panose="05000000000000000000" pitchFamily="2" charset="2"/>
              <a:buChar char="v"/>
            </a:pPr>
            <a:r>
              <a:rPr lang="en-US" dirty="0"/>
              <a:t>What are the causes of an increased RR?</a:t>
            </a:r>
            <a:br>
              <a:rPr lang="en-US" dirty="0"/>
            </a:br>
            <a:endParaRPr lang="ar-IQ" dirty="0"/>
          </a:p>
        </p:txBody>
      </p:sp>
    </p:spTree>
    <p:extLst>
      <p:ext uri="{BB962C8B-B14F-4D97-AF65-F5344CB8AC3E}">
        <p14:creationId xmlns:p14="http://schemas.microsoft.com/office/powerpoint/2010/main" val="158457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b="1" dirty="0">
                <a:solidFill>
                  <a:srgbClr val="FF0000"/>
                </a:solidFill>
              </a:rPr>
              <a:t>Blood pressure</a:t>
            </a:r>
            <a:endParaRPr lang="ar-IQ" dirty="0">
              <a:solidFill>
                <a:srgbClr val="FF0000"/>
              </a:solidFill>
            </a:endParaRPr>
          </a:p>
        </p:txBody>
      </p:sp>
      <p:sp>
        <p:nvSpPr>
          <p:cNvPr id="3" name="عنصر نائب للمحتوى 2"/>
          <p:cNvSpPr>
            <a:spLocks noGrp="1"/>
          </p:cNvSpPr>
          <p:nvPr>
            <p:ph idx="1"/>
          </p:nvPr>
        </p:nvSpPr>
        <p:spPr>
          <a:xfrm>
            <a:off x="609600" y="2204864"/>
            <a:ext cx="10972800" cy="4119736"/>
          </a:xfrm>
        </p:spPr>
        <p:txBody>
          <a:bodyPr/>
          <a:lstStyle/>
          <a:p>
            <a:pPr marL="36576" indent="0" algn="ctr" rtl="0">
              <a:buNone/>
            </a:pPr>
            <a:r>
              <a:rPr lang="en-US" dirty="0"/>
              <a:t>This is a measure of the force on your arteries when your heart is beating (known as systolic pressure) and when it’s at rest (diastolic pressure). The first number (systolic) should be between 100 and 130, and the second number (diastolic) should be between 60 and 80.</a:t>
            </a:r>
            <a:endParaRPr lang="ar-IQ" dirty="0"/>
          </a:p>
        </p:txBody>
      </p:sp>
    </p:spTree>
    <p:extLst>
      <p:ext uri="{BB962C8B-B14F-4D97-AF65-F5344CB8AC3E}">
        <p14:creationId xmlns:p14="http://schemas.microsoft.com/office/powerpoint/2010/main" val="657358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Oxygen saturation</a:t>
            </a:r>
            <a:endParaRPr lang="ar-IQ" dirty="0">
              <a:solidFill>
                <a:srgbClr val="FF0000"/>
              </a:solidFill>
            </a:endParaRPr>
          </a:p>
        </p:txBody>
      </p:sp>
      <p:sp>
        <p:nvSpPr>
          <p:cNvPr id="3" name="عنصر نائب للمحتوى 2"/>
          <p:cNvSpPr>
            <a:spLocks noGrp="1"/>
          </p:cNvSpPr>
          <p:nvPr>
            <p:ph idx="1"/>
          </p:nvPr>
        </p:nvSpPr>
        <p:spPr>
          <a:xfrm>
            <a:off x="1343472" y="2636912"/>
            <a:ext cx="9001000" cy="3489252"/>
          </a:xfrm>
        </p:spPr>
        <p:txBody>
          <a:bodyPr/>
          <a:lstStyle/>
          <a:p>
            <a:pPr marL="36576" indent="0" algn="ctr" rtl="0">
              <a:buNone/>
            </a:pPr>
            <a:r>
              <a:rPr lang="en-US" dirty="0"/>
              <a:t>This number measures how much oxygen is in your blood, on a scale up to 100. The number is normally 95 or higher, and anything below 90 means your body may not be getting enough oxygen.</a:t>
            </a:r>
            <a:endParaRPr lang="ar-IQ" dirty="0"/>
          </a:p>
        </p:txBody>
      </p:sp>
    </p:spTree>
    <p:extLst>
      <p:ext uri="{BB962C8B-B14F-4D97-AF65-F5344CB8AC3E}">
        <p14:creationId xmlns:p14="http://schemas.microsoft.com/office/powerpoint/2010/main" val="862103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2232</TotalTime>
  <Words>1380</Words>
  <Application>Microsoft Office PowerPoint</Application>
  <PresentationFormat>مخصص</PresentationFormat>
  <Paragraphs>115</Paragraphs>
  <Slides>48</Slides>
  <Notes>4</Notes>
  <HiddenSlides>0</HiddenSlides>
  <MMClips>0</MMClips>
  <ScaleCrop>false</ScaleCrop>
  <HeadingPairs>
    <vt:vector size="4" baseType="variant">
      <vt:variant>
        <vt:lpstr>نسق</vt:lpstr>
      </vt:variant>
      <vt:variant>
        <vt:i4>1</vt:i4>
      </vt:variant>
      <vt:variant>
        <vt:lpstr>عناوين الشرائح</vt:lpstr>
      </vt:variant>
      <vt:variant>
        <vt:i4>48</vt:i4>
      </vt:variant>
    </vt:vector>
  </HeadingPairs>
  <TitlesOfParts>
    <vt:vector size="49" baseType="lpstr">
      <vt:lpstr>تدفق</vt:lpstr>
      <vt:lpstr>Intensive care unit</vt:lpstr>
      <vt:lpstr>Equipment and systems</vt:lpstr>
      <vt:lpstr>عرض تقديمي في PowerPoint</vt:lpstr>
      <vt:lpstr>عرض تقديمي في PowerPoint</vt:lpstr>
      <vt:lpstr>عرض تقديمي في PowerPoint</vt:lpstr>
      <vt:lpstr>HR</vt:lpstr>
      <vt:lpstr>Respiratory Rate (RR)</vt:lpstr>
      <vt:lpstr>Blood pressure</vt:lpstr>
      <vt:lpstr>Oxygen saturation</vt:lpstr>
      <vt:lpstr>عرض تقديمي في PowerPoint</vt:lpstr>
      <vt:lpstr>ETCO2</vt:lpstr>
      <vt:lpstr>عرض تقديمي في PowerPoint</vt:lpstr>
      <vt:lpstr>عرض تقديمي في PowerPoint</vt:lpstr>
      <vt:lpstr>عرض تقديمي في PowerPoint</vt:lpstr>
      <vt:lpstr>عرض تقديمي في PowerPoint</vt:lpstr>
      <vt:lpstr>عرض تقديمي في PowerPoint</vt:lpstr>
      <vt:lpstr>suction machine</vt:lpstr>
      <vt:lpstr>The following are recommendations for endotracheal suctioning from the American Association of Respiratory Care:</vt:lpstr>
      <vt:lpstr>procedure</vt:lpstr>
      <vt:lpstr>Tips</vt:lpstr>
      <vt:lpstr>عرض تقديمي في PowerPoint</vt:lpstr>
      <vt:lpstr>عرض تقديمي في PowerPoint</vt:lpstr>
      <vt:lpstr>syringe pump</vt:lpstr>
      <vt:lpstr>عرض تقديمي في PowerPoint</vt:lpstr>
      <vt:lpstr>Pump infusion</vt:lpstr>
      <vt:lpstr>عرض تقديمي في PowerPoint</vt:lpstr>
      <vt:lpstr>Advantages </vt:lpstr>
      <vt:lpstr>عرض تقديمي في PowerPoint</vt:lpstr>
      <vt:lpstr>عرض تقديمي في PowerPoint</vt:lpstr>
      <vt:lpstr>CV line (center venous line)</vt:lpstr>
      <vt:lpstr>ECG</vt:lpstr>
      <vt:lpstr>عرض تقديمي في PowerPoint</vt:lpstr>
      <vt:lpstr>Endotracheal tube (ETT)</vt:lpstr>
      <vt:lpstr> Tracheostomy  </vt:lpstr>
      <vt:lpstr> Arterial line </vt:lpstr>
      <vt:lpstr>Direct current (DC) cardioversion or defibrillation</vt:lpstr>
      <vt:lpstr>عرض تقديمي في PowerPoint</vt:lpstr>
      <vt:lpstr>Pressure Relieving Mattress ('Air mattress') </vt:lpstr>
      <vt:lpstr>عرض تقديمي في PowerPoint</vt:lpstr>
      <vt:lpstr>عرض تقديمي في PowerPoint</vt:lpstr>
      <vt:lpstr> Nasogastric Tube (NG)  </vt:lpstr>
      <vt:lpstr> Urinary Catheter  </vt:lpstr>
      <vt:lpstr>Kidney machines</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ICU</dc:title>
  <dc:creator>ahmed Al_Dulaimi</dc:creator>
  <cp:lastModifiedBy>Maher</cp:lastModifiedBy>
  <cp:revision>37</cp:revision>
  <dcterms:created xsi:type="dcterms:W3CDTF">2020-12-12T16:49:05Z</dcterms:created>
  <dcterms:modified xsi:type="dcterms:W3CDTF">2023-10-19T16:38:05Z</dcterms:modified>
</cp:coreProperties>
</file>