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5"/>
  </p:notesMasterIdLst>
  <p:sldIdLst>
    <p:sldId id="257" r:id="rId2"/>
    <p:sldId id="258" r:id="rId3"/>
    <p:sldId id="317" r:id="rId4"/>
    <p:sldId id="319" r:id="rId5"/>
    <p:sldId id="318" r:id="rId6"/>
    <p:sldId id="321" r:id="rId7"/>
    <p:sldId id="320" r:id="rId8"/>
    <p:sldId id="323" r:id="rId9"/>
    <p:sldId id="324" r:id="rId10"/>
    <p:sldId id="322" r:id="rId11"/>
    <p:sldId id="325" r:id="rId12"/>
    <p:sldId id="326" r:id="rId13"/>
    <p:sldId id="327" r:id="rId14"/>
    <p:sldId id="328" r:id="rId15"/>
    <p:sldId id="282" r:id="rId16"/>
    <p:sldId id="259" r:id="rId17"/>
    <p:sldId id="260" r:id="rId18"/>
    <p:sldId id="261" r:id="rId19"/>
    <p:sldId id="262" r:id="rId20"/>
    <p:sldId id="263" r:id="rId21"/>
    <p:sldId id="264" r:id="rId22"/>
    <p:sldId id="265" r:id="rId23"/>
    <p:sldId id="28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B3DB9-3561-434B-8A69-443501AEB9CF}" type="datetimeFigureOut">
              <a:rPr lang="en-US" smtClean="0"/>
              <a:t>10/13/2023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395440-AB6B-4613-BF4D-2761266CAFEB}" type="slidenum">
              <a:rPr lang="en-US" smtClean="0"/>
              <a:t>‹#›</a:t>
            </a:fld>
            <a:endParaRPr lang="en-US"/>
          </a:p>
        </p:txBody>
      </p:sp>
    </p:spTree>
    <p:extLst>
      <p:ext uri="{BB962C8B-B14F-4D97-AF65-F5344CB8AC3E}">
        <p14:creationId xmlns:p14="http://schemas.microsoft.com/office/powerpoint/2010/main" val="3108650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211BBC10-D3DB-49A3-8386-4BA92EE3E345}" type="slidenum">
              <a:rPr lang="ar-IQ" smtClean="0"/>
              <a:t>1</a:t>
            </a:fld>
            <a:endParaRPr lang="ar-IQ"/>
          </a:p>
        </p:txBody>
      </p:sp>
    </p:spTree>
    <p:extLst>
      <p:ext uri="{BB962C8B-B14F-4D97-AF65-F5344CB8AC3E}">
        <p14:creationId xmlns:p14="http://schemas.microsoft.com/office/powerpoint/2010/main" val="91114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ar-IQ" sz="1200" b="0" i="0" kern="1200" dirty="0">
              <a:solidFill>
                <a:schemeClr val="tx1"/>
              </a:solidFill>
              <a:effectLst/>
              <a:latin typeface="+mn-lt"/>
              <a:ea typeface="+mn-ea"/>
              <a:cs typeface="+mn-cs"/>
            </a:endParaRPr>
          </a:p>
          <a:p>
            <a:pPr algn="l" rtl="0"/>
            <a:r>
              <a:rPr lang="en-US" sz="1200" b="0" i="0" kern="1200" dirty="0">
                <a:solidFill>
                  <a:schemeClr val="tx1"/>
                </a:solidFill>
                <a:effectLst/>
                <a:latin typeface="+mn-lt"/>
                <a:ea typeface="+mn-ea"/>
                <a:cs typeface="+mn-cs"/>
              </a:rPr>
              <a:t>specializes solely in the treatment of </a:t>
            </a:r>
            <a:r>
              <a:rPr lang="en-US" sz="1200" b="1" i="0" kern="1200" dirty="0">
                <a:solidFill>
                  <a:schemeClr val="tx1"/>
                </a:solidFill>
                <a:effectLst/>
                <a:latin typeface="+mn-lt"/>
                <a:ea typeface="+mn-ea"/>
                <a:cs typeface="+mn-cs"/>
              </a:rPr>
              <a:t>newborns</a:t>
            </a:r>
          </a:p>
          <a:p>
            <a:pPr algn="l" rtl="0"/>
            <a:r>
              <a:rPr lang="en-US" sz="1200" b="0" i="0" kern="1200" dirty="0">
                <a:solidFill>
                  <a:schemeClr val="tx1"/>
                </a:solidFill>
                <a:effectLst/>
                <a:latin typeface="+mn-lt"/>
                <a:ea typeface="+mn-ea"/>
                <a:cs typeface="+mn-cs"/>
              </a:rPr>
              <a:t> neonates, 0 to 1 month; infants, 1 month to 2 years; children, 2 to 12 years; and adolescents, </a:t>
            </a:r>
            <a:r>
              <a:rPr lang="en-US" sz="1200" b="1" i="0" kern="1200" dirty="0">
                <a:solidFill>
                  <a:schemeClr val="tx1"/>
                </a:solidFill>
                <a:effectLst/>
                <a:latin typeface="+mn-lt"/>
                <a:ea typeface="+mn-ea"/>
                <a:cs typeface="+mn-cs"/>
              </a:rPr>
              <a:t>12 to 16 years</a:t>
            </a:r>
            <a:r>
              <a:rPr lang="en-US" sz="1200" b="0" i="0" kern="1200" dirty="0">
                <a:solidFill>
                  <a:schemeClr val="tx1"/>
                </a:solidFill>
                <a:effectLst/>
                <a:latin typeface="+mn-lt"/>
                <a:ea typeface="+mn-ea"/>
                <a:cs typeface="+mn-cs"/>
              </a:rPr>
              <a:t>.</a:t>
            </a:r>
            <a:endParaRPr lang="ar-IQ" dirty="0"/>
          </a:p>
        </p:txBody>
      </p:sp>
      <p:sp>
        <p:nvSpPr>
          <p:cNvPr id="4" name="عنصر نائب لرقم الشريحة 3"/>
          <p:cNvSpPr>
            <a:spLocks noGrp="1"/>
          </p:cNvSpPr>
          <p:nvPr>
            <p:ph type="sldNum" sz="quarter" idx="10"/>
          </p:nvPr>
        </p:nvSpPr>
        <p:spPr/>
        <p:txBody>
          <a:bodyPr/>
          <a:lstStyle/>
          <a:p>
            <a:fld id="{211BBC10-D3DB-49A3-8386-4BA92EE3E345}" type="slidenum">
              <a:rPr lang="ar-IQ" smtClean="0"/>
              <a:t>17</a:t>
            </a:fld>
            <a:endParaRPr lang="ar-IQ"/>
          </a:p>
        </p:txBody>
      </p:sp>
    </p:spTree>
    <p:extLst>
      <p:ext uri="{BB962C8B-B14F-4D97-AF65-F5344CB8AC3E}">
        <p14:creationId xmlns:p14="http://schemas.microsoft.com/office/powerpoint/2010/main" val="2763483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r>
              <a:rPr lang="en-US" sz="1200" b="0" i="0" kern="1200" dirty="0">
                <a:solidFill>
                  <a:schemeClr val="tx1"/>
                </a:solidFill>
                <a:effectLst/>
                <a:latin typeface="+mn-lt"/>
                <a:ea typeface="+mn-ea"/>
                <a:cs typeface="+mn-cs"/>
              </a:rPr>
              <a:t> PICU cares for infants and children up to age 17</a:t>
            </a:r>
            <a:endParaRPr lang="ar-IQ" dirty="0"/>
          </a:p>
        </p:txBody>
      </p:sp>
      <p:sp>
        <p:nvSpPr>
          <p:cNvPr id="4" name="عنصر نائب لرقم الشريحة 3"/>
          <p:cNvSpPr>
            <a:spLocks noGrp="1"/>
          </p:cNvSpPr>
          <p:nvPr>
            <p:ph type="sldNum" sz="quarter" idx="10"/>
          </p:nvPr>
        </p:nvSpPr>
        <p:spPr/>
        <p:txBody>
          <a:bodyPr/>
          <a:lstStyle/>
          <a:p>
            <a:fld id="{211BBC10-D3DB-49A3-8386-4BA92EE3E345}" type="slidenum">
              <a:rPr lang="ar-IQ" smtClean="0"/>
              <a:t>18</a:t>
            </a:fld>
            <a:endParaRPr lang="ar-IQ"/>
          </a:p>
        </p:txBody>
      </p:sp>
    </p:spTree>
    <p:extLst>
      <p:ext uri="{BB962C8B-B14F-4D97-AF65-F5344CB8AC3E}">
        <p14:creationId xmlns:p14="http://schemas.microsoft.com/office/powerpoint/2010/main" val="547544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720726" y="776289"/>
            <a:ext cx="10750549"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828800" y="6012657"/>
            <a:ext cx="7721600" cy="365125"/>
          </a:xfrm>
        </p:spPr>
        <p:txBody>
          <a:bodyPr tIns="0" bIns="0" anchor="t"/>
          <a:lstStyle>
            <a:lvl1pPr algn="r">
              <a:defRPr sz="1000"/>
            </a:lvl1pPr>
          </a:lstStyle>
          <a:p>
            <a:fld id="{881E910B-1C22-4DCD-86DA-70BE4FE159A2}" type="datetimeFigureOut">
              <a:rPr lang="en-US" smtClean="0"/>
              <a:t>10/13/2023</a:t>
            </a:fld>
            <a:endParaRPr lang="en-US"/>
          </a:p>
        </p:txBody>
      </p:sp>
      <p:sp>
        <p:nvSpPr>
          <p:cNvPr id="17" name="عنصر نائب للتذييل 16"/>
          <p:cNvSpPr>
            <a:spLocks noGrp="1"/>
          </p:cNvSpPr>
          <p:nvPr>
            <p:ph type="ftr" sz="quarter" idx="11"/>
          </p:nvPr>
        </p:nvSpPr>
        <p:spPr>
          <a:xfrm>
            <a:off x="1828800" y="5650705"/>
            <a:ext cx="7721600" cy="365125"/>
          </a:xfrm>
        </p:spPr>
        <p:txBody>
          <a:bodyPr tIns="0" bIns="0" anchor="b"/>
          <a:lstStyle>
            <a:lvl1pPr algn="r">
              <a:defRPr sz="1100"/>
            </a:lvl1pPr>
          </a:lstStyle>
          <a:p>
            <a:endParaRPr lang="en-US"/>
          </a:p>
        </p:txBody>
      </p:sp>
      <p:sp>
        <p:nvSpPr>
          <p:cNvPr id="29" name="عنصر نائب لرقم الشريحة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23024169-1448-4EBA-8D98-79F08C416E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81E910B-1C22-4DCD-86DA-70BE4FE159A2}" type="datetimeFigureOut">
              <a:rPr lang="en-US" smtClean="0"/>
              <a:t>10/13/2023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3024169-1448-4EBA-8D98-79F08C416E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042400" y="381000"/>
            <a:ext cx="2540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381000"/>
            <a:ext cx="83312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81E910B-1C22-4DCD-86DA-70BE4FE159A2}" type="datetimeFigureOut">
              <a:rPr lang="en-US" smtClean="0"/>
              <a:t>10/13/2023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3024169-1448-4EBA-8D98-79F08C416E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67494"/>
            <a:ext cx="109728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609600" y="1882808"/>
            <a:ext cx="109728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388608" y="6480048"/>
            <a:ext cx="2844800" cy="301752"/>
          </a:xfrm>
        </p:spPr>
        <p:txBody>
          <a:bodyPr/>
          <a:lstStyle/>
          <a:p>
            <a:fld id="{881E910B-1C22-4DCD-86DA-70BE4FE159A2}" type="datetimeFigureOut">
              <a:rPr lang="en-US" smtClean="0"/>
              <a:t>10/13/2023</a:t>
            </a:fld>
            <a:endParaRPr lang="en-US"/>
          </a:p>
        </p:txBody>
      </p:sp>
      <p:sp>
        <p:nvSpPr>
          <p:cNvPr id="5" name="عنصر نائب للتذييل 4"/>
          <p:cNvSpPr>
            <a:spLocks noGrp="1"/>
          </p:cNvSpPr>
          <p:nvPr>
            <p:ph type="ftr" sz="quarter" idx="11"/>
          </p:nvPr>
        </p:nvSpPr>
        <p:spPr>
          <a:xfrm>
            <a:off x="609600" y="6480970"/>
            <a:ext cx="5680075" cy="300831"/>
          </a:xfrm>
        </p:spPr>
        <p:txBody>
          <a:bodyPr/>
          <a:lstStyle/>
          <a:p>
            <a:endParaRPr lang="en-US"/>
          </a:p>
        </p:txBody>
      </p:sp>
      <p:sp>
        <p:nvSpPr>
          <p:cNvPr id="6" name="عنصر نائب لرقم الشريحة 5"/>
          <p:cNvSpPr>
            <a:spLocks noGrp="1"/>
          </p:cNvSpPr>
          <p:nvPr>
            <p:ph type="sldNum" sz="quarter" idx="12"/>
          </p:nvPr>
        </p:nvSpPr>
        <p:spPr/>
        <p:txBody>
          <a:bodyPr/>
          <a:lstStyle/>
          <a:p>
            <a:fld id="{23024169-1448-4EBA-8D98-79F08C416E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9274176" y="6477000"/>
            <a:ext cx="2844800" cy="304800"/>
          </a:xfrm>
        </p:spPr>
        <p:txBody>
          <a:bodyPr/>
          <a:lstStyle/>
          <a:p>
            <a:fld id="{881E910B-1C22-4DCD-86DA-70BE4FE159A2}" type="datetimeFigureOut">
              <a:rPr lang="en-US" smtClean="0"/>
              <a:t>10/13/2023</a:t>
            </a:fld>
            <a:endParaRPr lang="en-US"/>
          </a:p>
        </p:txBody>
      </p:sp>
      <p:sp>
        <p:nvSpPr>
          <p:cNvPr id="5" name="عنصر نائب للتذييل 4"/>
          <p:cNvSpPr>
            <a:spLocks noGrp="1"/>
          </p:cNvSpPr>
          <p:nvPr>
            <p:ph type="ftr" sz="quarter" idx="11"/>
          </p:nvPr>
        </p:nvSpPr>
        <p:spPr>
          <a:xfrm>
            <a:off x="3492501" y="6480970"/>
            <a:ext cx="5680075" cy="300831"/>
          </a:xfrm>
        </p:spPr>
        <p:txBody>
          <a:bodyPr/>
          <a:lstStyle/>
          <a:p>
            <a:endParaRPr lang="en-US"/>
          </a:p>
        </p:txBody>
      </p:sp>
      <p:sp>
        <p:nvSpPr>
          <p:cNvPr id="6" name="عنصر نائب لرقم الشريحة 5"/>
          <p:cNvSpPr>
            <a:spLocks noGrp="1"/>
          </p:cNvSpPr>
          <p:nvPr>
            <p:ph type="sldNum" sz="quarter" idx="12"/>
          </p:nvPr>
        </p:nvSpPr>
        <p:spPr>
          <a:xfrm>
            <a:off x="11268075" y="809625"/>
            <a:ext cx="670560" cy="300831"/>
          </a:xfrm>
        </p:spPr>
        <p:txBody>
          <a:bodyPr/>
          <a:lstStyle/>
          <a:p>
            <a:fld id="{23024169-1448-4EBA-8D98-79F08C416E79}" type="slidenum">
              <a:rPr lang="en-US" smtClean="0"/>
              <a:t>‹#›</a:t>
            </a:fld>
            <a:endParaRPr lang="en-US"/>
          </a:p>
        </p:txBody>
      </p:sp>
      <p:cxnSp>
        <p:nvCxnSpPr>
          <p:cNvPr id="11" name="رابط مستقيم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388608" y="6480969"/>
            <a:ext cx="2844800" cy="301752"/>
          </a:xfrm>
        </p:spPr>
        <p:txBody>
          <a:bodyPr/>
          <a:lstStyle/>
          <a:p>
            <a:fld id="{881E910B-1C22-4DCD-86DA-70BE4FE159A2}" type="datetimeFigureOut">
              <a:rPr lang="en-US" smtClean="0"/>
              <a:t>10/13/2023</a:t>
            </a:fld>
            <a:endParaRPr lang="en-US"/>
          </a:p>
        </p:txBody>
      </p:sp>
      <p:sp>
        <p:nvSpPr>
          <p:cNvPr id="6" name="عنصر نائب للتذييل 5"/>
          <p:cNvSpPr>
            <a:spLocks noGrp="1"/>
          </p:cNvSpPr>
          <p:nvPr>
            <p:ph type="ftr" sz="quarter" idx="11"/>
          </p:nvPr>
        </p:nvSpPr>
        <p:spPr>
          <a:xfrm>
            <a:off x="609600" y="6480969"/>
            <a:ext cx="5680075" cy="301752"/>
          </a:xfrm>
        </p:spPr>
        <p:txBody>
          <a:bodyPr/>
          <a:lstStyle/>
          <a:p>
            <a:endParaRPr lang="en-US"/>
          </a:p>
        </p:txBody>
      </p:sp>
      <p:sp>
        <p:nvSpPr>
          <p:cNvPr id="7" name="عنصر نائب لرقم الشريحة 6"/>
          <p:cNvSpPr>
            <a:spLocks noGrp="1"/>
          </p:cNvSpPr>
          <p:nvPr>
            <p:ph type="sldNum" sz="quarter" idx="12"/>
          </p:nvPr>
        </p:nvSpPr>
        <p:spPr>
          <a:xfrm>
            <a:off x="10119360" y="6480969"/>
            <a:ext cx="670560" cy="301752"/>
          </a:xfrm>
        </p:spPr>
        <p:txBody>
          <a:bodyPr/>
          <a:lstStyle/>
          <a:p>
            <a:fld id="{23024169-1448-4EBA-8D98-79F08C416E7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6388608" y="6480969"/>
            <a:ext cx="2840736" cy="301752"/>
          </a:xfrm>
        </p:spPr>
        <p:txBody>
          <a:bodyPr/>
          <a:lstStyle/>
          <a:p>
            <a:fld id="{881E910B-1C22-4DCD-86DA-70BE4FE159A2}" type="datetimeFigureOut">
              <a:rPr lang="en-US" smtClean="0"/>
              <a:t>10/13/2023</a:t>
            </a:fld>
            <a:endParaRPr lang="en-US"/>
          </a:p>
        </p:txBody>
      </p:sp>
      <p:sp>
        <p:nvSpPr>
          <p:cNvPr id="8" name="عنصر نائب للتذييل 7"/>
          <p:cNvSpPr>
            <a:spLocks noGrp="1"/>
          </p:cNvSpPr>
          <p:nvPr>
            <p:ph type="ftr" sz="quarter" idx="11"/>
          </p:nvPr>
        </p:nvSpPr>
        <p:spPr>
          <a:xfrm>
            <a:off x="609600" y="6480969"/>
            <a:ext cx="5681472" cy="301752"/>
          </a:xfrm>
        </p:spPr>
        <p:txBody>
          <a:bodyPr/>
          <a:lstStyle/>
          <a:p>
            <a:endParaRPr lang="en-US"/>
          </a:p>
        </p:txBody>
      </p:sp>
      <p:sp>
        <p:nvSpPr>
          <p:cNvPr id="9" name="عنصر نائب لرقم الشريحة 8"/>
          <p:cNvSpPr>
            <a:spLocks noGrp="1"/>
          </p:cNvSpPr>
          <p:nvPr>
            <p:ph type="sldNum" sz="quarter" idx="12"/>
          </p:nvPr>
        </p:nvSpPr>
        <p:spPr>
          <a:xfrm>
            <a:off x="10119360" y="6483096"/>
            <a:ext cx="670560" cy="301752"/>
          </a:xfrm>
        </p:spPr>
        <p:txBody>
          <a:bodyPr/>
          <a:lstStyle>
            <a:lvl1pPr algn="ctr">
              <a:defRPr/>
            </a:lvl1pPr>
          </a:lstStyle>
          <a:p>
            <a:fld id="{23024169-1448-4EBA-8D98-79F08C416E7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81E910B-1C22-4DCD-86DA-70BE4FE159A2}" type="datetimeFigureOut">
              <a:rPr lang="en-US" smtClean="0"/>
              <a:t>10/13/2023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23024169-1448-4EBA-8D98-79F08C416E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388608" y="6480969"/>
            <a:ext cx="2844800" cy="301752"/>
          </a:xfrm>
        </p:spPr>
        <p:txBody>
          <a:bodyPr/>
          <a:lstStyle/>
          <a:p>
            <a:fld id="{881E910B-1C22-4DCD-86DA-70BE4FE159A2}" type="datetimeFigureOut">
              <a:rPr lang="en-US" smtClean="0"/>
              <a:t>10/13/2023</a:t>
            </a:fld>
            <a:endParaRPr lang="en-US"/>
          </a:p>
        </p:txBody>
      </p:sp>
      <p:sp>
        <p:nvSpPr>
          <p:cNvPr id="3" name="عنصر نائب للتذييل 2"/>
          <p:cNvSpPr>
            <a:spLocks noGrp="1"/>
          </p:cNvSpPr>
          <p:nvPr>
            <p:ph type="ftr" sz="quarter" idx="11"/>
          </p:nvPr>
        </p:nvSpPr>
        <p:spPr>
          <a:xfrm>
            <a:off x="609600" y="6481891"/>
            <a:ext cx="5680075" cy="300831"/>
          </a:xfrm>
        </p:spPr>
        <p:txBody>
          <a:bodyPr/>
          <a:lstStyle/>
          <a:p>
            <a:endParaRPr lang="en-US"/>
          </a:p>
        </p:txBody>
      </p:sp>
      <p:sp>
        <p:nvSpPr>
          <p:cNvPr id="4" name="عنصر نائب لرقم الشريحة 3"/>
          <p:cNvSpPr>
            <a:spLocks noGrp="1"/>
          </p:cNvSpPr>
          <p:nvPr>
            <p:ph type="sldNum" sz="quarter" idx="12"/>
          </p:nvPr>
        </p:nvSpPr>
        <p:spPr>
          <a:xfrm>
            <a:off x="10119360" y="6480969"/>
            <a:ext cx="670560" cy="301752"/>
          </a:xfrm>
        </p:spPr>
        <p:txBody>
          <a:bodyPr/>
          <a:lstStyle/>
          <a:p>
            <a:fld id="{23024169-1448-4EBA-8D98-79F08C416E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8371968" y="6556248"/>
            <a:ext cx="2844800" cy="301752"/>
          </a:xfrm>
        </p:spPr>
        <p:txBody>
          <a:bodyPr/>
          <a:lstStyle>
            <a:lvl1pPr>
              <a:defRPr sz="900"/>
            </a:lvl1pPr>
          </a:lstStyle>
          <a:p>
            <a:fld id="{881E910B-1C22-4DCD-86DA-70BE4FE159A2}" type="datetimeFigureOut">
              <a:rPr lang="en-US" smtClean="0"/>
              <a:t>10/13/2023</a:t>
            </a:fld>
            <a:endParaRPr lang="en-US"/>
          </a:p>
        </p:txBody>
      </p:sp>
      <p:sp>
        <p:nvSpPr>
          <p:cNvPr id="6" name="عنصر نائب للتذييل 5"/>
          <p:cNvSpPr>
            <a:spLocks noGrp="1"/>
          </p:cNvSpPr>
          <p:nvPr>
            <p:ph type="ftr" sz="quarter" idx="11"/>
          </p:nvPr>
        </p:nvSpPr>
        <p:spPr>
          <a:xfrm>
            <a:off x="1514475" y="6556248"/>
            <a:ext cx="6857493" cy="301752"/>
          </a:xfrm>
        </p:spPr>
        <p:txBody>
          <a:bodyPr/>
          <a:lstStyle>
            <a:lvl1pPr>
              <a:defRPr sz="900"/>
            </a:lvl1pPr>
          </a:lstStyle>
          <a:p>
            <a:endParaRPr lang="en-US"/>
          </a:p>
        </p:txBody>
      </p:sp>
      <p:sp>
        <p:nvSpPr>
          <p:cNvPr id="7" name="عنصر نائب لرقم الشريحة 6"/>
          <p:cNvSpPr>
            <a:spLocks noGrp="1"/>
          </p:cNvSpPr>
          <p:nvPr>
            <p:ph type="sldNum" sz="quarter" idx="12"/>
          </p:nvPr>
        </p:nvSpPr>
        <p:spPr>
          <a:xfrm>
            <a:off x="11214101" y="6556248"/>
            <a:ext cx="670560" cy="301752"/>
          </a:xfrm>
        </p:spPr>
        <p:txBody>
          <a:bodyPr/>
          <a:lstStyle>
            <a:lvl1pPr>
              <a:defRPr sz="900"/>
            </a:lvl1pPr>
          </a:lstStyle>
          <a:p>
            <a:fld id="{23024169-1448-4EBA-8D98-79F08C416E7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8144256" y="6556248"/>
            <a:ext cx="2804160" cy="301752"/>
          </a:xfrm>
        </p:spPr>
        <p:txBody>
          <a:bodyPr/>
          <a:lstStyle>
            <a:lvl1pPr>
              <a:defRPr sz="900"/>
            </a:lvl1pPr>
          </a:lstStyle>
          <a:p>
            <a:fld id="{881E910B-1C22-4DCD-86DA-70BE4FE159A2}" type="datetimeFigureOut">
              <a:rPr lang="en-US" smtClean="0"/>
              <a:t>10/13/2023</a:t>
            </a:fld>
            <a:endParaRPr lang="en-US"/>
          </a:p>
        </p:txBody>
      </p:sp>
      <p:sp>
        <p:nvSpPr>
          <p:cNvPr id="6" name="عنصر نائب للتذييل 5"/>
          <p:cNvSpPr>
            <a:spLocks noGrp="1"/>
          </p:cNvSpPr>
          <p:nvPr>
            <p:ph type="ftr" sz="quarter" idx="11"/>
          </p:nvPr>
        </p:nvSpPr>
        <p:spPr>
          <a:xfrm>
            <a:off x="1560576" y="6557169"/>
            <a:ext cx="6597429" cy="301752"/>
          </a:xfrm>
        </p:spPr>
        <p:txBody>
          <a:bodyPr/>
          <a:lstStyle>
            <a:lvl1pPr>
              <a:defRPr sz="900"/>
            </a:lvl1pPr>
          </a:lstStyle>
          <a:p>
            <a:endParaRPr lang="en-US"/>
          </a:p>
        </p:txBody>
      </p:sp>
      <p:sp>
        <p:nvSpPr>
          <p:cNvPr id="7" name="عنصر نائب لرقم الشريحة 6"/>
          <p:cNvSpPr>
            <a:spLocks noGrp="1"/>
          </p:cNvSpPr>
          <p:nvPr>
            <p:ph type="sldNum" sz="quarter" idx="12"/>
          </p:nvPr>
        </p:nvSpPr>
        <p:spPr>
          <a:xfrm>
            <a:off x="10956256" y="6556248"/>
            <a:ext cx="487680" cy="301752"/>
          </a:xfrm>
        </p:spPr>
        <p:txBody>
          <a:bodyPr/>
          <a:lstStyle>
            <a:lvl1pPr algn="ctr">
              <a:defRPr sz="900"/>
            </a:lvl1pPr>
          </a:lstStyle>
          <a:p>
            <a:fld id="{23024169-1448-4EBA-8D98-79F08C416E7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609600" y="267494"/>
            <a:ext cx="109728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881E910B-1C22-4DCD-86DA-70BE4FE159A2}" type="datetimeFigureOut">
              <a:rPr lang="en-US" smtClean="0"/>
              <a:t>10/13/2023</a:t>
            </a:fld>
            <a:endParaRPr lang="en-US"/>
          </a:p>
        </p:txBody>
      </p:sp>
      <p:sp>
        <p:nvSpPr>
          <p:cNvPr id="3" name="عنصر نائب للتذييل 2"/>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عنصر نائب لرقم الشريحة 22"/>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23024169-1448-4EBA-8D98-79F08C416E7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61568" y="696967"/>
            <a:ext cx="10468864" cy="1783416"/>
          </a:xfrm>
        </p:spPr>
        <p:txBody>
          <a:bodyPr>
            <a:normAutofit/>
          </a:bodyPr>
          <a:lstStyle/>
          <a:p>
            <a:pPr algn="ctr"/>
            <a:r>
              <a:rPr lang="en-US" sz="6600" dirty="0">
                <a:solidFill>
                  <a:schemeClr val="bg1"/>
                </a:solidFill>
                <a:latin typeface="Algerian" pitchFamily="82" charset="0"/>
              </a:rPr>
              <a:t>Intensive care unit</a:t>
            </a:r>
            <a:endParaRPr lang="ar-IQ" sz="6600" dirty="0">
              <a:solidFill>
                <a:schemeClr val="bg1"/>
              </a:solidFill>
              <a:latin typeface="Algerian" pitchFamily="82" charset="0"/>
            </a:endParaRPr>
          </a:p>
        </p:txBody>
      </p:sp>
      <p:sp>
        <p:nvSpPr>
          <p:cNvPr id="3" name="عنوان فرعي 2"/>
          <p:cNvSpPr>
            <a:spLocks noGrp="1"/>
          </p:cNvSpPr>
          <p:nvPr>
            <p:ph type="subTitle" idx="1"/>
          </p:nvPr>
        </p:nvSpPr>
        <p:spPr>
          <a:xfrm>
            <a:off x="2168652" y="2783627"/>
            <a:ext cx="7854696" cy="806136"/>
          </a:xfrm>
        </p:spPr>
        <p:txBody>
          <a:bodyPr>
            <a:noAutofit/>
          </a:bodyPr>
          <a:lstStyle/>
          <a:p>
            <a:pPr algn="ctr"/>
            <a:r>
              <a:rPr lang="en-US" sz="4000" b="1" dirty="0">
                <a:solidFill>
                  <a:schemeClr val="bg1"/>
                </a:solidFill>
                <a:latin typeface="Algerian" pitchFamily="82" charset="0"/>
              </a:rPr>
              <a:t>L 1</a:t>
            </a:r>
            <a:endParaRPr lang="ar-IQ" sz="4000" b="1" dirty="0">
              <a:solidFill>
                <a:schemeClr val="bg1"/>
              </a:solidFill>
              <a:latin typeface="Algerian" pitchFamily="82" charset="0"/>
            </a:endParaRPr>
          </a:p>
        </p:txBody>
      </p:sp>
      <p:sp>
        <p:nvSpPr>
          <p:cNvPr id="4" name="مستطيل مستدير الزوايا 3"/>
          <p:cNvSpPr/>
          <p:nvPr/>
        </p:nvSpPr>
        <p:spPr>
          <a:xfrm>
            <a:off x="3035660" y="5175778"/>
            <a:ext cx="6120680" cy="999554"/>
          </a:xfrm>
          <a:prstGeom prst="roundRect">
            <a:avLst/>
          </a:prstGeom>
          <a:noFill/>
          <a:ln w="12700">
            <a:gradFill>
              <a:gsLst>
                <a:gs pos="0">
                  <a:schemeClr val="accent6">
                    <a:lumMod val="20000"/>
                    <a:lumOff val="8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en-US" sz="3200" dirty="0" smtClean="0">
                <a:solidFill>
                  <a:schemeClr val="accent3">
                    <a:lumMod val="75000"/>
                  </a:schemeClr>
                </a:solidFill>
                <a:latin typeface="Cooper Black" pitchFamily="18" charset="0"/>
              </a:rPr>
              <a:t>Dr.Zainab Al_Youseif</a:t>
            </a:r>
          </a:p>
          <a:p>
            <a:pPr algn="ctr"/>
            <a:r>
              <a:rPr lang="en-US" sz="1600" dirty="0" smtClean="0">
                <a:solidFill>
                  <a:schemeClr val="accent3">
                    <a:lumMod val="75000"/>
                  </a:schemeClr>
                </a:solidFill>
                <a:latin typeface="Cooper Black" pitchFamily="18" charset="0"/>
              </a:rPr>
              <a:t>M.B.Ch.B \ FICMS.A&amp;IC</a:t>
            </a:r>
            <a:endParaRPr lang="en-US" sz="1600" dirty="0">
              <a:solidFill>
                <a:schemeClr val="accent3">
                  <a:lumMod val="75000"/>
                </a:schemeClr>
              </a:solidFill>
              <a:latin typeface="Cooper Black" pitchFamily="18" charset="0"/>
            </a:endParaRPr>
          </a:p>
        </p:txBody>
      </p:sp>
    </p:spTree>
    <p:extLst>
      <p:ext uri="{BB962C8B-B14F-4D97-AF65-F5344CB8AC3E}">
        <p14:creationId xmlns:p14="http://schemas.microsoft.com/office/powerpoint/2010/main" val="3328497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FC45C0-49A7-40DA-9ABB-36BA17360D5C}"/>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900FCA39-D4D9-48AF-BD8D-751581F26088}"/>
              </a:ext>
            </a:extLst>
          </p:cNvPr>
          <p:cNvSpPr>
            <a:spLocks noGrp="1"/>
          </p:cNvSpPr>
          <p:nvPr>
            <p:ph idx="1"/>
          </p:nvPr>
        </p:nvSpPr>
        <p:spPr/>
        <p:txBody>
          <a:bodyPr/>
          <a:lstStyle/>
          <a:p>
            <a:endParaRPr lang="en-US"/>
          </a:p>
        </p:txBody>
      </p:sp>
      <p:pic>
        <p:nvPicPr>
          <p:cNvPr id="3074" name="Picture 2" descr="Polio patients had to endure long and uncomfortable treatment in iron lung machines before the advent of portable ventilators (Credit: Getty Images)">
            <a:extLst>
              <a:ext uri="{FF2B5EF4-FFF2-40B4-BE49-F238E27FC236}">
                <a16:creationId xmlns="" xmlns:a16="http://schemas.microsoft.com/office/drawing/2014/main" id="{5662ED7E-1BA2-44E1-BDC2-793FC63C5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699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 xmlns:a16="http://schemas.microsoft.com/office/drawing/2014/main" id="{F7B2F149-8514-1E92-CBA2-C8EB9EA156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4453" y="-10375"/>
            <a:ext cx="964309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699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C7743E9-400C-8D93-B6D8-0BDD6A2BDCEB}"/>
              </a:ext>
            </a:extLst>
          </p:cNvPr>
          <p:cNvSpPr>
            <a:spLocks noGrp="1"/>
          </p:cNvSpPr>
          <p:nvPr>
            <p:ph idx="1"/>
          </p:nvPr>
        </p:nvSpPr>
        <p:spPr>
          <a:xfrm>
            <a:off x="609600" y="908720"/>
            <a:ext cx="10972800" cy="5688632"/>
          </a:xfrm>
        </p:spPr>
        <p:txBody>
          <a:bodyPr>
            <a:normAutofit fontScale="85000" lnSpcReduction="10000"/>
          </a:bodyPr>
          <a:lstStyle/>
          <a:p>
            <a:pPr algn="l" rtl="0"/>
            <a:r>
              <a:rPr lang="en-US" b="1" dirty="0">
                <a:solidFill>
                  <a:schemeClr val="accent3">
                    <a:lumMod val="50000"/>
                  </a:schemeClr>
                </a:solidFill>
                <a:latin typeface="Arial" pitchFamily="34" charset="0"/>
                <a:cs typeface="Arial" pitchFamily="34" charset="0"/>
              </a:rPr>
              <a:t>Professor Lassen, chief physician at the </a:t>
            </a:r>
            <a:r>
              <a:rPr lang="en-US" b="1" dirty="0" err="1">
                <a:solidFill>
                  <a:schemeClr val="accent3">
                    <a:lumMod val="50000"/>
                  </a:schemeClr>
                </a:solidFill>
                <a:latin typeface="Arial" pitchFamily="34" charset="0"/>
                <a:cs typeface="Arial" pitchFamily="34" charset="0"/>
              </a:rPr>
              <a:t>Blegdam</a:t>
            </a:r>
            <a:r>
              <a:rPr lang="en-US" b="1" dirty="0">
                <a:solidFill>
                  <a:schemeClr val="accent3">
                    <a:lumMod val="50000"/>
                  </a:schemeClr>
                </a:solidFill>
                <a:latin typeface="Arial" pitchFamily="34" charset="0"/>
                <a:cs typeface="Arial" pitchFamily="34" charset="0"/>
              </a:rPr>
              <a:t> Hospital, had a strong desire to provide treatment for all polio victims, despite insufficient respirators, and therefore consulted with Dr Bjorn Ibsen, a Copenhagen </a:t>
            </a:r>
            <a:r>
              <a:rPr lang="en-US" b="1" dirty="0" err="1">
                <a:solidFill>
                  <a:schemeClr val="accent3">
                    <a:lumMod val="50000"/>
                  </a:schemeClr>
                </a:solidFill>
                <a:latin typeface="Arial" pitchFamily="34" charset="0"/>
                <a:cs typeface="Arial" pitchFamily="34" charset="0"/>
              </a:rPr>
              <a:t>anaesthetist</a:t>
            </a:r>
            <a:r>
              <a:rPr lang="en-US" b="1" dirty="0">
                <a:solidFill>
                  <a:schemeClr val="accent3">
                    <a:lumMod val="50000"/>
                  </a:schemeClr>
                </a:solidFill>
                <a:latin typeface="Arial" pitchFamily="34" charset="0"/>
                <a:cs typeface="Arial" pitchFamily="34" charset="0"/>
              </a:rPr>
              <a:t>. Professor Lassen hoped that positive pressure ventilation, as used in modern </a:t>
            </a:r>
            <a:r>
              <a:rPr lang="en-US" b="1" dirty="0" err="1">
                <a:solidFill>
                  <a:schemeClr val="accent3">
                    <a:lumMod val="50000"/>
                  </a:schemeClr>
                </a:solidFill>
                <a:latin typeface="Arial" pitchFamily="34" charset="0"/>
                <a:cs typeface="Arial" pitchFamily="34" charset="0"/>
              </a:rPr>
              <a:t>anaesthesia</a:t>
            </a:r>
            <a:r>
              <a:rPr lang="en-US" b="1" dirty="0">
                <a:solidFill>
                  <a:schemeClr val="accent3">
                    <a:lumMod val="50000"/>
                  </a:schemeClr>
                </a:solidFill>
                <a:latin typeface="Arial" pitchFamily="34" charset="0"/>
                <a:cs typeface="Arial" pitchFamily="34" charset="0"/>
              </a:rPr>
              <a:t> at that time, might be a solution.1 Two days later, a 12-year-old girl with polio and resultant respiratory failure and bulbar palsy had a tracheostomy formed just below the larynx: a rubber cuffed tracheostomy tube was inserted and positive pressure ventilation successfully delivered manually with a rubber bag. Tracheostomies had been performed in Copenhagen for 4 years before this, but with little beneficial effect on outcome.</a:t>
            </a:r>
          </a:p>
          <a:p>
            <a:pPr algn="l" rtl="0"/>
            <a:r>
              <a:rPr lang="en-US" b="1" dirty="0">
                <a:solidFill>
                  <a:schemeClr val="accent3">
                    <a:lumMod val="50000"/>
                  </a:schemeClr>
                </a:solidFill>
                <a:latin typeface="Arial" pitchFamily="34" charset="0"/>
                <a:cs typeface="Arial" pitchFamily="34" charset="0"/>
              </a:rPr>
              <a:t>Dr Ibsen had the idea of caring for all such patients in a dedicated ward, where each patient could have their own nurse. Thus, in December 1953, the specialty of intensive care was born</a:t>
            </a:r>
          </a:p>
        </p:txBody>
      </p:sp>
    </p:spTree>
    <p:extLst>
      <p:ext uri="{BB962C8B-B14F-4D97-AF65-F5344CB8AC3E}">
        <p14:creationId xmlns:p14="http://schemas.microsoft.com/office/powerpoint/2010/main" val="416067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 xmlns:a16="http://schemas.microsoft.com/office/drawing/2014/main" id="{F05D80FB-82EB-8978-7A23-9444614C41B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26020" y="12526"/>
            <a:ext cx="6414594"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 xmlns:a16="http://schemas.microsoft.com/office/drawing/2014/main" id="{A763E81F-7C43-7B00-CADB-95481ADFB5AC}"/>
              </a:ext>
            </a:extLst>
          </p:cNvPr>
          <p:cNvSpPr txBox="1"/>
          <p:nvPr/>
        </p:nvSpPr>
        <p:spPr>
          <a:xfrm>
            <a:off x="263352" y="1772816"/>
            <a:ext cx="4608512" cy="2677656"/>
          </a:xfrm>
          <a:prstGeom prst="rect">
            <a:avLst/>
          </a:prstGeom>
          <a:noFill/>
        </p:spPr>
        <p:txBody>
          <a:bodyPr wrap="square">
            <a:spAutoFit/>
          </a:bodyPr>
          <a:lstStyle/>
          <a:p>
            <a:pPr algn="just" rtl="0"/>
            <a:r>
              <a:rPr lang="en-US" sz="2400" b="1" dirty="0">
                <a:solidFill>
                  <a:schemeClr val="accent3">
                    <a:lumMod val="50000"/>
                  </a:schemeClr>
                </a:solidFill>
                <a:latin typeface="Arial" pitchFamily="34" charset="0"/>
                <a:cs typeface="Arial" pitchFamily="34" charset="0"/>
              </a:rPr>
              <a:t>Intensive care has undergone enormous change since the establishment of the specialty more than 65 years ago, and further changes will undoubtedly be seen in coming years.</a:t>
            </a:r>
          </a:p>
        </p:txBody>
      </p:sp>
    </p:spTree>
    <p:extLst>
      <p:ext uri="{BB962C8B-B14F-4D97-AF65-F5344CB8AC3E}">
        <p14:creationId xmlns:p14="http://schemas.microsoft.com/office/powerpoint/2010/main" val="2674288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91544" y="260648"/>
            <a:ext cx="8229600" cy="1143000"/>
          </a:xfrm>
        </p:spPr>
        <p:txBody>
          <a:bodyPr/>
          <a:lstStyle/>
          <a:p>
            <a:pPr algn="ctr"/>
            <a:r>
              <a:rPr lang="en-US" b="1" dirty="0">
                <a:latin typeface="Algerian" pitchFamily="82" charset="0"/>
              </a:rPr>
              <a:t>intensive care medicine</a:t>
            </a:r>
            <a:endParaRPr lang="ar-IQ" b="1" dirty="0">
              <a:latin typeface="Algerian" pitchFamily="82" charset="0"/>
            </a:endParaRPr>
          </a:p>
        </p:txBody>
      </p:sp>
      <p:sp>
        <p:nvSpPr>
          <p:cNvPr id="3" name="عنصر نائب للمحتوى 2"/>
          <p:cNvSpPr>
            <a:spLocks noGrp="1"/>
          </p:cNvSpPr>
          <p:nvPr>
            <p:ph idx="1"/>
          </p:nvPr>
        </p:nvSpPr>
        <p:spPr>
          <a:xfrm>
            <a:off x="767408" y="1935480"/>
            <a:ext cx="10585176" cy="4389120"/>
          </a:xfrm>
        </p:spPr>
        <p:txBody>
          <a:bodyPr>
            <a:normAutofit fontScale="92500" lnSpcReduction="20000"/>
          </a:bodyPr>
          <a:lstStyle/>
          <a:p>
            <a:pPr marL="0" indent="0" algn="l" rtl="0">
              <a:buNone/>
            </a:pPr>
            <a:r>
              <a:rPr lang="en-US" b="1" dirty="0">
                <a:solidFill>
                  <a:schemeClr val="accent3">
                    <a:lumMod val="50000"/>
                  </a:schemeClr>
                </a:solidFill>
                <a:latin typeface="Arial" pitchFamily="34" charset="0"/>
                <a:cs typeface="Arial" pitchFamily="34" charset="0"/>
              </a:rPr>
              <a:t>Intensive care medicine, also called critical care medicine, is a medical specialty that deals with seriously or critically ill patients who have, are at risk of, or are recovering from conditions that may be life-threatening. It includes providing life support, invasive monitoring techniques, resuscitation, and end-of-life care.</a:t>
            </a:r>
          </a:p>
          <a:p>
            <a:pPr marL="0" indent="0" algn="l" rtl="0">
              <a:buNone/>
            </a:pPr>
            <a:endParaRPr lang="en-US" b="1" dirty="0">
              <a:solidFill>
                <a:schemeClr val="accent3">
                  <a:lumMod val="50000"/>
                </a:schemeClr>
              </a:solidFill>
              <a:latin typeface="Arial" pitchFamily="34" charset="0"/>
              <a:cs typeface="Arial" pitchFamily="34" charset="0"/>
            </a:endParaRPr>
          </a:p>
          <a:p>
            <a:pPr algn="l" rtl="0">
              <a:buFont typeface="Wingdings" pitchFamily="2" charset="2"/>
              <a:buChar char="v"/>
            </a:pPr>
            <a:r>
              <a:rPr lang="en-US" b="1" dirty="0">
                <a:solidFill>
                  <a:schemeClr val="accent3">
                    <a:lumMod val="50000"/>
                  </a:schemeClr>
                </a:solidFill>
                <a:latin typeface="Arial" pitchFamily="34" charset="0"/>
                <a:cs typeface="Arial" pitchFamily="34" charset="0"/>
              </a:rPr>
              <a:t>Patients may be referred directly from an </a:t>
            </a:r>
            <a:r>
              <a:rPr lang="en-US" b="1" dirty="0" smtClean="0">
                <a:solidFill>
                  <a:schemeClr val="accent3">
                    <a:lumMod val="50000"/>
                  </a:schemeClr>
                </a:solidFill>
                <a:latin typeface="Arial" pitchFamily="34" charset="0"/>
                <a:cs typeface="Arial" pitchFamily="34" charset="0"/>
              </a:rPr>
              <a:t>emergency department</a:t>
            </a:r>
            <a:r>
              <a:rPr lang="en-US" b="1" dirty="0">
                <a:solidFill>
                  <a:schemeClr val="accent3">
                    <a:lumMod val="50000"/>
                  </a:schemeClr>
                </a:solidFill>
                <a:latin typeface="Arial" pitchFamily="34" charset="0"/>
                <a:cs typeface="Arial" pitchFamily="34" charset="0"/>
              </a:rPr>
              <a:t> </a:t>
            </a:r>
            <a:r>
              <a:rPr lang="en-US" b="1" dirty="0" smtClean="0">
                <a:solidFill>
                  <a:schemeClr val="accent3">
                    <a:lumMod val="50000"/>
                  </a:schemeClr>
                </a:solidFill>
                <a:latin typeface="Arial" pitchFamily="34" charset="0"/>
                <a:cs typeface="Arial" pitchFamily="34" charset="0"/>
              </a:rPr>
              <a:t>or </a:t>
            </a:r>
            <a:r>
              <a:rPr lang="en-US" b="1" dirty="0">
                <a:solidFill>
                  <a:schemeClr val="accent3">
                    <a:lumMod val="50000"/>
                  </a:schemeClr>
                </a:solidFill>
                <a:latin typeface="Arial" pitchFamily="34" charset="0"/>
                <a:cs typeface="Arial" pitchFamily="34" charset="0"/>
              </a:rPr>
              <a:t>from a ward if they rapidly deteriorate, or immediately after surgery if the surgery is very invasive and the patient is at high risk of complications.</a:t>
            </a:r>
            <a:endParaRPr lang="ar-IQ" b="1" dirty="0">
              <a:solidFill>
                <a:schemeClr val="accent3">
                  <a:lumMod val="50000"/>
                </a:schemeClr>
              </a:solidFill>
              <a:latin typeface="Arial" pitchFamily="34" charset="0"/>
              <a:cs typeface="Arial" pitchFamily="34" charset="0"/>
            </a:endParaRPr>
          </a:p>
          <a:p>
            <a:pPr marL="0" indent="0" algn="l" rtl="0">
              <a:buNone/>
            </a:pPr>
            <a:endParaRPr lang="ar-IQ"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720753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pic>
        <p:nvPicPr>
          <p:cNvPr id="15362" name="Picture 2" descr="C:\Users\Dell\Desktop\icu L1\ventilator-gty-rc-200314_hpMain_16x9_9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4" y="0"/>
            <a:ext cx="12178145" cy="6827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8732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0"/>
            <a:r>
              <a:rPr lang="en-US" b="1" dirty="0">
                <a:solidFill>
                  <a:schemeClr val="tx1"/>
                </a:solidFill>
                <a:latin typeface="Algerian" pitchFamily="82" charset="0"/>
                <a:cs typeface="Times New Roman" panose="02020603050405020304" pitchFamily="18" charset="0"/>
              </a:rPr>
              <a:t>Most Common Type Of ICU</a:t>
            </a:r>
            <a:endParaRPr lang="ar-IQ" b="1" dirty="0">
              <a:solidFill>
                <a:schemeClr val="tx1"/>
              </a:solidFill>
              <a:latin typeface="Algerian" pitchFamily="82" charset="0"/>
              <a:cs typeface="Times New Roman" panose="02020603050405020304" pitchFamily="18" charset="0"/>
            </a:endParaRPr>
          </a:p>
        </p:txBody>
      </p:sp>
      <p:sp>
        <p:nvSpPr>
          <p:cNvPr id="3" name="عنصر نائب للمحتوى 2"/>
          <p:cNvSpPr>
            <a:spLocks noGrp="1"/>
          </p:cNvSpPr>
          <p:nvPr>
            <p:ph idx="1"/>
          </p:nvPr>
        </p:nvSpPr>
        <p:spPr/>
        <p:txBody>
          <a:bodyPr>
            <a:normAutofit/>
          </a:bodyPr>
          <a:lstStyle/>
          <a:p>
            <a:pPr algn="l" rtl="0"/>
            <a:r>
              <a:rPr lang="en-US" sz="3200" b="1" dirty="0">
                <a:solidFill>
                  <a:schemeClr val="accent3">
                    <a:lumMod val="50000"/>
                  </a:schemeClr>
                </a:solidFill>
                <a:latin typeface="Arial" pitchFamily="34" charset="0"/>
                <a:cs typeface="Arial" pitchFamily="34" charset="0"/>
              </a:rPr>
              <a:t>Neonatal intensive care unit (NICU). </a:t>
            </a:r>
          </a:p>
          <a:p>
            <a:pPr algn="l" rtl="0"/>
            <a:r>
              <a:rPr lang="en-US" sz="3200" b="1" dirty="0">
                <a:solidFill>
                  <a:schemeClr val="accent3">
                    <a:lumMod val="50000"/>
                  </a:schemeClr>
                </a:solidFill>
                <a:latin typeface="Arial" pitchFamily="34" charset="0"/>
                <a:cs typeface="Arial" pitchFamily="34" charset="0"/>
              </a:rPr>
              <a:t>Pediatric intensive care unit (PICU). </a:t>
            </a:r>
          </a:p>
          <a:p>
            <a:pPr algn="l" rtl="0"/>
            <a:r>
              <a:rPr lang="en-US" sz="3200" b="1" dirty="0">
                <a:solidFill>
                  <a:schemeClr val="accent3">
                    <a:lumMod val="50000"/>
                  </a:schemeClr>
                </a:solidFill>
                <a:latin typeface="Arial" pitchFamily="34" charset="0"/>
                <a:cs typeface="Arial" pitchFamily="34" charset="0"/>
              </a:rPr>
              <a:t>Coronary care unit (CCU) </a:t>
            </a:r>
          </a:p>
          <a:p>
            <a:pPr algn="l" rtl="0"/>
            <a:r>
              <a:rPr lang="en-US" sz="3200" b="1" dirty="0">
                <a:solidFill>
                  <a:schemeClr val="accent3">
                    <a:lumMod val="50000"/>
                  </a:schemeClr>
                </a:solidFill>
                <a:latin typeface="Arial" pitchFamily="34" charset="0"/>
                <a:cs typeface="Arial" pitchFamily="34" charset="0"/>
              </a:rPr>
              <a:t>Neurological Intensive Care Unit (</a:t>
            </a:r>
            <a:r>
              <a:rPr lang="en-US" sz="3200" b="1" dirty="0" err="1">
                <a:solidFill>
                  <a:schemeClr val="accent3">
                    <a:lumMod val="50000"/>
                  </a:schemeClr>
                </a:solidFill>
                <a:latin typeface="Arial" pitchFamily="34" charset="0"/>
                <a:cs typeface="Arial" pitchFamily="34" charset="0"/>
              </a:rPr>
              <a:t>NeuroICU</a:t>
            </a:r>
            <a:r>
              <a:rPr lang="en-US" sz="3200" b="1" dirty="0">
                <a:solidFill>
                  <a:schemeClr val="accent3">
                    <a:lumMod val="50000"/>
                  </a:schemeClr>
                </a:solidFill>
                <a:latin typeface="Arial" pitchFamily="34" charset="0"/>
                <a:cs typeface="Arial" pitchFamily="34" charset="0"/>
              </a:rPr>
              <a:t>). </a:t>
            </a:r>
          </a:p>
          <a:p>
            <a:pPr algn="l" rtl="0"/>
            <a:r>
              <a:rPr lang="en-US" sz="3200" b="1" dirty="0">
                <a:solidFill>
                  <a:schemeClr val="accent3">
                    <a:lumMod val="50000"/>
                  </a:schemeClr>
                </a:solidFill>
                <a:latin typeface="Arial" pitchFamily="34" charset="0"/>
                <a:cs typeface="Arial" pitchFamily="34" charset="0"/>
              </a:rPr>
              <a:t>Post-anesthesia care unit (PACU) </a:t>
            </a:r>
          </a:p>
          <a:p>
            <a:pPr algn="l" rtl="0"/>
            <a:r>
              <a:rPr lang="en-US" sz="3200" b="1" dirty="0">
                <a:solidFill>
                  <a:schemeClr val="accent3">
                    <a:lumMod val="50000"/>
                  </a:schemeClr>
                </a:solidFill>
                <a:latin typeface="Arial" pitchFamily="34" charset="0"/>
                <a:cs typeface="Arial" pitchFamily="34" charset="0"/>
              </a:rPr>
              <a:t>High dependency unit (HDU)</a:t>
            </a:r>
            <a:endParaRPr lang="ar-IQ" sz="3200"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418316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81200" y="269776"/>
            <a:ext cx="8229600" cy="1143000"/>
          </a:xfrm>
        </p:spPr>
        <p:txBody>
          <a:bodyPr>
            <a:noAutofit/>
          </a:bodyPr>
          <a:lstStyle/>
          <a:p>
            <a:pPr algn="ctr" rtl="0"/>
            <a:r>
              <a:rPr lang="en-US" sz="4400" b="1" dirty="0">
                <a:latin typeface="Algerian" pitchFamily="82" charset="0"/>
                <a:cs typeface="Times New Roman" panose="02020603050405020304" pitchFamily="18" charset="0"/>
              </a:rPr>
              <a:t>Neonatal intensive care unit (NICU)</a:t>
            </a:r>
            <a:endParaRPr lang="ar-IQ" sz="4000" b="1" dirty="0">
              <a:latin typeface="Algerian" pitchFamily="82" charset="0"/>
              <a:cs typeface="Times New Roman" panose="02020603050405020304" pitchFamily="18" charset="0"/>
            </a:endParaRPr>
          </a:p>
        </p:txBody>
      </p:sp>
      <p:sp>
        <p:nvSpPr>
          <p:cNvPr id="3" name="عنصر نائب للمحتوى 2"/>
          <p:cNvSpPr>
            <a:spLocks noGrp="1"/>
          </p:cNvSpPr>
          <p:nvPr>
            <p:ph idx="1"/>
          </p:nvPr>
        </p:nvSpPr>
        <p:spPr>
          <a:xfrm>
            <a:off x="609600" y="2348880"/>
            <a:ext cx="10972800" cy="3831704"/>
          </a:xfrm>
        </p:spPr>
        <p:txBody>
          <a:bodyPr>
            <a:normAutofit/>
          </a:bodyPr>
          <a:lstStyle/>
          <a:p>
            <a:pPr marL="0" indent="0" algn="l" rtl="0">
              <a:buNone/>
            </a:pPr>
            <a:r>
              <a:rPr lang="en-US" sz="2800" b="1" dirty="0">
                <a:solidFill>
                  <a:schemeClr val="accent3">
                    <a:lumMod val="50000"/>
                  </a:schemeClr>
                </a:solidFill>
                <a:latin typeface="Arial" pitchFamily="34" charset="0"/>
                <a:cs typeface="Arial" pitchFamily="34" charset="0"/>
              </a:rPr>
              <a:t>This specialty unit cares for neonatal patients who have not left the hospital after birth. Common conditions cared for include prematurity and associated complications, congenital disorders such as congenital diaphragmatic hernia, or complications resulting from the birthing process.</a:t>
            </a:r>
            <a:endParaRPr lang="ar-IQ" sz="2800"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686298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rtl="0"/>
            <a:r>
              <a:rPr lang="en-US" sz="4000" b="1" dirty="0">
                <a:latin typeface="Algerian" pitchFamily="82" charset="0"/>
              </a:rPr>
              <a:t>Pediatric intensive care unit (PICU)</a:t>
            </a:r>
            <a:endParaRPr lang="ar-IQ" sz="4000" b="1" dirty="0">
              <a:latin typeface="Algerian" pitchFamily="82" charset="0"/>
            </a:endParaRPr>
          </a:p>
        </p:txBody>
      </p:sp>
      <p:sp>
        <p:nvSpPr>
          <p:cNvPr id="3" name="عنصر نائب للمحتوى 2"/>
          <p:cNvSpPr>
            <a:spLocks noGrp="1"/>
          </p:cNvSpPr>
          <p:nvPr>
            <p:ph idx="1"/>
          </p:nvPr>
        </p:nvSpPr>
        <p:spPr>
          <a:xfrm>
            <a:off x="609600" y="2708920"/>
            <a:ext cx="10972800" cy="3615680"/>
          </a:xfrm>
        </p:spPr>
        <p:txBody>
          <a:bodyPr>
            <a:normAutofit/>
          </a:bodyPr>
          <a:lstStyle/>
          <a:p>
            <a:pPr marL="0" indent="0" algn="l" rtl="0">
              <a:buNone/>
            </a:pPr>
            <a:r>
              <a:rPr lang="en-US" sz="3200" b="1" dirty="0">
                <a:solidFill>
                  <a:schemeClr val="accent3">
                    <a:lumMod val="50000"/>
                  </a:schemeClr>
                </a:solidFill>
                <a:latin typeface="Arial" pitchFamily="34" charset="0"/>
                <a:cs typeface="Arial" pitchFamily="34" charset="0"/>
              </a:rPr>
              <a:t>Pediatric patients are treated in this intensive care unit for life-threatening conditions such as asthma, influenza, diabetic ketoacidosis, or traumatic neurological injury.</a:t>
            </a:r>
            <a:endParaRPr lang="ar-IQ" sz="3200"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4122757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0"/>
            <a:r>
              <a:rPr lang="en-US" sz="5400" b="1" dirty="0">
                <a:latin typeface="Algerian" pitchFamily="82" charset="0"/>
              </a:rPr>
              <a:t>Coronary care unit (CCU)</a:t>
            </a:r>
            <a:endParaRPr lang="ar-IQ" b="1" dirty="0">
              <a:latin typeface="Algerian" pitchFamily="82" charset="0"/>
            </a:endParaRPr>
          </a:p>
        </p:txBody>
      </p:sp>
      <p:sp>
        <p:nvSpPr>
          <p:cNvPr id="3" name="عنصر نائب للمحتوى 2"/>
          <p:cNvSpPr>
            <a:spLocks noGrp="1"/>
          </p:cNvSpPr>
          <p:nvPr>
            <p:ph idx="1"/>
          </p:nvPr>
        </p:nvSpPr>
        <p:spPr>
          <a:xfrm>
            <a:off x="739036" y="2467627"/>
            <a:ext cx="10843364" cy="4094967"/>
          </a:xfrm>
        </p:spPr>
        <p:txBody>
          <a:bodyPr/>
          <a:lstStyle/>
          <a:p>
            <a:pPr marL="0" indent="0" algn="l" rtl="0">
              <a:buNone/>
            </a:pPr>
            <a:r>
              <a:rPr lang="en-US" b="1" dirty="0">
                <a:solidFill>
                  <a:schemeClr val="accent3">
                    <a:lumMod val="50000"/>
                  </a:schemeClr>
                </a:solidFill>
                <a:latin typeface="Arial" pitchFamily="34" charset="0"/>
                <a:cs typeface="Arial" pitchFamily="34" charset="0"/>
              </a:rPr>
              <a:t>Also known as Cardiac Intensive Care Units (CICU) or Cardiovascular Intensive Care Unit (CVICU), this ICU caters to patients specifically with congenital heart defects or life-threatening cardiac conditions such as a myocardial infarction or a cardiac arrest.</a:t>
            </a:r>
            <a:endParaRPr lang="ar-IQ"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92740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a:latin typeface="Algerian" pitchFamily="82" charset="0"/>
              </a:rPr>
              <a:t>Intensive care unit </a:t>
            </a:r>
            <a:endParaRPr lang="ar-IQ" b="1" dirty="0">
              <a:latin typeface="Algerian" pitchFamily="82" charset="0"/>
            </a:endParaRPr>
          </a:p>
        </p:txBody>
      </p:sp>
      <p:sp>
        <p:nvSpPr>
          <p:cNvPr id="3" name="عنصر نائب للمحتوى 2"/>
          <p:cNvSpPr>
            <a:spLocks noGrp="1"/>
          </p:cNvSpPr>
          <p:nvPr>
            <p:ph idx="1"/>
          </p:nvPr>
        </p:nvSpPr>
        <p:spPr>
          <a:xfrm>
            <a:off x="1127448" y="2708920"/>
            <a:ext cx="9937104" cy="3615680"/>
          </a:xfrm>
        </p:spPr>
        <p:txBody>
          <a:bodyPr>
            <a:normAutofit/>
          </a:bodyPr>
          <a:lstStyle/>
          <a:p>
            <a:pPr marL="0" indent="0" algn="l" rtl="0">
              <a:buNone/>
            </a:pPr>
            <a:r>
              <a:rPr lang="en-US" b="1" dirty="0">
                <a:solidFill>
                  <a:schemeClr val="accent3">
                    <a:lumMod val="50000"/>
                  </a:schemeClr>
                </a:solidFill>
                <a:latin typeface="Arial" pitchFamily="34" charset="0"/>
                <a:cs typeface="Arial" pitchFamily="34" charset="0"/>
              </a:rPr>
              <a:t>An intensive care unit (ICU), also known as an intensive therapy unit or intensive treatment unit (ITU) or critical care unit (CCU), is a special department of a hospital or health care facility that provides intensive care medicine</a:t>
            </a:r>
            <a:r>
              <a:rPr lang="en-US" b="1" dirty="0"/>
              <a:t>.</a:t>
            </a:r>
          </a:p>
          <a:p>
            <a:pPr marL="0" indent="0" algn="ctr" rtl="0">
              <a:buNone/>
            </a:pPr>
            <a:endParaRPr lang="en-US" b="1" dirty="0"/>
          </a:p>
        </p:txBody>
      </p:sp>
    </p:spTree>
    <p:extLst>
      <p:ext uri="{BB962C8B-B14F-4D97-AF65-F5344CB8AC3E}">
        <p14:creationId xmlns:p14="http://schemas.microsoft.com/office/powerpoint/2010/main" val="3743417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75520" y="1052736"/>
            <a:ext cx="8640960" cy="1143000"/>
          </a:xfrm>
        </p:spPr>
        <p:txBody>
          <a:bodyPr>
            <a:noAutofit/>
          </a:bodyPr>
          <a:lstStyle/>
          <a:p>
            <a:pPr algn="ctr"/>
            <a:r>
              <a:rPr lang="en-US" sz="4000" b="1" dirty="0">
                <a:latin typeface="Algerian" pitchFamily="82" charset="0"/>
              </a:rPr>
              <a:t>Neurological Intensive Care Unit (</a:t>
            </a:r>
            <a:r>
              <a:rPr lang="en-US" sz="4000" b="1" dirty="0" err="1">
                <a:latin typeface="Algerian" pitchFamily="82" charset="0"/>
              </a:rPr>
              <a:t>NeuroICU</a:t>
            </a:r>
            <a:r>
              <a:rPr lang="en-US" sz="4000" b="1" dirty="0">
                <a:latin typeface="Algerian" pitchFamily="82" charset="0"/>
              </a:rPr>
              <a:t>)</a:t>
            </a:r>
            <a:endParaRPr lang="ar-IQ" sz="4000" b="1" dirty="0">
              <a:latin typeface="Algerian" pitchFamily="82" charset="0"/>
            </a:endParaRPr>
          </a:p>
        </p:txBody>
      </p:sp>
      <p:sp>
        <p:nvSpPr>
          <p:cNvPr id="3" name="عنصر نائب للمحتوى 2"/>
          <p:cNvSpPr>
            <a:spLocks noGrp="1"/>
          </p:cNvSpPr>
          <p:nvPr>
            <p:ph idx="1"/>
          </p:nvPr>
        </p:nvSpPr>
        <p:spPr>
          <a:xfrm>
            <a:off x="609600" y="2924944"/>
            <a:ext cx="10972800" cy="3399656"/>
          </a:xfrm>
        </p:spPr>
        <p:txBody>
          <a:bodyPr/>
          <a:lstStyle/>
          <a:p>
            <a:pPr marL="0" indent="0" algn="l" rtl="0">
              <a:buNone/>
            </a:pPr>
            <a:r>
              <a:rPr lang="en-US" b="1" dirty="0">
                <a:solidFill>
                  <a:schemeClr val="accent3">
                    <a:lumMod val="50000"/>
                  </a:schemeClr>
                </a:solidFill>
                <a:latin typeface="Arial" pitchFamily="34" charset="0"/>
                <a:cs typeface="Arial" pitchFamily="34" charset="0"/>
              </a:rPr>
              <a:t>Patients are treated for brain aneurysms, brain tumors, stroke, and post surgical patients who have undergone various neurological surgeries performed by experienced neurosurgeons require constant neurological exams. Nurses who work within these units have neurological certifications.</a:t>
            </a:r>
            <a:endParaRPr lang="ar-IQ"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450233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5300" dirty="0">
                <a:latin typeface="Algerian" pitchFamily="82" charset="0"/>
              </a:rPr>
              <a:t>Post-anesthesia care unit (PACU)</a:t>
            </a:r>
            <a:r>
              <a:rPr lang="en-US" sz="5400" dirty="0"/>
              <a:t> </a:t>
            </a:r>
            <a:endParaRPr lang="ar-IQ" dirty="0"/>
          </a:p>
        </p:txBody>
      </p:sp>
      <p:sp>
        <p:nvSpPr>
          <p:cNvPr id="3" name="عنصر نائب للمحتوى 2"/>
          <p:cNvSpPr>
            <a:spLocks noGrp="1"/>
          </p:cNvSpPr>
          <p:nvPr>
            <p:ph idx="1"/>
          </p:nvPr>
        </p:nvSpPr>
        <p:spPr>
          <a:xfrm>
            <a:off x="526094" y="2514799"/>
            <a:ext cx="9922701" cy="4061364"/>
          </a:xfrm>
        </p:spPr>
        <p:txBody>
          <a:bodyPr>
            <a:normAutofit/>
          </a:bodyPr>
          <a:lstStyle/>
          <a:p>
            <a:pPr marL="0" indent="0" algn="l">
              <a:buNone/>
            </a:pPr>
            <a:r>
              <a:rPr lang="en-US" sz="2800" b="1" dirty="0">
                <a:solidFill>
                  <a:schemeClr val="accent3">
                    <a:lumMod val="50000"/>
                  </a:schemeClr>
                </a:solidFill>
                <a:latin typeface="Arial" pitchFamily="34" charset="0"/>
                <a:cs typeface="Arial" pitchFamily="34" charset="0"/>
              </a:rPr>
              <a:t>Also known as the post-operative recovery unit, or recovery room, the PACU provides immediate post-op observation and stabilization of patients following surgical operations and anesthesia</a:t>
            </a:r>
            <a:endParaRPr lang="ar-IQ" sz="2800"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229926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en-US" sz="4400" dirty="0">
                <a:latin typeface="Algerian" pitchFamily="82" charset="0"/>
              </a:rPr>
              <a:t>High dependency unit (HDU)</a:t>
            </a:r>
            <a:endParaRPr lang="ar-IQ" sz="4400" dirty="0">
              <a:latin typeface="Algerian" pitchFamily="82" charset="0"/>
            </a:endParaRPr>
          </a:p>
        </p:txBody>
      </p:sp>
      <p:sp>
        <p:nvSpPr>
          <p:cNvPr id="3" name="عنصر نائب للمحتوى 2"/>
          <p:cNvSpPr>
            <a:spLocks noGrp="1"/>
          </p:cNvSpPr>
          <p:nvPr>
            <p:ph idx="1"/>
          </p:nvPr>
        </p:nvSpPr>
        <p:spPr>
          <a:xfrm>
            <a:off x="903962" y="2455318"/>
            <a:ext cx="8229600" cy="3831704"/>
          </a:xfrm>
        </p:spPr>
        <p:txBody>
          <a:bodyPr>
            <a:normAutofit/>
          </a:bodyPr>
          <a:lstStyle/>
          <a:p>
            <a:pPr marL="0" indent="0" algn="l" rtl="0">
              <a:buNone/>
            </a:pPr>
            <a:r>
              <a:rPr lang="en-US" sz="2800" b="1" dirty="0">
                <a:solidFill>
                  <a:schemeClr val="accent3">
                    <a:lumMod val="50000"/>
                  </a:schemeClr>
                </a:solidFill>
                <a:latin typeface="Arial" pitchFamily="34" charset="0"/>
                <a:cs typeface="Arial" pitchFamily="34" charset="0"/>
              </a:rPr>
              <a:t>most acute hospitals have a transitional high dependency unit (HDU) for patients who require close observation, treatment and nursing care that cannot be provided in a general ward, but whose care is not at a critical stage to warrant an (ICU) bed</a:t>
            </a:r>
            <a:endParaRPr lang="ar-IQ" sz="2800" b="1"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631382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rotWithShape="1">
          <a:blip r:embed="rId2">
            <a:extLst>
              <a:ext uri="{28A0092B-C50C-407E-A947-70E740481C1C}">
                <a14:useLocalDpi xmlns:a14="http://schemas.microsoft.com/office/drawing/2010/main" val="0"/>
              </a:ext>
            </a:extLst>
          </a:blip>
          <a:srcRect b="4128"/>
          <a:stretch/>
        </p:blipFill>
        <p:spPr>
          <a:xfrm>
            <a:off x="1941534" y="807459"/>
            <a:ext cx="8192022" cy="5718602"/>
          </a:xfrm>
          <a:prstGeom prst="rect">
            <a:avLst/>
          </a:prstGeom>
        </p:spPr>
      </p:pic>
    </p:spTree>
    <p:extLst>
      <p:ext uri="{BB962C8B-B14F-4D97-AF65-F5344CB8AC3E}">
        <p14:creationId xmlns:p14="http://schemas.microsoft.com/office/powerpoint/2010/main" val="996768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CC2646-FCCE-45C6-A315-2C1208CDA04C}"/>
              </a:ext>
            </a:extLst>
          </p:cNvPr>
          <p:cNvSpPr>
            <a:spLocks noGrp="1"/>
          </p:cNvSpPr>
          <p:nvPr>
            <p:ph type="title"/>
          </p:nvPr>
        </p:nvSpPr>
        <p:spPr>
          <a:xfrm>
            <a:off x="620541" y="260648"/>
            <a:ext cx="10972800" cy="1143000"/>
          </a:xfrm>
        </p:spPr>
        <p:txBody>
          <a:bodyPr>
            <a:normAutofit/>
          </a:bodyPr>
          <a:lstStyle/>
          <a:p>
            <a:pPr algn="ctr"/>
            <a:r>
              <a:rPr lang="en-US" sz="3600" dirty="0">
                <a:latin typeface="Algerian" pitchFamily="82" charset="0"/>
                <a:cs typeface="Times New Roman" panose="02020603050405020304" pitchFamily="18" charset="0"/>
              </a:rPr>
              <a:t>How intensive care units were born?</a:t>
            </a:r>
          </a:p>
        </p:txBody>
      </p:sp>
      <p:sp>
        <p:nvSpPr>
          <p:cNvPr id="3" name="Content Placeholder 2">
            <a:extLst>
              <a:ext uri="{FF2B5EF4-FFF2-40B4-BE49-F238E27FC236}">
                <a16:creationId xmlns="" xmlns:a16="http://schemas.microsoft.com/office/drawing/2014/main" id="{8F79F7EE-CA83-4871-91DE-AC883E4E16E0}"/>
              </a:ext>
            </a:extLst>
          </p:cNvPr>
          <p:cNvSpPr>
            <a:spLocks noGrp="1"/>
          </p:cNvSpPr>
          <p:nvPr>
            <p:ph idx="1"/>
          </p:nvPr>
        </p:nvSpPr>
        <p:spPr>
          <a:xfrm>
            <a:off x="609600" y="1403648"/>
            <a:ext cx="10972800" cy="4920952"/>
          </a:xfrm>
        </p:spPr>
        <p:txBody>
          <a:bodyPr>
            <a:noAutofit/>
          </a:bodyPr>
          <a:lstStyle/>
          <a:p>
            <a:pPr algn="just" rtl="0"/>
            <a:r>
              <a:rPr lang="en-US" sz="2400" b="1" i="0" dirty="0">
                <a:solidFill>
                  <a:schemeClr val="accent3">
                    <a:lumMod val="50000"/>
                  </a:schemeClr>
                </a:solidFill>
                <a:effectLst/>
                <a:latin typeface="Arial" pitchFamily="34" charset="0"/>
                <a:cs typeface="Arial" pitchFamily="34" charset="0"/>
              </a:rPr>
              <a:t>Harvey Cushing was the most brilliant brain surgeon of his generation. His patients adored him, describing him as caring and kind, but he kept his staff in a perpetual state of terror. He was intolerant of mistakes and could be cold, harsh and bullying. But he was forgiven, because his results spoke for themselves.</a:t>
            </a:r>
          </a:p>
          <a:p>
            <a:pPr algn="just" rtl="0"/>
            <a:r>
              <a:rPr lang="en-US" sz="2400" b="1" dirty="0">
                <a:solidFill>
                  <a:schemeClr val="accent3">
                    <a:lumMod val="50000"/>
                  </a:schemeClr>
                </a:solidFill>
                <a:latin typeface="Arial" pitchFamily="34" charset="0"/>
                <a:cs typeface="Arial" pitchFamily="34" charset="0"/>
              </a:rPr>
              <a:t>Before Cushing, eight out of 10 brain surgery patients died. In his hospital, the surgeon reduced mortality to just 8%.</a:t>
            </a:r>
          </a:p>
          <a:p>
            <a:pPr algn="just" rtl="0"/>
            <a:r>
              <a:rPr lang="en-US" sz="2400" b="1" dirty="0">
                <a:solidFill>
                  <a:schemeClr val="accent3">
                    <a:lumMod val="50000"/>
                  </a:schemeClr>
                </a:solidFill>
                <a:latin typeface="Arial" pitchFamily="34" charset="0"/>
                <a:cs typeface="Arial" pitchFamily="34" charset="0"/>
              </a:rPr>
              <a:t>In a time before antibiotics, and the ever-present risk of bacterial infection killing anyone going under the knife, Cushing operated under the strictest cleanliness. He wore gloves and a mask, doing whatever he could to </a:t>
            </a:r>
            <a:r>
              <a:rPr lang="en-US" sz="2400" b="1" dirty="0" err="1">
                <a:solidFill>
                  <a:schemeClr val="accent3">
                    <a:lumMod val="50000"/>
                  </a:schemeClr>
                </a:solidFill>
                <a:latin typeface="Arial" pitchFamily="34" charset="0"/>
                <a:cs typeface="Arial" pitchFamily="34" charset="0"/>
              </a:rPr>
              <a:t>sterilise</a:t>
            </a:r>
            <a:r>
              <a:rPr lang="en-US" sz="2400" b="1" dirty="0">
                <a:solidFill>
                  <a:schemeClr val="accent3">
                    <a:lumMod val="50000"/>
                  </a:schemeClr>
                </a:solidFill>
                <a:latin typeface="Arial" pitchFamily="34" charset="0"/>
                <a:cs typeface="Arial" pitchFamily="34" charset="0"/>
              </a:rPr>
              <a:t> the wound and reduce the chance of disease. Crucially, Cushing continued the care after he had finished his operations – the period when patients were at greatest risk of dying.</a:t>
            </a:r>
          </a:p>
        </p:txBody>
      </p:sp>
    </p:spTree>
    <p:extLst>
      <p:ext uri="{BB962C8B-B14F-4D97-AF65-F5344CB8AC3E}">
        <p14:creationId xmlns:p14="http://schemas.microsoft.com/office/powerpoint/2010/main" val="2497498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 a time before antibiotics, and the ever-present risk of bacterial infection killing anyone going under the knife">
            <a:extLst>
              <a:ext uri="{FF2B5EF4-FFF2-40B4-BE49-F238E27FC236}">
                <a16:creationId xmlns="" xmlns:a16="http://schemas.microsoft.com/office/drawing/2014/main" id="{5F1A719D-3251-4187-A36D-24A9F4AC2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57"/>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557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519534-AC30-4FB0-BEFE-526370982E17}"/>
              </a:ext>
            </a:extLst>
          </p:cNvPr>
          <p:cNvSpPr>
            <a:spLocks noGrp="1"/>
          </p:cNvSpPr>
          <p:nvPr>
            <p:ph type="title"/>
          </p:nvPr>
        </p:nvSpPr>
        <p:spPr/>
        <p:txBody>
          <a:bodyPr>
            <a:normAutofit/>
          </a:bodyPr>
          <a:lstStyle/>
          <a:p>
            <a:pPr algn="ctr" rtl="0"/>
            <a:r>
              <a:rPr lang="en-US" sz="3200" b="1" dirty="0">
                <a:latin typeface="Algerian" pitchFamily="82" charset="0"/>
                <a:cs typeface="Times New Roman" panose="02020603050405020304" pitchFamily="18" charset="0"/>
              </a:rPr>
              <a:t>How intensive care units were born?</a:t>
            </a:r>
            <a:endParaRPr lang="en-US" sz="3200" b="1" dirty="0">
              <a:latin typeface="Algerian" pitchFamily="82" charset="0"/>
            </a:endParaRPr>
          </a:p>
        </p:txBody>
      </p:sp>
      <p:sp>
        <p:nvSpPr>
          <p:cNvPr id="3" name="Content Placeholder 2">
            <a:extLst>
              <a:ext uri="{FF2B5EF4-FFF2-40B4-BE49-F238E27FC236}">
                <a16:creationId xmlns="" xmlns:a16="http://schemas.microsoft.com/office/drawing/2014/main" id="{2FB1006C-2807-4312-A819-7907AC2C6BFB}"/>
              </a:ext>
            </a:extLst>
          </p:cNvPr>
          <p:cNvSpPr>
            <a:spLocks noGrp="1"/>
          </p:cNvSpPr>
          <p:nvPr>
            <p:ph idx="1"/>
          </p:nvPr>
        </p:nvSpPr>
        <p:spPr/>
        <p:txBody>
          <a:bodyPr>
            <a:normAutofit fontScale="85000" lnSpcReduction="20000"/>
          </a:bodyPr>
          <a:lstStyle/>
          <a:p>
            <a:pPr algn="just" rtl="0"/>
            <a:r>
              <a:rPr lang="en-US" b="1" dirty="0">
                <a:solidFill>
                  <a:schemeClr val="accent3">
                    <a:lumMod val="50000"/>
                  </a:schemeClr>
                </a:solidFill>
                <a:latin typeface="Arial" pitchFamily="34" charset="0"/>
                <a:cs typeface="Arial" pitchFamily="34" charset="0"/>
              </a:rPr>
              <a:t>Cushing carried over his meticulousness during surgery to the post-operative care of the patients</a:t>
            </a:r>
          </a:p>
          <a:p>
            <a:pPr algn="just" rtl="0"/>
            <a:r>
              <a:rPr lang="en-US" b="1" dirty="0">
                <a:solidFill>
                  <a:schemeClr val="accent3">
                    <a:lumMod val="50000"/>
                  </a:schemeClr>
                </a:solidFill>
                <a:latin typeface="Arial" pitchFamily="34" charset="0"/>
                <a:cs typeface="Arial" pitchFamily="34" charset="0"/>
              </a:rPr>
              <a:t>He often tended to patients’ wounds himself, ensuring they were kept free of infection. He introduced strict observation systems and record keeping – and the first widespread use of x-rays and blood pressure monitoring. Each individual patient was the focus of care by a team of specialist staff.</a:t>
            </a:r>
          </a:p>
          <a:p>
            <a:pPr algn="just" rtl="0"/>
            <a:endParaRPr lang="en-US" b="1" dirty="0">
              <a:solidFill>
                <a:schemeClr val="accent3">
                  <a:lumMod val="50000"/>
                </a:schemeClr>
              </a:solidFill>
              <a:latin typeface="Arial" pitchFamily="34" charset="0"/>
              <a:cs typeface="Arial" pitchFamily="34" charset="0"/>
            </a:endParaRPr>
          </a:p>
          <a:p>
            <a:pPr algn="just" rtl="0"/>
            <a:r>
              <a:rPr lang="en-US" b="1" dirty="0">
                <a:solidFill>
                  <a:schemeClr val="accent3">
                    <a:lumMod val="50000"/>
                  </a:schemeClr>
                </a:solidFill>
                <a:latin typeface="Arial" pitchFamily="34" charset="0"/>
                <a:cs typeface="Arial" pitchFamily="34" charset="0"/>
              </a:rPr>
              <a:t>“Cushing's whole ward was more like an intensive care unit than other surgeons,” Spencer explains. “The nurses and junior surgical staff knew that if the bed sheets were not tucked in properly, the dressing wasn't clean or the patient was complaining, they were going to be in big trouble.”</a:t>
            </a:r>
          </a:p>
        </p:txBody>
      </p:sp>
    </p:spTree>
    <p:extLst>
      <p:ext uri="{BB962C8B-B14F-4D97-AF65-F5344CB8AC3E}">
        <p14:creationId xmlns:p14="http://schemas.microsoft.com/office/powerpoint/2010/main" val="1243006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arvey Cushing had a reputation as a hard taskmaster, but his brilliance transformed hospital care (Credit: Getty Images)">
            <a:extLst>
              <a:ext uri="{FF2B5EF4-FFF2-40B4-BE49-F238E27FC236}">
                <a16:creationId xmlns="" xmlns:a16="http://schemas.microsoft.com/office/drawing/2014/main" id="{3268C631-5B9D-4410-8832-9594DF8CA1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0144" y="0"/>
            <a:ext cx="735171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288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859C2E-F26F-43A6-A837-ECADBAF0D942}"/>
              </a:ext>
            </a:extLst>
          </p:cNvPr>
          <p:cNvSpPr>
            <a:spLocks noGrp="1"/>
          </p:cNvSpPr>
          <p:nvPr>
            <p:ph type="title"/>
          </p:nvPr>
        </p:nvSpPr>
        <p:spPr/>
        <p:txBody>
          <a:bodyPr>
            <a:normAutofit/>
          </a:bodyPr>
          <a:lstStyle/>
          <a:p>
            <a:pPr algn="ctr"/>
            <a:r>
              <a:rPr lang="en-US" sz="4000" b="1" dirty="0">
                <a:latin typeface="Algerian" pitchFamily="82" charset="0"/>
                <a:cs typeface="Times New Roman" panose="02020603050405020304" pitchFamily="18" charset="0"/>
              </a:rPr>
              <a:t>How intensive care units were born?</a:t>
            </a:r>
          </a:p>
        </p:txBody>
      </p:sp>
      <p:sp>
        <p:nvSpPr>
          <p:cNvPr id="3" name="Content Placeholder 2">
            <a:extLst>
              <a:ext uri="{FF2B5EF4-FFF2-40B4-BE49-F238E27FC236}">
                <a16:creationId xmlns="" xmlns:a16="http://schemas.microsoft.com/office/drawing/2014/main" id="{F30CA7AA-878F-4322-AFBE-D946520F6AA1}"/>
              </a:ext>
            </a:extLst>
          </p:cNvPr>
          <p:cNvSpPr>
            <a:spLocks noGrp="1"/>
          </p:cNvSpPr>
          <p:nvPr>
            <p:ph idx="1"/>
          </p:nvPr>
        </p:nvSpPr>
        <p:spPr/>
        <p:txBody>
          <a:bodyPr>
            <a:normAutofit lnSpcReduction="10000"/>
          </a:bodyPr>
          <a:lstStyle/>
          <a:p>
            <a:pPr algn="just" rtl="0"/>
            <a:r>
              <a:rPr lang="en-US" b="1" dirty="0">
                <a:solidFill>
                  <a:schemeClr val="accent3">
                    <a:lumMod val="50000"/>
                  </a:schemeClr>
                </a:solidFill>
                <a:latin typeface="Arial" pitchFamily="34" charset="0"/>
                <a:cs typeface="Arial" pitchFamily="34" charset="0"/>
              </a:rPr>
              <a:t>As operations became more complex through World War Two and into the 1950s – with, for example, the first open heart surgery – Cushing’s pioneering post-operative care became widespread, saving countless lives </a:t>
            </a:r>
          </a:p>
          <a:p>
            <a:pPr algn="just" rtl="0"/>
            <a:r>
              <a:rPr lang="en-US" b="1" dirty="0">
                <a:solidFill>
                  <a:schemeClr val="accent3">
                    <a:lumMod val="50000"/>
                  </a:schemeClr>
                </a:solidFill>
                <a:latin typeface="Arial" pitchFamily="34" charset="0"/>
                <a:cs typeface="Arial" pitchFamily="34" charset="0"/>
              </a:rPr>
              <a:t>In August 1952, the </a:t>
            </a:r>
            <a:r>
              <a:rPr lang="en-US" b="1" dirty="0" err="1">
                <a:solidFill>
                  <a:schemeClr val="accent3">
                    <a:lumMod val="50000"/>
                  </a:schemeClr>
                </a:solidFill>
                <a:latin typeface="Arial" pitchFamily="34" charset="0"/>
                <a:cs typeface="Arial" pitchFamily="34" charset="0"/>
              </a:rPr>
              <a:t>Blegdam</a:t>
            </a:r>
            <a:r>
              <a:rPr lang="en-US" b="1" dirty="0">
                <a:solidFill>
                  <a:schemeClr val="accent3">
                    <a:lumMod val="50000"/>
                  </a:schemeClr>
                </a:solidFill>
                <a:latin typeface="Arial" pitchFamily="34" charset="0"/>
                <a:cs typeface="Arial" pitchFamily="34" charset="0"/>
              </a:rPr>
              <a:t> Hospital in the Danish capital Copenhagen was overwhelmed by hundreds of seriously ill polio patients. Without assistance to help them breathe, most would die. The only treatment available was a mechanical respirator system, known as an iron lung.</a:t>
            </a:r>
          </a:p>
        </p:txBody>
      </p:sp>
    </p:spTree>
    <p:extLst>
      <p:ext uri="{BB962C8B-B14F-4D97-AF65-F5344CB8AC3E}">
        <p14:creationId xmlns:p14="http://schemas.microsoft.com/office/powerpoint/2010/main" val="3887686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6E62DAF-0929-1C07-494B-1A11E0AF9623}"/>
              </a:ext>
            </a:extLst>
          </p:cNvPr>
          <p:cNvSpPr>
            <a:spLocks noGrp="1"/>
          </p:cNvSpPr>
          <p:nvPr>
            <p:ph idx="1"/>
          </p:nvPr>
        </p:nvSpPr>
        <p:spPr>
          <a:xfrm>
            <a:off x="647178" y="843148"/>
            <a:ext cx="10972800" cy="5595230"/>
          </a:xfrm>
        </p:spPr>
        <p:txBody>
          <a:bodyPr>
            <a:normAutofit/>
          </a:bodyPr>
          <a:lstStyle/>
          <a:p>
            <a:pPr algn="just" rtl="0"/>
            <a:r>
              <a:rPr lang="en-US" b="1" dirty="0">
                <a:solidFill>
                  <a:schemeClr val="accent3">
                    <a:lumMod val="50000"/>
                  </a:schemeClr>
                </a:solidFill>
                <a:latin typeface="Arial" pitchFamily="34" charset="0"/>
                <a:cs typeface="Arial" pitchFamily="34" charset="0"/>
              </a:rPr>
              <a:t>The polio epidemic in Copenhagen resulted in 316 patients developing respiratory muscle paralysis and/or bulbar palsy, with subsequent respiratory failure and pooling of secretions. The </a:t>
            </a:r>
            <a:r>
              <a:rPr lang="en-US" b="1" dirty="0" err="1">
                <a:solidFill>
                  <a:schemeClr val="accent3">
                    <a:lumMod val="50000"/>
                  </a:schemeClr>
                </a:solidFill>
                <a:latin typeface="Arial" pitchFamily="34" charset="0"/>
                <a:cs typeface="Arial" pitchFamily="34" charset="0"/>
              </a:rPr>
              <a:t>Blegham</a:t>
            </a:r>
            <a:r>
              <a:rPr lang="en-US" b="1" dirty="0">
                <a:solidFill>
                  <a:schemeClr val="accent3">
                    <a:lumMod val="50000"/>
                  </a:schemeClr>
                </a:solidFill>
                <a:latin typeface="Arial" pitchFamily="34" charset="0"/>
                <a:cs typeface="Arial" pitchFamily="34" charset="0"/>
              </a:rPr>
              <a:t> Hospital, the hospital in Copenhagen for communicable diseases, had only one tank respirator and six cuirass respirators at the time. This was completely inadequate to support the hundreds of polio patients with respiratory failure and bulbar palsy. The mortality rate from polio with respiratory failure and bulbar involvement was historically 85–90% and, as the epidemic progressed, the situation looked desperate.</a:t>
            </a:r>
          </a:p>
        </p:txBody>
      </p:sp>
    </p:spTree>
    <p:extLst>
      <p:ext uri="{BB962C8B-B14F-4D97-AF65-F5344CB8AC3E}">
        <p14:creationId xmlns:p14="http://schemas.microsoft.com/office/powerpoint/2010/main" val="2914371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3E0DAE-734B-3511-5D7E-8B19EFAE449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FDAC1F2A-AC17-3CC1-F32F-8005785EC74A}"/>
              </a:ext>
            </a:extLst>
          </p:cNvPr>
          <p:cNvSpPr>
            <a:spLocks noGrp="1"/>
          </p:cNvSpPr>
          <p:nvPr>
            <p:ph idx="1"/>
          </p:nvPr>
        </p:nvSpPr>
        <p:spPr/>
        <p:txBody>
          <a:bodyPr/>
          <a:lstStyle/>
          <a:p>
            <a:endParaRPr lang="en-US"/>
          </a:p>
        </p:txBody>
      </p:sp>
      <p:pic>
        <p:nvPicPr>
          <p:cNvPr id="1026" name="Picture 2">
            <a:extLst>
              <a:ext uri="{FF2B5EF4-FFF2-40B4-BE49-F238E27FC236}">
                <a16:creationId xmlns="" xmlns:a16="http://schemas.microsoft.com/office/drawing/2014/main" id="{BAEAA2CD-83D7-62DB-1171-C1F2598216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306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Verve</Template>
  <TotalTime>142</TotalTime>
  <Words>1068</Words>
  <Application>Microsoft Office PowerPoint</Application>
  <PresentationFormat>مخصص</PresentationFormat>
  <Paragraphs>52</Paragraphs>
  <Slides>23</Slides>
  <Notes>3</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حيوية</vt:lpstr>
      <vt:lpstr>Intensive care unit</vt:lpstr>
      <vt:lpstr>Intensive care unit </vt:lpstr>
      <vt:lpstr>How intensive care units were born?</vt:lpstr>
      <vt:lpstr>عرض تقديمي في PowerPoint</vt:lpstr>
      <vt:lpstr>How intensive care units were born?</vt:lpstr>
      <vt:lpstr>عرض تقديمي في PowerPoint</vt:lpstr>
      <vt:lpstr>How intensive care units were born?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intensive care medicine</vt:lpstr>
      <vt:lpstr>عرض تقديمي في PowerPoint</vt:lpstr>
      <vt:lpstr>Most Common Type Of ICU</vt:lpstr>
      <vt:lpstr>Neonatal intensive care unit (NICU)</vt:lpstr>
      <vt:lpstr>Pediatric intensive care unit (PICU)</vt:lpstr>
      <vt:lpstr>Coronary care unit (CCU)</vt:lpstr>
      <vt:lpstr>Neurological Intensive Care Unit (NeuroICU)</vt:lpstr>
      <vt:lpstr>Post-anesthesia care unit (PACU) </vt:lpstr>
      <vt:lpstr>High dependency unit (HDU)</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Intensive care unit</dc:title>
  <dc:creator>ahmed Al_Dulaimi</dc:creator>
  <cp:lastModifiedBy>Maher</cp:lastModifiedBy>
  <cp:revision>10</cp:revision>
  <dcterms:created xsi:type="dcterms:W3CDTF">2023-09-13T00:11:43Z</dcterms:created>
  <dcterms:modified xsi:type="dcterms:W3CDTF">2023-10-13T19:30:02Z</dcterms:modified>
</cp:coreProperties>
</file>