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335" r:id="rId3"/>
    <p:sldId id="336" r:id="rId4"/>
    <p:sldId id="258" r:id="rId5"/>
    <p:sldId id="337" r:id="rId6"/>
    <p:sldId id="338" r:id="rId7"/>
    <p:sldId id="339" r:id="rId8"/>
    <p:sldId id="261" r:id="rId9"/>
    <p:sldId id="263" r:id="rId10"/>
    <p:sldId id="272" r:id="rId11"/>
    <p:sldId id="264" r:id="rId12"/>
    <p:sldId id="269" r:id="rId13"/>
    <p:sldId id="265" r:id="rId14"/>
    <p:sldId id="302" r:id="rId15"/>
    <p:sldId id="303" r:id="rId16"/>
    <p:sldId id="304" r:id="rId17"/>
    <p:sldId id="305" r:id="rId18"/>
    <p:sldId id="306" r:id="rId19"/>
    <p:sldId id="307" r:id="rId20"/>
    <p:sldId id="330" r:id="rId21"/>
    <p:sldId id="267" r:id="rId22"/>
    <p:sldId id="268" r:id="rId23"/>
    <p:sldId id="273" r:id="rId24"/>
    <p:sldId id="274" r:id="rId25"/>
    <p:sldId id="275" r:id="rId26"/>
    <p:sldId id="30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4" d="100"/>
          <a:sy n="74" d="100"/>
        </p:scale>
        <p:origin x="-55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FE786-2EC7-45E9-B534-29AA917936A0}"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A3752-A1F9-4DB6-8706-45EF581F992A}" type="slidenum">
              <a:rPr lang="en-US" smtClean="0"/>
              <a:t>‹#›</a:t>
            </a:fld>
            <a:endParaRPr lang="en-US"/>
          </a:p>
        </p:txBody>
      </p:sp>
    </p:spTree>
    <p:extLst>
      <p:ext uri="{BB962C8B-B14F-4D97-AF65-F5344CB8AC3E}">
        <p14:creationId xmlns:p14="http://schemas.microsoft.com/office/powerpoint/2010/main" val="237623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Millilit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 average of 0.75 s for an RBC to pass through a pulmonary capillary at rest, so the time available for diffusion is limited. However, the lung is so efficient that O2 diffusion is usually complete within 0.25 s: at rest there is normally a threefold safety factor for diffusion. The high degree of safety for O2 diffusion means that </a:t>
            </a:r>
            <a:r>
              <a:rPr lang="en-US" dirty="0" err="1"/>
              <a:t>hypoxaemia</a:t>
            </a:r>
            <a:r>
              <a:rPr lang="en-US" dirty="0"/>
              <a:t> is less likely to be due to a diffusion defect, when compared with other factors such as V̇ /Q̇ mismatch.</a:t>
            </a:r>
          </a:p>
          <a:p>
            <a:endParaRPr lang="en-US" dirty="0"/>
          </a:p>
        </p:txBody>
      </p:sp>
      <p:sp>
        <p:nvSpPr>
          <p:cNvPr id="4" name="عنصر نائب لرقم الشريحة 3"/>
          <p:cNvSpPr>
            <a:spLocks noGrp="1"/>
          </p:cNvSpPr>
          <p:nvPr>
            <p:ph type="sldNum" sz="quarter" idx="10"/>
          </p:nvPr>
        </p:nvSpPr>
        <p:spPr/>
        <p:txBody>
          <a:bodyPr/>
          <a:lstStyle/>
          <a:p>
            <a:fld id="{78677E8D-4697-4D8E-841D-A4AAA7CB5229}" type="slidenum">
              <a:rPr lang="en-US" smtClean="0"/>
              <a:t>11</a:t>
            </a:fld>
            <a:endParaRPr lang="en-US"/>
          </a:p>
        </p:txBody>
      </p:sp>
    </p:spTree>
    <p:extLst>
      <p:ext uri="{BB962C8B-B14F-4D97-AF65-F5344CB8AC3E}">
        <p14:creationId xmlns:p14="http://schemas.microsoft.com/office/powerpoint/2010/main" val="348655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sz="1200" b="0" i="0" kern="1200" dirty="0">
                <a:solidFill>
                  <a:schemeClr val="tx1"/>
                </a:solidFill>
                <a:effectLst/>
                <a:latin typeface="+mn-lt"/>
                <a:ea typeface="+mn-ea"/>
                <a:cs typeface="+mn-cs"/>
              </a:rPr>
              <a:t>In order to be effective, a bag valve mask must deliver between 500 and 800 </a:t>
            </a:r>
            <a:r>
              <a:rPr lang="en-US" sz="1200" b="0" i="0" u="none" strike="noStrike" kern="1200" dirty="0">
                <a:solidFill>
                  <a:schemeClr val="tx1"/>
                </a:solidFill>
                <a:effectLst/>
                <a:latin typeface="+mn-lt"/>
                <a:ea typeface="+mn-ea"/>
                <a:cs typeface="+mn-cs"/>
                <a:hlinkClick r:id="rId3" tooltip="Milliliter"/>
              </a:rPr>
              <a:t>milliliters</a:t>
            </a:r>
            <a:r>
              <a:rPr lang="en-US" sz="1200" b="0" i="0" kern="1200" dirty="0">
                <a:solidFill>
                  <a:schemeClr val="tx1"/>
                </a:solidFill>
                <a:effectLst/>
                <a:latin typeface="+mn-lt"/>
                <a:ea typeface="+mn-ea"/>
                <a:cs typeface="+mn-cs"/>
              </a:rPr>
              <a:t> of air to a normal male adult patient's lungs, but if supplemental oxygen is provided 400 ml may still be adequate</a:t>
            </a:r>
            <a:endParaRPr lang="en-US" dirty="0"/>
          </a:p>
        </p:txBody>
      </p:sp>
      <p:sp>
        <p:nvSpPr>
          <p:cNvPr id="4" name="عنصر نائب لرقم الشريحة 3"/>
          <p:cNvSpPr>
            <a:spLocks noGrp="1"/>
          </p:cNvSpPr>
          <p:nvPr>
            <p:ph type="sldNum" sz="quarter" idx="10"/>
          </p:nvPr>
        </p:nvSpPr>
        <p:spPr/>
        <p:txBody>
          <a:bodyPr/>
          <a:lstStyle/>
          <a:p>
            <a:fld id="{78677E8D-4697-4D8E-841D-A4AAA7CB5229}" type="slidenum">
              <a:rPr lang="en-US" smtClean="0"/>
              <a:t>14</a:t>
            </a:fld>
            <a:endParaRPr lang="en-US"/>
          </a:p>
        </p:txBody>
      </p:sp>
    </p:spTree>
    <p:extLst>
      <p:ext uri="{BB962C8B-B14F-4D97-AF65-F5344CB8AC3E}">
        <p14:creationId xmlns:p14="http://schemas.microsoft.com/office/powerpoint/2010/main" val="3236083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r>
              <a:rPr lang="en-US" dirty="0"/>
              <a:t>Squeezing the bag once every 5 to 6 seconds for an adult or once every 3 seconds for an infant or child provides an adequate respiratory rate (10–12 respirations per minute in an adult and 20 per minute in a child or infant)</a:t>
            </a:r>
          </a:p>
        </p:txBody>
      </p:sp>
      <p:sp>
        <p:nvSpPr>
          <p:cNvPr id="4" name="عنصر نائب لرقم الشريحة 3"/>
          <p:cNvSpPr>
            <a:spLocks noGrp="1"/>
          </p:cNvSpPr>
          <p:nvPr>
            <p:ph type="sldNum" sz="quarter" idx="10"/>
          </p:nvPr>
        </p:nvSpPr>
        <p:spPr/>
        <p:txBody>
          <a:bodyPr/>
          <a:lstStyle/>
          <a:p>
            <a:fld id="{78677E8D-4697-4D8E-841D-A4AAA7CB5229}" type="slidenum">
              <a:rPr lang="en-US" smtClean="0"/>
              <a:t>15</a:t>
            </a:fld>
            <a:endParaRPr lang="en-US"/>
          </a:p>
        </p:txBody>
      </p:sp>
    </p:spTree>
    <p:extLst>
      <p:ext uri="{BB962C8B-B14F-4D97-AF65-F5344CB8AC3E}">
        <p14:creationId xmlns:p14="http://schemas.microsoft.com/office/powerpoint/2010/main" val="13217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F24FA2-0DDF-49B7-95C5-15189C40FD06}"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164311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F24FA2-0DDF-49B7-95C5-15189C40FD06}"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77334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F24FA2-0DDF-49B7-95C5-15189C40FD06}"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2A0729-50CC-4E49-8EFB-AA52DFDD089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234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F24FA2-0DDF-49B7-95C5-15189C40FD06}"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920745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F24FA2-0DDF-49B7-95C5-15189C40FD06}"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2A0729-50CC-4E49-8EFB-AA52DFDD089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148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9F24FA2-0DDF-49B7-95C5-15189C40FD06}"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261997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F24FA2-0DDF-49B7-95C5-15189C40FD06}"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3237092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F24FA2-0DDF-49B7-95C5-15189C40FD06}"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310520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F24FA2-0DDF-49B7-95C5-15189C40FD06}"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193268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F24FA2-0DDF-49B7-95C5-15189C40FD06}"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179214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F24FA2-0DDF-49B7-95C5-15189C40FD06}"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24110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F24FA2-0DDF-49B7-95C5-15189C40FD06}"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239995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F24FA2-0DDF-49B7-95C5-15189C40FD06}"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192131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F24FA2-0DDF-49B7-95C5-15189C40FD06}"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2237064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F24FA2-0DDF-49B7-95C5-15189C40FD06}"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365769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F24FA2-0DDF-49B7-95C5-15189C40FD06}"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52A0729-50CC-4E49-8EFB-AA52DFDD0898}" type="slidenum">
              <a:rPr lang="en-US" smtClean="0"/>
              <a:t>‹#›</a:t>
            </a:fld>
            <a:endParaRPr lang="en-US"/>
          </a:p>
        </p:txBody>
      </p:sp>
    </p:spTree>
    <p:extLst>
      <p:ext uri="{BB962C8B-B14F-4D97-AF65-F5344CB8AC3E}">
        <p14:creationId xmlns:p14="http://schemas.microsoft.com/office/powerpoint/2010/main" val="371544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9F24FA2-0DDF-49B7-95C5-15189C40FD06}" type="datetimeFigureOut">
              <a:rPr lang="en-US" smtClean="0"/>
              <a:t>10/27/2023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52A0729-50CC-4E49-8EFB-AA52DFDD0898}" type="slidenum">
              <a:rPr lang="en-US" smtClean="0"/>
              <a:t>‹#›</a:t>
            </a:fld>
            <a:endParaRPr lang="en-US"/>
          </a:p>
        </p:txBody>
      </p:sp>
    </p:spTree>
    <p:extLst>
      <p:ext uri="{BB962C8B-B14F-4D97-AF65-F5344CB8AC3E}">
        <p14:creationId xmlns:p14="http://schemas.microsoft.com/office/powerpoint/2010/main" val="3591278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6" y="-180361"/>
            <a:ext cx="9144000" cy="6752844"/>
          </a:xfrm>
          <a:prstGeom prst="rect">
            <a:avLst/>
          </a:prstGeom>
        </p:spPr>
      </p:pic>
      <p:sp>
        <p:nvSpPr>
          <p:cNvPr id="3" name="عنوان فرعي 2"/>
          <p:cNvSpPr>
            <a:spLocks noGrp="1"/>
          </p:cNvSpPr>
          <p:nvPr>
            <p:ph type="subTitle" idx="1"/>
          </p:nvPr>
        </p:nvSpPr>
        <p:spPr>
          <a:xfrm>
            <a:off x="335360" y="628051"/>
            <a:ext cx="6480048" cy="4176464"/>
          </a:xfrm>
        </p:spPr>
        <p:txBody>
          <a:bodyPr>
            <a:normAutofit fontScale="85000" lnSpcReduction="10000"/>
          </a:bodyPr>
          <a:lstStyle/>
          <a:p>
            <a:pPr algn="ctr"/>
            <a:endParaRPr lang="en-US" sz="4000" b="1" dirty="0">
              <a:solidFill>
                <a:schemeClr val="tx1">
                  <a:lumMod val="75000"/>
                </a:schemeClr>
              </a:solidFill>
            </a:endParaRPr>
          </a:p>
          <a:p>
            <a:pPr algn="ctr"/>
            <a:r>
              <a:rPr lang="en-US" sz="4000" b="1" dirty="0">
                <a:solidFill>
                  <a:schemeClr val="tx1">
                    <a:lumMod val="75000"/>
                  </a:schemeClr>
                </a:solidFill>
              </a:rPr>
              <a:t>ventilation</a:t>
            </a:r>
          </a:p>
          <a:p>
            <a:pPr algn="ctr"/>
            <a:r>
              <a:rPr lang="en-US" sz="4000" b="1" dirty="0">
                <a:solidFill>
                  <a:schemeClr val="tx1">
                    <a:lumMod val="75000"/>
                  </a:schemeClr>
                </a:solidFill>
              </a:rPr>
              <a:t>Mechanical ventilation(MV) </a:t>
            </a:r>
          </a:p>
          <a:p>
            <a:pPr algn="ctr"/>
            <a:r>
              <a:rPr lang="en-US" sz="4000" b="1" dirty="0">
                <a:solidFill>
                  <a:schemeClr val="tx1">
                    <a:lumMod val="75000"/>
                  </a:schemeClr>
                </a:solidFill>
              </a:rPr>
              <a:t>Invasive ventilation </a:t>
            </a:r>
          </a:p>
          <a:p>
            <a:pPr algn="ctr"/>
            <a:r>
              <a:rPr lang="en-US" sz="4000" b="1" dirty="0">
                <a:solidFill>
                  <a:schemeClr val="tx1">
                    <a:lumMod val="75000"/>
                  </a:schemeClr>
                </a:solidFill>
              </a:rPr>
              <a:t>Non-invasive ventilation(NIV)</a:t>
            </a:r>
          </a:p>
          <a:p>
            <a:pPr algn="ctr"/>
            <a:endParaRPr lang="en-US" sz="4000" b="1" dirty="0">
              <a:solidFill>
                <a:schemeClr val="tx1">
                  <a:lumMod val="75000"/>
                </a:schemeClr>
              </a:solidFill>
            </a:endParaRPr>
          </a:p>
          <a:p>
            <a:pPr algn="ctr"/>
            <a:r>
              <a:rPr lang="en-US" sz="4000" b="1" dirty="0">
                <a:solidFill>
                  <a:schemeClr val="tx1">
                    <a:lumMod val="75000"/>
                  </a:schemeClr>
                </a:solidFill>
              </a:rPr>
              <a:t>               ICU L3</a:t>
            </a:r>
          </a:p>
        </p:txBody>
      </p:sp>
      <p:sp>
        <p:nvSpPr>
          <p:cNvPr id="10" name="مستطيل مستدير الزوايا 9"/>
          <p:cNvSpPr/>
          <p:nvPr/>
        </p:nvSpPr>
        <p:spPr>
          <a:xfrm>
            <a:off x="1271613" y="5669327"/>
            <a:ext cx="5976664" cy="476672"/>
          </a:xfrm>
          <a:prstGeom prst="roundRect">
            <a:avLst/>
          </a:prstGeom>
          <a:noFill/>
          <a:ln>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lgerian" panose="04020705040A02060702" pitchFamily="82" charset="0"/>
              </a:rPr>
              <a:t>Dr.Zainab</a:t>
            </a:r>
            <a:r>
              <a:rPr lang="en-US" sz="2000" b="1" dirty="0" smtClean="0">
                <a:solidFill>
                  <a:schemeClr val="tx1"/>
                </a:solidFill>
                <a:latin typeface="Algerian" panose="04020705040A02060702" pitchFamily="82" charset="0"/>
              </a:rPr>
              <a:t> </a:t>
            </a:r>
            <a:r>
              <a:rPr lang="en-US" sz="2000" b="1" dirty="0" err="1" smtClean="0">
                <a:solidFill>
                  <a:schemeClr val="tx1"/>
                </a:solidFill>
                <a:latin typeface="Algerian" panose="04020705040A02060702" pitchFamily="82" charset="0"/>
              </a:rPr>
              <a:t>Al_youseif</a:t>
            </a:r>
            <a:endParaRPr lang="en-US" sz="2000" b="1" dirty="0" smtClean="0">
              <a:solidFill>
                <a:schemeClr val="tx1"/>
              </a:solidFill>
              <a:latin typeface="Algerian" panose="04020705040A02060702" pitchFamily="82" charset="0"/>
            </a:endParaRPr>
          </a:p>
          <a:p>
            <a:pPr algn="ctr"/>
            <a:r>
              <a:rPr lang="en-US" sz="2000" b="1" dirty="0" err="1">
                <a:solidFill>
                  <a:schemeClr val="tx1"/>
                </a:solidFill>
                <a:latin typeface="Algerian" panose="04020705040A02060702" pitchFamily="82" charset="0"/>
              </a:rPr>
              <a:t>M.B.Ch.B</a:t>
            </a:r>
            <a:r>
              <a:rPr lang="en-US" sz="2000" b="1" dirty="0">
                <a:solidFill>
                  <a:schemeClr val="tx1"/>
                </a:solidFill>
                <a:latin typeface="Algerian" panose="04020705040A02060702" pitchFamily="82" charset="0"/>
              </a:rPr>
              <a:t> /FICMS.A&amp;IC</a:t>
            </a:r>
            <a:endParaRPr lang="en-US" sz="2000" b="1" dirty="0">
              <a:solidFill>
                <a:schemeClr val="tx1"/>
              </a:solidFill>
              <a:latin typeface="Algerian" panose="04020705040A02060702" pitchFamily="82" charset="0"/>
            </a:endParaRPr>
          </a:p>
        </p:txBody>
      </p:sp>
    </p:spTree>
    <p:extLst>
      <p:ext uri="{BB962C8B-B14F-4D97-AF65-F5344CB8AC3E}">
        <p14:creationId xmlns:p14="http://schemas.microsoft.com/office/powerpoint/2010/main" val="277912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9416" y="629816"/>
            <a:ext cx="9828584" cy="1143000"/>
          </a:xfrm>
        </p:spPr>
        <p:txBody>
          <a:bodyPr>
            <a:noAutofit/>
          </a:bodyPr>
          <a:lstStyle/>
          <a:p>
            <a:pPr marL="457200" indent="-457200">
              <a:buFont typeface="Wingdings" pitchFamily="2" charset="2"/>
              <a:buChar char="q"/>
            </a:pPr>
            <a:r>
              <a:rPr lang="en-US" sz="3200" dirty="0">
                <a:latin typeface="Times New Roman" panose="02020603050405020304" pitchFamily="18" charset="0"/>
                <a:cs typeface="Times New Roman" panose="02020603050405020304" pitchFamily="18" charset="0"/>
              </a:rPr>
              <a:t>Problems with lung perfusion, resulting in high    V̇ /Q̇ ratio. Causes include:</a:t>
            </a:r>
          </a:p>
        </p:txBody>
      </p:sp>
      <p:sp>
        <p:nvSpPr>
          <p:cNvPr id="3" name="عنصر نائب للمحتوى 2"/>
          <p:cNvSpPr>
            <a:spLocks noGrp="1"/>
          </p:cNvSpPr>
          <p:nvPr>
            <p:ph idx="1"/>
          </p:nvPr>
        </p:nvSpPr>
        <p:spPr>
          <a:xfrm>
            <a:off x="1326633" y="2348881"/>
            <a:ext cx="8122167" cy="3777283"/>
          </a:xfrm>
        </p:spPr>
        <p:txBody>
          <a:bodyPr/>
          <a:lstStyle/>
          <a:p>
            <a:r>
              <a:rPr lang="en-US" dirty="0">
                <a:latin typeface="Times New Roman" panose="02020603050405020304" pitchFamily="18" charset="0"/>
                <a:cs typeface="Times New Roman" panose="02020603050405020304" pitchFamily="18" charset="0"/>
              </a:rPr>
              <a:t>PE</a:t>
            </a:r>
          </a:p>
          <a:p>
            <a:r>
              <a:rPr lang="en-US" dirty="0">
                <a:latin typeface="Times New Roman" panose="02020603050405020304" pitchFamily="18" charset="0"/>
                <a:cs typeface="Times New Roman" panose="02020603050405020304" pitchFamily="18" charset="0"/>
              </a:rPr>
              <a:t>Reduced right ventricular stroke volume (SV), due to hypovolemia, right ventricular infarction or pericardial tamponade.</a:t>
            </a:r>
          </a:p>
        </p:txBody>
      </p:sp>
    </p:spTree>
    <p:extLst>
      <p:ext uri="{BB962C8B-B14F-4D97-AF65-F5344CB8AC3E}">
        <p14:creationId xmlns:p14="http://schemas.microsoft.com/office/powerpoint/2010/main" val="45569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7" y="764704"/>
            <a:ext cx="8945305" cy="5036046"/>
          </a:xfrm>
          <a:prstGeom prst="rect">
            <a:avLst/>
          </a:prstGeom>
        </p:spPr>
      </p:pic>
    </p:spTree>
    <p:extLst>
      <p:ext uri="{BB962C8B-B14F-4D97-AF65-F5344CB8AC3E}">
        <p14:creationId xmlns:p14="http://schemas.microsoft.com/office/powerpoint/2010/main" val="71489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63552" y="2564904"/>
            <a:ext cx="7467600" cy="1143000"/>
          </a:xfrm>
        </p:spPr>
        <p:txBody>
          <a:bodyPr>
            <a:normAutofit/>
          </a:bodyPr>
          <a:lstStyle/>
          <a:p>
            <a:pPr algn="ctr"/>
            <a:r>
              <a:rPr lang="en-US" sz="5400" dirty="0">
                <a:solidFill>
                  <a:schemeClr val="accent2"/>
                </a:solidFill>
              </a:rPr>
              <a:t>Now let us start </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048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204864"/>
            <a:ext cx="9144000" cy="1143000"/>
          </a:xfrm>
        </p:spPr>
        <p:txBody>
          <a:bodyPr>
            <a:normAutofit/>
          </a:bodyPr>
          <a:lstStyle/>
          <a:p>
            <a:pPr algn="ctr"/>
            <a:r>
              <a:rPr lang="en-US" sz="4000" dirty="0">
                <a:latin typeface="+mn-lt"/>
              </a:rPr>
              <a:t>Artificial ventilation </a:t>
            </a:r>
          </a:p>
        </p:txBody>
      </p:sp>
      <p:sp>
        <p:nvSpPr>
          <p:cNvPr id="3" name="عنصر نائب للمحتوى 2"/>
          <p:cNvSpPr>
            <a:spLocks noGrp="1"/>
          </p:cNvSpPr>
          <p:nvPr>
            <p:ph idx="1"/>
          </p:nvPr>
        </p:nvSpPr>
        <p:spPr>
          <a:xfrm>
            <a:off x="2351584" y="1268760"/>
            <a:ext cx="8219256" cy="4248472"/>
          </a:xfrm>
        </p:spPr>
        <p:txBody>
          <a:bodyPr>
            <a:normAutofit/>
          </a:bodyPr>
          <a:lstStyle/>
          <a:p>
            <a:r>
              <a:rPr lang="da-DK" sz="3200" dirty="0">
                <a:cs typeface="Arial" charset="0"/>
              </a:rPr>
              <a:t>Bag-mask ventilation (by Ambu bag )</a:t>
            </a:r>
            <a:endParaRPr lang="en-US" dirty="0"/>
          </a:p>
          <a:p>
            <a:endParaRPr lang="en-US" dirty="0"/>
          </a:p>
          <a:p>
            <a:pPr algn="ctr"/>
            <a:endParaRPr lang="en-US" dirty="0"/>
          </a:p>
          <a:p>
            <a:pPr marL="36576" indent="0">
              <a:buNone/>
            </a:pPr>
            <a:endParaRPr lang="en-US" dirty="0"/>
          </a:p>
          <a:p>
            <a:pPr marL="36576" indent="0">
              <a:buNone/>
            </a:pPr>
            <a:endParaRPr lang="en-US" dirty="0"/>
          </a:p>
          <a:p>
            <a:r>
              <a:rPr lang="en-US" dirty="0"/>
              <a:t>Non Invasive</a:t>
            </a:r>
          </a:p>
          <a:p>
            <a:pPr marL="36576" indent="0">
              <a:buNone/>
            </a:pPr>
            <a:endParaRPr lang="en-US" dirty="0"/>
          </a:p>
          <a:p>
            <a:r>
              <a:rPr lang="en-US" dirty="0"/>
              <a:t> Invasive</a:t>
            </a:r>
          </a:p>
        </p:txBody>
      </p:sp>
      <p:sp>
        <p:nvSpPr>
          <p:cNvPr id="4" name="مستطيل 3"/>
          <p:cNvSpPr/>
          <p:nvPr/>
        </p:nvSpPr>
        <p:spPr>
          <a:xfrm>
            <a:off x="2660228" y="332656"/>
            <a:ext cx="6532116" cy="707886"/>
          </a:xfrm>
          <a:prstGeom prst="rect">
            <a:avLst/>
          </a:prstGeom>
        </p:spPr>
        <p:txBody>
          <a:bodyPr wrap="square">
            <a:spAutoFit/>
          </a:bodyPr>
          <a:lstStyle/>
          <a:p>
            <a:pPr marL="36576" algn="ctr"/>
            <a:r>
              <a:rPr lang="en-US" sz="4000" dirty="0"/>
              <a:t>Manual ventilation </a:t>
            </a:r>
          </a:p>
        </p:txBody>
      </p:sp>
    </p:spTree>
    <p:extLst>
      <p:ext uri="{BB962C8B-B14F-4D97-AF65-F5344CB8AC3E}">
        <p14:creationId xmlns:p14="http://schemas.microsoft.com/office/powerpoint/2010/main" val="124804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31504" y="274638"/>
            <a:ext cx="8928992" cy="1143000"/>
          </a:xfrm>
        </p:spPr>
        <p:txBody>
          <a:bodyPr>
            <a:noAutofit/>
          </a:bodyPr>
          <a:lstStyle/>
          <a:p>
            <a:pPr algn="ctr"/>
            <a:r>
              <a:rPr lang="en-US" sz="3600" dirty="0">
                <a:solidFill>
                  <a:srgbClr val="FF3300"/>
                </a:solidFill>
                <a:latin typeface="Times New Roman" pitchFamily="18" charset="0"/>
                <a:cs typeface="Times New Roman" pitchFamily="18" charset="0"/>
              </a:rPr>
              <a:t>Bag-Valve-Mask with Oxygen Reservoir</a:t>
            </a:r>
            <a:endParaRPr lang="en-US" sz="3600" dirty="0"/>
          </a:p>
        </p:txBody>
      </p:sp>
      <p:sp>
        <p:nvSpPr>
          <p:cNvPr id="4" name="Rectangle 6"/>
          <p:cNvSpPr>
            <a:spLocks noGrp="1" noChangeArrowheads="1"/>
          </p:cNvSpPr>
          <p:nvPr>
            <p:ph idx="1"/>
          </p:nvPr>
        </p:nvSpPr>
        <p:spPr bwMode="auto">
          <a:xfrm>
            <a:off x="1981200" y="1600201"/>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dirty="0">
                <a:latin typeface="Times New Roman" pitchFamily="18" charset="0"/>
                <a:cs typeface="Times New Roman" pitchFamily="18" charset="0"/>
              </a:rPr>
              <a:t>An oxygen reservoir is required in order to give the patient oxygen concentrations greater than 60 %</a:t>
            </a:r>
          </a:p>
        </p:txBody>
      </p:sp>
      <p:sp>
        <p:nvSpPr>
          <p:cNvPr id="7" name="AutoShape 12" descr="Plastic Bag Background 1500*1125 transprent Png Free Download - Glass,  Plastic, Bag Valve Mask. - CleanPNG / Kiss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Plastic Bag Background 1500*1125 transprent Png Free Download - Glass,  Plastic, Bag Valve Mask. - CleanPNG / Kiss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Medicine Cartoon clipart - Document, Medicine, Text, transparen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3933057"/>
            <a:ext cx="2476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mbu® Oval Silicone Resuscit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888" y="1669876"/>
            <a:ext cx="51435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94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2052" name="Picture 4" descr="Ambu Bag Manufacturer &amp; Exporters from Ghaziabad, India | ID - 15205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4" y="3324224"/>
            <a:ext cx="5951983" cy="35337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vc Resuscitation Bag, Rs 2800 /piece Admed Enterprises | ID: 119091378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016" y="-9526"/>
            <a:ext cx="5951984"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 California rocket-maker will start producing simple ventilators - Tech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354"/>
            <a:ext cx="6240016" cy="310331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ura on Twitter: &quot;FiO2 and BVM's: LITFL Laerdal 0.96 Hsiner 0.75 Mayo  0.55. Which do you use? Clinicalcred:… &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7" y="3068960"/>
            <a:ext cx="6399909" cy="379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16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2" descr="airway18">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07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Content Placeholder 4"/>
          <p:cNvPicPr>
            <a:picLocks noChangeAspect="1" noChangeArrowheads="1"/>
          </p:cNvPicPr>
          <p:nvPr/>
        </p:nvPicPr>
        <p:blipFill>
          <a:blip r:embed="rId2"/>
          <a:srcRect/>
          <a:stretch>
            <a:fillRect/>
          </a:stretch>
        </p:blipFill>
        <p:spPr>
          <a:xfrm>
            <a:off x="0" y="0"/>
            <a:ext cx="12192000" cy="6858000"/>
          </a:xfrm>
          <a:prstGeom prst="rect">
            <a:avLst/>
          </a:prstGeom>
          <a:ln w="38100" cap="sq">
            <a:solidFill>
              <a:srgbClr val="0000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368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3076" name="Picture 4" descr="Positive Pressure Ventilation Using a Bag Valve Mask - Physi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3"/>
          <p:cNvSpPr/>
          <p:nvPr/>
        </p:nvSpPr>
        <p:spPr>
          <a:xfrm>
            <a:off x="1847528" y="4581128"/>
            <a:ext cx="295232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 &amp; E</a:t>
            </a:r>
          </a:p>
        </p:txBody>
      </p:sp>
    </p:spTree>
    <p:extLst>
      <p:ext uri="{BB962C8B-B14F-4D97-AF65-F5344CB8AC3E}">
        <p14:creationId xmlns:p14="http://schemas.microsoft.com/office/powerpoint/2010/main" val="157736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6 Ways To Be Better With The Bag-Valve-Mask - Critical Care Practitio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474"/>
            <a:ext cx="12192000" cy="4050353"/>
          </a:xfrm>
          <a:prstGeom prst="rect">
            <a:avLst/>
          </a:prstGeom>
          <a:noFill/>
          <a:extLst>
            <a:ext uri="{909E8E84-426E-40DD-AFC4-6F175D3DCCD1}">
              <a14:hiddenFill xmlns:a14="http://schemas.microsoft.com/office/drawing/2010/main">
                <a:solidFill>
                  <a:srgbClr val="FFFFFF"/>
                </a:solidFill>
              </a14:hiddenFill>
            </a:ext>
          </a:extLst>
        </p:spPr>
      </p:pic>
      <p:sp>
        <p:nvSpPr>
          <p:cNvPr id="2" name="عنوان 1"/>
          <p:cNvSpPr>
            <a:spLocks noGrp="1"/>
          </p:cNvSpPr>
          <p:nvPr>
            <p:ph type="title"/>
          </p:nvPr>
        </p:nvSpPr>
        <p:spPr/>
        <p:txBody>
          <a:bodyPr/>
          <a:lstStyle/>
          <a:p>
            <a:endParaRPr lang="en-US"/>
          </a:p>
        </p:txBody>
      </p:sp>
      <p:pic>
        <p:nvPicPr>
          <p:cNvPr id="6146" name="Picture 2" descr="Two-hand bag-mask ventilation techniques. A: With the double C-E...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3645024"/>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3"/>
          <p:cNvSpPr/>
          <p:nvPr/>
        </p:nvSpPr>
        <p:spPr>
          <a:xfrm>
            <a:off x="6096000" y="3093714"/>
            <a:ext cx="2520280" cy="695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V-E technique</a:t>
            </a:r>
          </a:p>
        </p:txBody>
      </p:sp>
      <p:sp>
        <p:nvSpPr>
          <p:cNvPr id="5" name="شكل بيضاوي 4"/>
          <p:cNvSpPr/>
          <p:nvPr/>
        </p:nvSpPr>
        <p:spPr>
          <a:xfrm>
            <a:off x="3431704" y="3081337"/>
            <a:ext cx="2664296" cy="695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 &amp; C</a:t>
            </a:r>
          </a:p>
        </p:txBody>
      </p:sp>
    </p:spTree>
    <p:extLst>
      <p:ext uri="{BB962C8B-B14F-4D97-AF65-F5344CB8AC3E}">
        <p14:creationId xmlns:p14="http://schemas.microsoft.com/office/powerpoint/2010/main" val="427763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68E89-1C73-4ABB-BAA2-234DB945F10D}"/>
              </a:ext>
            </a:extLst>
          </p:cNvPr>
          <p:cNvSpPr>
            <a:spLocks noGrp="1"/>
          </p:cNvSpPr>
          <p:nvPr>
            <p:ph type="title"/>
          </p:nvPr>
        </p:nvSpPr>
        <p:spPr/>
        <p:txBody>
          <a:bodyPr>
            <a:normAutofit/>
          </a:bodyPr>
          <a:lstStyle/>
          <a:p>
            <a:pPr algn="ctr"/>
            <a:r>
              <a:rPr lang="en-US" sz="4000" b="1" dirty="0">
                <a:solidFill>
                  <a:srgbClr val="000000"/>
                </a:solidFill>
                <a:latin typeface="Times New Roman" panose="02020603050405020304" pitchFamily="18" charset="0"/>
                <a:cs typeface="Times New Roman" panose="02020603050405020304" pitchFamily="18" charset="0"/>
              </a:rPr>
              <a:t>Respiratory system </a:t>
            </a:r>
            <a:endParaRPr lang="en-US" sz="8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5855EB74-3793-4A09-9D45-C00BE8166A88}"/>
              </a:ext>
            </a:extLst>
          </p:cNvPr>
          <p:cNvSpPr>
            <a:spLocks noGrp="1"/>
          </p:cNvSpPr>
          <p:nvPr>
            <p:ph idx="1"/>
          </p:nvPr>
        </p:nvSpPr>
        <p:spPr/>
        <p:txBody>
          <a:bodyPr>
            <a:normAutofit fontScale="92500"/>
          </a:bodyPr>
          <a:lstStyle/>
          <a:p>
            <a:pPr marL="36576" indent="0">
              <a:buNone/>
            </a:pPr>
            <a:r>
              <a:rPr lang="en-US" sz="2400" b="0" u="none" strike="noStrike" baseline="0" dirty="0">
                <a:latin typeface="Times New Roman" panose="02020603050405020304" pitchFamily="18" charset="0"/>
                <a:cs typeface="Times New Roman" panose="02020603050405020304" pitchFamily="18" charset="0"/>
              </a:rPr>
              <a:t>The main functions of respiration are to provide oxygen to the tissues and remove carbon dioxide. The four major components of respiration are </a:t>
            </a:r>
          </a:p>
          <a:p>
            <a:pPr marL="493776" indent="-457200">
              <a:buAutoNum type="arabicParenBoth"/>
            </a:pPr>
            <a:r>
              <a:rPr lang="en-US" sz="2400" b="0" u="none" strike="noStrike" baseline="0" dirty="0">
                <a:latin typeface="Times New Roman" panose="02020603050405020304" pitchFamily="18" charset="0"/>
                <a:cs typeface="Times New Roman" panose="02020603050405020304" pitchFamily="18" charset="0"/>
              </a:rPr>
              <a:t>Pulmonary ventilation, which means the inflow and outflow of air between the atmosphere and the lung alveoli </a:t>
            </a:r>
          </a:p>
          <a:p>
            <a:pPr marL="493776" indent="-457200">
              <a:buAutoNum type="arabicParenBoth"/>
            </a:pPr>
            <a:r>
              <a:rPr lang="en-US" sz="2400" b="0" u="none" strike="noStrike" baseline="0" dirty="0">
                <a:latin typeface="Times New Roman" panose="02020603050405020304" pitchFamily="18" charset="0"/>
                <a:cs typeface="Times New Roman" panose="02020603050405020304" pitchFamily="18" charset="0"/>
              </a:rPr>
              <a:t>Diffusion of oxygen (O2) and carbon dioxide (CO2) between the alveoli and the blood </a:t>
            </a:r>
          </a:p>
          <a:p>
            <a:pPr marL="493776" indent="-457200">
              <a:buAutoNum type="arabicParenBoth"/>
            </a:pPr>
            <a:r>
              <a:rPr lang="en-US" sz="2400" b="0" u="none" strike="noStrike" baseline="0" dirty="0">
                <a:latin typeface="Times New Roman" panose="02020603050405020304" pitchFamily="18" charset="0"/>
                <a:cs typeface="Times New Roman" panose="02020603050405020304" pitchFamily="18" charset="0"/>
              </a:rPr>
              <a:t>Transport of oxygen and carbon dioxide in the blood and body fluids to and from the body’s tissue cells </a:t>
            </a:r>
          </a:p>
          <a:p>
            <a:pPr marL="493776" indent="-457200">
              <a:buAutoNum type="arabicParenBoth"/>
            </a:pPr>
            <a:r>
              <a:rPr lang="en-US" sz="2400" b="0" u="none" strike="noStrike" baseline="0" dirty="0">
                <a:latin typeface="Times New Roman" panose="02020603050405020304" pitchFamily="18" charset="0"/>
                <a:cs typeface="Times New Roman" panose="02020603050405020304" pitchFamily="18" charset="0"/>
              </a:rPr>
              <a:t>Regulation of ventilation and other facets of respiration.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59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A10BAE-78F1-4CC6-8E50-E6C66F89D7C7}"/>
              </a:ext>
            </a:extLst>
          </p:cNvPr>
          <p:cNvSpPr>
            <a:spLocks noGrp="1"/>
          </p:cNvSpPr>
          <p:nvPr>
            <p:ph type="title"/>
          </p:nvPr>
        </p:nvSpPr>
        <p:spPr>
          <a:xfrm>
            <a:off x="839416" y="2857500"/>
            <a:ext cx="9956800" cy="1143000"/>
          </a:xfrm>
        </p:spPr>
        <p:txBody>
          <a:bodyPr>
            <a:normAutofit/>
          </a:bodyPr>
          <a:lstStyle/>
          <a:p>
            <a:pPr algn="ctr"/>
            <a:r>
              <a:rPr lang="en-US" sz="6600" b="1" dirty="0">
                <a:solidFill>
                  <a:schemeClr val="accent2"/>
                </a:solidFill>
              </a:rPr>
              <a:t>Artificial ventilation </a:t>
            </a:r>
          </a:p>
        </p:txBody>
      </p:sp>
    </p:spTree>
    <p:extLst>
      <p:ext uri="{BB962C8B-B14F-4D97-AF65-F5344CB8AC3E}">
        <p14:creationId xmlns:p14="http://schemas.microsoft.com/office/powerpoint/2010/main" val="83379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075240" cy="1143000"/>
          </a:xfrm>
        </p:spPr>
        <p:txBody>
          <a:bodyPr>
            <a:normAutofit/>
          </a:bodyPr>
          <a:lstStyle/>
          <a:p>
            <a:r>
              <a:rPr lang="en-US" dirty="0"/>
              <a:t>History of mechanical ventilation</a:t>
            </a:r>
          </a:p>
        </p:txBody>
      </p:sp>
      <p:sp>
        <p:nvSpPr>
          <p:cNvPr id="3" name="عنصر نائب للمحتوى 2"/>
          <p:cNvSpPr>
            <a:spLocks noGrp="1"/>
          </p:cNvSpPr>
          <p:nvPr>
            <p:ph idx="1"/>
          </p:nvPr>
        </p:nvSpPr>
        <p:spPr/>
        <p:txBody>
          <a:bodyPr>
            <a:normAutofit/>
          </a:bodyPr>
          <a:lstStyle/>
          <a:p>
            <a:r>
              <a:rPr lang="en-US" dirty="0"/>
              <a:t>An unknown philosopher stated “The lungs are the center of the universe and the seat of the soul”.</a:t>
            </a:r>
          </a:p>
          <a:p>
            <a:r>
              <a:rPr lang="en-US" dirty="0"/>
              <a:t> The earliest reference for attempts to restore breathing was about 3150 BC when Egyptian physicians tried to save drowned victims by placing a reed in the throat and blowing into the lungs . The Chinese in 2000 BC described lien </a:t>
            </a:r>
            <a:r>
              <a:rPr lang="en-US" dirty="0" err="1"/>
              <a:t>ch’i</a:t>
            </a:r>
            <a:r>
              <a:rPr lang="en-US" dirty="0"/>
              <a:t>, as a transfer of inspired air into the “soul” (life): mouth positive pressure.</a:t>
            </a:r>
          </a:p>
        </p:txBody>
      </p:sp>
    </p:spTree>
    <p:extLst>
      <p:ext uri="{BB962C8B-B14F-4D97-AF65-F5344CB8AC3E}">
        <p14:creationId xmlns:p14="http://schemas.microsoft.com/office/powerpoint/2010/main" val="185215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177" y="404664"/>
            <a:ext cx="235267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61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192" y="4221088"/>
            <a:ext cx="2362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574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53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944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163907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72961-1481-4BDE-9DF8-D6499FDCAC17}"/>
              </a:ext>
            </a:extLst>
          </p:cNvPr>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Lungs </a:t>
            </a:r>
            <a:r>
              <a:rPr lang="en-US" sz="2800" b="1" i="0" u="none" strike="noStrike" baseline="0" dirty="0">
                <a:solidFill>
                  <a:srgbClr val="000000"/>
                </a:solidFill>
                <a:latin typeface="Times New Roman" panose="02020603050405020304" pitchFamily="18" charset="0"/>
                <a:cs typeface="Times New Roman" panose="02020603050405020304" pitchFamily="18" charset="0"/>
              </a:rPr>
              <a:t>expansion and contraction </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B1F8681-C4D3-4DB0-BFCB-64135C10E14F}"/>
              </a:ext>
            </a:extLst>
          </p:cNvPr>
          <p:cNvSpPr>
            <a:spLocks noGrp="1"/>
          </p:cNvSpPr>
          <p:nvPr>
            <p:ph idx="1"/>
          </p:nvPr>
        </p:nvSpPr>
        <p:spPr>
          <a:xfrm>
            <a:off x="590988" y="1268760"/>
            <a:ext cx="9956800" cy="4525963"/>
          </a:xfrm>
        </p:spPr>
        <p:txBody>
          <a:bodyPr>
            <a:normAutofit/>
          </a:bodyPr>
          <a:lstStyle/>
          <a:p>
            <a:pPr marL="36576" indent="0">
              <a:buNone/>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The lungs can be expanded and contracted in two ways: (1) by downward and upward movement of the diaphragm to lengthen or shorten the chest cavity, and (2) by elevation and depression of the ribs to increase and decrease the anteroposterior diameter of the chest cavity </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BB19D9D0-AFB2-4BAB-A15E-F8D9089287EE}"/>
              </a:ext>
            </a:extLst>
          </p:cNvPr>
          <p:cNvPicPr>
            <a:picLocks noChangeAspect="1"/>
          </p:cNvPicPr>
          <p:nvPr/>
        </p:nvPicPr>
        <p:blipFill>
          <a:blip r:embed="rId2"/>
          <a:stretch>
            <a:fillRect/>
          </a:stretch>
        </p:blipFill>
        <p:spPr>
          <a:xfrm>
            <a:off x="1231516" y="2412504"/>
            <a:ext cx="8712968" cy="4188118"/>
          </a:xfrm>
          <a:prstGeom prst="rect">
            <a:avLst/>
          </a:prstGeom>
        </p:spPr>
      </p:pic>
    </p:spTree>
    <p:extLst>
      <p:ext uri="{BB962C8B-B14F-4D97-AF65-F5344CB8AC3E}">
        <p14:creationId xmlns:p14="http://schemas.microsoft.com/office/powerpoint/2010/main" val="52002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490"/>
            <a:ext cx="12192000" cy="6842511"/>
          </a:xfrm>
        </p:spPr>
      </p:pic>
    </p:spTree>
    <p:extLst>
      <p:ext uri="{BB962C8B-B14F-4D97-AF65-F5344CB8AC3E}">
        <p14:creationId xmlns:p14="http://schemas.microsoft.com/office/powerpoint/2010/main" val="324114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47E60-BC02-42B9-85E3-AC7218D9A32B}"/>
              </a:ext>
            </a:extLst>
          </p:cNvPr>
          <p:cNvSpPr>
            <a:spLocks noGrp="1"/>
          </p:cNvSpPr>
          <p:nvPr>
            <p:ph type="title"/>
          </p:nvPr>
        </p:nvSpPr>
        <p:spPr/>
        <p:txBody>
          <a:bodyPr>
            <a:normAutofit/>
          </a:bodyPr>
          <a:lstStyle/>
          <a:p>
            <a:pPr marL="571500" indent="-571500">
              <a:buFont typeface="Wingdings" panose="05000000000000000000" pitchFamily="2" charset="2"/>
              <a:buChar char="v"/>
            </a:pPr>
            <a:r>
              <a:rPr lang="en-US" sz="3600" b="1" dirty="0"/>
              <a:t>Important information </a:t>
            </a:r>
          </a:p>
        </p:txBody>
      </p:sp>
      <p:sp>
        <p:nvSpPr>
          <p:cNvPr id="3" name="Content Placeholder 2">
            <a:extLst>
              <a:ext uri="{FF2B5EF4-FFF2-40B4-BE49-F238E27FC236}">
                <a16:creationId xmlns:a16="http://schemas.microsoft.com/office/drawing/2014/main" xmlns="" id="{F4666861-69A0-4348-A82C-E0CFEB51862A}"/>
              </a:ext>
            </a:extLst>
          </p:cNvPr>
          <p:cNvSpPr>
            <a:spLocks noGrp="1"/>
          </p:cNvSpPr>
          <p:nvPr>
            <p:ph idx="1"/>
          </p:nvPr>
        </p:nvSpPr>
        <p:spPr/>
        <p:txBody>
          <a:bodyPr>
            <a:normAutofit fontScale="85000" lnSpcReduction="10000"/>
          </a:bodyPr>
          <a:lstStyle/>
          <a:p>
            <a:pPr marL="36576" indent="0">
              <a:buNone/>
            </a:pPr>
            <a:r>
              <a:rPr lang="en-US" sz="2400" b="1" u="sng" strike="noStrike" baseline="0" dirty="0">
                <a:latin typeface="Times New Roman" panose="02020603050405020304" pitchFamily="18" charset="0"/>
                <a:cs typeface="Times New Roman" panose="02020603050405020304" pitchFamily="18" charset="0"/>
              </a:rPr>
              <a:t>Pleural pressure </a:t>
            </a:r>
            <a:r>
              <a:rPr lang="en-US" sz="2400" u="none" strike="noStrike" baseline="0" dirty="0">
                <a:latin typeface="Times New Roman" panose="02020603050405020304" pitchFamily="18" charset="0"/>
                <a:cs typeface="Times New Roman" panose="02020603050405020304" pitchFamily="18" charset="0"/>
              </a:rPr>
              <a:t>is the pressure of the fluid in the thin space between the lung pleura and the chest wall pleura. As noted earlier, this pressure is normally a slight suction, which means a slightly negative pressure. The normal pleural pressure at the beginning of inspiration is about −5 centimeters of water, which is the amount of suction required to hold the lungs open to their resting level. During normal inspiration, expansion of the chest cage pulls outward on the lungs with greater force and creates more negative pressure, to an average of about −7.5 centimeters of water. </a:t>
            </a:r>
          </a:p>
          <a:p>
            <a:pPr marL="36576" indent="0" algn="just">
              <a:buNone/>
            </a:pPr>
            <a:r>
              <a:rPr lang="en-US" sz="2400" b="1" u="sng" dirty="0">
                <a:latin typeface="Times New Roman" panose="02020603050405020304" pitchFamily="18" charset="0"/>
                <a:cs typeface="Times New Roman" panose="02020603050405020304" pitchFamily="18" charset="0"/>
              </a:rPr>
              <a:t>Respiration</a:t>
            </a:r>
            <a:r>
              <a:rPr lang="en-US" sz="2400" dirty="0">
                <a:latin typeface="Times New Roman" panose="02020603050405020304" pitchFamily="18" charset="0"/>
                <a:cs typeface="Times New Roman" panose="02020603050405020304" pitchFamily="18" charset="0"/>
              </a:rPr>
              <a:t> is defined as movement of gas molecules across a membrane</a:t>
            </a:r>
          </a:p>
          <a:p>
            <a:pPr marL="36576" indent="0" algn="just">
              <a:buNone/>
            </a:pPr>
            <a:r>
              <a:rPr lang="en-US" sz="2400" b="1" u="sng" dirty="0">
                <a:latin typeface="Times New Roman" panose="02020603050405020304" pitchFamily="18" charset="0"/>
                <a:cs typeface="Times New Roman" panose="02020603050405020304" pitchFamily="18" charset="0"/>
              </a:rPr>
              <a:t>External respiration </a:t>
            </a:r>
            <a:r>
              <a:rPr lang="en-US" sz="2400" dirty="0">
                <a:latin typeface="Times New Roman" panose="02020603050405020304" pitchFamily="18" charset="0"/>
                <a:cs typeface="Times New Roman" panose="02020603050405020304" pitchFamily="18" charset="0"/>
              </a:rPr>
              <a:t>is movement of O2 from the lungs into bloodstream and of CO2 from bloodstream into alveoli.</a:t>
            </a:r>
          </a:p>
          <a:p>
            <a:pPr marL="36576" indent="0" algn="just">
              <a:buNone/>
            </a:pPr>
            <a:r>
              <a:rPr lang="en-US" sz="2400" b="1" u="sng" dirty="0">
                <a:latin typeface="Times New Roman" panose="02020603050405020304" pitchFamily="18" charset="0"/>
                <a:cs typeface="Times New Roman" panose="02020603050405020304" pitchFamily="18" charset="0"/>
              </a:rPr>
              <a:t>Internal respiration </a:t>
            </a:r>
            <a:r>
              <a:rPr lang="en-US" sz="2400" dirty="0">
                <a:latin typeface="Times New Roman" panose="02020603050405020304" pitchFamily="18" charset="0"/>
                <a:cs typeface="Times New Roman" panose="02020603050405020304" pitchFamily="18" charset="0"/>
              </a:rPr>
              <a:t>is movement of CO2 from the cells into the blood and movement of O2 from the blood into cells.</a:t>
            </a:r>
          </a:p>
          <a:p>
            <a:pPr marL="36576"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84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E1EB875-D430-41EA-9C53-B7EEB8B322C1}"/>
              </a:ext>
            </a:extLst>
          </p:cNvPr>
          <p:cNvSpPr>
            <a:spLocks noGrp="1"/>
          </p:cNvSpPr>
          <p:nvPr>
            <p:ph idx="1"/>
          </p:nvPr>
        </p:nvSpPr>
        <p:spPr/>
        <p:txBody>
          <a:bodyPr>
            <a:normAutofit fontScale="92500" lnSpcReduction="10000"/>
          </a:bodyPr>
          <a:lstStyle/>
          <a:p>
            <a:pPr algn="just"/>
            <a:r>
              <a:rPr lang="en-US" sz="2200" i="0" u="none" strike="noStrike" baseline="0" dirty="0">
                <a:solidFill>
                  <a:srgbClr val="000000"/>
                </a:solidFill>
                <a:latin typeface="Times New Roman" panose="02020603050405020304" pitchFamily="18" charset="0"/>
                <a:cs typeface="Times New Roman" panose="02020603050405020304" pitchFamily="18" charset="0"/>
              </a:rPr>
              <a:t>During normal inspiration, alveolar pressure decreases to about −1 centimeters of water. This slight negative pressure is enough to pull 0.5 liter of air into the lungs in the 2 seconds required for normal quiet inspiration. </a:t>
            </a:r>
          </a:p>
          <a:p>
            <a:pPr algn="just"/>
            <a:r>
              <a:rPr lang="en-US" sz="2200" i="0" u="none" strike="noStrike" baseline="0" dirty="0">
                <a:solidFill>
                  <a:srgbClr val="000000"/>
                </a:solidFill>
                <a:latin typeface="Times New Roman" panose="02020603050405020304" pitchFamily="18" charset="0"/>
                <a:cs typeface="Times New Roman" panose="02020603050405020304" pitchFamily="18" charset="0"/>
              </a:rPr>
              <a:t>During expiration, alveolar pressure rises to about +1 centimeter of water, which forces the 0.5 liter of inspired air out of the lungs during the 2 to 3 seconds of expiration.</a:t>
            </a:r>
          </a:p>
          <a:p>
            <a:pPr algn="just"/>
            <a:r>
              <a:rPr lang="en-US" sz="2200" b="1" i="0" u="sng" strike="noStrike" baseline="0" dirty="0">
                <a:solidFill>
                  <a:srgbClr val="000000"/>
                </a:solidFill>
                <a:latin typeface="Times New Roman" panose="02020603050405020304" pitchFamily="18" charset="0"/>
                <a:cs typeface="Times New Roman" panose="02020603050405020304" pitchFamily="18" charset="0"/>
              </a:rPr>
              <a:t>Alveolar ventilation</a:t>
            </a:r>
          </a:p>
          <a:p>
            <a:pPr marL="36576" indent="0" algn="just">
              <a:buNone/>
            </a:pPr>
            <a:r>
              <a:rPr lang="en-US" sz="2200" i="0" u="none" strike="noStrike" baseline="0" dirty="0">
                <a:solidFill>
                  <a:srgbClr val="000000"/>
                </a:solidFill>
                <a:latin typeface="Times New Roman" panose="02020603050405020304" pitchFamily="18" charset="0"/>
                <a:cs typeface="Times New Roman" panose="02020603050405020304" pitchFamily="18" charset="0"/>
              </a:rPr>
              <a:t>The ultimate importance of pulmonary ventilation is to continually renew the air in the gas exchange areas of the lungs, where air is in proximity to the pulmonary blood. These areas include the alveoli, alveolar sacs, alveolar ducts, and respiratory bronchioles. The rate at which new air reaches these areas is called alveolar ventilation</a:t>
            </a:r>
          </a:p>
        </p:txBody>
      </p:sp>
      <p:sp>
        <p:nvSpPr>
          <p:cNvPr id="4" name="Title 1">
            <a:extLst>
              <a:ext uri="{FF2B5EF4-FFF2-40B4-BE49-F238E27FC236}">
                <a16:creationId xmlns:a16="http://schemas.microsoft.com/office/drawing/2014/main" xmlns="" id="{ABEE1043-4D34-4EF6-A338-6EA2403A8A3C}"/>
              </a:ext>
            </a:extLst>
          </p:cNvPr>
          <p:cNvSpPr txBox="1">
            <a:spLocks/>
          </p:cNvSpPr>
          <p:nvPr/>
        </p:nvSpPr>
        <p:spPr>
          <a:xfrm>
            <a:off x="762000" y="427038"/>
            <a:ext cx="99568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571500" indent="-571500">
              <a:buFont typeface="Wingdings" panose="05000000000000000000" pitchFamily="2" charset="2"/>
              <a:buChar char="v"/>
            </a:pPr>
            <a:r>
              <a:rPr lang="en-US" sz="3600" b="1"/>
              <a:t>Important information </a:t>
            </a:r>
            <a:endParaRPr lang="en-US" sz="3600" b="1" dirty="0"/>
          </a:p>
        </p:txBody>
      </p:sp>
    </p:spTree>
    <p:extLst>
      <p:ext uri="{BB962C8B-B14F-4D97-AF65-F5344CB8AC3E}">
        <p14:creationId xmlns:p14="http://schemas.microsoft.com/office/powerpoint/2010/main" val="357083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7C7021-8259-4EC5-B8B9-8E0CEB6FEB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C4B3CFC-9F96-4F72-A228-DEB2AE852331}"/>
              </a:ext>
            </a:extLst>
          </p:cNvPr>
          <p:cNvSpPr>
            <a:spLocks noGrp="1"/>
          </p:cNvSpPr>
          <p:nvPr>
            <p:ph idx="1"/>
          </p:nvPr>
        </p:nvSpPr>
        <p:spPr/>
        <p:txBody>
          <a:bodyPr/>
          <a:lstStyle/>
          <a:p>
            <a:endParaRPr lang="en-US"/>
          </a:p>
        </p:txBody>
      </p:sp>
      <p:pic>
        <p:nvPicPr>
          <p:cNvPr id="1028" name="Picture 4" descr="Overview of the Respiratory System: Function and Structure | Thoracic Key">
            <a:extLst>
              <a:ext uri="{FF2B5EF4-FFF2-40B4-BE49-F238E27FC236}">
                <a16:creationId xmlns:a16="http://schemas.microsoft.com/office/drawing/2014/main" xmlns="" id="{1ED05EE5-C8BE-4B4F-950F-5405402D5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2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1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27448" y="274638"/>
            <a:ext cx="8856984" cy="1143000"/>
          </a:xfrm>
        </p:spPr>
        <p:txBody>
          <a:bodyPr>
            <a:noAutofit/>
          </a:bodyPr>
          <a:lstStyle/>
          <a:p>
            <a:r>
              <a:rPr lang="en-US" sz="3200" b="1">
                <a:latin typeface="Times New Roman" panose="02020603050405020304" pitchFamily="18" charset="0"/>
                <a:cs typeface="Times New Roman" panose="02020603050405020304" pitchFamily="18" charset="0"/>
              </a:rPr>
              <a:t>Causes of disturbances of alveolar ventilation</a:t>
            </a:r>
            <a:endParaRPr lang="en-US" sz="3200" b="1" dirty="0">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609600" y="1556792"/>
            <a:ext cx="10166920" cy="4785396"/>
          </a:xfrm>
        </p:spPr>
        <p:txBody>
          <a:bodyPr>
            <a:normAutofit/>
          </a:bodyPr>
          <a:lstStyle/>
          <a:p>
            <a:pPr marL="36576" indent="0" algn="just">
              <a:buNone/>
            </a:pPr>
            <a:r>
              <a:rPr lang="en-US" sz="2400" b="1" dirty="0">
                <a:solidFill>
                  <a:schemeClr val="accent2"/>
                </a:solidFill>
                <a:latin typeface="Times New Roman" panose="02020603050405020304" pitchFamily="18" charset="0"/>
                <a:cs typeface="Times New Roman" panose="02020603050405020304" pitchFamily="18" charset="0"/>
              </a:rPr>
              <a:t>Extra pulmonary causes like </a:t>
            </a:r>
          </a:p>
          <a:p>
            <a:pPr algn="just"/>
            <a:r>
              <a:rPr lang="en-US" sz="2400" b="1" dirty="0">
                <a:latin typeface="Times New Roman" panose="02020603050405020304" pitchFamily="18" charset="0"/>
                <a:cs typeface="Times New Roman" panose="02020603050405020304" pitchFamily="18" charset="0"/>
              </a:rPr>
              <a:t>Central nervous system dysfunction: </a:t>
            </a:r>
            <a:r>
              <a:rPr lang="en-US" sz="2400" dirty="0">
                <a:latin typeface="Times New Roman" panose="02020603050405020304" pitchFamily="18" charset="0"/>
                <a:cs typeface="Times New Roman" panose="02020603050405020304" pitchFamily="18" charset="0"/>
              </a:rPr>
              <a:t>like</a:t>
            </a:r>
            <a:r>
              <a:rPr lang="en-US" sz="2400" b="1" dirty="0">
                <a:latin typeface="Times New Roman" panose="02020603050405020304" pitchFamily="18" charset="0"/>
                <a:cs typeface="Times New Roman" panose="02020603050405020304" pitchFamily="18" charset="0"/>
              </a:rPr>
              <a:t> d</a:t>
            </a:r>
            <a:r>
              <a:rPr lang="en-US" sz="2400" dirty="0">
                <a:latin typeface="Times New Roman" panose="02020603050405020304" pitchFamily="18" charset="0"/>
                <a:cs typeface="Times New Roman" panose="02020603050405020304" pitchFamily="18" charset="0"/>
              </a:rPr>
              <a:t>rug induced inhibition of respiratory center (morphine and barbiturates); trauma.</a:t>
            </a:r>
          </a:p>
          <a:p>
            <a:pPr algn="just"/>
            <a:r>
              <a:rPr lang="en-US" sz="2400" b="1" dirty="0">
                <a:latin typeface="Times New Roman" panose="02020603050405020304" pitchFamily="18" charset="0"/>
                <a:cs typeface="Times New Roman" panose="02020603050405020304" pitchFamily="18" charset="0"/>
              </a:rPr>
              <a:t>Peripheral nervous system:</a:t>
            </a:r>
            <a:r>
              <a:rPr lang="en-US" sz="2400" dirty="0">
                <a:latin typeface="Times New Roman" panose="02020603050405020304" pitchFamily="18" charset="0"/>
                <a:cs typeface="Times New Roman" panose="02020603050405020304" pitchFamily="18" charset="0"/>
              </a:rPr>
              <a:t> like Guillain-Barré syndrome</a:t>
            </a:r>
          </a:p>
          <a:p>
            <a:pPr marL="36576" indent="0" algn="just">
              <a:buNone/>
            </a:pPr>
            <a:r>
              <a:rPr lang="en-US" sz="2400" b="1" dirty="0">
                <a:solidFill>
                  <a:schemeClr val="accent2"/>
                </a:solidFill>
                <a:latin typeface="Times New Roman" panose="02020603050405020304" pitchFamily="18" charset="0"/>
                <a:cs typeface="Times New Roman" panose="02020603050405020304" pitchFamily="18" charset="0"/>
              </a:rPr>
              <a:t>Pulmonary causes like </a:t>
            </a:r>
          </a:p>
          <a:p>
            <a:pPr algn="just"/>
            <a:r>
              <a:rPr lang="en-US" sz="2400" b="1" dirty="0">
                <a:latin typeface="Times New Roman" panose="02020603050405020304" pitchFamily="18" charset="0"/>
                <a:cs typeface="Times New Roman" panose="02020603050405020304" pitchFamily="18" charset="0"/>
              </a:rPr>
              <a:t>Obstruction of airways: </a:t>
            </a:r>
            <a:r>
              <a:rPr lang="en-US" sz="2400" dirty="0">
                <a:latin typeface="Times New Roman" panose="02020603050405020304" pitchFamily="18" charset="0"/>
                <a:cs typeface="Times New Roman" panose="02020603050405020304" pitchFamily="18" charset="0"/>
              </a:rPr>
              <a:t>like Obstructive sleep apnea</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Inflammation of the airway mucosa</a:t>
            </a:r>
            <a:endParaRPr lang="en-US" sz="2400" b="1"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Lung parenchyma: </a:t>
            </a:r>
            <a:r>
              <a:rPr lang="en-US" sz="2400" dirty="0">
                <a:latin typeface="Times New Roman" panose="02020603050405020304" pitchFamily="18" charset="0"/>
                <a:cs typeface="Times New Roman" panose="02020603050405020304" pitchFamily="18" charset="0"/>
              </a:rPr>
              <a:t>like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Emphysema</a:t>
            </a:r>
          </a:p>
          <a:p>
            <a:pPr algn="just"/>
            <a:r>
              <a:rPr lang="en-US" sz="2400" b="1" dirty="0">
                <a:latin typeface="Times New Roman" panose="02020603050405020304" pitchFamily="18" charset="0"/>
                <a:cs typeface="Times New Roman" panose="02020603050405020304" pitchFamily="18" charset="0"/>
              </a:rPr>
              <a:t>Pleural: </a:t>
            </a:r>
            <a:r>
              <a:rPr lang="en-US" sz="2400" dirty="0">
                <a:latin typeface="Times New Roman" panose="02020603050405020304" pitchFamily="18" charset="0"/>
                <a:cs typeface="Times New Roman" panose="02020603050405020304" pitchFamily="18" charset="0"/>
              </a:rPr>
              <a:t>like pleural effusions, inflammations</a:t>
            </a:r>
            <a:endParaRPr lang="en-US" sz="24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39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3392" y="274638"/>
            <a:ext cx="9289032" cy="1143000"/>
          </a:xfrm>
        </p:spPr>
        <p:txBody>
          <a:bodyPr>
            <a:noAutofit/>
          </a:bodyPr>
          <a:lstStyle/>
          <a:p>
            <a:r>
              <a:rPr lang="en-US" sz="3600" b="1" dirty="0">
                <a:solidFill>
                  <a:srgbClr val="FFC000"/>
                </a:solidFill>
                <a:latin typeface="Times New Roman" panose="02020603050405020304" pitchFamily="18" charset="0"/>
                <a:cs typeface="Times New Roman" panose="02020603050405020304" pitchFamily="18" charset="0"/>
              </a:rPr>
              <a:t>What are the causes of abnormal V̇ /Q̇ ratio?</a:t>
            </a:r>
          </a:p>
        </p:txBody>
      </p:sp>
      <p:sp>
        <p:nvSpPr>
          <p:cNvPr id="3" name="عنصر نائب للمحتوى 2"/>
          <p:cNvSpPr>
            <a:spLocks noGrp="1"/>
          </p:cNvSpPr>
          <p:nvPr>
            <p:ph idx="1"/>
          </p:nvPr>
        </p:nvSpPr>
        <p:spPr>
          <a:xfrm>
            <a:off x="1055440" y="1412777"/>
            <a:ext cx="9612560" cy="2016224"/>
          </a:xfrm>
        </p:spPr>
        <p:txBody>
          <a:bodyPr>
            <a:normAutofit/>
          </a:bodyPr>
          <a:lstStyle/>
          <a:p>
            <a:pPr marL="36576" indent="0">
              <a:buNone/>
            </a:pPr>
            <a:r>
              <a:rPr lang="en-US" dirty="0">
                <a:latin typeface="Times New Roman" panose="02020603050405020304" pitchFamily="18" charset="0"/>
                <a:cs typeface="Times New Roman" panose="02020603050405020304" pitchFamily="18" charset="0"/>
              </a:rPr>
              <a:t>There are many pathological causes of V̇ /Q̇ mismatch. These are broadly grouped into:</a:t>
            </a:r>
          </a:p>
          <a:p>
            <a:pPr>
              <a:buFont typeface="Wingdings" pitchFamily="2" charset="2"/>
              <a:buChar char="q"/>
            </a:pPr>
            <a:r>
              <a:rPr lang="en-US" dirty="0">
                <a:latin typeface="Times New Roman" panose="02020603050405020304" pitchFamily="18" charset="0"/>
                <a:cs typeface="Times New Roman" panose="02020603050405020304" pitchFamily="18" charset="0"/>
              </a:rPr>
              <a:t>Problems with lung ventilation, resulting in low V̇ /Q̇ ratio. This is the most common cause of hypoxemia. Causes include:</a:t>
            </a:r>
          </a:p>
        </p:txBody>
      </p:sp>
      <p:sp>
        <p:nvSpPr>
          <p:cNvPr id="4" name="مستطيل 3"/>
          <p:cNvSpPr/>
          <p:nvPr/>
        </p:nvSpPr>
        <p:spPr>
          <a:xfrm>
            <a:off x="911424" y="3429000"/>
            <a:ext cx="9756576"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Upper airway obstruction</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Foreign body aspiration</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Pneumonia</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Pneumothorax</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Atelectasis</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ARDS</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Emphysema</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One-lung ventilation</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Normal ageing</a:t>
            </a:r>
          </a:p>
          <a:p>
            <a:pPr marL="457200" indent="-457200" algn="l" rtl="0">
              <a:buFont typeface="Arial" pitchFamily="34" charset="0"/>
              <a:buChar char="•"/>
            </a:pPr>
            <a:r>
              <a:rPr lang="en-US" sz="2800" dirty="0">
                <a:solidFill>
                  <a:schemeClr val="tx1"/>
                </a:solidFill>
                <a:latin typeface="Times New Roman" panose="02020603050405020304" pitchFamily="18" charset="0"/>
                <a:cs typeface="Times New Roman" panose="02020603050405020304" pitchFamily="18" charset="0"/>
              </a:rPr>
              <a:t>Increased closing capacity associated with obesity.</a:t>
            </a:r>
          </a:p>
        </p:txBody>
      </p:sp>
    </p:spTree>
    <p:extLst>
      <p:ext uri="{BB962C8B-B14F-4D97-AF65-F5344CB8AC3E}">
        <p14:creationId xmlns:p14="http://schemas.microsoft.com/office/powerpoint/2010/main" val="64661032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5</TotalTime>
  <Words>938</Words>
  <Application>Microsoft Office PowerPoint</Application>
  <PresentationFormat>مخصص</PresentationFormat>
  <Paragraphs>77</Paragraphs>
  <Slides>26</Slides>
  <Notes>3</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Wisp</vt:lpstr>
      <vt:lpstr>عرض تقديمي في PowerPoint</vt:lpstr>
      <vt:lpstr>Respiratory system </vt:lpstr>
      <vt:lpstr>Lungs expansion and contraction </vt:lpstr>
      <vt:lpstr>عرض تقديمي في PowerPoint</vt:lpstr>
      <vt:lpstr>Important information </vt:lpstr>
      <vt:lpstr>عرض تقديمي في PowerPoint</vt:lpstr>
      <vt:lpstr>عرض تقديمي في PowerPoint</vt:lpstr>
      <vt:lpstr>Causes of disturbances of alveolar ventilation</vt:lpstr>
      <vt:lpstr>What are the causes of abnormal V̇ /Q̇ ratio?</vt:lpstr>
      <vt:lpstr>Problems with lung perfusion, resulting in high    V̇ /Q̇ ratio. Causes include:</vt:lpstr>
      <vt:lpstr>عرض تقديمي في PowerPoint</vt:lpstr>
      <vt:lpstr>Now let us start </vt:lpstr>
      <vt:lpstr>Artificial ventilation </vt:lpstr>
      <vt:lpstr>Bag-Valve-Mask with Oxygen Reservoir</vt:lpstr>
      <vt:lpstr>عرض تقديمي في PowerPoint</vt:lpstr>
      <vt:lpstr>عرض تقديمي في PowerPoint</vt:lpstr>
      <vt:lpstr>عرض تقديمي في PowerPoint</vt:lpstr>
      <vt:lpstr>عرض تقديمي في PowerPoint</vt:lpstr>
      <vt:lpstr>عرض تقديمي في PowerPoint</vt:lpstr>
      <vt:lpstr>Artificial ventilation </vt:lpstr>
      <vt:lpstr>History of mechanical ventilation</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Al_Dulaimi</dc:creator>
  <cp:lastModifiedBy>Maher</cp:lastModifiedBy>
  <cp:revision>2</cp:revision>
  <dcterms:created xsi:type="dcterms:W3CDTF">2023-09-13T00:15:57Z</dcterms:created>
  <dcterms:modified xsi:type="dcterms:W3CDTF">2023-10-27T09:26:25Z</dcterms:modified>
</cp:coreProperties>
</file>