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7" r:id="rId3"/>
    <p:sldId id="258" r:id="rId4"/>
    <p:sldId id="259" r:id="rId5"/>
    <p:sldId id="260" r:id="rId6"/>
    <p:sldId id="281" r:id="rId7"/>
    <p:sldId id="282"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6483" autoAdjust="0"/>
  </p:normalViewPr>
  <p:slideViewPr>
    <p:cSldViewPr>
      <p:cViewPr varScale="1">
        <p:scale>
          <a:sx n="79" d="100"/>
          <a:sy n="79" d="100"/>
        </p:scale>
        <p:origin x="-48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318D50-B0A6-42B3-95AB-0A31B8E90DEE}" type="datetimeFigureOut">
              <a:rPr lang="en-US" smtClean="0"/>
              <a:pPr/>
              <a:t>12/23/2020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67DA3C-51E0-40A1-B1AD-D90D4510D1B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spc="0" dirty="0" err="1" smtClean="0">
                <a:latin typeface="Times New Roman"/>
                <a:cs typeface="Times New Roman"/>
              </a:rPr>
              <a:t>A</a:t>
            </a:r>
            <a:r>
              <a:rPr lang="en-US" sz="1200" b="1" spc="4" dirty="0" err="1" smtClean="0">
                <a:latin typeface="Times New Roman"/>
                <a:cs typeface="Times New Roman"/>
              </a:rPr>
              <a:t>z</a:t>
            </a:r>
            <a:r>
              <a:rPr lang="en-US" sz="1200" b="1" spc="0" dirty="0" err="1" smtClean="0">
                <a:latin typeface="Times New Roman"/>
                <a:cs typeface="Times New Roman"/>
              </a:rPr>
              <a:t>otemia</a:t>
            </a:r>
            <a:r>
              <a:rPr lang="en-US" sz="1200" spc="45" dirty="0" smtClean="0">
                <a:latin typeface="Times New Roman"/>
                <a:cs typeface="Times New Roman"/>
              </a:rPr>
              <a:t> </a:t>
            </a:r>
            <a:r>
              <a:rPr lang="en-US" sz="1200" spc="0" dirty="0" smtClean="0">
                <a:latin typeface="Times New Roman"/>
                <a:cs typeface="Times New Roman"/>
              </a:rPr>
              <a:t>may p</a:t>
            </a:r>
            <a:r>
              <a:rPr lang="en-US" sz="1200" spc="-4" dirty="0" smtClean="0">
                <a:latin typeface="Times New Roman"/>
                <a:cs typeface="Times New Roman"/>
              </a:rPr>
              <a:t>r</a:t>
            </a:r>
            <a:r>
              <a:rPr lang="en-US" sz="1200" spc="0" dirty="0" smtClean="0">
                <a:latin typeface="Times New Roman"/>
                <a:cs typeface="Times New Roman"/>
              </a:rPr>
              <a:t>o</a:t>
            </a:r>
            <a:r>
              <a:rPr lang="en-US" sz="1200" spc="-9" dirty="0" smtClean="0">
                <a:latin typeface="Times New Roman"/>
                <a:cs typeface="Times New Roman"/>
              </a:rPr>
              <a:t>g</a:t>
            </a:r>
            <a:r>
              <a:rPr lang="en-US" sz="1200" spc="0" dirty="0" smtClean="0">
                <a:latin typeface="Times New Roman"/>
                <a:cs typeface="Times New Roman"/>
              </a:rPr>
              <a:t>r</a:t>
            </a:r>
            <a:r>
              <a:rPr lang="en-US" sz="1200" spc="-9" dirty="0" smtClean="0">
                <a:latin typeface="Times New Roman"/>
                <a:cs typeface="Times New Roman"/>
              </a:rPr>
              <a:t>e</a:t>
            </a:r>
            <a:r>
              <a:rPr lang="en-US" sz="1200" spc="0" dirty="0" smtClean="0">
                <a:latin typeface="Times New Roman"/>
                <a:cs typeface="Times New Roman"/>
              </a:rPr>
              <a:t>ss</a:t>
            </a:r>
            <a:r>
              <a:rPr lang="en-US" sz="1200" spc="50" dirty="0" smtClean="0">
                <a:latin typeface="Times New Roman"/>
                <a:cs typeface="Times New Roman"/>
              </a:rPr>
              <a:t> </a:t>
            </a:r>
            <a:r>
              <a:rPr lang="en-US" sz="1200" spc="0" dirty="0" smtClean="0">
                <a:latin typeface="Times New Roman"/>
                <a:cs typeface="Times New Roman"/>
              </a:rPr>
              <a:t>to</a:t>
            </a:r>
            <a:r>
              <a:rPr lang="en-US" sz="1200" spc="40" dirty="0" smtClean="0">
                <a:latin typeface="Times New Roman"/>
                <a:cs typeface="Times New Roman"/>
              </a:rPr>
              <a:t> </a:t>
            </a:r>
            <a:r>
              <a:rPr lang="en-US" sz="1200" spc="0" dirty="0" smtClean="0">
                <a:latin typeface="Times New Roman"/>
                <a:cs typeface="Times New Roman"/>
              </a:rPr>
              <a:t>u</a:t>
            </a:r>
            <a:r>
              <a:rPr lang="en-US" sz="1200" spc="-4" dirty="0" smtClean="0">
                <a:latin typeface="Times New Roman"/>
                <a:cs typeface="Times New Roman"/>
              </a:rPr>
              <a:t>re</a:t>
            </a:r>
            <a:r>
              <a:rPr lang="en-US" sz="1200" spc="0" dirty="0" smtClean="0">
                <a:latin typeface="Times New Roman"/>
                <a:cs typeface="Times New Roman"/>
              </a:rPr>
              <a:t>m</a:t>
            </a:r>
            <a:r>
              <a:rPr lang="en-US" sz="1200" spc="4" dirty="0" smtClean="0">
                <a:latin typeface="Times New Roman"/>
                <a:cs typeface="Times New Roman"/>
              </a:rPr>
              <a:t>i</a:t>
            </a:r>
            <a:r>
              <a:rPr lang="en-US" sz="1200" spc="-4" dirty="0" smtClean="0">
                <a:latin typeface="Times New Roman"/>
                <a:cs typeface="Times New Roman"/>
              </a:rPr>
              <a:t>a</a:t>
            </a:r>
            <a:r>
              <a:rPr lang="en-US" sz="1200" spc="0" dirty="0" smtClean="0">
                <a:latin typeface="Times New Roman"/>
                <a:cs typeface="Times New Roman"/>
              </a:rPr>
              <a:t>,</a:t>
            </a:r>
            <a:r>
              <a:rPr lang="en-US" sz="1200" spc="50" dirty="0" smtClean="0">
                <a:latin typeface="Times New Roman"/>
                <a:cs typeface="Times New Roman"/>
              </a:rPr>
              <a:t> </a:t>
            </a:r>
            <a:r>
              <a:rPr lang="en-US" sz="1200" spc="0" dirty="0" smtClean="0">
                <a:latin typeface="Times New Roman"/>
                <a:cs typeface="Times New Roman"/>
              </a:rPr>
              <a:t>a</a:t>
            </a:r>
            <a:r>
              <a:rPr lang="en-US" sz="1200" spc="29" dirty="0" smtClean="0">
                <a:latin typeface="Times New Roman"/>
                <a:cs typeface="Times New Roman"/>
              </a:rPr>
              <a:t> </a:t>
            </a:r>
            <a:r>
              <a:rPr lang="en-US" sz="1200" spc="0" dirty="0" smtClean="0">
                <a:latin typeface="Times New Roman"/>
                <a:cs typeface="Times New Roman"/>
              </a:rPr>
              <a:t>s</a:t>
            </a:r>
            <a:r>
              <a:rPr lang="en-US" sz="1200" spc="-34" dirty="0" smtClean="0">
                <a:latin typeface="Times New Roman"/>
                <a:cs typeface="Times New Roman"/>
              </a:rPr>
              <a:t>y</a:t>
            </a:r>
            <a:r>
              <a:rPr lang="en-US" sz="1200" spc="0" dirty="0" smtClean="0">
                <a:latin typeface="Times New Roman"/>
                <a:cs typeface="Times New Roman"/>
              </a:rPr>
              <a:t>ndrome</a:t>
            </a:r>
            <a:r>
              <a:rPr lang="en-US" sz="1200" spc="45" dirty="0" smtClean="0">
                <a:latin typeface="Times New Roman"/>
                <a:cs typeface="Times New Roman"/>
              </a:rPr>
              <a:t> </a:t>
            </a:r>
            <a:r>
              <a:rPr lang="en-US" sz="1200" spc="0" dirty="0" smtClean="0">
                <a:latin typeface="Times New Roman"/>
                <a:cs typeface="Times New Roman"/>
              </a:rPr>
              <a:t>of</a:t>
            </a:r>
            <a:r>
              <a:rPr lang="en-US" sz="1200" spc="45" dirty="0" smtClean="0">
                <a:latin typeface="Times New Roman"/>
                <a:cs typeface="Times New Roman"/>
              </a:rPr>
              <a:t> </a:t>
            </a:r>
            <a:r>
              <a:rPr lang="en-US" sz="1200" spc="0" dirty="0" smtClean="0">
                <a:latin typeface="Times New Roman"/>
                <a:cs typeface="Times New Roman"/>
              </a:rPr>
              <a:t>dia</a:t>
            </a:r>
            <a:r>
              <a:rPr lang="en-US" sz="1200" spc="-4" dirty="0" smtClean="0">
                <a:latin typeface="Times New Roman"/>
                <a:cs typeface="Times New Roman"/>
              </a:rPr>
              <a:t>r</a:t>
            </a:r>
            <a:r>
              <a:rPr lang="en-US" sz="1200" spc="0" dirty="0" smtClean="0">
                <a:latin typeface="Times New Roman"/>
                <a:cs typeface="Times New Roman"/>
              </a:rPr>
              <a:t>rh</a:t>
            </a:r>
            <a:r>
              <a:rPr lang="en-US" sz="1200" spc="-9" dirty="0" smtClean="0">
                <a:latin typeface="Times New Roman"/>
                <a:cs typeface="Times New Roman"/>
              </a:rPr>
              <a:t>e</a:t>
            </a:r>
            <a:r>
              <a:rPr lang="en-US" sz="1200" spc="-4" dirty="0" smtClean="0">
                <a:latin typeface="Times New Roman"/>
                <a:cs typeface="Times New Roman"/>
              </a:rPr>
              <a:t>a</a:t>
            </a:r>
            <a:r>
              <a:rPr lang="en-US" sz="1200" spc="0" dirty="0" smtClean="0">
                <a:latin typeface="Times New Roman"/>
                <a:cs typeface="Times New Roman"/>
              </a:rPr>
              <a:t>, vom</a:t>
            </a:r>
            <a:r>
              <a:rPr lang="en-US" sz="1200" spc="4" dirty="0" smtClean="0">
                <a:latin typeface="Times New Roman"/>
                <a:cs typeface="Times New Roman"/>
              </a:rPr>
              <a:t>i</a:t>
            </a:r>
            <a:r>
              <a:rPr lang="en-US" sz="1200" spc="0" dirty="0" smtClean="0">
                <a:latin typeface="Times New Roman"/>
                <a:cs typeface="Times New Roman"/>
              </a:rPr>
              <a:t>t</a:t>
            </a:r>
            <a:r>
              <a:rPr lang="en-US" sz="1200" spc="4" dirty="0" smtClean="0">
                <a:latin typeface="Times New Roman"/>
                <a:cs typeface="Times New Roman"/>
              </a:rPr>
              <a:t>i</a:t>
            </a:r>
            <a:r>
              <a:rPr lang="en-US" sz="1200" spc="0" dirty="0" smtClean="0">
                <a:latin typeface="Times New Roman"/>
                <a:cs typeface="Times New Roman"/>
              </a:rPr>
              <a:t>n</a:t>
            </a:r>
            <a:r>
              <a:rPr lang="en-US" sz="1200" spc="-9" dirty="0" smtClean="0">
                <a:latin typeface="Times New Roman"/>
                <a:cs typeface="Times New Roman"/>
              </a:rPr>
              <a:t>g</a:t>
            </a:r>
            <a:r>
              <a:rPr lang="en-US" sz="1200" spc="0" dirty="0" smtClean="0">
                <a:latin typeface="Times New Roman"/>
                <a:cs typeface="Times New Roman"/>
              </a:rPr>
              <a:t>,</a:t>
            </a:r>
            <a:r>
              <a:rPr lang="en-US" sz="1200" spc="4" dirty="0" smtClean="0">
                <a:latin typeface="Times New Roman"/>
                <a:cs typeface="Times New Roman"/>
              </a:rPr>
              <a:t> </a:t>
            </a:r>
            <a:r>
              <a:rPr lang="en-US" sz="1200" spc="0" dirty="0" err="1" smtClean="0">
                <a:latin typeface="Times New Roman"/>
                <a:cs typeface="Times New Roman"/>
              </a:rPr>
              <a:t>d</a:t>
            </a:r>
            <a:r>
              <a:rPr lang="en-US" sz="1200" spc="-34" dirty="0" err="1" smtClean="0">
                <a:latin typeface="Times New Roman"/>
                <a:cs typeface="Times New Roman"/>
              </a:rPr>
              <a:t>y</a:t>
            </a:r>
            <a:r>
              <a:rPr lang="en-US" sz="1200" spc="0" dirty="0" err="1" smtClean="0">
                <a:latin typeface="Times New Roman"/>
                <a:cs typeface="Times New Roman"/>
              </a:rPr>
              <a:t>spne</a:t>
            </a:r>
            <a:r>
              <a:rPr lang="en-US" sz="1200" spc="-9" dirty="0" err="1" smtClean="0">
                <a:latin typeface="Times New Roman"/>
                <a:cs typeface="Times New Roman"/>
              </a:rPr>
              <a:t>a</a:t>
            </a:r>
            <a:r>
              <a:rPr lang="en-US" sz="1200" spc="0" dirty="0" smtClean="0">
                <a:latin typeface="Times New Roman"/>
                <a:cs typeface="Times New Roman"/>
              </a:rPr>
              <a:t>,</a:t>
            </a:r>
            <a:r>
              <a:rPr lang="en-US" sz="1200" spc="4" dirty="0" smtClean="0">
                <a:latin typeface="Times New Roman"/>
                <a:cs typeface="Times New Roman"/>
              </a:rPr>
              <a:t> </a:t>
            </a:r>
            <a:r>
              <a:rPr lang="en-US" sz="1200" spc="-4" dirty="0" smtClean="0">
                <a:latin typeface="Times New Roman"/>
                <a:cs typeface="Times New Roman"/>
              </a:rPr>
              <a:t>a</a:t>
            </a:r>
            <a:r>
              <a:rPr lang="en-US" sz="1200" spc="0" dirty="0" smtClean="0">
                <a:latin typeface="Times New Roman"/>
                <a:cs typeface="Times New Roman"/>
              </a:rPr>
              <a:t>nd</a:t>
            </a:r>
            <a:r>
              <a:rPr lang="en-US" sz="1200" spc="14" dirty="0" smtClean="0">
                <a:latin typeface="Times New Roman"/>
                <a:cs typeface="Times New Roman"/>
              </a:rPr>
              <a:t> </a:t>
            </a:r>
            <a:r>
              <a:rPr lang="en-US" sz="1200" spc="-4" dirty="0" smtClean="0">
                <a:latin typeface="Times New Roman"/>
                <a:cs typeface="Times New Roman"/>
              </a:rPr>
              <a:t>ca</a:t>
            </a:r>
            <a:r>
              <a:rPr lang="en-US" sz="1200" spc="0" dirty="0" smtClean="0">
                <a:latin typeface="Times New Roman"/>
                <a:cs typeface="Times New Roman"/>
              </a:rPr>
              <a:t>rdi</a:t>
            </a:r>
            <a:r>
              <a:rPr lang="en-US" sz="1200" spc="-4" dirty="0" smtClean="0">
                <a:latin typeface="Times New Roman"/>
                <a:cs typeface="Times New Roman"/>
              </a:rPr>
              <a:t>a</a:t>
            </a:r>
            <a:r>
              <a:rPr lang="en-US" sz="1200" spc="0" dirty="0" smtClean="0">
                <a:latin typeface="Times New Roman"/>
                <a:cs typeface="Times New Roman"/>
              </a:rPr>
              <a:t>c </a:t>
            </a:r>
            <a:r>
              <a:rPr lang="en-US" sz="1200" spc="-4" dirty="0" smtClean="0">
                <a:latin typeface="Times New Roman"/>
                <a:cs typeface="Times New Roman"/>
              </a:rPr>
              <a:t>a</a:t>
            </a:r>
            <a:r>
              <a:rPr lang="en-US" sz="1200" spc="0" dirty="0" smtClean="0">
                <a:latin typeface="Times New Roman"/>
                <a:cs typeface="Times New Roman"/>
              </a:rPr>
              <a:t>r</a:t>
            </a:r>
            <a:r>
              <a:rPr lang="en-US" sz="1200" spc="-4" dirty="0" smtClean="0">
                <a:latin typeface="Times New Roman"/>
                <a:cs typeface="Times New Roman"/>
              </a:rPr>
              <a:t>r</a:t>
            </a:r>
            <a:r>
              <a:rPr lang="en-US" sz="1200" spc="0" dirty="0" smtClean="0">
                <a:latin typeface="Times New Roman"/>
                <a:cs typeface="Times New Roman"/>
              </a:rPr>
              <a:t>h</a:t>
            </a:r>
            <a:r>
              <a:rPr lang="en-US" sz="1200" spc="-34" dirty="0" smtClean="0">
                <a:latin typeface="Times New Roman"/>
                <a:cs typeface="Times New Roman"/>
              </a:rPr>
              <a:t>y</a:t>
            </a:r>
            <a:r>
              <a:rPr lang="en-US" sz="1200" spc="0" dirty="0" smtClean="0">
                <a:latin typeface="Times New Roman"/>
                <a:cs typeface="Times New Roman"/>
              </a:rPr>
              <a:t>th</a:t>
            </a:r>
            <a:r>
              <a:rPr lang="en-US" sz="1200" spc="4" dirty="0" smtClean="0">
                <a:latin typeface="Times New Roman"/>
                <a:cs typeface="Times New Roman"/>
              </a:rPr>
              <a:t>m</a:t>
            </a:r>
            <a:r>
              <a:rPr lang="en-US" sz="1200" spc="0" dirty="0" smtClean="0">
                <a:latin typeface="Times New Roman"/>
                <a:cs typeface="Times New Roman"/>
              </a:rPr>
              <a:t>ia stemming</a:t>
            </a:r>
            <a:r>
              <a:rPr lang="en-US" sz="1200" spc="4" dirty="0" smtClean="0">
                <a:latin typeface="Times New Roman"/>
                <a:cs typeface="Times New Roman"/>
              </a:rPr>
              <a:t> </a:t>
            </a:r>
            <a:r>
              <a:rPr lang="en-US" sz="1200" spc="0" dirty="0" smtClean="0">
                <a:latin typeface="Times New Roman"/>
                <a:cs typeface="Times New Roman"/>
              </a:rPr>
              <a:t>f</a:t>
            </a:r>
            <a:r>
              <a:rPr lang="en-US" sz="1200" spc="-4" dirty="0" smtClean="0">
                <a:latin typeface="Times New Roman"/>
                <a:cs typeface="Times New Roman"/>
              </a:rPr>
              <a:t>r</a:t>
            </a:r>
            <a:r>
              <a:rPr lang="en-US" sz="1200" spc="0" dirty="0" smtClean="0">
                <a:latin typeface="Times New Roman"/>
                <a:cs typeface="Times New Roman"/>
              </a:rPr>
              <a:t>om</a:t>
            </a:r>
            <a:r>
              <a:rPr lang="en-US" sz="1200" spc="4" dirty="0" smtClean="0">
                <a:latin typeface="Times New Roman"/>
                <a:cs typeface="Times New Roman"/>
              </a:rPr>
              <a:t> </a:t>
            </a:r>
            <a:r>
              <a:rPr lang="en-US" sz="1200" spc="0" dirty="0" smtClean="0">
                <a:latin typeface="Times New Roman"/>
                <a:cs typeface="Times New Roman"/>
              </a:rPr>
              <a:t>the to</a:t>
            </a:r>
            <a:r>
              <a:rPr lang="en-US" sz="1200" spc="14" dirty="0" smtClean="0">
                <a:latin typeface="Times New Roman"/>
                <a:cs typeface="Times New Roman"/>
              </a:rPr>
              <a:t>x</a:t>
            </a:r>
            <a:r>
              <a:rPr lang="en-US" sz="1200" spc="0" dirty="0" smtClean="0">
                <a:latin typeface="Times New Roman"/>
                <a:cs typeface="Times New Roman"/>
              </a:rPr>
              <a:t>ic</a:t>
            </a:r>
            <a:r>
              <a:rPr lang="en-US" sz="1200" spc="39" dirty="0" smtClean="0">
                <a:latin typeface="Times New Roman"/>
                <a:cs typeface="Times New Roman"/>
              </a:rPr>
              <a:t> </a:t>
            </a:r>
            <a:r>
              <a:rPr lang="en-US" sz="1200" spc="-4" dirty="0" smtClean="0">
                <a:latin typeface="Times New Roman"/>
                <a:cs typeface="Times New Roman"/>
              </a:rPr>
              <a:t>e</a:t>
            </a:r>
            <a:r>
              <a:rPr lang="en-US" sz="1200" spc="0" dirty="0" smtClean="0">
                <a:latin typeface="Times New Roman"/>
                <a:cs typeface="Times New Roman"/>
              </a:rPr>
              <a:t>f</a:t>
            </a:r>
            <a:r>
              <a:rPr lang="en-US" sz="1200" spc="-4" dirty="0" smtClean="0">
                <a:latin typeface="Times New Roman"/>
                <a:cs typeface="Times New Roman"/>
              </a:rPr>
              <a:t>fec</a:t>
            </a:r>
            <a:r>
              <a:rPr lang="en-US" sz="1200" spc="0" dirty="0" smtClean="0">
                <a:latin typeface="Times New Roman"/>
                <a:cs typeface="Times New Roman"/>
              </a:rPr>
              <a:t>ts</a:t>
            </a:r>
            <a:r>
              <a:rPr lang="en-US" sz="1200" spc="4" dirty="0" smtClean="0">
                <a:latin typeface="Times New Roman"/>
                <a:cs typeface="Times New Roman"/>
              </a:rPr>
              <a:t> </a:t>
            </a:r>
            <a:r>
              <a:rPr lang="en-US" sz="1200" spc="0" dirty="0" smtClean="0">
                <a:latin typeface="Times New Roman"/>
                <a:cs typeface="Times New Roman"/>
              </a:rPr>
              <a:t>of ni</a:t>
            </a:r>
            <a:r>
              <a:rPr lang="en-US" sz="1200" spc="4" dirty="0" smtClean="0">
                <a:latin typeface="Times New Roman"/>
                <a:cs typeface="Times New Roman"/>
              </a:rPr>
              <a:t>t</a:t>
            </a:r>
            <a:r>
              <a:rPr lang="en-US" sz="1200" spc="0" dirty="0" smtClean="0">
                <a:latin typeface="Times New Roman"/>
                <a:cs typeface="Times New Roman"/>
              </a:rPr>
              <a:t>ro</a:t>
            </a:r>
            <a:r>
              <a:rPr lang="en-US" sz="1200" spc="-14" dirty="0" smtClean="0">
                <a:latin typeface="Times New Roman"/>
                <a:cs typeface="Times New Roman"/>
              </a:rPr>
              <a:t>g</a:t>
            </a:r>
            <a:r>
              <a:rPr lang="en-US" sz="1200" spc="-4" dirty="0" smtClean="0">
                <a:latin typeface="Times New Roman"/>
                <a:cs typeface="Times New Roman"/>
              </a:rPr>
              <a:t>e</a:t>
            </a:r>
            <a:r>
              <a:rPr lang="en-US" sz="1200" spc="0" dirty="0" smtClean="0">
                <a:latin typeface="Times New Roman"/>
                <a:cs typeface="Times New Roman"/>
              </a:rPr>
              <a:t>nous</a:t>
            </a:r>
            <a:r>
              <a:rPr lang="en-US" sz="1200" spc="14" dirty="0" smtClean="0">
                <a:latin typeface="Times New Roman"/>
                <a:cs typeface="Times New Roman"/>
              </a:rPr>
              <a:t> </a:t>
            </a:r>
            <a:r>
              <a:rPr lang="en-US" sz="1200" spc="0" dirty="0" smtClean="0">
                <a:latin typeface="Times New Roman"/>
                <a:cs typeface="Times New Roman"/>
              </a:rPr>
              <a:t>w</a:t>
            </a:r>
            <a:r>
              <a:rPr lang="en-US" sz="1200" spc="-4" dirty="0" smtClean="0">
                <a:latin typeface="Times New Roman"/>
                <a:cs typeface="Times New Roman"/>
              </a:rPr>
              <a:t>a</a:t>
            </a:r>
            <a:r>
              <a:rPr lang="en-US" sz="1200" spc="0" dirty="0" smtClean="0">
                <a:latin typeface="Times New Roman"/>
                <a:cs typeface="Times New Roman"/>
              </a:rPr>
              <a:t>stes. Convulsions,</a:t>
            </a:r>
            <a:r>
              <a:rPr lang="en-US" sz="1200" spc="45" dirty="0" smtClean="0">
                <a:latin typeface="Times New Roman"/>
                <a:cs typeface="Times New Roman"/>
              </a:rPr>
              <a:t> </a:t>
            </a:r>
            <a:r>
              <a:rPr lang="en-US" sz="1200" spc="-4" dirty="0" smtClean="0">
                <a:latin typeface="Times New Roman"/>
                <a:cs typeface="Times New Roman"/>
              </a:rPr>
              <a:t>c</a:t>
            </a:r>
            <a:r>
              <a:rPr lang="en-US" sz="1200" spc="0" dirty="0" smtClean="0">
                <a:latin typeface="Times New Roman"/>
                <a:cs typeface="Times New Roman"/>
              </a:rPr>
              <a:t>oma,</a:t>
            </a:r>
            <a:r>
              <a:rPr lang="en-US" sz="1200" spc="39" dirty="0" smtClean="0">
                <a:latin typeface="Times New Roman"/>
                <a:cs typeface="Times New Roman"/>
              </a:rPr>
              <a:t> </a:t>
            </a:r>
            <a:r>
              <a:rPr lang="en-US" sz="1200" spc="-4" dirty="0" smtClean="0">
                <a:latin typeface="Times New Roman"/>
                <a:cs typeface="Times New Roman"/>
              </a:rPr>
              <a:t>a</a:t>
            </a:r>
            <a:r>
              <a:rPr lang="en-US" sz="1200" spc="0" dirty="0" smtClean="0">
                <a:latin typeface="Times New Roman"/>
                <a:cs typeface="Times New Roman"/>
              </a:rPr>
              <a:t>nd</a:t>
            </a:r>
            <a:r>
              <a:rPr lang="en-US" sz="1200" spc="39" dirty="0" smtClean="0">
                <a:latin typeface="Times New Roman"/>
                <a:cs typeface="Times New Roman"/>
              </a:rPr>
              <a:t> </a:t>
            </a:r>
            <a:r>
              <a:rPr lang="en-US" sz="1200" spc="0" dirty="0" smtClean="0">
                <a:latin typeface="Times New Roman"/>
                <a:cs typeface="Times New Roman"/>
              </a:rPr>
              <a:t>d</a:t>
            </a:r>
            <a:r>
              <a:rPr lang="en-US" sz="1200" spc="-4" dirty="0" smtClean="0">
                <a:latin typeface="Times New Roman"/>
                <a:cs typeface="Times New Roman"/>
              </a:rPr>
              <a:t>ea</a:t>
            </a:r>
            <a:r>
              <a:rPr lang="en-US" sz="1200" spc="0" dirty="0" smtClean="0">
                <a:latin typeface="Times New Roman"/>
                <a:cs typeface="Times New Roman"/>
              </a:rPr>
              <a:t>th</a:t>
            </a:r>
            <a:r>
              <a:rPr lang="en-US" sz="1200" spc="54" dirty="0" smtClean="0">
                <a:latin typeface="Times New Roman"/>
                <a:cs typeface="Times New Roman"/>
              </a:rPr>
              <a:t> </a:t>
            </a:r>
            <a:r>
              <a:rPr lang="en-US" sz="1200" spc="-4" dirty="0" smtClean="0">
                <a:latin typeface="Times New Roman"/>
                <a:cs typeface="Times New Roman"/>
              </a:rPr>
              <a:t>ca</a:t>
            </a:r>
            <a:r>
              <a:rPr lang="en-US" sz="1200" spc="0" dirty="0" smtClean="0">
                <a:latin typeface="Times New Roman"/>
                <a:cs typeface="Times New Roman"/>
              </a:rPr>
              <a:t>n</a:t>
            </a:r>
            <a:r>
              <a:rPr lang="en-US" sz="1200" spc="39" dirty="0" smtClean="0">
                <a:latin typeface="Times New Roman"/>
                <a:cs typeface="Times New Roman"/>
              </a:rPr>
              <a:t> </a:t>
            </a:r>
            <a:r>
              <a:rPr lang="en-US" sz="1200" spc="0" dirty="0" smtClean="0">
                <a:latin typeface="Times New Roman"/>
                <a:cs typeface="Times New Roman"/>
              </a:rPr>
              <a:t>follow</a:t>
            </a:r>
            <a:r>
              <a:rPr lang="en-US" sz="1200" spc="39" dirty="0" smtClean="0">
                <a:latin typeface="Times New Roman"/>
                <a:cs typeface="Times New Roman"/>
              </a:rPr>
              <a:t> </a:t>
            </a:r>
            <a:r>
              <a:rPr lang="en-US" sz="1200" spc="0" dirty="0" smtClean="0">
                <a:latin typeface="Times New Roman"/>
                <a:cs typeface="Times New Roman"/>
              </a:rPr>
              <a:t>with</a:t>
            </a:r>
            <a:r>
              <a:rPr lang="en-US" sz="1200" spc="4" dirty="0" smtClean="0">
                <a:latin typeface="Times New Roman"/>
                <a:cs typeface="Times New Roman"/>
              </a:rPr>
              <a:t>i</a:t>
            </a:r>
            <a:r>
              <a:rPr lang="en-US" sz="1200" spc="0" dirty="0" smtClean="0">
                <a:latin typeface="Times New Roman"/>
                <a:cs typeface="Times New Roman"/>
              </a:rPr>
              <a:t>n</a:t>
            </a:r>
            <a:r>
              <a:rPr lang="en-US" sz="1200" spc="39" dirty="0" smtClean="0">
                <a:latin typeface="Times New Roman"/>
                <a:cs typeface="Times New Roman"/>
              </a:rPr>
              <a:t> </a:t>
            </a:r>
            <a:r>
              <a:rPr lang="en-US" sz="1200" spc="0" dirty="0" smtClean="0">
                <a:latin typeface="Times New Roman"/>
                <a:cs typeface="Times New Roman"/>
              </a:rPr>
              <a:t>a</a:t>
            </a:r>
            <a:r>
              <a:rPr lang="en-US" sz="1200" spc="50" dirty="0" smtClean="0">
                <a:latin typeface="Times New Roman"/>
                <a:cs typeface="Times New Roman"/>
              </a:rPr>
              <a:t> </a:t>
            </a:r>
            <a:r>
              <a:rPr lang="en-US" sz="1200" spc="0" dirty="0" smtClean="0">
                <a:latin typeface="Times New Roman"/>
                <a:cs typeface="Times New Roman"/>
              </a:rPr>
              <a:t>f</a:t>
            </a:r>
            <a:r>
              <a:rPr lang="en-US" sz="1200" spc="-9" dirty="0" smtClean="0">
                <a:latin typeface="Times New Roman"/>
                <a:cs typeface="Times New Roman"/>
              </a:rPr>
              <a:t>e</a:t>
            </a:r>
            <a:r>
              <a:rPr lang="en-US" sz="1200" spc="0" dirty="0" smtClean="0">
                <a:latin typeface="Times New Roman"/>
                <a:cs typeface="Times New Roman"/>
              </a:rPr>
              <a:t>w</a:t>
            </a:r>
            <a:r>
              <a:rPr lang="en-US" sz="1200" spc="39" dirty="0" smtClean="0">
                <a:latin typeface="Times New Roman"/>
                <a:cs typeface="Times New Roman"/>
              </a:rPr>
              <a:t> </a:t>
            </a:r>
            <a:r>
              <a:rPr lang="en-US" sz="1200" spc="0" dirty="0" smtClean="0">
                <a:latin typeface="Times New Roman"/>
                <a:cs typeface="Times New Roman"/>
              </a:rPr>
              <a:t>d</a:t>
            </a:r>
            <a:r>
              <a:rPr lang="en-US" sz="1200" spc="-4" dirty="0" smtClean="0">
                <a:latin typeface="Times New Roman"/>
                <a:cs typeface="Times New Roman"/>
              </a:rPr>
              <a:t>a</a:t>
            </a:r>
            <a:r>
              <a:rPr lang="en-US" sz="1200" spc="-34" dirty="0" smtClean="0">
                <a:latin typeface="Times New Roman"/>
                <a:cs typeface="Times New Roman"/>
              </a:rPr>
              <a:t>y</a:t>
            </a:r>
            <a:r>
              <a:rPr lang="en-US" sz="1200" spc="0" dirty="0" smtClean="0">
                <a:latin typeface="Times New Roman"/>
                <a:cs typeface="Times New Roman"/>
              </a:rPr>
              <a:t>s.</a:t>
            </a:r>
            <a:r>
              <a:rPr lang="en-US" sz="1200" spc="39" dirty="0" smtClean="0">
                <a:latin typeface="Times New Roman"/>
                <a:cs typeface="Times New Roman"/>
              </a:rPr>
              <a:t> </a:t>
            </a:r>
            <a:r>
              <a:rPr lang="en-US" sz="1200" spc="0" dirty="0" smtClean="0">
                <a:latin typeface="Times New Roman"/>
                <a:cs typeface="Times New Roman"/>
              </a:rPr>
              <a:t>Unl</a:t>
            </a:r>
            <a:r>
              <a:rPr lang="en-US" sz="1200" spc="-4" dirty="0" smtClean="0">
                <a:latin typeface="Times New Roman"/>
                <a:cs typeface="Times New Roman"/>
              </a:rPr>
              <a:t>e</a:t>
            </a:r>
            <a:r>
              <a:rPr lang="en-US" sz="1200" spc="0" dirty="0" smtClean="0">
                <a:latin typeface="Times New Roman"/>
                <a:cs typeface="Times New Roman"/>
              </a:rPr>
              <a:t>ss</a:t>
            </a:r>
            <a:r>
              <a:rPr lang="en-US" sz="1200" spc="45" dirty="0" smtClean="0">
                <a:latin typeface="Times New Roman"/>
                <a:cs typeface="Times New Roman"/>
              </a:rPr>
              <a:t> </a:t>
            </a:r>
            <a:r>
              <a:rPr lang="en-US" sz="1200" spc="0" dirty="0" smtClean="0">
                <a:latin typeface="Times New Roman"/>
                <a:cs typeface="Times New Roman"/>
              </a:rPr>
              <a:t>a</a:t>
            </a:r>
            <a:r>
              <a:rPr lang="en-US" sz="1200" spc="50" dirty="0" smtClean="0">
                <a:latin typeface="Times New Roman"/>
                <a:cs typeface="Times New Roman"/>
              </a:rPr>
              <a:t> </a:t>
            </a:r>
            <a:r>
              <a:rPr lang="en-US" sz="1200" spc="0" dirty="0" smtClean="0">
                <a:latin typeface="Times New Roman"/>
                <a:cs typeface="Times New Roman"/>
              </a:rPr>
              <a:t>kidney tr</a:t>
            </a:r>
            <a:r>
              <a:rPr lang="en-US" sz="1200" spc="-4" dirty="0" smtClean="0">
                <a:latin typeface="Times New Roman"/>
                <a:cs typeface="Times New Roman"/>
              </a:rPr>
              <a:t>a</a:t>
            </a:r>
            <a:r>
              <a:rPr lang="en-US" sz="1200" spc="0" dirty="0" smtClean="0">
                <a:latin typeface="Times New Roman"/>
                <a:cs typeface="Times New Roman"/>
              </a:rPr>
              <a:t>nspl</a:t>
            </a:r>
            <a:r>
              <a:rPr lang="en-US" sz="1200" spc="-4" dirty="0" smtClean="0">
                <a:latin typeface="Times New Roman"/>
                <a:cs typeface="Times New Roman"/>
              </a:rPr>
              <a:t>a</a:t>
            </a:r>
            <a:r>
              <a:rPr lang="en-US" sz="1200" spc="0" dirty="0" smtClean="0">
                <a:latin typeface="Times New Roman"/>
                <a:cs typeface="Times New Roman"/>
              </a:rPr>
              <a:t>nt</a:t>
            </a:r>
            <a:r>
              <a:rPr lang="en-US" sz="1200" spc="45" dirty="0" smtClean="0">
                <a:latin typeface="Times New Roman"/>
                <a:cs typeface="Times New Roman"/>
              </a:rPr>
              <a:t> </a:t>
            </a:r>
            <a:r>
              <a:rPr lang="en-US" sz="1200" spc="0" dirty="0" smtClean="0">
                <a:latin typeface="Times New Roman"/>
                <a:cs typeface="Times New Roman"/>
              </a:rPr>
              <a:t>is</a:t>
            </a:r>
            <a:r>
              <a:rPr lang="en-US" sz="1200" spc="45" dirty="0" smtClean="0">
                <a:latin typeface="Times New Roman"/>
                <a:cs typeface="Times New Roman"/>
              </a:rPr>
              <a:t> </a:t>
            </a:r>
            <a:r>
              <a:rPr lang="en-US" sz="1200" spc="-4" dirty="0" smtClean="0">
                <a:latin typeface="Times New Roman"/>
                <a:cs typeface="Times New Roman"/>
              </a:rPr>
              <a:t>a</a:t>
            </a:r>
            <a:r>
              <a:rPr lang="en-US" sz="1200" spc="0" dirty="0" smtClean="0">
                <a:latin typeface="Times New Roman"/>
                <a:cs typeface="Times New Roman"/>
              </a:rPr>
              <a:t>v</a:t>
            </a:r>
            <a:r>
              <a:rPr lang="en-US" sz="1200" spc="-4" dirty="0" smtClean="0">
                <a:latin typeface="Times New Roman"/>
                <a:cs typeface="Times New Roman"/>
              </a:rPr>
              <a:t>a</a:t>
            </a:r>
            <a:r>
              <a:rPr lang="en-US" sz="1200" spc="0" dirty="0" smtClean="0">
                <a:latin typeface="Times New Roman"/>
                <a:cs typeface="Times New Roman"/>
              </a:rPr>
              <a:t>i</a:t>
            </a:r>
            <a:r>
              <a:rPr lang="en-US" sz="1200" spc="4" dirty="0" smtClean="0">
                <a:latin typeface="Times New Roman"/>
                <a:cs typeface="Times New Roman"/>
              </a:rPr>
              <a:t>l</a:t>
            </a:r>
            <a:r>
              <a:rPr lang="en-US" sz="1200" spc="-4" dirty="0" smtClean="0">
                <a:latin typeface="Times New Roman"/>
                <a:cs typeface="Times New Roman"/>
              </a:rPr>
              <a:t>a</a:t>
            </a:r>
            <a:r>
              <a:rPr lang="en-US" sz="1200" spc="0" dirty="0" smtClean="0">
                <a:latin typeface="Times New Roman"/>
                <a:cs typeface="Times New Roman"/>
              </a:rPr>
              <a:t>ble,</a:t>
            </a:r>
            <a:r>
              <a:rPr lang="en-US" sz="1200" spc="50" dirty="0" smtClean="0">
                <a:latin typeface="Times New Roman"/>
                <a:cs typeface="Times New Roman"/>
              </a:rPr>
              <a:t> </a:t>
            </a:r>
            <a:r>
              <a:rPr lang="en-US" sz="1200" spc="0" dirty="0" smtClean="0">
                <a:latin typeface="Times New Roman"/>
                <a:cs typeface="Times New Roman"/>
              </a:rPr>
              <a:t>r</a:t>
            </a:r>
            <a:r>
              <a:rPr lang="en-US" sz="1200" spc="-9" dirty="0" smtClean="0">
                <a:latin typeface="Times New Roman"/>
                <a:cs typeface="Times New Roman"/>
              </a:rPr>
              <a:t>e</a:t>
            </a:r>
            <a:r>
              <a:rPr lang="en-US" sz="1200" spc="0" dirty="0" smtClean="0">
                <a:latin typeface="Times New Roman"/>
                <a:cs typeface="Times New Roman"/>
              </a:rPr>
              <a:t>n</a:t>
            </a:r>
            <a:r>
              <a:rPr lang="en-US" sz="1200" spc="-4" dirty="0" smtClean="0">
                <a:latin typeface="Times New Roman"/>
                <a:cs typeface="Times New Roman"/>
              </a:rPr>
              <a:t>a</a:t>
            </a:r>
            <a:r>
              <a:rPr lang="en-US" sz="1200" spc="0" dirty="0" smtClean="0">
                <a:latin typeface="Times New Roman"/>
                <a:cs typeface="Times New Roman"/>
              </a:rPr>
              <a:t>l f</a:t>
            </a:r>
            <a:r>
              <a:rPr lang="en-US" sz="1200" spc="-9" dirty="0" smtClean="0">
                <a:latin typeface="Times New Roman"/>
                <a:cs typeface="Times New Roman"/>
              </a:rPr>
              <a:t>a</a:t>
            </a:r>
            <a:r>
              <a:rPr lang="en-US" sz="1200" spc="0" dirty="0" smtClean="0">
                <a:latin typeface="Times New Roman"/>
                <a:cs typeface="Times New Roman"/>
              </a:rPr>
              <a:t>i</a:t>
            </a:r>
            <a:r>
              <a:rPr lang="en-US" sz="1200" spc="4" dirty="0" smtClean="0">
                <a:latin typeface="Times New Roman"/>
                <a:cs typeface="Times New Roman"/>
              </a:rPr>
              <a:t>l</a:t>
            </a:r>
            <a:r>
              <a:rPr lang="en-US" sz="1200" spc="0" dirty="0" smtClean="0">
                <a:latin typeface="Times New Roman"/>
                <a:cs typeface="Times New Roman"/>
              </a:rPr>
              <a:t>u</a:t>
            </a:r>
            <a:r>
              <a:rPr lang="en-US" sz="1200" spc="-4" dirty="0" smtClean="0">
                <a:latin typeface="Times New Roman"/>
                <a:cs typeface="Times New Roman"/>
              </a:rPr>
              <a:t>r</a:t>
            </a:r>
            <a:r>
              <a:rPr lang="en-US" sz="1200" spc="0" dirty="0" smtClean="0">
                <a:latin typeface="Times New Roman"/>
                <a:cs typeface="Times New Roman"/>
              </a:rPr>
              <a:t>e</a:t>
            </a:r>
            <a:r>
              <a:rPr lang="en-US" sz="1200" spc="-4" dirty="0" smtClean="0">
                <a:latin typeface="Times New Roman"/>
                <a:cs typeface="Times New Roman"/>
              </a:rPr>
              <a:t> re</a:t>
            </a:r>
            <a:r>
              <a:rPr lang="en-US" sz="1200" spc="0" dirty="0" smtClean="0">
                <a:latin typeface="Times New Roman"/>
                <a:cs typeface="Times New Roman"/>
              </a:rPr>
              <a:t>quir</a:t>
            </a:r>
            <a:r>
              <a:rPr lang="en-US" sz="1200" spc="-4" dirty="0" smtClean="0">
                <a:latin typeface="Times New Roman"/>
                <a:cs typeface="Times New Roman"/>
              </a:rPr>
              <a:t>e</a:t>
            </a:r>
            <a:r>
              <a:rPr lang="en-US" sz="1200" spc="0" dirty="0" smtClean="0">
                <a:latin typeface="Times New Roman"/>
                <a:cs typeface="Times New Roman"/>
              </a:rPr>
              <a:t>s</a:t>
            </a:r>
            <a:r>
              <a:rPr lang="en-US" sz="1200" spc="9" dirty="0" smtClean="0">
                <a:latin typeface="Times New Roman"/>
                <a:cs typeface="Times New Roman"/>
              </a:rPr>
              <a:t> </a:t>
            </a:r>
            <a:r>
              <a:rPr lang="en-US" sz="1200" spc="0" dirty="0" err="1" smtClean="0">
                <a:latin typeface="Times New Roman"/>
                <a:cs typeface="Times New Roman"/>
              </a:rPr>
              <a:t>h</a:t>
            </a:r>
            <a:r>
              <a:rPr lang="en-US" sz="1200" spc="-4" dirty="0" err="1" smtClean="0">
                <a:latin typeface="Times New Roman"/>
                <a:cs typeface="Times New Roman"/>
              </a:rPr>
              <a:t>e</a:t>
            </a:r>
            <a:r>
              <a:rPr lang="en-US" sz="1200" spc="0" dirty="0" err="1" smtClean="0">
                <a:latin typeface="Times New Roman"/>
                <a:cs typeface="Times New Roman"/>
              </a:rPr>
              <a:t>mod</a:t>
            </a:r>
            <a:r>
              <a:rPr lang="en-US" sz="1200" spc="4" dirty="0" err="1" smtClean="0">
                <a:latin typeface="Times New Roman"/>
                <a:cs typeface="Times New Roman"/>
              </a:rPr>
              <a:t>i</a:t>
            </a:r>
            <a:r>
              <a:rPr lang="en-US" sz="1200" spc="-4" dirty="0" err="1" smtClean="0">
                <a:latin typeface="Times New Roman"/>
                <a:cs typeface="Times New Roman"/>
              </a:rPr>
              <a:t>a</a:t>
            </a:r>
            <a:r>
              <a:rPr lang="en-US" sz="1200" spc="0" dirty="0" err="1" smtClean="0">
                <a:latin typeface="Times New Roman"/>
                <a:cs typeface="Times New Roman"/>
              </a:rPr>
              <a:t>l</a:t>
            </a:r>
            <a:r>
              <a:rPr lang="en-US" sz="1200" spc="-34" dirty="0" err="1" smtClean="0">
                <a:latin typeface="Times New Roman"/>
                <a:cs typeface="Times New Roman"/>
              </a:rPr>
              <a:t>y</a:t>
            </a:r>
            <a:r>
              <a:rPr lang="en-US" sz="1200" spc="0" dirty="0" err="1" smtClean="0">
                <a:latin typeface="Times New Roman"/>
                <a:cs typeface="Times New Roman"/>
              </a:rPr>
              <a:t>sis</a:t>
            </a:r>
            <a:r>
              <a:rPr lang="en-US" sz="1200" spc="39" dirty="0" smtClean="0">
                <a:latin typeface="Times New Roman"/>
                <a:cs typeface="Times New Roman"/>
              </a:rPr>
              <a:t> </a:t>
            </a:r>
            <a:r>
              <a:rPr lang="en-US" sz="1200" spc="0" dirty="0" smtClean="0">
                <a:latin typeface="Times New Roman"/>
                <a:cs typeface="Times New Roman"/>
              </a:rPr>
              <a:t>to r</a:t>
            </a:r>
            <a:r>
              <a:rPr lang="en-US" sz="1200" spc="-4" dirty="0" smtClean="0">
                <a:latin typeface="Times New Roman"/>
                <a:cs typeface="Times New Roman"/>
              </a:rPr>
              <a:t>e</a:t>
            </a:r>
            <a:r>
              <a:rPr lang="en-US" sz="1200" spc="0" dirty="0" smtClean="0">
                <a:latin typeface="Times New Roman"/>
                <a:cs typeface="Times New Roman"/>
              </a:rPr>
              <a:t>move nitro</a:t>
            </a:r>
            <a:r>
              <a:rPr lang="en-US" sz="1200" spc="-14" dirty="0" smtClean="0">
                <a:latin typeface="Times New Roman"/>
                <a:cs typeface="Times New Roman"/>
              </a:rPr>
              <a:t>g</a:t>
            </a:r>
            <a:r>
              <a:rPr lang="en-US" sz="1200" spc="-4" dirty="0" smtClean="0">
                <a:latin typeface="Times New Roman"/>
                <a:cs typeface="Times New Roman"/>
              </a:rPr>
              <a:t>e</a:t>
            </a:r>
            <a:r>
              <a:rPr lang="en-US" sz="1200" spc="0" dirty="0" smtClean="0">
                <a:latin typeface="Times New Roman"/>
                <a:cs typeface="Times New Roman"/>
              </a:rPr>
              <a:t>nous</a:t>
            </a:r>
            <a:r>
              <a:rPr lang="en-US" sz="1200" spc="25" dirty="0" smtClean="0">
                <a:latin typeface="Times New Roman"/>
                <a:cs typeface="Times New Roman"/>
              </a:rPr>
              <a:t> </a:t>
            </a:r>
            <a:r>
              <a:rPr lang="en-US" sz="1200" spc="0" dirty="0" smtClean="0">
                <a:latin typeface="Times New Roman"/>
                <a:cs typeface="Times New Roman"/>
              </a:rPr>
              <a:t>w</a:t>
            </a:r>
            <a:r>
              <a:rPr lang="en-US" sz="1200" spc="-4" dirty="0" smtClean="0">
                <a:latin typeface="Times New Roman"/>
                <a:cs typeface="Times New Roman"/>
              </a:rPr>
              <a:t>a</a:t>
            </a:r>
            <a:r>
              <a:rPr lang="en-US" sz="1200" spc="0" dirty="0" smtClean="0">
                <a:latin typeface="Times New Roman"/>
                <a:cs typeface="Times New Roman"/>
              </a:rPr>
              <a:t>stes </a:t>
            </a:r>
            <a:r>
              <a:rPr lang="en-US" sz="1200" spc="-4" dirty="0" smtClean="0">
                <a:latin typeface="Times New Roman"/>
                <a:cs typeface="Times New Roman"/>
              </a:rPr>
              <a:t>f</a:t>
            </a:r>
            <a:r>
              <a:rPr lang="en-US" sz="1200" spc="0" dirty="0" smtClean="0">
                <a:latin typeface="Times New Roman"/>
                <a:cs typeface="Times New Roman"/>
              </a:rPr>
              <a:t>rom</a:t>
            </a:r>
            <a:r>
              <a:rPr lang="en-US" sz="1200" spc="9" dirty="0" smtClean="0">
                <a:latin typeface="Times New Roman"/>
                <a:cs typeface="Times New Roman"/>
              </a:rPr>
              <a:t> </a:t>
            </a:r>
            <a:r>
              <a:rPr lang="en-US" sz="1200" spc="0" dirty="0" smtClean="0">
                <a:latin typeface="Times New Roman"/>
                <a:cs typeface="Times New Roman"/>
              </a:rPr>
              <a:t>the blood.</a:t>
            </a:r>
            <a:endParaRPr lang="en-US" dirty="0"/>
          </a:p>
        </p:txBody>
      </p:sp>
      <p:sp>
        <p:nvSpPr>
          <p:cNvPr id="4" name="Slide Number Placeholder 3"/>
          <p:cNvSpPr>
            <a:spLocks noGrp="1"/>
          </p:cNvSpPr>
          <p:nvPr>
            <p:ph type="sldNum" sz="quarter" idx="10"/>
          </p:nvPr>
        </p:nvSpPr>
        <p:spPr/>
        <p:txBody>
          <a:bodyPr/>
          <a:lstStyle/>
          <a:p>
            <a:fld id="{F467DA3C-51E0-40A1-B1AD-D90D4510D1BD}" type="slidenum">
              <a:rPr lang="en-US" smtClean="0"/>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algn="just" rtl="0"/>
            <a:endParaRPr lang="en-US" dirty="0"/>
          </a:p>
        </p:txBody>
      </p:sp>
      <p:sp>
        <p:nvSpPr>
          <p:cNvPr id="4" name="Slide Number Placeholder 3"/>
          <p:cNvSpPr>
            <a:spLocks noGrp="1"/>
          </p:cNvSpPr>
          <p:nvPr>
            <p:ph type="sldNum" sz="quarter" idx="10"/>
          </p:nvPr>
        </p:nvSpPr>
        <p:spPr/>
        <p:txBody>
          <a:bodyPr/>
          <a:lstStyle/>
          <a:p>
            <a:fld id="{F467DA3C-51E0-40A1-B1AD-D90D4510D1BD}" type="slidenum">
              <a:rPr lang="en-US" smtClean="0"/>
              <a:pPr/>
              <a:t>20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algn="just" rtl="0"/>
            <a:endParaRPr lang="en-US" dirty="0"/>
          </a:p>
        </p:txBody>
      </p:sp>
      <p:sp>
        <p:nvSpPr>
          <p:cNvPr id="4" name="Slide Number Placeholder 3"/>
          <p:cNvSpPr>
            <a:spLocks noGrp="1"/>
          </p:cNvSpPr>
          <p:nvPr>
            <p:ph type="sldNum" sz="quarter" idx="10"/>
          </p:nvPr>
        </p:nvSpPr>
        <p:spPr/>
        <p:txBody>
          <a:bodyPr/>
          <a:lstStyle/>
          <a:p>
            <a:fld id="{F467DA3C-51E0-40A1-B1AD-D90D4510D1BD}" type="slidenum">
              <a:rPr lang="en-US" smtClean="0"/>
              <a:pPr/>
              <a:t>21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algn="just" rtl="0"/>
            <a:endParaRPr lang="en-US" dirty="0"/>
          </a:p>
        </p:txBody>
      </p:sp>
      <p:sp>
        <p:nvSpPr>
          <p:cNvPr id="4" name="Slide Number Placeholder 3"/>
          <p:cNvSpPr>
            <a:spLocks noGrp="1"/>
          </p:cNvSpPr>
          <p:nvPr>
            <p:ph type="sldNum" sz="quarter" idx="10"/>
          </p:nvPr>
        </p:nvSpPr>
        <p:spPr/>
        <p:txBody>
          <a:bodyPr/>
          <a:lstStyle/>
          <a:p>
            <a:fld id="{F467DA3C-51E0-40A1-B1AD-D90D4510D1BD}" type="slidenum">
              <a:rPr lang="en-US" smtClean="0"/>
              <a:pPr/>
              <a:t>22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algn="just" rtl="0"/>
            <a:endParaRPr lang="en-US" dirty="0"/>
          </a:p>
        </p:txBody>
      </p:sp>
      <p:sp>
        <p:nvSpPr>
          <p:cNvPr id="4" name="Slide Number Placeholder 3"/>
          <p:cNvSpPr>
            <a:spLocks noGrp="1"/>
          </p:cNvSpPr>
          <p:nvPr>
            <p:ph type="sldNum" sz="quarter" idx="10"/>
          </p:nvPr>
        </p:nvSpPr>
        <p:spPr/>
        <p:txBody>
          <a:bodyPr/>
          <a:lstStyle/>
          <a:p>
            <a:fld id="{F467DA3C-51E0-40A1-B1AD-D90D4510D1BD}" type="slidenum">
              <a:rPr lang="en-US" smtClean="0"/>
              <a:pPr/>
              <a:t>23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algn="just" rtl="0"/>
            <a:endParaRPr lang="en-US" dirty="0"/>
          </a:p>
        </p:txBody>
      </p:sp>
      <p:sp>
        <p:nvSpPr>
          <p:cNvPr id="4" name="Slide Number Placeholder 3"/>
          <p:cNvSpPr>
            <a:spLocks noGrp="1"/>
          </p:cNvSpPr>
          <p:nvPr>
            <p:ph type="sldNum" sz="quarter" idx="10"/>
          </p:nvPr>
        </p:nvSpPr>
        <p:spPr/>
        <p:txBody>
          <a:bodyPr/>
          <a:lstStyle/>
          <a:p>
            <a:fld id="{F467DA3C-51E0-40A1-B1AD-D90D4510D1BD}" type="slidenum">
              <a:rPr lang="en-US" smtClean="0"/>
              <a:pPr/>
              <a:t>24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algn="just" rtl="0"/>
            <a:endParaRPr lang="en-US" dirty="0"/>
          </a:p>
        </p:txBody>
      </p:sp>
      <p:sp>
        <p:nvSpPr>
          <p:cNvPr id="4" name="Slide Number Placeholder 3"/>
          <p:cNvSpPr>
            <a:spLocks noGrp="1"/>
          </p:cNvSpPr>
          <p:nvPr>
            <p:ph type="sldNum" sz="quarter" idx="10"/>
          </p:nvPr>
        </p:nvSpPr>
        <p:spPr/>
        <p:txBody>
          <a:bodyPr/>
          <a:lstStyle/>
          <a:p>
            <a:fld id="{F467DA3C-51E0-40A1-B1AD-D90D4510D1BD}" type="slidenum">
              <a:rPr lang="en-US" smtClean="0"/>
              <a:pPr/>
              <a:t>25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algn="just" rtl="0"/>
            <a:endParaRPr lang="en-US" dirty="0"/>
          </a:p>
        </p:txBody>
      </p:sp>
      <p:sp>
        <p:nvSpPr>
          <p:cNvPr id="4" name="Slide Number Placeholder 3"/>
          <p:cNvSpPr>
            <a:spLocks noGrp="1"/>
          </p:cNvSpPr>
          <p:nvPr>
            <p:ph type="sldNum" sz="quarter" idx="10"/>
          </p:nvPr>
        </p:nvSpPr>
        <p:spPr/>
        <p:txBody>
          <a:bodyPr/>
          <a:lstStyle/>
          <a:p>
            <a:fld id="{F467DA3C-51E0-40A1-B1AD-D90D4510D1BD}" type="slidenum">
              <a:rPr lang="en-US" smtClean="0"/>
              <a:pPr/>
              <a:t>26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algn="just" rtl="0"/>
            <a:endParaRPr lang="en-US" dirty="0"/>
          </a:p>
        </p:txBody>
      </p:sp>
      <p:sp>
        <p:nvSpPr>
          <p:cNvPr id="4" name="Slide Number Placeholder 3"/>
          <p:cNvSpPr>
            <a:spLocks noGrp="1"/>
          </p:cNvSpPr>
          <p:nvPr>
            <p:ph type="sldNum" sz="quarter" idx="10"/>
          </p:nvPr>
        </p:nvSpPr>
        <p:spPr/>
        <p:txBody>
          <a:bodyPr/>
          <a:lstStyle/>
          <a:p>
            <a:fld id="{F467DA3C-51E0-40A1-B1AD-D90D4510D1BD}" type="slidenum">
              <a:rPr lang="en-US" smtClean="0"/>
              <a:pPr/>
              <a:t>27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human being needs 1/3 of the 1.3 million nephrons in order to survive.</a:t>
            </a:r>
            <a:endParaRPr lang="en-US" dirty="0"/>
          </a:p>
        </p:txBody>
      </p:sp>
      <p:sp>
        <p:nvSpPr>
          <p:cNvPr id="4" name="Slide Number Placeholder 3"/>
          <p:cNvSpPr>
            <a:spLocks noGrp="1"/>
          </p:cNvSpPr>
          <p:nvPr>
            <p:ph type="sldNum" sz="quarter" idx="10"/>
          </p:nvPr>
        </p:nvSpPr>
        <p:spPr/>
        <p:txBody>
          <a:bodyPr/>
          <a:lstStyle/>
          <a:p>
            <a:fld id="{F467DA3C-51E0-40A1-B1AD-D90D4510D1BD}"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467DA3C-51E0-40A1-B1AD-D90D4510D1BD}"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467DA3C-51E0-40A1-B1AD-D90D4510D1BD}"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2700" marR="3547" indent="457504" algn="just">
              <a:lnSpc>
                <a:spcPts val="1380"/>
              </a:lnSpc>
              <a:spcBef>
                <a:spcPts val="84"/>
              </a:spcBef>
            </a:pPr>
            <a:r>
              <a:rPr lang="en-US" sz="1200" dirty="0" smtClean="0">
                <a:solidFill>
                  <a:srgbClr val="001F5F"/>
                </a:solidFill>
                <a:latin typeface="Times New Roman"/>
                <a:cs typeface="Times New Roman"/>
              </a:rPr>
              <a:t>The</a:t>
            </a:r>
            <a:r>
              <a:rPr lang="en-US" sz="1200" spc="175"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p</a:t>
            </a:r>
            <a:r>
              <a:rPr lang="en-US" sz="1200" spc="-4" dirty="0" smtClean="0">
                <a:solidFill>
                  <a:srgbClr val="001F5F"/>
                </a:solidFill>
                <a:latin typeface="Times New Roman"/>
                <a:cs typeface="Times New Roman"/>
              </a:rPr>
              <a:t>r</a:t>
            </a:r>
            <a:r>
              <a:rPr lang="en-US" sz="1200" spc="0" dirty="0" smtClean="0">
                <a:solidFill>
                  <a:srgbClr val="001F5F"/>
                </a:solidFill>
                <a:latin typeface="Times New Roman"/>
                <a:cs typeface="Times New Roman"/>
              </a:rPr>
              <a:t>o</a:t>
            </a:r>
            <a:r>
              <a:rPr lang="en-US" sz="1200" spc="9" dirty="0" smtClean="0">
                <a:solidFill>
                  <a:srgbClr val="001F5F"/>
                </a:solidFill>
                <a:latin typeface="Times New Roman"/>
                <a:cs typeface="Times New Roman"/>
              </a:rPr>
              <a:t>x</a:t>
            </a:r>
            <a:r>
              <a:rPr lang="en-US" sz="1200" spc="0" dirty="0" smtClean="0">
                <a:solidFill>
                  <a:srgbClr val="001F5F"/>
                </a:solidFill>
                <a:latin typeface="Times New Roman"/>
                <a:cs typeface="Times New Roman"/>
              </a:rPr>
              <a:t>i</a:t>
            </a:r>
            <a:r>
              <a:rPr lang="en-US" sz="1200" spc="4" dirty="0" smtClean="0">
                <a:solidFill>
                  <a:srgbClr val="001F5F"/>
                </a:solidFill>
                <a:latin typeface="Times New Roman"/>
                <a:cs typeface="Times New Roman"/>
              </a:rPr>
              <a:t>m</a:t>
            </a:r>
            <a:r>
              <a:rPr lang="en-US" sz="1200" spc="-4" dirty="0" smtClean="0">
                <a:solidFill>
                  <a:srgbClr val="001F5F"/>
                </a:solidFill>
                <a:latin typeface="Times New Roman"/>
                <a:cs typeface="Times New Roman"/>
              </a:rPr>
              <a:t>a</a:t>
            </a:r>
            <a:r>
              <a:rPr lang="en-US" sz="1200" spc="0" dirty="0" smtClean="0">
                <a:solidFill>
                  <a:srgbClr val="001F5F"/>
                </a:solidFill>
                <a:latin typeface="Times New Roman"/>
                <a:cs typeface="Times New Roman"/>
              </a:rPr>
              <a:t>l</a:t>
            </a:r>
            <a:r>
              <a:rPr lang="en-US" sz="1200" spc="195"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tubu</a:t>
            </a:r>
            <a:r>
              <a:rPr lang="en-US" sz="1200" spc="4" dirty="0" smtClean="0">
                <a:solidFill>
                  <a:srgbClr val="001F5F"/>
                </a:solidFill>
                <a:latin typeface="Times New Roman"/>
                <a:cs typeface="Times New Roman"/>
              </a:rPr>
              <a:t>l</a:t>
            </a:r>
            <a:r>
              <a:rPr lang="en-US" sz="1200" spc="0" dirty="0" smtClean="0">
                <a:solidFill>
                  <a:srgbClr val="001F5F"/>
                </a:solidFill>
                <a:latin typeface="Times New Roman"/>
                <a:cs typeface="Times New Roman"/>
              </a:rPr>
              <a:t>e</a:t>
            </a:r>
            <a:r>
              <a:rPr lang="en-US" sz="1200" spc="185" dirty="0" smtClean="0">
                <a:solidFill>
                  <a:srgbClr val="001F5F"/>
                </a:solidFill>
                <a:latin typeface="Times New Roman"/>
                <a:cs typeface="Times New Roman"/>
              </a:rPr>
              <a:t> </a:t>
            </a:r>
            <a:r>
              <a:rPr lang="en-US" sz="1200" spc="0" dirty="0" err="1" smtClean="0">
                <a:solidFill>
                  <a:srgbClr val="001F5F"/>
                </a:solidFill>
                <a:latin typeface="Times New Roman"/>
                <a:cs typeface="Times New Roman"/>
              </a:rPr>
              <a:t>r</a:t>
            </a:r>
            <a:r>
              <a:rPr lang="en-US" sz="1200" spc="-9" dirty="0" err="1" smtClean="0">
                <a:solidFill>
                  <a:srgbClr val="001F5F"/>
                </a:solidFill>
                <a:latin typeface="Times New Roman"/>
                <a:cs typeface="Times New Roman"/>
              </a:rPr>
              <a:t>e</a:t>
            </a:r>
            <a:r>
              <a:rPr lang="en-US" sz="1200" spc="0" dirty="0" err="1" smtClean="0">
                <a:solidFill>
                  <a:srgbClr val="001F5F"/>
                </a:solidFill>
                <a:latin typeface="Times New Roman"/>
                <a:cs typeface="Times New Roman"/>
              </a:rPr>
              <a:t>sorbs</a:t>
            </a:r>
            <a:r>
              <a:rPr lang="en-US" sz="1200" spc="190"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f</a:t>
            </a:r>
            <a:r>
              <a:rPr lang="en-US" sz="1200" spc="-4" dirty="0" smtClean="0">
                <a:solidFill>
                  <a:srgbClr val="001F5F"/>
                </a:solidFill>
                <a:latin typeface="Times New Roman"/>
                <a:cs typeface="Times New Roman"/>
              </a:rPr>
              <a:t>r</a:t>
            </a:r>
            <a:r>
              <a:rPr lang="en-US" sz="1200" spc="0" dirty="0" smtClean="0">
                <a:solidFill>
                  <a:srgbClr val="001F5F"/>
                </a:solidFill>
                <a:latin typeface="Times New Roman"/>
                <a:cs typeface="Times New Roman"/>
              </a:rPr>
              <a:t>om</a:t>
            </a:r>
            <a:r>
              <a:rPr lang="en-US" sz="1200" spc="195"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the</a:t>
            </a:r>
            <a:r>
              <a:rPr lang="en-US" sz="1200" spc="190"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filte</a:t>
            </a:r>
            <a:r>
              <a:rPr lang="en-US" sz="1200" spc="-4" dirty="0" smtClean="0">
                <a:solidFill>
                  <a:srgbClr val="001F5F"/>
                </a:solidFill>
                <a:latin typeface="Times New Roman"/>
                <a:cs typeface="Times New Roman"/>
              </a:rPr>
              <a:t>re</a:t>
            </a:r>
            <a:r>
              <a:rPr lang="en-US" sz="1200" spc="0" dirty="0" smtClean="0">
                <a:solidFill>
                  <a:srgbClr val="001F5F"/>
                </a:solidFill>
                <a:latin typeface="Times New Roman"/>
                <a:cs typeface="Times New Roman"/>
              </a:rPr>
              <a:t>d</a:t>
            </a:r>
            <a:r>
              <a:rPr lang="en-US" sz="1200" spc="190"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mat</a:t>
            </a:r>
            <a:r>
              <a:rPr lang="en-US" sz="1200" spc="-4" dirty="0" smtClean="0">
                <a:solidFill>
                  <a:srgbClr val="001F5F"/>
                </a:solidFill>
                <a:latin typeface="Times New Roman"/>
                <a:cs typeface="Times New Roman"/>
              </a:rPr>
              <a:t>e</a:t>
            </a:r>
            <a:r>
              <a:rPr lang="en-US" sz="1200" spc="0" dirty="0" smtClean="0">
                <a:solidFill>
                  <a:srgbClr val="001F5F"/>
                </a:solidFill>
                <a:latin typeface="Times New Roman"/>
                <a:cs typeface="Times New Roman"/>
              </a:rPr>
              <a:t>ri</a:t>
            </a:r>
            <a:r>
              <a:rPr lang="en-US" sz="1200" spc="-4" dirty="0" smtClean="0">
                <a:solidFill>
                  <a:srgbClr val="001F5F"/>
                </a:solidFill>
                <a:latin typeface="Times New Roman"/>
                <a:cs typeface="Times New Roman"/>
              </a:rPr>
              <a:t>a</a:t>
            </a:r>
            <a:r>
              <a:rPr lang="en-US" sz="1200" spc="0" dirty="0" smtClean="0">
                <a:solidFill>
                  <a:srgbClr val="001F5F"/>
                </a:solidFill>
                <a:latin typeface="Times New Roman"/>
                <a:cs typeface="Times New Roman"/>
              </a:rPr>
              <a:t>l</a:t>
            </a:r>
            <a:r>
              <a:rPr lang="en-US" sz="1200" spc="210" dirty="0" smtClean="0">
                <a:solidFill>
                  <a:srgbClr val="001F5F"/>
                </a:solidFill>
                <a:latin typeface="Times New Roman"/>
                <a:cs typeface="Times New Roman"/>
              </a:rPr>
              <a:t> </a:t>
            </a:r>
            <a:r>
              <a:rPr lang="en-US" sz="1200" b="1" spc="0" dirty="0" smtClean="0">
                <a:solidFill>
                  <a:srgbClr val="001F5F"/>
                </a:solidFill>
                <a:latin typeface="Times New Roman"/>
                <a:cs typeface="Times New Roman"/>
              </a:rPr>
              <a:t>Na+,</a:t>
            </a:r>
            <a:r>
              <a:rPr lang="en-US" sz="1200" b="1" spc="190" dirty="0" smtClean="0">
                <a:solidFill>
                  <a:srgbClr val="001F5F"/>
                </a:solidFill>
                <a:latin typeface="Times New Roman"/>
                <a:cs typeface="Times New Roman"/>
              </a:rPr>
              <a:t> </a:t>
            </a:r>
            <a:r>
              <a:rPr lang="en-US" sz="1200" b="1" spc="-9" dirty="0" smtClean="0">
                <a:solidFill>
                  <a:srgbClr val="001F5F"/>
                </a:solidFill>
                <a:latin typeface="Times New Roman"/>
                <a:cs typeface="Times New Roman"/>
              </a:rPr>
              <a:t>K</a:t>
            </a:r>
            <a:r>
              <a:rPr lang="en-US" sz="1200" b="1" spc="0" dirty="0" smtClean="0">
                <a:solidFill>
                  <a:srgbClr val="001F5F"/>
                </a:solidFill>
                <a:latin typeface="Times New Roman"/>
                <a:cs typeface="Times New Roman"/>
              </a:rPr>
              <a:t>+,</a:t>
            </a:r>
            <a:r>
              <a:rPr lang="en-US" sz="1200" b="1" spc="190" dirty="0" smtClean="0">
                <a:solidFill>
                  <a:srgbClr val="001F5F"/>
                </a:solidFill>
                <a:latin typeface="Times New Roman"/>
                <a:cs typeface="Times New Roman"/>
              </a:rPr>
              <a:t> </a:t>
            </a:r>
            <a:r>
              <a:rPr lang="en-US" sz="1200" b="1" spc="0" dirty="0" err="1" smtClean="0">
                <a:solidFill>
                  <a:srgbClr val="001F5F"/>
                </a:solidFill>
                <a:latin typeface="Times New Roman"/>
                <a:cs typeface="Times New Roman"/>
              </a:rPr>
              <a:t>Cl</a:t>
            </a:r>
            <a:r>
              <a:rPr lang="en-US" sz="1200" b="1" spc="0" dirty="0" smtClean="0">
                <a:solidFill>
                  <a:srgbClr val="001F5F"/>
                </a:solidFill>
                <a:latin typeface="Times New Roman"/>
                <a:cs typeface="Times New Roman"/>
              </a:rPr>
              <a:t>-,</a:t>
            </a:r>
            <a:r>
              <a:rPr lang="en-US" sz="1200" b="1" spc="190"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n</a:t>
            </a:r>
            <a:r>
              <a:rPr lang="en-US" sz="1200" spc="-4" dirty="0" smtClean="0">
                <a:solidFill>
                  <a:srgbClr val="001F5F"/>
                </a:solidFill>
                <a:latin typeface="Times New Roman"/>
                <a:cs typeface="Times New Roman"/>
              </a:rPr>
              <a:t>ea</a:t>
            </a:r>
            <a:r>
              <a:rPr lang="en-US" sz="1200" spc="0" dirty="0" smtClean="0">
                <a:solidFill>
                  <a:srgbClr val="001F5F"/>
                </a:solidFill>
                <a:latin typeface="Times New Roman"/>
                <a:cs typeface="Times New Roman"/>
              </a:rPr>
              <a:t>rly</a:t>
            </a:r>
            <a:r>
              <a:rPr lang="en-US" sz="1200" spc="155" dirty="0" smtClean="0">
                <a:solidFill>
                  <a:srgbClr val="001F5F"/>
                </a:solidFill>
                <a:latin typeface="Times New Roman"/>
                <a:cs typeface="Times New Roman"/>
              </a:rPr>
              <a:t> </a:t>
            </a:r>
            <a:r>
              <a:rPr lang="en-US" sz="1200" spc="-4" dirty="0" smtClean="0">
                <a:solidFill>
                  <a:srgbClr val="001F5F"/>
                </a:solidFill>
                <a:latin typeface="Times New Roman"/>
                <a:cs typeface="Times New Roman"/>
              </a:rPr>
              <a:t>a</a:t>
            </a:r>
            <a:r>
              <a:rPr lang="en-US" sz="1200" spc="0" dirty="0" smtClean="0">
                <a:solidFill>
                  <a:srgbClr val="001F5F"/>
                </a:solidFill>
                <a:latin typeface="Times New Roman"/>
                <a:cs typeface="Times New Roman"/>
              </a:rPr>
              <a:t>ll</a:t>
            </a:r>
            <a:r>
              <a:rPr lang="en-US" sz="1200" spc="200" dirty="0" smtClean="0">
                <a:solidFill>
                  <a:srgbClr val="001F5F"/>
                </a:solidFill>
                <a:latin typeface="Times New Roman"/>
                <a:cs typeface="Times New Roman"/>
              </a:rPr>
              <a:t> </a:t>
            </a:r>
            <a:r>
              <a:rPr lang="en-US" sz="1200" b="1" spc="0" dirty="0" smtClean="0">
                <a:solidFill>
                  <a:srgbClr val="001F5F"/>
                </a:solidFill>
                <a:latin typeface="Times New Roman"/>
                <a:cs typeface="Times New Roman"/>
              </a:rPr>
              <a:t>gl</a:t>
            </a:r>
            <a:r>
              <a:rPr lang="en-US" sz="1200" b="1" spc="4" dirty="0" smtClean="0">
                <a:solidFill>
                  <a:srgbClr val="001F5F"/>
                </a:solidFill>
                <a:latin typeface="Times New Roman"/>
                <a:cs typeface="Times New Roman"/>
              </a:rPr>
              <a:t>u</a:t>
            </a:r>
            <a:r>
              <a:rPr lang="en-US" sz="1200" b="1" spc="-4" dirty="0" smtClean="0">
                <a:solidFill>
                  <a:srgbClr val="001F5F"/>
                </a:solidFill>
                <a:latin typeface="Times New Roman"/>
                <a:cs typeface="Times New Roman"/>
              </a:rPr>
              <a:t>c</a:t>
            </a:r>
            <a:r>
              <a:rPr lang="en-US" sz="1200" b="1" spc="0" dirty="0" smtClean="0">
                <a:solidFill>
                  <a:srgbClr val="001F5F"/>
                </a:solidFill>
                <a:latin typeface="Times New Roman"/>
                <a:cs typeface="Times New Roman"/>
              </a:rPr>
              <a:t>ose</a:t>
            </a:r>
            <a:r>
              <a:rPr lang="en-US" sz="1200" b="1" spc="190" dirty="0" smtClean="0">
                <a:solidFill>
                  <a:srgbClr val="001F5F"/>
                </a:solidFill>
                <a:latin typeface="Times New Roman"/>
                <a:cs typeface="Times New Roman"/>
              </a:rPr>
              <a:t> </a:t>
            </a:r>
            <a:r>
              <a:rPr lang="en-US" sz="1200" spc="-4" dirty="0" smtClean="0">
                <a:solidFill>
                  <a:srgbClr val="001F5F"/>
                </a:solidFill>
                <a:latin typeface="Times New Roman"/>
                <a:cs typeface="Times New Roman"/>
              </a:rPr>
              <a:t>a</a:t>
            </a:r>
            <a:r>
              <a:rPr lang="en-US" sz="1200" spc="0" dirty="0" smtClean="0">
                <a:solidFill>
                  <a:srgbClr val="001F5F"/>
                </a:solidFill>
                <a:latin typeface="Times New Roman"/>
                <a:cs typeface="Times New Roman"/>
              </a:rPr>
              <a:t>nd</a:t>
            </a:r>
            <a:r>
              <a:rPr lang="en-US" sz="1200" spc="195" dirty="0" smtClean="0">
                <a:solidFill>
                  <a:srgbClr val="001F5F"/>
                </a:solidFill>
                <a:latin typeface="Times New Roman"/>
                <a:cs typeface="Times New Roman"/>
              </a:rPr>
              <a:t> </a:t>
            </a:r>
            <a:r>
              <a:rPr lang="en-US" sz="1200" b="1" spc="0" dirty="0" smtClean="0">
                <a:solidFill>
                  <a:srgbClr val="001F5F"/>
                </a:solidFill>
                <a:latin typeface="Times New Roman"/>
                <a:cs typeface="Times New Roman"/>
              </a:rPr>
              <a:t>a</a:t>
            </a:r>
            <a:r>
              <a:rPr lang="en-US" sz="1200" b="1" spc="-14" dirty="0" smtClean="0">
                <a:solidFill>
                  <a:srgbClr val="001F5F"/>
                </a:solidFill>
                <a:latin typeface="Times New Roman"/>
                <a:cs typeface="Times New Roman"/>
              </a:rPr>
              <a:t>m</a:t>
            </a:r>
            <a:r>
              <a:rPr lang="en-US" sz="1200" b="1" spc="0" dirty="0" smtClean="0">
                <a:solidFill>
                  <a:srgbClr val="001F5F"/>
                </a:solidFill>
                <a:latin typeface="Times New Roman"/>
                <a:cs typeface="Times New Roman"/>
              </a:rPr>
              <a:t>i</a:t>
            </a:r>
            <a:r>
              <a:rPr lang="en-US" sz="1200" b="1" spc="4" dirty="0" smtClean="0">
                <a:solidFill>
                  <a:srgbClr val="001F5F"/>
                </a:solidFill>
                <a:latin typeface="Times New Roman"/>
                <a:cs typeface="Times New Roman"/>
              </a:rPr>
              <a:t>n</a:t>
            </a:r>
            <a:r>
              <a:rPr lang="en-US" sz="1200" b="1" spc="0" dirty="0" smtClean="0">
                <a:solidFill>
                  <a:srgbClr val="001F5F"/>
                </a:solidFill>
                <a:latin typeface="Times New Roman"/>
                <a:cs typeface="Times New Roman"/>
              </a:rPr>
              <a:t>o a</a:t>
            </a:r>
            <a:r>
              <a:rPr lang="en-US" sz="1200" b="1" spc="-4" dirty="0" smtClean="0">
                <a:solidFill>
                  <a:srgbClr val="001F5F"/>
                </a:solidFill>
                <a:latin typeface="Times New Roman"/>
                <a:cs typeface="Times New Roman"/>
              </a:rPr>
              <a:t>c</a:t>
            </a:r>
            <a:r>
              <a:rPr lang="en-US" sz="1200" b="1" spc="0" dirty="0" smtClean="0">
                <a:solidFill>
                  <a:srgbClr val="001F5F"/>
                </a:solidFill>
                <a:latin typeface="Times New Roman"/>
                <a:cs typeface="Times New Roman"/>
              </a:rPr>
              <a:t>i</a:t>
            </a:r>
            <a:r>
              <a:rPr lang="en-US" sz="1200" b="1" spc="4" dirty="0" smtClean="0">
                <a:solidFill>
                  <a:srgbClr val="001F5F"/>
                </a:solidFill>
                <a:latin typeface="Times New Roman"/>
                <a:cs typeface="Times New Roman"/>
              </a:rPr>
              <a:t>d</a:t>
            </a:r>
            <a:r>
              <a:rPr lang="en-US" sz="1200" b="1" spc="0" dirty="0" smtClean="0">
                <a:solidFill>
                  <a:srgbClr val="001F5F"/>
                </a:solidFill>
                <a:latin typeface="Times New Roman"/>
                <a:cs typeface="Times New Roman"/>
              </a:rPr>
              <a:t>s</a:t>
            </a:r>
            <a:r>
              <a:rPr lang="en-US" sz="1200" b="1" spc="100" dirty="0" smtClean="0">
                <a:solidFill>
                  <a:srgbClr val="001F5F"/>
                </a:solidFill>
                <a:latin typeface="Times New Roman"/>
                <a:cs typeface="Times New Roman"/>
              </a:rPr>
              <a:t> </a:t>
            </a:r>
            <a:r>
              <a:rPr lang="en-US" sz="1200" spc="-4" dirty="0" smtClean="0">
                <a:solidFill>
                  <a:srgbClr val="001F5F"/>
                </a:solidFill>
                <a:latin typeface="Times New Roman"/>
                <a:cs typeface="Times New Roman"/>
              </a:rPr>
              <a:t>a</a:t>
            </a:r>
            <a:r>
              <a:rPr lang="en-US" sz="1200" spc="0" dirty="0" smtClean="0">
                <a:solidFill>
                  <a:srgbClr val="001F5F"/>
                </a:solidFill>
                <a:latin typeface="Times New Roman"/>
                <a:cs typeface="Times New Roman"/>
              </a:rPr>
              <a:t>nd</a:t>
            </a:r>
            <a:r>
              <a:rPr lang="en-US" sz="1200" spc="109"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a</a:t>
            </a:r>
            <a:r>
              <a:rPr lang="en-US" sz="1200" spc="100"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p</a:t>
            </a:r>
            <a:r>
              <a:rPr lang="en-US" sz="1200" spc="-4" dirty="0" smtClean="0">
                <a:solidFill>
                  <a:srgbClr val="001F5F"/>
                </a:solidFill>
                <a:latin typeface="Times New Roman"/>
                <a:cs typeface="Times New Roman"/>
              </a:rPr>
              <a:t>r</a:t>
            </a:r>
            <a:r>
              <a:rPr lang="en-US" sz="1200" spc="0" dirty="0" smtClean="0">
                <a:solidFill>
                  <a:srgbClr val="001F5F"/>
                </a:solidFill>
                <a:latin typeface="Times New Roman"/>
                <a:cs typeface="Times New Roman"/>
              </a:rPr>
              <a:t>oportional</a:t>
            </a:r>
            <a:r>
              <a:rPr lang="en-US" sz="1200" spc="104" dirty="0" smtClean="0">
                <a:solidFill>
                  <a:srgbClr val="001F5F"/>
                </a:solidFill>
                <a:latin typeface="Times New Roman"/>
                <a:cs typeface="Times New Roman"/>
              </a:rPr>
              <a:t> </a:t>
            </a:r>
            <a:r>
              <a:rPr lang="en-US" sz="1200" spc="-4" dirty="0" smtClean="0">
                <a:solidFill>
                  <a:srgbClr val="001F5F"/>
                </a:solidFill>
                <a:latin typeface="Times New Roman"/>
                <a:cs typeface="Times New Roman"/>
              </a:rPr>
              <a:t>a</a:t>
            </a:r>
            <a:r>
              <a:rPr lang="en-US" sz="1200" spc="0" dirty="0" smtClean="0">
                <a:solidFill>
                  <a:srgbClr val="001F5F"/>
                </a:solidFill>
                <a:latin typeface="Times New Roman"/>
                <a:cs typeface="Times New Roman"/>
              </a:rPr>
              <a:t>mo</a:t>
            </a:r>
            <a:r>
              <a:rPr lang="en-US" sz="1200" spc="4" dirty="0" smtClean="0">
                <a:solidFill>
                  <a:srgbClr val="001F5F"/>
                </a:solidFill>
                <a:latin typeface="Times New Roman"/>
                <a:cs typeface="Times New Roman"/>
              </a:rPr>
              <a:t>u</a:t>
            </a:r>
            <a:r>
              <a:rPr lang="en-US" sz="1200" spc="0" dirty="0" smtClean="0">
                <a:solidFill>
                  <a:srgbClr val="001F5F"/>
                </a:solidFill>
                <a:latin typeface="Times New Roman"/>
                <a:cs typeface="Times New Roman"/>
              </a:rPr>
              <a:t>nt</a:t>
            </a:r>
            <a:r>
              <a:rPr lang="en-US" sz="1200" spc="109"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of</a:t>
            </a:r>
            <a:r>
              <a:rPr lang="en-US" sz="1200" spc="104" dirty="0" smtClean="0">
                <a:solidFill>
                  <a:srgbClr val="001F5F"/>
                </a:solidFill>
                <a:latin typeface="Times New Roman"/>
                <a:cs typeface="Times New Roman"/>
              </a:rPr>
              <a:t> </a:t>
            </a:r>
            <a:r>
              <a:rPr lang="en-US" sz="1200" b="1" spc="9" dirty="0" smtClean="0">
                <a:solidFill>
                  <a:srgbClr val="001F5F"/>
                </a:solidFill>
                <a:latin typeface="Times New Roman"/>
                <a:cs typeface="Times New Roman"/>
              </a:rPr>
              <a:t>w</a:t>
            </a:r>
            <a:r>
              <a:rPr lang="en-US" sz="1200" b="1" spc="0" dirty="0" smtClean="0">
                <a:solidFill>
                  <a:srgbClr val="001F5F"/>
                </a:solidFill>
                <a:latin typeface="Times New Roman"/>
                <a:cs typeface="Times New Roman"/>
              </a:rPr>
              <a:t>a</a:t>
            </a:r>
            <a:r>
              <a:rPr lang="en-US" sz="1200" b="1" spc="-4" dirty="0" smtClean="0">
                <a:solidFill>
                  <a:srgbClr val="001F5F"/>
                </a:solidFill>
                <a:latin typeface="Times New Roman"/>
                <a:cs typeface="Times New Roman"/>
              </a:rPr>
              <a:t>ter</a:t>
            </a:r>
            <a:r>
              <a:rPr lang="en-US" sz="1200" spc="0" dirty="0" smtClean="0">
                <a:solidFill>
                  <a:srgbClr val="001F5F"/>
                </a:solidFill>
                <a:latin typeface="Times New Roman"/>
                <a:cs typeface="Times New Roman"/>
              </a:rPr>
              <a:t>.</a:t>
            </a:r>
            <a:r>
              <a:rPr lang="en-US" sz="1200" spc="104"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The</a:t>
            </a:r>
            <a:r>
              <a:rPr lang="en-US" sz="1200" spc="100"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me</a:t>
            </a:r>
            <a:r>
              <a:rPr lang="en-US" sz="1200" spc="-4" dirty="0" smtClean="0">
                <a:solidFill>
                  <a:srgbClr val="001F5F"/>
                </a:solidFill>
                <a:latin typeface="Times New Roman"/>
                <a:cs typeface="Times New Roman"/>
              </a:rPr>
              <a:t>c</a:t>
            </a:r>
            <a:r>
              <a:rPr lang="en-US" sz="1200" spc="0" dirty="0" smtClean="0">
                <a:solidFill>
                  <a:srgbClr val="001F5F"/>
                </a:solidFill>
                <a:latin typeface="Times New Roman"/>
                <a:cs typeface="Times New Roman"/>
              </a:rPr>
              <a:t>h</a:t>
            </a:r>
            <a:r>
              <a:rPr lang="en-US" sz="1200" spc="-4" dirty="0" smtClean="0">
                <a:solidFill>
                  <a:srgbClr val="001F5F"/>
                </a:solidFill>
                <a:latin typeface="Times New Roman"/>
                <a:cs typeface="Times New Roman"/>
              </a:rPr>
              <a:t>a</a:t>
            </a:r>
            <a:r>
              <a:rPr lang="en-US" sz="1200" spc="0" dirty="0" smtClean="0">
                <a:solidFill>
                  <a:srgbClr val="001F5F"/>
                </a:solidFill>
                <a:latin typeface="Times New Roman"/>
                <a:cs typeface="Times New Roman"/>
              </a:rPr>
              <a:t>nism</a:t>
            </a:r>
            <a:r>
              <a:rPr lang="en-US" sz="1200" spc="109"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for</a:t>
            </a:r>
            <a:r>
              <a:rPr lang="en-US" sz="1200" spc="100" dirty="0" smtClean="0">
                <a:solidFill>
                  <a:srgbClr val="001F5F"/>
                </a:solidFill>
                <a:latin typeface="Times New Roman"/>
                <a:cs typeface="Times New Roman"/>
              </a:rPr>
              <a:t> </a:t>
            </a:r>
            <a:r>
              <a:rPr lang="en-US" sz="1200" spc="-9" dirty="0" smtClean="0">
                <a:solidFill>
                  <a:srgbClr val="001F5F"/>
                </a:solidFill>
                <a:latin typeface="Times New Roman"/>
                <a:cs typeface="Times New Roman"/>
              </a:rPr>
              <a:t>g</a:t>
            </a:r>
            <a:r>
              <a:rPr lang="en-US" sz="1200" spc="0" dirty="0" smtClean="0">
                <a:solidFill>
                  <a:srgbClr val="001F5F"/>
                </a:solidFill>
                <a:latin typeface="Times New Roman"/>
                <a:cs typeface="Times New Roman"/>
              </a:rPr>
              <a:t>lucose</a:t>
            </a:r>
            <a:r>
              <a:rPr lang="en-US" sz="1200" spc="100" dirty="0" smtClean="0">
                <a:solidFill>
                  <a:srgbClr val="001F5F"/>
                </a:solidFill>
                <a:latin typeface="Times New Roman"/>
                <a:cs typeface="Times New Roman"/>
              </a:rPr>
              <a:t> </a:t>
            </a:r>
            <a:r>
              <a:rPr lang="en-US" sz="1200" spc="-4" dirty="0" smtClean="0">
                <a:solidFill>
                  <a:srgbClr val="001F5F"/>
                </a:solidFill>
                <a:latin typeface="Times New Roman"/>
                <a:cs typeface="Times New Roman"/>
              </a:rPr>
              <a:t>a</a:t>
            </a:r>
            <a:r>
              <a:rPr lang="en-US" sz="1200" spc="0" dirty="0" smtClean="0">
                <a:solidFill>
                  <a:srgbClr val="001F5F"/>
                </a:solidFill>
                <a:latin typeface="Times New Roman"/>
                <a:cs typeface="Times New Roman"/>
              </a:rPr>
              <a:t>nd</a:t>
            </a:r>
            <a:r>
              <a:rPr lang="en-US" sz="1200" spc="104" dirty="0" smtClean="0">
                <a:solidFill>
                  <a:srgbClr val="001F5F"/>
                </a:solidFill>
                <a:latin typeface="Times New Roman"/>
                <a:cs typeface="Times New Roman"/>
              </a:rPr>
              <a:t> </a:t>
            </a:r>
            <a:r>
              <a:rPr lang="en-US" sz="1200" spc="-4" dirty="0" smtClean="0">
                <a:solidFill>
                  <a:srgbClr val="001F5F"/>
                </a:solidFill>
                <a:latin typeface="Times New Roman"/>
                <a:cs typeface="Times New Roman"/>
              </a:rPr>
              <a:t>a</a:t>
            </a:r>
            <a:r>
              <a:rPr lang="en-US" sz="1200" spc="0" dirty="0" smtClean="0">
                <a:solidFill>
                  <a:srgbClr val="001F5F"/>
                </a:solidFill>
                <a:latin typeface="Times New Roman"/>
                <a:cs typeface="Times New Roman"/>
              </a:rPr>
              <a:t>m</a:t>
            </a:r>
            <a:r>
              <a:rPr lang="en-US" sz="1200" spc="4" dirty="0" smtClean="0">
                <a:solidFill>
                  <a:srgbClr val="001F5F"/>
                </a:solidFill>
                <a:latin typeface="Times New Roman"/>
                <a:cs typeface="Times New Roman"/>
              </a:rPr>
              <a:t>i</a:t>
            </a:r>
            <a:r>
              <a:rPr lang="en-US" sz="1200" spc="0" dirty="0" smtClean="0">
                <a:solidFill>
                  <a:srgbClr val="001F5F"/>
                </a:solidFill>
                <a:latin typeface="Times New Roman"/>
                <a:cs typeface="Times New Roman"/>
              </a:rPr>
              <a:t>no</a:t>
            </a:r>
            <a:r>
              <a:rPr lang="en-US" sz="1200" spc="104" dirty="0" smtClean="0">
                <a:solidFill>
                  <a:srgbClr val="001F5F"/>
                </a:solidFill>
                <a:latin typeface="Times New Roman"/>
                <a:cs typeface="Times New Roman"/>
              </a:rPr>
              <a:t> </a:t>
            </a:r>
            <a:r>
              <a:rPr lang="en-US" sz="1200" spc="-4" dirty="0" smtClean="0">
                <a:solidFill>
                  <a:srgbClr val="001F5F"/>
                </a:solidFill>
                <a:latin typeface="Times New Roman"/>
                <a:cs typeface="Times New Roman"/>
              </a:rPr>
              <a:t>ac</a:t>
            </a:r>
            <a:r>
              <a:rPr lang="en-US" sz="1200" spc="0" dirty="0" smtClean="0">
                <a:solidFill>
                  <a:srgbClr val="001F5F"/>
                </a:solidFill>
                <a:latin typeface="Times New Roman"/>
                <a:cs typeface="Times New Roman"/>
              </a:rPr>
              <a:t>id</a:t>
            </a:r>
            <a:r>
              <a:rPr lang="en-US" sz="1200" spc="109"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r</a:t>
            </a:r>
            <a:r>
              <a:rPr lang="en-US" sz="1200" spc="-9" dirty="0" smtClean="0">
                <a:solidFill>
                  <a:srgbClr val="001F5F"/>
                </a:solidFill>
                <a:latin typeface="Times New Roman"/>
                <a:cs typeface="Times New Roman"/>
              </a:rPr>
              <a:t>e</a:t>
            </a:r>
            <a:r>
              <a:rPr lang="en-US" sz="1200" spc="-4" dirty="0" smtClean="0">
                <a:solidFill>
                  <a:srgbClr val="001F5F"/>
                </a:solidFill>
                <a:latin typeface="Times New Roman"/>
                <a:cs typeface="Times New Roman"/>
              </a:rPr>
              <a:t>a</a:t>
            </a:r>
            <a:r>
              <a:rPr lang="en-US" sz="1200" spc="0" dirty="0" smtClean="0">
                <a:solidFill>
                  <a:srgbClr val="001F5F"/>
                </a:solidFill>
                <a:latin typeface="Times New Roman"/>
                <a:cs typeface="Times New Roman"/>
              </a:rPr>
              <a:t>bsorption</a:t>
            </a:r>
            <a:r>
              <a:rPr lang="en-US" sz="1200" spc="109"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invo</a:t>
            </a:r>
            <a:r>
              <a:rPr lang="en-US" sz="1200" spc="4" dirty="0" smtClean="0">
                <a:solidFill>
                  <a:srgbClr val="001F5F"/>
                </a:solidFill>
                <a:latin typeface="Times New Roman"/>
                <a:cs typeface="Times New Roman"/>
              </a:rPr>
              <a:t>l</a:t>
            </a:r>
            <a:r>
              <a:rPr lang="en-US" sz="1200" spc="0" dirty="0" smtClean="0">
                <a:solidFill>
                  <a:srgbClr val="001F5F"/>
                </a:solidFill>
                <a:latin typeface="Times New Roman"/>
                <a:cs typeface="Times New Roman"/>
              </a:rPr>
              <a:t>v</a:t>
            </a:r>
            <a:r>
              <a:rPr lang="en-US" sz="1200" spc="-4" dirty="0" smtClean="0">
                <a:solidFill>
                  <a:srgbClr val="001F5F"/>
                </a:solidFill>
                <a:latin typeface="Times New Roman"/>
                <a:cs typeface="Times New Roman"/>
              </a:rPr>
              <a:t>e</a:t>
            </a:r>
            <a:r>
              <a:rPr lang="en-US" sz="1200" spc="0" dirty="0" smtClean="0">
                <a:solidFill>
                  <a:srgbClr val="001F5F"/>
                </a:solidFill>
                <a:latin typeface="Times New Roman"/>
                <a:cs typeface="Times New Roman"/>
              </a:rPr>
              <a:t>s </a:t>
            </a:r>
            <a:r>
              <a:rPr lang="en-US" sz="1200" spc="-4" dirty="0" smtClean="0">
                <a:solidFill>
                  <a:srgbClr val="001F5F"/>
                </a:solidFill>
                <a:latin typeface="Times New Roman"/>
                <a:cs typeface="Times New Roman"/>
              </a:rPr>
              <a:t>c</a:t>
            </a:r>
            <a:r>
              <a:rPr lang="en-US" sz="1200" spc="0" dirty="0" smtClean="0">
                <a:solidFill>
                  <a:srgbClr val="001F5F"/>
                </a:solidFill>
                <a:latin typeface="Times New Roman"/>
                <a:cs typeface="Times New Roman"/>
              </a:rPr>
              <a:t>o</a:t>
            </a:r>
            <a:r>
              <a:rPr lang="en-US" sz="1200" spc="-4" dirty="0" smtClean="0">
                <a:solidFill>
                  <a:srgbClr val="001F5F"/>
                </a:solidFill>
                <a:latin typeface="Times New Roman"/>
                <a:cs typeface="Times New Roman"/>
              </a:rPr>
              <a:t>-</a:t>
            </a:r>
            <a:r>
              <a:rPr lang="en-US" sz="1200" spc="0" dirty="0" smtClean="0">
                <a:solidFill>
                  <a:srgbClr val="001F5F"/>
                </a:solidFill>
                <a:latin typeface="Times New Roman"/>
                <a:cs typeface="Times New Roman"/>
              </a:rPr>
              <a:t>tr</a:t>
            </a:r>
            <a:r>
              <a:rPr lang="en-US" sz="1200" spc="-4" dirty="0" smtClean="0">
                <a:solidFill>
                  <a:srgbClr val="001F5F"/>
                </a:solidFill>
                <a:latin typeface="Times New Roman"/>
                <a:cs typeface="Times New Roman"/>
              </a:rPr>
              <a:t>a</a:t>
            </a:r>
            <a:r>
              <a:rPr lang="en-US" sz="1200" spc="0" dirty="0" smtClean="0">
                <a:solidFill>
                  <a:srgbClr val="001F5F"/>
                </a:solidFill>
                <a:latin typeface="Times New Roman"/>
                <a:cs typeface="Times New Roman"/>
              </a:rPr>
              <a:t>nsport</a:t>
            </a:r>
            <a:r>
              <a:rPr lang="en-US" sz="1200" spc="4"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with</a:t>
            </a:r>
            <a:r>
              <a:rPr lang="en-US" sz="1200" spc="9"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N</a:t>
            </a:r>
            <a:r>
              <a:rPr lang="en-US" sz="1200" spc="-4" dirty="0" smtClean="0">
                <a:solidFill>
                  <a:srgbClr val="001F5F"/>
                </a:solidFill>
                <a:latin typeface="Times New Roman"/>
                <a:cs typeface="Times New Roman"/>
              </a:rPr>
              <a:t>a</a:t>
            </a:r>
            <a:r>
              <a:rPr lang="en-US" sz="1200" spc="0" baseline="39858" dirty="0" smtClean="0">
                <a:solidFill>
                  <a:srgbClr val="001F5F"/>
                </a:solidFill>
                <a:latin typeface="Times New Roman"/>
                <a:cs typeface="Times New Roman"/>
              </a:rPr>
              <a:t>+</a:t>
            </a:r>
            <a:r>
              <a:rPr lang="en-US" sz="1200" spc="110" baseline="39858" dirty="0" smtClean="0">
                <a:solidFill>
                  <a:srgbClr val="001F5F"/>
                </a:solidFill>
                <a:latin typeface="Times New Roman"/>
                <a:cs typeface="Times New Roman"/>
              </a:rPr>
              <a:t> </a:t>
            </a:r>
            <a:r>
              <a:rPr lang="en-US" sz="1200" spc="-4" dirty="0" smtClean="0">
                <a:solidFill>
                  <a:srgbClr val="001F5F"/>
                </a:solidFill>
                <a:latin typeface="Times New Roman"/>
                <a:cs typeface="Times New Roman"/>
              </a:rPr>
              <a:t>ac</a:t>
            </a:r>
            <a:r>
              <a:rPr lang="en-US" sz="1200" spc="0" dirty="0" smtClean="0">
                <a:solidFill>
                  <a:srgbClr val="001F5F"/>
                </a:solidFill>
                <a:latin typeface="Times New Roman"/>
                <a:cs typeface="Times New Roman"/>
              </a:rPr>
              <a:t>ross</a:t>
            </a:r>
            <a:r>
              <a:rPr lang="en-US" sz="1200" spc="4"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the</a:t>
            </a:r>
            <a:r>
              <a:rPr lang="en-US" sz="1200" spc="4"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p</a:t>
            </a:r>
            <a:r>
              <a:rPr lang="en-US" sz="1200" spc="-4" dirty="0" smtClean="0">
                <a:solidFill>
                  <a:srgbClr val="001F5F"/>
                </a:solidFill>
                <a:latin typeface="Times New Roman"/>
                <a:cs typeface="Times New Roman"/>
              </a:rPr>
              <a:t>r</a:t>
            </a:r>
            <a:r>
              <a:rPr lang="en-US" sz="1200" spc="0" dirty="0" smtClean="0">
                <a:solidFill>
                  <a:srgbClr val="001F5F"/>
                </a:solidFill>
                <a:latin typeface="Times New Roman"/>
                <a:cs typeface="Times New Roman"/>
              </a:rPr>
              <a:t>o</a:t>
            </a:r>
            <a:r>
              <a:rPr lang="en-US" sz="1200" spc="9" dirty="0" smtClean="0">
                <a:solidFill>
                  <a:srgbClr val="001F5F"/>
                </a:solidFill>
                <a:latin typeface="Times New Roman"/>
                <a:cs typeface="Times New Roman"/>
              </a:rPr>
              <a:t>x</a:t>
            </a:r>
            <a:r>
              <a:rPr lang="en-US" sz="1200" spc="0" dirty="0" smtClean="0">
                <a:solidFill>
                  <a:srgbClr val="001F5F"/>
                </a:solidFill>
                <a:latin typeface="Times New Roman"/>
                <a:cs typeface="Times New Roman"/>
              </a:rPr>
              <a:t>i</a:t>
            </a:r>
            <a:r>
              <a:rPr lang="en-US" sz="1200" spc="4" dirty="0" smtClean="0">
                <a:solidFill>
                  <a:srgbClr val="001F5F"/>
                </a:solidFill>
                <a:latin typeface="Times New Roman"/>
                <a:cs typeface="Times New Roman"/>
              </a:rPr>
              <a:t>m</a:t>
            </a:r>
            <a:r>
              <a:rPr lang="en-US" sz="1200" spc="-4" dirty="0" smtClean="0">
                <a:solidFill>
                  <a:srgbClr val="001F5F"/>
                </a:solidFill>
                <a:latin typeface="Times New Roman"/>
                <a:cs typeface="Times New Roman"/>
              </a:rPr>
              <a:t>a</a:t>
            </a:r>
            <a:r>
              <a:rPr lang="en-US" sz="1200" spc="0" dirty="0" smtClean="0">
                <a:solidFill>
                  <a:srgbClr val="001F5F"/>
                </a:solidFill>
                <a:latin typeface="Times New Roman"/>
                <a:cs typeface="Times New Roman"/>
              </a:rPr>
              <a:t>l</a:t>
            </a:r>
            <a:r>
              <a:rPr lang="en-US" sz="1200" spc="9"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tubu</a:t>
            </a:r>
            <a:r>
              <a:rPr lang="en-US" sz="1200" spc="4" dirty="0" smtClean="0">
                <a:solidFill>
                  <a:srgbClr val="001F5F"/>
                </a:solidFill>
                <a:latin typeface="Times New Roman"/>
                <a:cs typeface="Times New Roman"/>
              </a:rPr>
              <a:t>l</a:t>
            </a:r>
            <a:r>
              <a:rPr lang="en-US" sz="1200" spc="0" dirty="0" smtClean="0">
                <a:solidFill>
                  <a:srgbClr val="001F5F"/>
                </a:solidFill>
                <a:latin typeface="Times New Roman"/>
                <a:cs typeface="Times New Roman"/>
              </a:rPr>
              <a:t>e </a:t>
            </a:r>
            <a:r>
              <a:rPr lang="en-US" sz="1200" spc="-4" dirty="0" smtClean="0">
                <a:solidFill>
                  <a:srgbClr val="001F5F"/>
                </a:solidFill>
                <a:latin typeface="Times New Roman"/>
                <a:cs typeface="Times New Roman"/>
              </a:rPr>
              <a:t>a</a:t>
            </a:r>
            <a:r>
              <a:rPr lang="en-US" sz="1200" spc="0" dirty="0" smtClean="0">
                <a:solidFill>
                  <a:srgbClr val="001F5F"/>
                </a:solidFill>
                <a:latin typeface="Times New Roman"/>
                <a:cs typeface="Times New Roman"/>
              </a:rPr>
              <a:t>pic</a:t>
            </a:r>
            <a:r>
              <a:rPr lang="en-US" sz="1200" spc="-4" dirty="0" smtClean="0">
                <a:solidFill>
                  <a:srgbClr val="001F5F"/>
                </a:solidFill>
                <a:latin typeface="Times New Roman"/>
                <a:cs typeface="Times New Roman"/>
              </a:rPr>
              <a:t>a</a:t>
            </a:r>
            <a:r>
              <a:rPr lang="en-US" sz="1200" spc="0" dirty="0" smtClean="0">
                <a:solidFill>
                  <a:srgbClr val="001F5F"/>
                </a:solidFill>
                <a:latin typeface="Times New Roman"/>
                <a:cs typeface="Times New Roman"/>
              </a:rPr>
              <a:t>l</a:t>
            </a:r>
            <a:r>
              <a:rPr lang="en-US" sz="1200" spc="9"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memb</a:t>
            </a:r>
            <a:r>
              <a:rPr lang="en-US" sz="1200" spc="-4" dirty="0" smtClean="0">
                <a:solidFill>
                  <a:srgbClr val="001F5F"/>
                </a:solidFill>
                <a:latin typeface="Times New Roman"/>
                <a:cs typeface="Times New Roman"/>
              </a:rPr>
              <a:t>ra</a:t>
            </a:r>
            <a:r>
              <a:rPr lang="en-US" sz="1200" spc="0" dirty="0" smtClean="0">
                <a:solidFill>
                  <a:srgbClr val="001F5F"/>
                </a:solidFill>
                <a:latin typeface="Times New Roman"/>
                <a:cs typeface="Times New Roman"/>
              </a:rPr>
              <a:t>n</a:t>
            </a:r>
            <a:r>
              <a:rPr lang="en-US" sz="1200" spc="-4" dirty="0" smtClean="0">
                <a:solidFill>
                  <a:srgbClr val="001F5F"/>
                </a:solidFill>
                <a:latin typeface="Times New Roman"/>
                <a:cs typeface="Times New Roman"/>
              </a:rPr>
              <a:t>e</a:t>
            </a:r>
            <a:r>
              <a:rPr lang="en-US" sz="1200" spc="0" dirty="0" smtClean="0">
                <a:solidFill>
                  <a:srgbClr val="001F5F"/>
                </a:solidFill>
                <a:latin typeface="Times New Roman"/>
                <a:cs typeface="Times New Roman"/>
              </a:rPr>
              <a:t>.</a:t>
            </a:r>
            <a:r>
              <a:rPr lang="en-US" sz="1200" spc="4" dirty="0" smtClean="0">
                <a:solidFill>
                  <a:srgbClr val="001F5F"/>
                </a:solidFill>
                <a:latin typeface="Times New Roman"/>
                <a:cs typeface="Times New Roman"/>
              </a:rPr>
              <a:t> </a:t>
            </a:r>
            <a:r>
              <a:rPr lang="en-US" sz="1200" spc="-29" dirty="0" smtClean="0">
                <a:solidFill>
                  <a:srgbClr val="001F5F"/>
                </a:solidFill>
                <a:latin typeface="Times New Roman"/>
                <a:cs typeface="Times New Roman"/>
              </a:rPr>
              <a:t>I</a:t>
            </a:r>
            <a:r>
              <a:rPr lang="en-US" sz="1200" spc="0" dirty="0" smtClean="0">
                <a:solidFill>
                  <a:srgbClr val="001F5F"/>
                </a:solidFill>
                <a:latin typeface="Times New Roman"/>
                <a:cs typeface="Times New Roman"/>
              </a:rPr>
              <a:t>n</a:t>
            </a:r>
            <a:r>
              <a:rPr lang="en-US" sz="1200" spc="4" dirty="0" smtClean="0">
                <a:solidFill>
                  <a:srgbClr val="001F5F"/>
                </a:solidFill>
                <a:latin typeface="Times New Roman"/>
                <a:cs typeface="Times New Roman"/>
              </a:rPr>
              <a:t> </a:t>
            </a:r>
            <a:r>
              <a:rPr lang="en-US" sz="1200" spc="-4" dirty="0" smtClean="0">
                <a:solidFill>
                  <a:srgbClr val="001F5F"/>
                </a:solidFill>
                <a:latin typeface="Times New Roman"/>
                <a:cs typeface="Times New Roman"/>
              </a:rPr>
              <a:t>a</a:t>
            </a:r>
            <a:r>
              <a:rPr lang="en-US" sz="1200" spc="0" dirty="0" smtClean="0">
                <a:solidFill>
                  <a:srgbClr val="001F5F"/>
                </a:solidFill>
                <a:latin typeface="Times New Roman"/>
                <a:cs typeface="Times New Roman"/>
              </a:rPr>
              <a:t>ddi</a:t>
            </a:r>
            <a:r>
              <a:rPr lang="en-US" sz="1200" spc="4" dirty="0" smtClean="0">
                <a:solidFill>
                  <a:srgbClr val="001F5F"/>
                </a:solidFill>
                <a:latin typeface="Times New Roman"/>
                <a:cs typeface="Times New Roman"/>
              </a:rPr>
              <a:t>t</a:t>
            </a:r>
            <a:r>
              <a:rPr lang="en-US" sz="1200" spc="0" dirty="0" smtClean="0">
                <a:solidFill>
                  <a:srgbClr val="001F5F"/>
                </a:solidFill>
                <a:latin typeface="Times New Roman"/>
                <a:cs typeface="Times New Roman"/>
              </a:rPr>
              <a:t>ion,</a:t>
            </a:r>
            <a:r>
              <a:rPr lang="en-US" sz="1200" spc="9"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the</a:t>
            </a:r>
            <a:r>
              <a:rPr lang="en-US" sz="1200" spc="4"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p</a:t>
            </a:r>
            <a:r>
              <a:rPr lang="en-US" sz="1200" spc="-4" dirty="0" smtClean="0">
                <a:solidFill>
                  <a:srgbClr val="001F5F"/>
                </a:solidFill>
                <a:latin typeface="Times New Roman"/>
                <a:cs typeface="Times New Roman"/>
              </a:rPr>
              <a:t>r</a:t>
            </a:r>
            <a:r>
              <a:rPr lang="en-US" sz="1200" spc="0" dirty="0" smtClean="0">
                <a:solidFill>
                  <a:srgbClr val="001F5F"/>
                </a:solidFill>
                <a:latin typeface="Times New Roman"/>
                <a:cs typeface="Times New Roman"/>
              </a:rPr>
              <a:t>o</a:t>
            </a:r>
            <a:r>
              <a:rPr lang="en-US" sz="1200" spc="9" dirty="0" smtClean="0">
                <a:solidFill>
                  <a:srgbClr val="001F5F"/>
                </a:solidFill>
                <a:latin typeface="Times New Roman"/>
                <a:cs typeface="Times New Roman"/>
              </a:rPr>
              <a:t>x</a:t>
            </a:r>
            <a:r>
              <a:rPr lang="en-US" sz="1200" spc="0" dirty="0" smtClean="0">
                <a:solidFill>
                  <a:srgbClr val="001F5F"/>
                </a:solidFill>
                <a:latin typeface="Times New Roman"/>
                <a:cs typeface="Times New Roman"/>
              </a:rPr>
              <a:t>i</a:t>
            </a:r>
            <a:r>
              <a:rPr lang="en-US" sz="1200" spc="4" dirty="0" smtClean="0">
                <a:solidFill>
                  <a:srgbClr val="001F5F"/>
                </a:solidFill>
                <a:latin typeface="Times New Roman"/>
                <a:cs typeface="Times New Roman"/>
              </a:rPr>
              <a:t>m</a:t>
            </a:r>
            <a:r>
              <a:rPr lang="en-US" sz="1200" spc="-4" dirty="0" smtClean="0">
                <a:solidFill>
                  <a:srgbClr val="001F5F"/>
                </a:solidFill>
                <a:latin typeface="Times New Roman"/>
                <a:cs typeface="Times New Roman"/>
              </a:rPr>
              <a:t>a</a:t>
            </a:r>
            <a:r>
              <a:rPr lang="en-US" sz="1200" spc="0" dirty="0" smtClean="0">
                <a:solidFill>
                  <a:srgbClr val="001F5F"/>
                </a:solidFill>
                <a:latin typeface="Times New Roman"/>
                <a:cs typeface="Times New Roman"/>
              </a:rPr>
              <a:t>l</a:t>
            </a:r>
            <a:r>
              <a:rPr lang="en-US" sz="1200" spc="9"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tubu</a:t>
            </a:r>
            <a:r>
              <a:rPr lang="en-US" sz="1200" spc="4" dirty="0" smtClean="0">
                <a:solidFill>
                  <a:srgbClr val="001F5F"/>
                </a:solidFill>
                <a:latin typeface="Times New Roman"/>
                <a:cs typeface="Times New Roman"/>
              </a:rPr>
              <a:t>l</a:t>
            </a:r>
            <a:r>
              <a:rPr lang="en-US" sz="1200" spc="0" dirty="0" smtClean="0">
                <a:solidFill>
                  <a:srgbClr val="001F5F"/>
                </a:solidFill>
                <a:latin typeface="Times New Roman"/>
                <a:cs typeface="Times New Roman"/>
              </a:rPr>
              <a:t>e </a:t>
            </a:r>
            <a:r>
              <a:rPr lang="en-US" sz="1200" spc="-4" dirty="0" smtClean="0">
                <a:solidFill>
                  <a:srgbClr val="001F5F"/>
                </a:solidFill>
                <a:latin typeface="Times New Roman"/>
                <a:cs typeface="Times New Roman"/>
              </a:rPr>
              <a:t>a</a:t>
            </a:r>
            <a:r>
              <a:rPr lang="en-US" sz="1200" spc="0" dirty="0" smtClean="0">
                <a:solidFill>
                  <a:srgbClr val="001F5F"/>
                </a:solidFill>
                <a:latin typeface="Times New Roman"/>
                <a:cs typeface="Times New Roman"/>
              </a:rPr>
              <a:t>lso</a:t>
            </a:r>
            <a:r>
              <a:rPr lang="en-US" sz="1200" spc="9" dirty="0" smtClean="0">
                <a:solidFill>
                  <a:srgbClr val="001F5F"/>
                </a:solidFill>
                <a:latin typeface="Times New Roman"/>
                <a:cs typeface="Times New Roman"/>
              </a:rPr>
              <a:t> </a:t>
            </a:r>
            <a:r>
              <a:rPr lang="en-US" sz="1200" spc="0" dirty="0" err="1" smtClean="0">
                <a:solidFill>
                  <a:srgbClr val="001F5F"/>
                </a:solidFill>
                <a:latin typeface="Times New Roman"/>
                <a:cs typeface="Times New Roman"/>
              </a:rPr>
              <a:t>r</a:t>
            </a:r>
            <a:r>
              <a:rPr lang="en-US" sz="1200" spc="-9" dirty="0" err="1" smtClean="0">
                <a:solidFill>
                  <a:srgbClr val="001F5F"/>
                </a:solidFill>
                <a:latin typeface="Times New Roman"/>
                <a:cs typeface="Times New Roman"/>
              </a:rPr>
              <a:t>e</a:t>
            </a:r>
            <a:r>
              <a:rPr lang="en-US" sz="1200" spc="0" dirty="0" err="1" smtClean="0">
                <a:solidFill>
                  <a:srgbClr val="001F5F"/>
                </a:solidFill>
                <a:latin typeface="Times New Roman"/>
                <a:cs typeface="Times New Roman"/>
              </a:rPr>
              <a:t>sorbs</a:t>
            </a:r>
            <a:r>
              <a:rPr lang="en-US" sz="1200" spc="0" dirty="0" smtClean="0">
                <a:solidFill>
                  <a:srgbClr val="001F5F"/>
                </a:solidFill>
                <a:latin typeface="Times New Roman"/>
                <a:cs typeface="Times New Roman"/>
              </a:rPr>
              <a:t> </a:t>
            </a:r>
            <a:r>
              <a:rPr lang="en-US" sz="1200" b="1" spc="4" dirty="0" smtClean="0">
                <a:solidFill>
                  <a:srgbClr val="001F5F"/>
                </a:solidFill>
                <a:latin typeface="Times New Roman"/>
                <a:cs typeface="Times New Roman"/>
              </a:rPr>
              <a:t>u</a:t>
            </a:r>
            <a:r>
              <a:rPr lang="en-US" sz="1200" b="1" spc="-4" dirty="0" smtClean="0">
                <a:solidFill>
                  <a:srgbClr val="001F5F"/>
                </a:solidFill>
                <a:latin typeface="Times New Roman"/>
                <a:cs typeface="Times New Roman"/>
              </a:rPr>
              <a:t>re</a:t>
            </a:r>
            <a:r>
              <a:rPr lang="en-US" sz="1200" b="1" spc="0" dirty="0" smtClean="0">
                <a:solidFill>
                  <a:srgbClr val="001F5F"/>
                </a:solidFill>
                <a:latin typeface="Times New Roman"/>
                <a:cs typeface="Times New Roman"/>
              </a:rPr>
              <a:t>a</a:t>
            </a:r>
            <a:r>
              <a:rPr lang="en-US" sz="1200" spc="0" dirty="0" smtClean="0">
                <a:solidFill>
                  <a:srgbClr val="001F5F"/>
                </a:solidFill>
                <a:latin typeface="Times New Roman"/>
                <a:cs typeface="Times New Roman"/>
              </a:rPr>
              <a:t>,</a:t>
            </a:r>
            <a:r>
              <a:rPr lang="en-US" sz="1200" spc="9" dirty="0" smtClean="0">
                <a:solidFill>
                  <a:srgbClr val="001F5F"/>
                </a:solidFill>
                <a:latin typeface="Times New Roman"/>
                <a:cs typeface="Times New Roman"/>
              </a:rPr>
              <a:t> </a:t>
            </a:r>
            <a:r>
              <a:rPr lang="en-US" sz="1200" b="1" spc="4" dirty="0" smtClean="0">
                <a:solidFill>
                  <a:srgbClr val="001F5F"/>
                </a:solidFill>
                <a:latin typeface="Times New Roman"/>
                <a:cs typeface="Times New Roman"/>
              </a:rPr>
              <a:t>ph</a:t>
            </a:r>
            <a:r>
              <a:rPr lang="en-US" sz="1200" b="1" spc="0" dirty="0" smtClean="0">
                <a:solidFill>
                  <a:srgbClr val="001F5F"/>
                </a:solidFill>
                <a:latin typeface="Times New Roman"/>
                <a:cs typeface="Times New Roman"/>
              </a:rPr>
              <a:t>os</a:t>
            </a:r>
            <a:r>
              <a:rPr lang="en-US" sz="1200" b="1" spc="4" dirty="0" smtClean="0">
                <a:solidFill>
                  <a:srgbClr val="001F5F"/>
                </a:solidFill>
                <a:latin typeface="Times New Roman"/>
                <a:cs typeface="Times New Roman"/>
              </a:rPr>
              <a:t>ph</a:t>
            </a:r>
            <a:r>
              <a:rPr lang="en-US" sz="1200" b="1" spc="0" dirty="0" smtClean="0">
                <a:solidFill>
                  <a:srgbClr val="001F5F"/>
                </a:solidFill>
                <a:latin typeface="Times New Roman"/>
                <a:cs typeface="Times New Roman"/>
              </a:rPr>
              <a:t>a</a:t>
            </a:r>
            <a:r>
              <a:rPr lang="en-US" sz="1200" b="1" spc="-4" dirty="0" smtClean="0">
                <a:solidFill>
                  <a:srgbClr val="001F5F"/>
                </a:solidFill>
                <a:latin typeface="Times New Roman"/>
                <a:cs typeface="Times New Roman"/>
              </a:rPr>
              <a:t>t</a:t>
            </a:r>
            <a:r>
              <a:rPr lang="en-US" sz="1200" b="1" spc="0" dirty="0" smtClean="0">
                <a:solidFill>
                  <a:srgbClr val="001F5F"/>
                </a:solidFill>
                <a:latin typeface="Times New Roman"/>
                <a:cs typeface="Times New Roman"/>
              </a:rPr>
              <a:t>e</a:t>
            </a:r>
            <a:r>
              <a:rPr lang="en-US" sz="1200" spc="0" dirty="0" smtClean="0">
                <a:solidFill>
                  <a:srgbClr val="001F5F"/>
                </a:solidFill>
                <a:latin typeface="Times New Roman"/>
                <a:cs typeface="Times New Roman"/>
              </a:rPr>
              <a:t>,</a:t>
            </a:r>
            <a:r>
              <a:rPr lang="en-US" sz="1200" spc="4" dirty="0" smtClean="0">
                <a:solidFill>
                  <a:srgbClr val="001F5F"/>
                </a:solidFill>
                <a:latin typeface="Times New Roman"/>
                <a:cs typeface="Times New Roman"/>
              </a:rPr>
              <a:t> </a:t>
            </a:r>
            <a:r>
              <a:rPr lang="en-US" sz="1200" b="1" spc="-4" dirty="0" smtClean="0">
                <a:solidFill>
                  <a:srgbClr val="001F5F"/>
                </a:solidFill>
                <a:latin typeface="Times New Roman"/>
                <a:cs typeface="Times New Roman"/>
              </a:rPr>
              <a:t>M</a:t>
            </a:r>
            <a:r>
              <a:rPr lang="en-US" sz="1200" b="1" spc="0" dirty="0" smtClean="0">
                <a:solidFill>
                  <a:srgbClr val="001F5F"/>
                </a:solidFill>
                <a:latin typeface="Times New Roman"/>
                <a:cs typeface="Times New Roman"/>
              </a:rPr>
              <a:t>g</a:t>
            </a:r>
            <a:r>
              <a:rPr lang="en-US" sz="1200" spc="0" dirty="0" smtClean="0">
                <a:solidFill>
                  <a:srgbClr val="001F5F"/>
                </a:solidFill>
                <a:latin typeface="Times New Roman"/>
                <a:cs typeface="Times New Roman"/>
              </a:rPr>
              <a:t>,</a:t>
            </a:r>
            <a:r>
              <a:rPr lang="en-US" sz="1200" spc="4" dirty="0" smtClean="0">
                <a:solidFill>
                  <a:srgbClr val="001F5F"/>
                </a:solidFill>
                <a:latin typeface="Times New Roman"/>
                <a:cs typeface="Times New Roman"/>
              </a:rPr>
              <a:t> </a:t>
            </a:r>
            <a:r>
              <a:rPr lang="en-US" sz="1200" b="1" spc="0" dirty="0" smtClean="0">
                <a:solidFill>
                  <a:srgbClr val="001F5F"/>
                </a:solidFill>
                <a:latin typeface="Times New Roman"/>
                <a:cs typeface="Times New Roman"/>
              </a:rPr>
              <a:t>s</a:t>
            </a:r>
            <a:r>
              <a:rPr lang="en-US" sz="1200" b="1" spc="4" dirty="0" smtClean="0">
                <a:solidFill>
                  <a:srgbClr val="001F5F"/>
                </a:solidFill>
                <a:latin typeface="Times New Roman"/>
                <a:cs typeface="Times New Roman"/>
              </a:rPr>
              <a:t>u</a:t>
            </a:r>
            <a:r>
              <a:rPr lang="en-US" sz="1200" b="1" spc="0" dirty="0" smtClean="0">
                <a:solidFill>
                  <a:srgbClr val="001F5F"/>
                </a:solidFill>
                <a:latin typeface="Times New Roman"/>
                <a:cs typeface="Times New Roman"/>
              </a:rPr>
              <a:t>l</a:t>
            </a:r>
            <a:r>
              <a:rPr lang="en-US" sz="1200" b="1" spc="9" dirty="0" smtClean="0">
                <a:solidFill>
                  <a:srgbClr val="001F5F"/>
                </a:solidFill>
                <a:latin typeface="Times New Roman"/>
                <a:cs typeface="Times New Roman"/>
              </a:rPr>
              <a:t>f</a:t>
            </a:r>
            <a:r>
              <a:rPr lang="en-US" sz="1200" b="1" spc="0" dirty="0" smtClean="0">
                <a:solidFill>
                  <a:srgbClr val="001F5F"/>
                </a:solidFill>
                <a:latin typeface="Times New Roman"/>
                <a:cs typeface="Times New Roman"/>
              </a:rPr>
              <a:t>a</a:t>
            </a:r>
            <a:r>
              <a:rPr lang="en-US" sz="1200" b="1" spc="-4" dirty="0" smtClean="0">
                <a:solidFill>
                  <a:srgbClr val="001F5F"/>
                </a:solidFill>
                <a:latin typeface="Times New Roman"/>
                <a:cs typeface="Times New Roman"/>
              </a:rPr>
              <a:t>t</a:t>
            </a:r>
            <a:r>
              <a:rPr lang="en-US" sz="1200" b="1" spc="0" dirty="0" smtClean="0">
                <a:solidFill>
                  <a:srgbClr val="001F5F"/>
                </a:solidFill>
                <a:latin typeface="Times New Roman"/>
                <a:cs typeface="Times New Roman"/>
              </a:rPr>
              <a:t>e,</a:t>
            </a:r>
            <a:r>
              <a:rPr lang="en-US" sz="1200" b="1" spc="4" dirty="0" smtClean="0">
                <a:solidFill>
                  <a:srgbClr val="001F5F"/>
                </a:solidFill>
                <a:latin typeface="Times New Roman"/>
                <a:cs typeface="Times New Roman"/>
              </a:rPr>
              <a:t> </a:t>
            </a:r>
            <a:r>
              <a:rPr lang="en-US" sz="1200" b="1" spc="0" dirty="0" smtClean="0">
                <a:solidFill>
                  <a:srgbClr val="001F5F"/>
                </a:solidFill>
                <a:latin typeface="Times New Roman"/>
                <a:cs typeface="Times New Roman"/>
              </a:rPr>
              <a:t>lac</a:t>
            </a:r>
            <a:r>
              <a:rPr lang="en-US" sz="1200" b="1" spc="-4" dirty="0" smtClean="0">
                <a:solidFill>
                  <a:srgbClr val="001F5F"/>
                </a:solidFill>
                <a:latin typeface="Times New Roman"/>
                <a:cs typeface="Times New Roman"/>
              </a:rPr>
              <a:t>t</a:t>
            </a:r>
            <a:r>
              <a:rPr lang="en-US" sz="1200" b="1" spc="0" dirty="0" smtClean="0">
                <a:solidFill>
                  <a:srgbClr val="001F5F"/>
                </a:solidFill>
                <a:latin typeface="Times New Roman"/>
                <a:cs typeface="Times New Roman"/>
              </a:rPr>
              <a:t>a</a:t>
            </a:r>
            <a:r>
              <a:rPr lang="en-US" sz="1200" b="1" spc="-4" dirty="0" smtClean="0">
                <a:solidFill>
                  <a:srgbClr val="001F5F"/>
                </a:solidFill>
                <a:latin typeface="Times New Roman"/>
                <a:cs typeface="Times New Roman"/>
              </a:rPr>
              <a:t>te</a:t>
            </a:r>
            <a:r>
              <a:rPr lang="en-US" sz="1200" b="1" spc="0" dirty="0" smtClean="0">
                <a:solidFill>
                  <a:srgbClr val="001F5F"/>
                </a:solidFill>
                <a:latin typeface="Times New Roman"/>
                <a:cs typeface="Times New Roman"/>
              </a:rPr>
              <a:t>,</a:t>
            </a:r>
            <a:r>
              <a:rPr lang="en-US" sz="1200" b="1" spc="4" dirty="0" smtClean="0">
                <a:solidFill>
                  <a:srgbClr val="001F5F"/>
                </a:solidFill>
                <a:latin typeface="Times New Roman"/>
                <a:cs typeface="Times New Roman"/>
              </a:rPr>
              <a:t> </a:t>
            </a:r>
            <a:r>
              <a:rPr lang="en-US" sz="1200" b="1" spc="0" dirty="0" err="1" smtClean="0">
                <a:solidFill>
                  <a:srgbClr val="001F5F"/>
                </a:solidFill>
                <a:latin typeface="Times New Roman"/>
                <a:cs typeface="Times New Roman"/>
              </a:rPr>
              <a:t>a</a:t>
            </a:r>
            <a:r>
              <a:rPr lang="en-US" sz="1200" b="1" spc="-4" dirty="0" err="1" smtClean="0">
                <a:solidFill>
                  <a:srgbClr val="001F5F"/>
                </a:solidFill>
                <a:latin typeface="Times New Roman"/>
                <a:cs typeface="Times New Roman"/>
              </a:rPr>
              <a:t>ce</a:t>
            </a:r>
            <a:r>
              <a:rPr lang="en-US" sz="1200" b="1" spc="0" dirty="0" err="1" smtClean="0">
                <a:solidFill>
                  <a:srgbClr val="001F5F"/>
                </a:solidFill>
                <a:latin typeface="Times New Roman"/>
                <a:cs typeface="Times New Roman"/>
              </a:rPr>
              <a:t>toa</a:t>
            </a:r>
            <a:r>
              <a:rPr lang="en-US" sz="1200" b="1" spc="-9" dirty="0" err="1" smtClean="0">
                <a:solidFill>
                  <a:srgbClr val="001F5F"/>
                </a:solidFill>
                <a:latin typeface="Times New Roman"/>
                <a:cs typeface="Times New Roman"/>
              </a:rPr>
              <a:t>c</a:t>
            </a:r>
            <a:r>
              <a:rPr lang="en-US" sz="1200" b="1" spc="-4" dirty="0" err="1" smtClean="0">
                <a:solidFill>
                  <a:srgbClr val="001F5F"/>
                </a:solidFill>
                <a:latin typeface="Times New Roman"/>
                <a:cs typeface="Times New Roman"/>
              </a:rPr>
              <a:t>e</a:t>
            </a:r>
            <a:r>
              <a:rPr lang="en-US" sz="1200" b="1" spc="0" dirty="0" err="1" smtClean="0">
                <a:solidFill>
                  <a:srgbClr val="001F5F"/>
                </a:solidFill>
                <a:latin typeface="Times New Roman"/>
                <a:cs typeface="Times New Roman"/>
              </a:rPr>
              <a:t>ta</a:t>
            </a:r>
            <a:r>
              <a:rPr lang="en-US" sz="1200" b="1" spc="-4" dirty="0" err="1" smtClean="0">
                <a:solidFill>
                  <a:srgbClr val="001F5F"/>
                </a:solidFill>
                <a:latin typeface="Times New Roman"/>
                <a:cs typeface="Times New Roman"/>
              </a:rPr>
              <a:t>t</a:t>
            </a:r>
            <a:r>
              <a:rPr lang="en-US" sz="1200" b="1" spc="0" dirty="0" err="1" smtClean="0">
                <a:solidFill>
                  <a:srgbClr val="001F5F"/>
                </a:solidFill>
                <a:latin typeface="Times New Roman"/>
                <a:cs typeface="Times New Roman"/>
              </a:rPr>
              <a:t>e</a:t>
            </a:r>
            <a:r>
              <a:rPr lang="en-US" sz="1200" b="1" spc="0" dirty="0" smtClean="0">
                <a:solidFill>
                  <a:srgbClr val="001F5F"/>
                </a:solidFill>
                <a:latin typeface="Times New Roman"/>
                <a:cs typeface="Times New Roman"/>
              </a:rPr>
              <a:t> io</a:t>
            </a:r>
            <a:r>
              <a:rPr lang="en-US" sz="1200" b="1" spc="4" dirty="0" smtClean="0">
                <a:solidFill>
                  <a:srgbClr val="001F5F"/>
                </a:solidFill>
                <a:latin typeface="Times New Roman"/>
                <a:cs typeface="Times New Roman"/>
              </a:rPr>
              <a:t>n</a:t>
            </a:r>
            <a:r>
              <a:rPr lang="en-US" sz="1200" b="1" spc="0" dirty="0" smtClean="0">
                <a:solidFill>
                  <a:srgbClr val="001F5F"/>
                </a:solidFill>
                <a:latin typeface="Times New Roman"/>
                <a:cs typeface="Times New Roman"/>
              </a:rPr>
              <a:t>s,</a:t>
            </a:r>
            <a:r>
              <a:rPr lang="en-US" sz="1200" b="1" spc="4" dirty="0" smtClean="0">
                <a:solidFill>
                  <a:srgbClr val="001F5F"/>
                </a:solidFill>
                <a:latin typeface="Times New Roman"/>
                <a:cs typeface="Times New Roman"/>
              </a:rPr>
              <a:t> </a:t>
            </a:r>
            <a:r>
              <a:rPr lang="en-US" sz="1200" b="1" spc="0" dirty="0" smtClean="0">
                <a:solidFill>
                  <a:srgbClr val="001F5F"/>
                </a:solidFill>
                <a:latin typeface="Times New Roman"/>
                <a:cs typeface="Times New Roman"/>
              </a:rPr>
              <a:t>vita</a:t>
            </a:r>
            <a:r>
              <a:rPr lang="en-US" sz="1200" b="1" spc="-14" dirty="0" smtClean="0">
                <a:solidFill>
                  <a:srgbClr val="001F5F"/>
                </a:solidFill>
                <a:latin typeface="Times New Roman"/>
                <a:cs typeface="Times New Roman"/>
              </a:rPr>
              <a:t>m</a:t>
            </a:r>
            <a:r>
              <a:rPr lang="en-US" sz="1200" b="1" spc="0" dirty="0" smtClean="0">
                <a:solidFill>
                  <a:srgbClr val="001F5F"/>
                </a:solidFill>
                <a:latin typeface="Times New Roman"/>
                <a:cs typeface="Times New Roman"/>
              </a:rPr>
              <a:t>i</a:t>
            </a:r>
            <a:r>
              <a:rPr lang="en-US" sz="1200" b="1" spc="4" dirty="0" smtClean="0">
                <a:solidFill>
                  <a:srgbClr val="001F5F"/>
                </a:solidFill>
                <a:latin typeface="Times New Roman"/>
                <a:cs typeface="Times New Roman"/>
              </a:rPr>
              <a:t>n</a:t>
            </a:r>
            <a:r>
              <a:rPr lang="en-US" sz="1200" b="1" spc="0" dirty="0" smtClean="0">
                <a:solidFill>
                  <a:srgbClr val="001F5F"/>
                </a:solidFill>
                <a:latin typeface="Times New Roman"/>
                <a:cs typeface="Times New Roman"/>
              </a:rPr>
              <a:t>s</a:t>
            </a:r>
            <a:r>
              <a:rPr lang="en-US" sz="1200" b="1" spc="14"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and</a:t>
            </a:r>
            <a:r>
              <a:rPr lang="en-US" sz="1200" spc="4" dirty="0" smtClean="0">
                <a:solidFill>
                  <a:srgbClr val="001F5F"/>
                </a:solidFill>
                <a:latin typeface="Times New Roman"/>
                <a:cs typeface="Times New Roman"/>
              </a:rPr>
              <a:t> </a:t>
            </a:r>
            <a:r>
              <a:rPr lang="en-US" sz="1200" b="1" spc="0" dirty="0" smtClean="0">
                <a:solidFill>
                  <a:srgbClr val="001F5F"/>
                </a:solidFill>
                <a:latin typeface="Times New Roman"/>
                <a:cs typeface="Times New Roman"/>
              </a:rPr>
              <a:t>l</a:t>
            </a:r>
            <a:r>
              <a:rPr lang="en-US" sz="1200" b="1" spc="4" dirty="0" smtClean="0">
                <a:solidFill>
                  <a:srgbClr val="001F5F"/>
                </a:solidFill>
                <a:latin typeface="Times New Roman"/>
                <a:cs typeface="Times New Roman"/>
              </a:rPr>
              <a:t>ip</a:t>
            </a:r>
            <a:r>
              <a:rPr lang="en-US" sz="1200" b="1" spc="0" dirty="0" smtClean="0">
                <a:solidFill>
                  <a:srgbClr val="001F5F"/>
                </a:solidFill>
                <a:latin typeface="Times New Roman"/>
                <a:cs typeface="Times New Roman"/>
              </a:rPr>
              <a:t>i</a:t>
            </a:r>
            <a:r>
              <a:rPr lang="en-US" sz="1200" b="1" spc="9" dirty="0" smtClean="0">
                <a:solidFill>
                  <a:srgbClr val="001F5F"/>
                </a:solidFill>
                <a:latin typeface="Times New Roman"/>
                <a:cs typeface="Times New Roman"/>
              </a:rPr>
              <a:t>d</a:t>
            </a:r>
            <a:r>
              <a:rPr lang="en-US" sz="1200" b="1" spc="-4" dirty="0" smtClean="0">
                <a:solidFill>
                  <a:srgbClr val="001F5F"/>
                </a:solidFill>
                <a:latin typeface="Times New Roman"/>
                <a:cs typeface="Times New Roman"/>
              </a:rPr>
              <a:t>-</a:t>
            </a:r>
            <a:r>
              <a:rPr lang="en-US" sz="1200" b="1" spc="0" dirty="0" smtClean="0">
                <a:solidFill>
                  <a:srgbClr val="001F5F"/>
                </a:solidFill>
                <a:latin typeface="Times New Roman"/>
                <a:cs typeface="Times New Roman"/>
              </a:rPr>
              <a:t>sol</a:t>
            </a:r>
            <a:r>
              <a:rPr lang="en-US" sz="1200" b="1" spc="4" dirty="0" smtClean="0">
                <a:solidFill>
                  <a:srgbClr val="001F5F"/>
                </a:solidFill>
                <a:latin typeface="Times New Roman"/>
                <a:cs typeface="Times New Roman"/>
              </a:rPr>
              <a:t>ub</a:t>
            </a:r>
            <a:r>
              <a:rPr lang="en-US" sz="1200" b="1" spc="0" dirty="0" smtClean="0">
                <a:solidFill>
                  <a:srgbClr val="001F5F"/>
                </a:solidFill>
                <a:latin typeface="Times New Roman"/>
                <a:cs typeface="Times New Roman"/>
              </a:rPr>
              <a:t>le</a:t>
            </a:r>
            <a:r>
              <a:rPr lang="en-US" sz="1200" b="1" spc="14" dirty="0" smtClean="0">
                <a:solidFill>
                  <a:srgbClr val="001F5F"/>
                </a:solidFill>
                <a:latin typeface="Times New Roman"/>
                <a:cs typeface="Times New Roman"/>
              </a:rPr>
              <a:t> </a:t>
            </a:r>
            <a:r>
              <a:rPr lang="en-US" sz="1200" b="1" spc="0" dirty="0" smtClean="0">
                <a:solidFill>
                  <a:srgbClr val="001F5F"/>
                </a:solidFill>
                <a:latin typeface="Times New Roman"/>
                <a:cs typeface="Times New Roman"/>
              </a:rPr>
              <a:t>s</a:t>
            </a:r>
            <a:r>
              <a:rPr lang="en-US" sz="1200" b="1" spc="4" dirty="0" smtClean="0">
                <a:solidFill>
                  <a:srgbClr val="001F5F"/>
                </a:solidFill>
                <a:latin typeface="Times New Roman"/>
                <a:cs typeface="Times New Roman"/>
              </a:rPr>
              <a:t>ub</a:t>
            </a:r>
            <a:r>
              <a:rPr lang="en-US" sz="1200" b="1" spc="0" dirty="0" smtClean="0">
                <a:solidFill>
                  <a:srgbClr val="001F5F"/>
                </a:solidFill>
                <a:latin typeface="Times New Roman"/>
                <a:cs typeface="Times New Roman"/>
              </a:rPr>
              <a:t>stanc</a:t>
            </a:r>
            <a:r>
              <a:rPr lang="en-US" sz="1200" b="1" spc="-4" dirty="0" smtClean="0">
                <a:solidFill>
                  <a:srgbClr val="001F5F"/>
                </a:solidFill>
                <a:latin typeface="Times New Roman"/>
                <a:cs typeface="Times New Roman"/>
              </a:rPr>
              <a:t>e</a:t>
            </a:r>
            <a:r>
              <a:rPr lang="en-US" sz="1200" b="1" spc="9" dirty="0" smtClean="0">
                <a:solidFill>
                  <a:srgbClr val="001F5F"/>
                </a:solidFill>
                <a:latin typeface="Times New Roman"/>
                <a:cs typeface="Times New Roman"/>
              </a:rPr>
              <a:t>s</a:t>
            </a:r>
            <a:r>
              <a:rPr lang="en-US" sz="1200" spc="0" dirty="0" smtClean="0">
                <a:solidFill>
                  <a:srgbClr val="001F5F"/>
                </a:solidFill>
                <a:latin typeface="Times New Roman"/>
                <a:cs typeface="Times New Roman"/>
              </a:rPr>
              <a:t>. App</a:t>
            </a:r>
            <a:r>
              <a:rPr lang="en-US" sz="1200" spc="-4" dirty="0" smtClean="0">
                <a:solidFill>
                  <a:srgbClr val="001F5F"/>
                </a:solidFill>
                <a:latin typeface="Times New Roman"/>
                <a:cs typeface="Times New Roman"/>
              </a:rPr>
              <a:t>r</a:t>
            </a:r>
            <a:r>
              <a:rPr lang="en-US" sz="1200" spc="0" dirty="0" smtClean="0">
                <a:solidFill>
                  <a:srgbClr val="001F5F"/>
                </a:solidFill>
                <a:latin typeface="Times New Roman"/>
                <a:cs typeface="Times New Roman"/>
              </a:rPr>
              <a:t>o</a:t>
            </a:r>
            <a:r>
              <a:rPr lang="en-US" sz="1200" spc="9" dirty="0" smtClean="0">
                <a:solidFill>
                  <a:srgbClr val="001F5F"/>
                </a:solidFill>
                <a:latin typeface="Times New Roman"/>
                <a:cs typeface="Times New Roman"/>
              </a:rPr>
              <a:t>x</a:t>
            </a:r>
            <a:r>
              <a:rPr lang="en-US" sz="1200" spc="0" dirty="0" smtClean="0">
                <a:solidFill>
                  <a:srgbClr val="001F5F"/>
                </a:solidFill>
                <a:latin typeface="Times New Roman"/>
                <a:cs typeface="Times New Roman"/>
              </a:rPr>
              <a:t>i</a:t>
            </a:r>
            <a:r>
              <a:rPr lang="en-US" sz="1200" spc="4" dirty="0" smtClean="0">
                <a:solidFill>
                  <a:srgbClr val="001F5F"/>
                </a:solidFill>
                <a:latin typeface="Times New Roman"/>
                <a:cs typeface="Times New Roman"/>
              </a:rPr>
              <a:t>m</a:t>
            </a:r>
            <a:r>
              <a:rPr lang="en-US" sz="1200" spc="-4" dirty="0" smtClean="0">
                <a:solidFill>
                  <a:srgbClr val="001F5F"/>
                </a:solidFill>
                <a:latin typeface="Times New Roman"/>
                <a:cs typeface="Times New Roman"/>
              </a:rPr>
              <a:t>a</a:t>
            </a:r>
            <a:r>
              <a:rPr lang="en-US" sz="1200" spc="0" dirty="0" smtClean="0">
                <a:solidFill>
                  <a:srgbClr val="001F5F"/>
                </a:solidFill>
                <a:latin typeface="Times New Roman"/>
                <a:cs typeface="Times New Roman"/>
              </a:rPr>
              <a:t>tely</a:t>
            </a:r>
            <a:r>
              <a:rPr lang="en-US" sz="1200" spc="285"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99% </a:t>
            </a:r>
            <a:r>
              <a:rPr lang="en-US" sz="1200" spc="19"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of </a:t>
            </a:r>
            <a:r>
              <a:rPr lang="en-US" sz="1200" spc="19"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the </a:t>
            </a:r>
            <a:r>
              <a:rPr lang="en-US" sz="1200" spc="29"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w</a:t>
            </a:r>
            <a:r>
              <a:rPr lang="en-US" sz="1200" spc="-4" dirty="0" smtClean="0">
                <a:solidFill>
                  <a:srgbClr val="001F5F"/>
                </a:solidFill>
                <a:latin typeface="Times New Roman"/>
                <a:cs typeface="Times New Roman"/>
              </a:rPr>
              <a:t>a</a:t>
            </a:r>
            <a:r>
              <a:rPr lang="en-US" sz="1200" spc="0" dirty="0" smtClean="0">
                <a:solidFill>
                  <a:srgbClr val="001F5F"/>
                </a:solidFill>
                <a:latin typeface="Times New Roman"/>
                <a:cs typeface="Times New Roman"/>
              </a:rPr>
              <a:t>ter </a:t>
            </a:r>
            <a:r>
              <a:rPr lang="en-US" sz="1200" spc="14"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filte</a:t>
            </a:r>
            <a:r>
              <a:rPr lang="en-US" sz="1200" spc="-4" dirty="0" smtClean="0">
                <a:solidFill>
                  <a:srgbClr val="001F5F"/>
                </a:solidFill>
                <a:latin typeface="Times New Roman"/>
                <a:cs typeface="Times New Roman"/>
              </a:rPr>
              <a:t>re</a:t>
            </a:r>
            <a:r>
              <a:rPr lang="en-US" sz="1200" spc="0" dirty="0" smtClean="0">
                <a:solidFill>
                  <a:srgbClr val="001F5F"/>
                </a:solidFill>
                <a:latin typeface="Times New Roman"/>
                <a:cs typeface="Times New Roman"/>
              </a:rPr>
              <a:t>d </a:t>
            </a:r>
            <a:r>
              <a:rPr lang="en-US" sz="1200" spc="25"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by  the </a:t>
            </a:r>
            <a:r>
              <a:rPr lang="en-US" sz="1200" spc="19" dirty="0" smtClean="0">
                <a:solidFill>
                  <a:srgbClr val="001F5F"/>
                </a:solidFill>
                <a:latin typeface="Times New Roman"/>
                <a:cs typeface="Times New Roman"/>
              </a:rPr>
              <a:t> </a:t>
            </a:r>
            <a:r>
              <a:rPr lang="en-US" sz="1200" spc="-9" dirty="0" smtClean="0">
                <a:solidFill>
                  <a:srgbClr val="001F5F"/>
                </a:solidFill>
                <a:latin typeface="Times New Roman"/>
                <a:cs typeface="Times New Roman"/>
              </a:rPr>
              <a:t>g</a:t>
            </a:r>
            <a:r>
              <a:rPr lang="en-US" sz="1200" spc="0" dirty="0" smtClean="0">
                <a:solidFill>
                  <a:srgbClr val="001F5F"/>
                </a:solidFill>
                <a:latin typeface="Times New Roman"/>
                <a:cs typeface="Times New Roman"/>
              </a:rPr>
              <a:t>lo</a:t>
            </a:r>
            <a:r>
              <a:rPr lang="en-US" sz="1200" spc="4" dirty="0" smtClean="0">
                <a:solidFill>
                  <a:srgbClr val="001F5F"/>
                </a:solidFill>
                <a:latin typeface="Times New Roman"/>
                <a:cs typeface="Times New Roman"/>
              </a:rPr>
              <a:t>m</a:t>
            </a:r>
            <a:r>
              <a:rPr lang="en-US" sz="1200" spc="-4" dirty="0" smtClean="0">
                <a:solidFill>
                  <a:srgbClr val="001F5F"/>
                </a:solidFill>
                <a:latin typeface="Times New Roman"/>
                <a:cs typeface="Times New Roman"/>
              </a:rPr>
              <a:t>e</a:t>
            </a:r>
            <a:r>
              <a:rPr lang="en-US" sz="1200" spc="0" dirty="0" smtClean="0">
                <a:solidFill>
                  <a:srgbClr val="001F5F"/>
                </a:solidFill>
                <a:latin typeface="Times New Roman"/>
                <a:cs typeface="Times New Roman"/>
              </a:rPr>
              <a:t>rulus </a:t>
            </a:r>
            <a:r>
              <a:rPr lang="en-US" sz="1200" spc="25"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is </a:t>
            </a:r>
            <a:r>
              <a:rPr lang="en-US" sz="1200" spc="39" dirty="0" smtClean="0">
                <a:solidFill>
                  <a:srgbClr val="001F5F"/>
                </a:solidFill>
                <a:latin typeface="Times New Roman"/>
                <a:cs typeface="Times New Roman"/>
              </a:rPr>
              <a:t> </a:t>
            </a:r>
            <a:r>
              <a:rPr lang="en-US" sz="1200" spc="-4" dirty="0" smtClean="0">
                <a:solidFill>
                  <a:srgbClr val="001F5F"/>
                </a:solidFill>
                <a:latin typeface="Times New Roman"/>
                <a:cs typeface="Times New Roman"/>
              </a:rPr>
              <a:t>a</a:t>
            </a:r>
            <a:r>
              <a:rPr lang="en-US" sz="1200" spc="0" dirty="0" smtClean="0">
                <a:solidFill>
                  <a:srgbClr val="001F5F"/>
                </a:solidFill>
                <a:latin typeface="Times New Roman"/>
                <a:cs typeface="Times New Roman"/>
              </a:rPr>
              <a:t>lso </a:t>
            </a:r>
            <a:r>
              <a:rPr lang="en-US" sz="1200" spc="25" dirty="0" smtClean="0">
                <a:solidFill>
                  <a:srgbClr val="001F5F"/>
                </a:solidFill>
                <a:latin typeface="Times New Roman"/>
                <a:cs typeface="Times New Roman"/>
              </a:rPr>
              <a:t> </a:t>
            </a:r>
            <a:r>
              <a:rPr lang="en-US" sz="1200" spc="0" dirty="0" err="1" smtClean="0">
                <a:solidFill>
                  <a:srgbClr val="001F5F"/>
                </a:solidFill>
                <a:latin typeface="Times New Roman"/>
                <a:cs typeface="Times New Roman"/>
              </a:rPr>
              <a:t>r</a:t>
            </a:r>
            <a:r>
              <a:rPr lang="en-US" sz="1200" spc="-9" dirty="0" err="1" smtClean="0">
                <a:solidFill>
                  <a:srgbClr val="001F5F"/>
                </a:solidFill>
                <a:latin typeface="Times New Roman"/>
                <a:cs typeface="Times New Roman"/>
              </a:rPr>
              <a:t>e</a:t>
            </a:r>
            <a:r>
              <a:rPr lang="en-US" sz="1200" spc="0" dirty="0" err="1" smtClean="0">
                <a:solidFill>
                  <a:srgbClr val="001F5F"/>
                </a:solidFill>
                <a:latin typeface="Times New Roman"/>
                <a:cs typeface="Times New Roman"/>
              </a:rPr>
              <a:t>sorb</a:t>
            </a:r>
            <a:r>
              <a:rPr lang="en-US" sz="1200" spc="-4" dirty="0" err="1" smtClean="0">
                <a:solidFill>
                  <a:srgbClr val="001F5F"/>
                </a:solidFill>
                <a:latin typeface="Times New Roman"/>
                <a:cs typeface="Times New Roman"/>
              </a:rPr>
              <a:t>e</a:t>
            </a:r>
            <a:r>
              <a:rPr lang="en-US" sz="1200" spc="0" dirty="0" err="1" smtClean="0">
                <a:solidFill>
                  <a:srgbClr val="001F5F"/>
                </a:solidFill>
                <a:latin typeface="Times New Roman"/>
                <a:cs typeface="Times New Roman"/>
              </a:rPr>
              <a:t>d</a:t>
            </a:r>
            <a:r>
              <a:rPr lang="en-US" sz="1200" spc="0" dirty="0" smtClean="0">
                <a:solidFill>
                  <a:srgbClr val="001F5F"/>
                </a:solidFill>
                <a:latin typeface="Times New Roman"/>
                <a:cs typeface="Times New Roman"/>
              </a:rPr>
              <a:t> </a:t>
            </a:r>
            <a:r>
              <a:rPr lang="en-US" sz="1200" spc="25"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by  the </a:t>
            </a:r>
            <a:r>
              <a:rPr lang="en-US" sz="1200" spc="50"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whole </a:t>
            </a:r>
            <a:r>
              <a:rPr lang="en-US" sz="1200" spc="19"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r</a:t>
            </a:r>
            <a:r>
              <a:rPr lang="en-US" sz="1200" spc="-9" dirty="0" smtClean="0">
                <a:solidFill>
                  <a:srgbClr val="001F5F"/>
                </a:solidFill>
                <a:latin typeface="Times New Roman"/>
                <a:cs typeface="Times New Roman"/>
              </a:rPr>
              <a:t>e</a:t>
            </a:r>
            <a:r>
              <a:rPr lang="en-US" sz="1200" spc="0" dirty="0" smtClean="0">
                <a:solidFill>
                  <a:srgbClr val="001F5F"/>
                </a:solidFill>
                <a:latin typeface="Times New Roman"/>
                <a:cs typeface="Times New Roman"/>
              </a:rPr>
              <a:t>n</a:t>
            </a:r>
            <a:r>
              <a:rPr lang="en-US" sz="1200" spc="-4" dirty="0" smtClean="0">
                <a:solidFill>
                  <a:srgbClr val="001F5F"/>
                </a:solidFill>
                <a:latin typeface="Times New Roman"/>
                <a:cs typeface="Times New Roman"/>
              </a:rPr>
              <a:t>a</a:t>
            </a:r>
            <a:r>
              <a:rPr lang="en-US" sz="1200" spc="0" dirty="0" smtClean="0">
                <a:solidFill>
                  <a:srgbClr val="001F5F"/>
                </a:solidFill>
                <a:latin typeface="Times New Roman"/>
                <a:cs typeface="Times New Roman"/>
              </a:rPr>
              <a:t>l </a:t>
            </a:r>
            <a:r>
              <a:rPr lang="en-US" sz="1200" spc="34"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tubu</a:t>
            </a:r>
            <a:r>
              <a:rPr lang="en-US" sz="1200" spc="4" dirty="0" smtClean="0">
                <a:solidFill>
                  <a:srgbClr val="001F5F"/>
                </a:solidFill>
                <a:latin typeface="Times New Roman"/>
                <a:cs typeface="Times New Roman"/>
              </a:rPr>
              <a:t>l</a:t>
            </a:r>
            <a:r>
              <a:rPr lang="en-US" sz="1200" spc="0" dirty="0" smtClean="0">
                <a:solidFill>
                  <a:srgbClr val="001F5F"/>
                </a:solidFill>
                <a:latin typeface="Times New Roman"/>
                <a:cs typeface="Times New Roman"/>
              </a:rPr>
              <a:t>e s</a:t>
            </a:r>
            <a:r>
              <a:rPr lang="en-US" sz="1200" spc="-4" dirty="0" smtClean="0">
                <a:solidFill>
                  <a:srgbClr val="001F5F"/>
                </a:solidFill>
                <a:latin typeface="Times New Roman"/>
                <a:cs typeface="Times New Roman"/>
              </a:rPr>
              <a:t>e</a:t>
            </a:r>
            <a:r>
              <a:rPr lang="en-US" sz="1200" spc="-9" dirty="0" smtClean="0">
                <a:solidFill>
                  <a:srgbClr val="001F5F"/>
                </a:solidFill>
                <a:latin typeface="Times New Roman"/>
                <a:cs typeface="Times New Roman"/>
              </a:rPr>
              <a:t>g</a:t>
            </a:r>
            <a:r>
              <a:rPr lang="en-US" sz="1200" spc="0" dirty="0" smtClean="0">
                <a:solidFill>
                  <a:srgbClr val="001F5F"/>
                </a:solidFill>
                <a:latin typeface="Times New Roman"/>
                <a:cs typeface="Times New Roman"/>
              </a:rPr>
              <a:t>ments;</a:t>
            </a:r>
            <a:r>
              <a:rPr lang="en-US" sz="1200" spc="4" dirty="0" smtClean="0">
                <a:solidFill>
                  <a:srgbClr val="001F5F"/>
                </a:solidFill>
                <a:latin typeface="Times New Roman"/>
                <a:cs typeface="Times New Roman"/>
              </a:rPr>
              <a:t> </a:t>
            </a:r>
            <a:r>
              <a:rPr lang="en-US" sz="1200" spc="-4" dirty="0" smtClean="0">
                <a:solidFill>
                  <a:srgbClr val="001F5F"/>
                </a:solidFill>
                <a:latin typeface="Times New Roman"/>
                <a:cs typeface="Times New Roman"/>
              </a:rPr>
              <a:t>a</a:t>
            </a:r>
            <a:r>
              <a:rPr lang="en-US" sz="1200" spc="0" dirty="0" smtClean="0">
                <a:solidFill>
                  <a:srgbClr val="001F5F"/>
                </a:solidFill>
                <a:latin typeface="Times New Roman"/>
                <a:cs typeface="Times New Roman"/>
              </a:rPr>
              <a:t>nd </a:t>
            </a:r>
            <a:r>
              <a:rPr lang="en-US" sz="1200" spc="-4" dirty="0" smtClean="0">
                <a:solidFill>
                  <a:srgbClr val="001F5F"/>
                </a:solidFill>
                <a:latin typeface="Times New Roman"/>
                <a:cs typeface="Times New Roman"/>
              </a:rPr>
              <a:t>a</a:t>
            </a:r>
            <a:r>
              <a:rPr lang="en-US" sz="1200" spc="0" dirty="0" smtClean="0">
                <a:solidFill>
                  <a:srgbClr val="001F5F"/>
                </a:solidFill>
                <a:latin typeface="Times New Roman"/>
                <a:cs typeface="Times New Roman"/>
              </a:rPr>
              <a:t>bout</a:t>
            </a:r>
            <a:r>
              <a:rPr lang="en-US" sz="1200" spc="14"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65%</a:t>
            </a:r>
            <a:r>
              <a:rPr lang="en-US" sz="1200" spc="-4"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of</a:t>
            </a:r>
            <a:r>
              <a:rPr lang="en-US" sz="1200" spc="-4"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the </a:t>
            </a:r>
            <a:r>
              <a:rPr lang="en-US" sz="1200" spc="-4" dirty="0" smtClean="0">
                <a:solidFill>
                  <a:srgbClr val="001F5F"/>
                </a:solidFill>
                <a:latin typeface="Times New Roman"/>
                <a:cs typeface="Times New Roman"/>
              </a:rPr>
              <a:t>f</a:t>
            </a:r>
            <a:r>
              <a:rPr lang="en-US" sz="1200" spc="0" dirty="0" smtClean="0">
                <a:solidFill>
                  <a:srgbClr val="001F5F"/>
                </a:solidFill>
                <a:latin typeface="Times New Roman"/>
                <a:cs typeface="Times New Roman"/>
              </a:rPr>
              <a:t>i</a:t>
            </a:r>
            <a:r>
              <a:rPr lang="en-US" sz="1200" spc="4" dirty="0" smtClean="0">
                <a:solidFill>
                  <a:srgbClr val="001F5F"/>
                </a:solidFill>
                <a:latin typeface="Times New Roman"/>
                <a:cs typeface="Times New Roman"/>
              </a:rPr>
              <a:t>l</a:t>
            </a:r>
            <a:r>
              <a:rPr lang="en-US" sz="1200" spc="0" dirty="0" smtClean="0">
                <a:solidFill>
                  <a:srgbClr val="001F5F"/>
                </a:solidFill>
                <a:latin typeface="Times New Roman"/>
                <a:cs typeface="Times New Roman"/>
              </a:rPr>
              <a:t>te</a:t>
            </a:r>
            <a:r>
              <a:rPr lang="en-US" sz="1200" spc="-4" dirty="0" smtClean="0">
                <a:solidFill>
                  <a:srgbClr val="001F5F"/>
                </a:solidFill>
                <a:latin typeface="Times New Roman"/>
                <a:cs typeface="Times New Roman"/>
              </a:rPr>
              <a:t>re</a:t>
            </a:r>
            <a:r>
              <a:rPr lang="en-US" sz="1200" spc="0" dirty="0" smtClean="0">
                <a:solidFill>
                  <a:srgbClr val="001F5F"/>
                </a:solidFill>
                <a:latin typeface="Times New Roman"/>
                <a:cs typeface="Times New Roman"/>
              </a:rPr>
              <a:t>d</a:t>
            </a:r>
            <a:r>
              <a:rPr lang="en-US" sz="1200" spc="9"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w</a:t>
            </a:r>
            <a:r>
              <a:rPr lang="en-US" sz="1200" spc="-4" dirty="0" smtClean="0">
                <a:solidFill>
                  <a:srgbClr val="001F5F"/>
                </a:solidFill>
                <a:latin typeface="Times New Roman"/>
                <a:cs typeface="Times New Roman"/>
              </a:rPr>
              <a:t>a</a:t>
            </a:r>
            <a:r>
              <a:rPr lang="en-US" sz="1200" spc="0" dirty="0" smtClean="0">
                <a:solidFill>
                  <a:srgbClr val="001F5F"/>
                </a:solidFill>
                <a:latin typeface="Times New Roman"/>
                <a:cs typeface="Times New Roman"/>
              </a:rPr>
              <a:t>ter</a:t>
            </a:r>
            <a:r>
              <a:rPr lang="en-US" sz="1200" spc="4"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is </a:t>
            </a:r>
            <a:r>
              <a:rPr lang="en-US" sz="1200" spc="0" dirty="0" err="1" smtClean="0">
                <a:solidFill>
                  <a:srgbClr val="001F5F"/>
                </a:solidFill>
                <a:latin typeface="Times New Roman"/>
                <a:cs typeface="Times New Roman"/>
              </a:rPr>
              <a:t>r</a:t>
            </a:r>
            <a:r>
              <a:rPr lang="en-US" sz="1200" spc="-4" dirty="0" err="1" smtClean="0">
                <a:solidFill>
                  <a:srgbClr val="001F5F"/>
                </a:solidFill>
                <a:latin typeface="Times New Roman"/>
                <a:cs typeface="Times New Roman"/>
              </a:rPr>
              <a:t>e</a:t>
            </a:r>
            <a:r>
              <a:rPr lang="en-US" sz="1200" spc="0" dirty="0" err="1" smtClean="0">
                <a:solidFill>
                  <a:srgbClr val="001F5F"/>
                </a:solidFill>
                <a:latin typeface="Times New Roman"/>
                <a:cs typeface="Times New Roman"/>
              </a:rPr>
              <a:t>sorb</a:t>
            </a:r>
            <a:r>
              <a:rPr lang="en-US" sz="1200" spc="-4" dirty="0" err="1" smtClean="0">
                <a:solidFill>
                  <a:srgbClr val="001F5F"/>
                </a:solidFill>
                <a:latin typeface="Times New Roman"/>
                <a:cs typeface="Times New Roman"/>
              </a:rPr>
              <a:t>e</a:t>
            </a:r>
            <a:r>
              <a:rPr lang="en-US" sz="1200" spc="0" dirty="0" err="1" smtClean="0">
                <a:solidFill>
                  <a:srgbClr val="001F5F"/>
                </a:solidFill>
                <a:latin typeface="Times New Roman"/>
                <a:cs typeface="Times New Roman"/>
              </a:rPr>
              <a:t>d</a:t>
            </a:r>
            <a:r>
              <a:rPr lang="en-US" sz="1200" spc="9"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by the p</a:t>
            </a:r>
            <a:r>
              <a:rPr lang="en-US" sz="1200" spc="-4" dirty="0" smtClean="0">
                <a:solidFill>
                  <a:srgbClr val="001F5F"/>
                </a:solidFill>
                <a:latin typeface="Times New Roman"/>
                <a:cs typeface="Times New Roman"/>
              </a:rPr>
              <a:t>r</a:t>
            </a:r>
            <a:r>
              <a:rPr lang="en-US" sz="1200" spc="0" dirty="0" smtClean="0">
                <a:solidFill>
                  <a:srgbClr val="001F5F"/>
                </a:solidFill>
                <a:latin typeface="Times New Roman"/>
                <a:cs typeface="Times New Roman"/>
              </a:rPr>
              <a:t>o</a:t>
            </a:r>
            <a:r>
              <a:rPr lang="en-US" sz="1200" spc="9" dirty="0" smtClean="0">
                <a:solidFill>
                  <a:srgbClr val="001F5F"/>
                </a:solidFill>
                <a:latin typeface="Times New Roman"/>
                <a:cs typeface="Times New Roman"/>
              </a:rPr>
              <a:t>x</a:t>
            </a:r>
            <a:r>
              <a:rPr lang="en-US" sz="1200" spc="0" dirty="0" smtClean="0">
                <a:solidFill>
                  <a:srgbClr val="001F5F"/>
                </a:solidFill>
                <a:latin typeface="Times New Roman"/>
                <a:cs typeface="Times New Roman"/>
              </a:rPr>
              <a:t>i</a:t>
            </a:r>
            <a:r>
              <a:rPr lang="en-US" sz="1200" spc="4" dirty="0" smtClean="0">
                <a:solidFill>
                  <a:srgbClr val="001F5F"/>
                </a:solidFill>
                <a:latin typeface="Times New Roman"/>
                <a:cs typeface="Times New Roman"/>
              </a:rPr>
              <a:t>m</a:t>
            </a:r>
            <a:r>
              <a:rPr lang="en-US" sz="1200" spc="-4" dirty="0" smtClean="0">
                <a:solidFill>
                  <a:srgbClr val="001F5F"/>
                </a:solidFill>
                <a:latin typeface="Times New Roman"/>
                <a:cs typeface="Times New Roman"/>
              </a:rPr>
              <a:t>a</a:t>
            </a:r>
            <a:r>
              <a:rPr lang="en-US" sz="1200" spc="0" dirty="0" smtClean="0">
                <a:solidFill>
                  <a:srgbClr val="001F5F"/>
                </a:solidFill>
                <a:latin typeface="Times New Roman"/>
                <a:cs typeface="Times New Roman"/>
              </a:rPr>
              <a:t>l </a:t>
            </a:r>
            <a:r>
              <a:rPr lang="en-US" sz="1200" spc="4" dirty="0" smtClean="0">
                <a:solidFill>
                  <a:srgbClr val="001F5F"/>
                </a:solidFill>
                <a:latin typeface="Times New Roman"/>
                <a:cs typeface="Times New Roman"/>
              </a:rPr>
              <a:t>t</a:t>
            </a:r>
            <a:r>
              <a:rPr lang="en-US" sz="1200" spc="0" dirty="0" smtClean="0">
                <a:solidFill>
                  <a:srgbClr val="001F5F"/>
                </a:solidFill>
                <a:latin typeface="Times New Roman"/>
                <a:cs typeface="Times New Roman"/>
              </a:rPr>
              <a:t>ubule.</a:t>
            </a:r>
            <a:endParaRPr lang="en-US" sz="1200" dirty="0" smtClean="0">
              <a:latin typeface="Times New Roman"/>
              <a:cs typeface="Times New Roman"/>
            </a:endParaRPr>
          </a:p>
          <a:p>
            <a:pPr marL="12700" marR="6961" indent="457504" algn="just">
              <a:lnSpc>
                <a:spcPts val="1380"/>
              </a:lnSpc>
            </a:pPr>
            <a:r>
              <a:rPr lang="en-US" sz="1200" spc="0" dirty="0" smtClean="0">
                <a:solidFill>
                  <a:srgbClr val="001F5F"/>
                </a:solidFill>
                <a:latin typeface="Times New Roman"/>
                <a:cs typeface="Times New Roman"/>
              </a:rPr>
              <a:t>In addition, the proximal tubule epithelium also </a:t>
            </a:r>
            <a:r>
              <a:rPr lang="en-US" sz="1200" b="1" spc="0" dirty="0" smtClean="0">
                <a:solidFill>
                  <a:srgbClr val="001F5F"/>
                </a:solidFill>
                <a:latin typeface="Times New Roman"/>
                <a:cs typeface="Times New Roman"/>
              </a:rPr>
              <a:t>secretes H+, organic acids</a:t>
            </a:r>
            <a:r>
              <a:rPr lang="en-US" sz="1200" spc="0" dirty="0" smtClean="0">
                <a:solidFill>
                  <a:srgbClr val="001F5F"/>
                </a:solidFill>
                <a:latin typeface="Times New Roman"/>
                <a:cs typeface="Times New Roman"/>
              </a:rPr>
              <a:t>, </a:t>
            </a:r>
            <a:r>
              <a:rPr lang="en-US" sz="1200" b="1" spc="0" dirty="0" smtClean="0">
                <a:solidFill>
                  <a:srgbClr val="001F5F"/>
                </a:solidFill>
                <a:latin typeface="Times New Roman"/>
                <a:cs typeface="Times New Roman"/>
              </a:rPr>
              <a:t>bases, </a:t>
            </a:r>
            <a:r>
              <a:rPr lang="en-US" sz="1200" spc="0" dirty="0" smtClean="0">
                <a:solidFill>
                  <a:srgbClr val="001F5F"/>
                </a:solidFill>
                <a:latin typeface="Times New Roman"/>
                <a:cs typeface="Times New Roman"/>
              </a:rPr>
              <a:t>and </a:t>
            </a:r>
            <a:r>
              <a:rPr lang="en-US" sz="1200" b="1" spc="0" dirty="0" smtClean="0">
                <a:solidFill>
                  <a:srgbClr val="001F5F"/>
                </a:solidFill>
                <a:latin typeface="Times New Roman"/>
                <a:cs typeface="Times New Roman"/>
              </a:rPr>
              <a:t>certain drugs</a:t>
            </a:r>
            <a:r>
              <a:rPr lang="en-US" sz="1200" spc="0" dirty="0" smtClean="0">
                <a:solidFill>
                  <a:srgbClr val="001F5F"/>
                </a:solidFill>
                <a:latin typeface="Times New Roman"/>
                <a:cs typeface="Times New Roman"/>
              </a:rPr>
              <a:t>, such as penicillin into the tubule fluid.  The proximal tubule is the site of </a:t>
            </a:r>
            <a:r>
              <a:rPr lang="en-US" sz="1200" u="sng" spc="0" dirty="0" err="1" smtClean="0">
                <a:solidFill>
                  <a:srgbClr val="001F5F"/>
                </a:solidFill>
                <a:latin typeface="Times New Roman"/>
                <a:cs typeface="Times New Roman"/>
              </a:rPr>
              <a:t>glomerulotubular</a:t>
            </a:r>
            <a:r>
              <a:rPr lang="en-US" sz="1200" u="sng" spc="0" dirty="0" smtClean="0">
                <a:solidFill>
                  <a:srgbClr val="001F5F"/>
                </a:solidFill>
                <a:latin typeface="Times New Roman"/>
                <a:cs typeface="Times New Roman"/>
              </a:rPr>
              <a:t> balance</a:t>
            </a:r>
            <a:r>
              <a:rPr lang="en-US" sz="1200" spc="0" dirty="0" smtClean="0">
                <a:solidFill>
                  <a:srgbClr val="001F5F"/>
                </a:solidFill>
                <a:latin typeface="Times New Roman"/>
                <a:cs typeface="Times New Roman"/>
              </a:rPr>
              <a:t>.</a:t>
            </a:r>
          </a:p>
          <a:p>
            <a:pPr marL="470204" marR="13586">
              <a:lnSpc>
                <a:spcPts val="1325"/>
              </a:lnSpc>
            </a:pPr>
            <a:r>
              <a:rPr lang="en-US" sz="1200" b="1" dirty="0" smtClean="0">
                <a:solidFill>
                  <a:srgbClr val="001F5F"/>
                </a:solidFill>
                <a:latin typeface="Times New Roman"/>
                <a:cs typeface="Times New Roman"/>
              </a:rPr>
              <a:t>Proteins </a:t>
            </a:r>
            <a:r>
              <a:rPr lang="en-US" sz="1200" dirty="0" smtClean="0">
                <a:solidFill>
                  <a:srgbClr val="001F5F"/>
                </a:solidFill>
                <a:latin typeface="Times New Roman"/>
                <a:cs typeface="Times New Roman"/>
              </a:rPr>
              <a:t>are absorbed through the brush border of the proximal tubule by the process of </a:t>
            </a:r>
            <a:r>
              <a:rPr lang="en-US" sz="1200" b="1" dirty="0" err="1" smtClean="0">
                <a:solidFill>
                  <a:srgbClr val="001F5F"/>
                </a:solidFill>
                <a:latin typeface="Times New Roman"/>
                <a:cs typeface="Times New Roman"/>
              </a:rPr>
              <a:t>pinocytosis</a:t>
            </a:r>
            <a:r>
              <a:rPr lang="en-US" sz="1200" dirty="0" smtClean="0">
                <a:solidFill>
                  <a:srgbClr val="001F5F"/>
                </a:solidFill>
                <a:latin typeface="Times New Roman"/>
                <a:cs typeface="Times New Roman"/>
              </a:rPr>
              <a:t>. </a:t>
            </a:r>
            <a:endParaRPr lang="en-US" sz="1200" dirty="0" smtClean="0">
              <a:latin typeface="Times New Roman"/>
              <a:cs typeface="Times New Roman"/>
            </a:endParaRPr>
          </a:p>
          <a:p>
            <a:pPr marL="12700">
              <a:lnSpc>
                <a:spcPts val="1325"/>
              </a:lnSpc>
            </a:pPr>
            <a:r>
              <a:rPr lang="en-US" sz="1200" dirty="0" smtClean="0">
                <a:solidFill>
                  <a:srgbClr val="001F5F"/>
                </a:solidFill>
                <a:latin typeface="Times New Roman"/>
                <a:cs typeface="Times New Roman"/>
              </a:rPr>
              <a:t>Althou</a:t>
            </a:r>
            <a:r>
              <a:rPr lang="en-US" sz="1200" spc="-9" dirty="0" smtClean="0">
                <a:solidFill>
                  <a:srgbClr val="001F5F"/>
                </a:solidFill>
                <a:latin typeface="Times New Roman"/>
                <a:cs typeface="Times New Roman"/>
              </a:rPr>
              <a:t>g</a:t>
            </a:r>
            <a:r>
              <a:rPr lang="en-US" sz="1200" spc="0" dirty="0" smtClean="0">
                <a:solidFill>
                  <a:srgbClr val="001F5F"/>
                </a:solidFill>
                <a:latin typeface="Times New Roman"/>
                <a:cs typeface="Times New Roman"/>
              </a:rPr>
              <a:t>h</a:t>
            </a:r>
            <a:r>
              <a:rPr lang="en-US" sz="1200" spc="225"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the</a:t>
            </a:r>
            <a:r>
              <a:rPr lang="en-US" sz="1200" spc="225" dirty="0" smtClean="0">
                <a:solidFill>
                  <a:srgbClr val="001F5F"/>
                </a:solidFill>
                <a:latin typeface="Times New Roman"/>
                <a:cs typeface="Times New Roman"/>
              </a:rPr>
              <a:t> </a:t>
            </a:r>
            <a:r>
              <a:rPr lang="en-US" sz="1200" spc="-4" dirty="0" smtClean="0">
                <a:solidFill>
                  <a:srgbClr val="001F5F"/>
                </a:solidFill>
                <a:latin typeface="Times New Roman"/>
                <a:cs typeface="Times New Roman"/>
              </a:rPr>
              <a:t>a</a:t>
            </a:r>
            <a:r>
              <a:rPr lang="en-US" sz="1200" spc="0" dirty="0" smtClean="0">
                <a:solidFill>
                  <a:srgbClr val="001F5F"/>
                </a:solidFill>
                <a:latin typeface="Times New Roman"/>
                <a:cs typeface="Times New Roman"/>
              </a:rPr>
              <a:t>mount</a:t>
            </a:r>
            <a:r>
              <a:rPr lang="en-US" sz="1200" spc="230"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of</a:t>
            </a:r>
            <a:r>
              <a:rPr lang="en-US" sz="1200" spc="225"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Na</a:t>
            </a:r>
            <a:r>
              <a:rPr lang="en-US" sz="1200" spc="220"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in</a:t>
            </a:r>
            <a:r>
              <a:rPr lang="en-US" sz="1200" spc="230"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the</a:t>
            </a:r>
            <a:r>
              <a:rPr lang="en-US" sz="1200" spc="225"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tubu</a:t>
            </a:r>
            <a:r>
              <a:rPr lang="en-US" sz="1200" spc="4" dirty="0" smtClean="0">
                <a:solidFill>
                  <a:srgbClr val="001F5F"/>
                </a:solidFill>
                <a:latin typeface="Times New Roman"/>
                <a:cs typeface="Times New Roman"/>
              </a:rPr>
              <a:t>l</a:t>
            </a:r>
            <a:r>
              <a:rPr lang="en-US" sz="1200" spc="-4" dirty="0" smtClean="0">
                <a:solidFill>
                  <a:srgbClr val="001F5F"/>
                </a:solidFill>
                <a:latin typeface="Times New Roman"/>
                <a:cs typeface="Times New Roman"/>
              </a:rPr>
              <a:t>a</a:t>
            </a:r>
            <a:r>
              <a:rPr lang="en-US" sz="1200" spc="0" dirty="0" smtClean="0">
                <a:solidFill>
                  <a:srgbClr val="001F5F"/>
                </a:solidFill>
                <a:latin typeface="Times New Roman"/>
                <a:cs typeface="Times New Roman"/>
              </a:rPr>
              <a:t>r</a:t>
            </a:r>
            <a:r>
              <a:rPr lang="en-US" sz="1200" spc="225"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fluid</a:t>
            </a:r>
            <a:r>
              <a:rPr lang="en-US" sz="1200" spc="230"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d</a:t>
            </a:r>
            <a:r>
              <a:rPr lang="en-US" sz="1200" spc="-4" dirty="0" smtClean="0">
                <a:solidFill>
                  <a:srgbClr val="001F5F"/>
                </a:solidFill>
                <a:latin typeface="Times New Roman"/>
                <a:cs typeface="Times New Roman"/>
              </a:rPr>
              <a:t>ec</a:t>
            </a:r>
            <a:r>
              <a:rPr lang="en-US" sz="1200" spc="0" dirty="0" smtClean="0">
                <a:solidFill>
                  <a:srgbClr val="001F5F"/>
                </a:solidFill>
                <a:latin typeface="Times New Roman"/>
                <a:cs typeface="Times New Roman"/>
              </a:rPr>
              <a:t>r</a:t>
            </a:r>
            <a:r>
              <a:rPr lang="en-US" sz="1200" spc="-9" dirty="0" smtClean="0">
                <a:solidFill>
                  <a:srgbClr val="001F5F"/>
                </a:solidFill>
                <a:latin typeface="Times New Roman"/>
                <a:cs typeface="Times New Roman"/>
              </a:rPr>
              <a:t>e</a:t>
            </a:r>
            <a:r>
              <a:rPr lang="en-US" sz="1200" spc="-4" dirty="0" smtClean="0">
                <a:solidFill>
                  <a:srgbClr val="001F5F"/>
                </a:solidFill>
                <a:latin typeface="Times New Roman"/>
                <a:cs typeface="Times New Roman"/>
              </a:rPr>
              <a:t>a</a:t>
            </a:r>
            <a:r>
              <a:rPr lang="en-US" sz="1200" spc="0" dirty="0" smtClean="0">
                <a:solidFill>
                  <a:srgbClr val="001F5F"/>
                </a:solidFill>
                <a:latin typeface="Times New Roman"/>
                <a:cs typeface="Times New Roman"/>
              </a:rPr>
              <a:t>s</a:t>
            </a:r>
            <a:r>
              <a:rPr lang="en-US" sz="1200" spc="-4" dirty="0" smtClean="0">
                <a:solidFill>
                  <a:srgbClr val="001F5F"/>
                </a:solidFill>
                <a:latin typeface="Times New Roman"/>
                <a:cs typeface="Times New Roman"/>
              </a:rPr>
              <a:t>e</a:t>
            </a:r>
            <a:r>
              <a:rPr lang="en-US" sz="1200" spc="0" dirty="0" smtClean="0">
                <a:solidFill>
                  <a:srgbClr val="001F5F"/>
                </a:solidFill>
                <a:latin typeface="Times New Roman"/>
                <a:cs typeface="Times New Roman"/>
              </a:rPr>
              <a:t>s</a:t>
            </a:r>
            <a:r>
              <a:rPr lang="en-US" sz="1200" spc="230"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ma</a:t>
            </a:r>
            <a:r>
              <a:rPr lang="en-US" sz="1200" spc="-4" dirty="0" smtClean="0">
                <a:solidFill>
                  <a:srgbClr val="001F5F"/>
                </a:solidFill>
                <a:latin typeface="Times New Roman"/>
                <a:cs typeface="Times New Roman"/>
              </a:rPr>
              <a:t>r</a:t>
            </a:r>
            <a:r>
              <a:rPr lang="en-US" sz="1200" spc="0" dirty="0" smtClean="0">
                <a:solidFill>
                  <a:srgbClr val="001F5F"/>
                </a:solidFill>
                <a:latin typeface="Times New Roman"/>
                <a:cs typeface="Times New Roman"/>
              </a:rPr>
              <a:t>k</a:t>
            </a:r>
            <a:r>
              <a:rPr lang="en-US" sz="1200" spc="-4" dirty="0" smtClean="0">
                <a:solidFill>
                  <a:srgbClr val="001F5F"/>
                </a:solidFill>
                <a:latin typeface="Times New Roman"/>
                <a:cs typeface="Times New Roman"/>
              </a:rPr>
              <a:t>e</a:t>
            </a:r>
            <a:r>
              <a:rPr lang="en-US" sz="1200" spc="0" dirty="0" smtClean="0">
                <a:solidFill>
                  <a:srgbClr val="001F5F"/>
                </a:solidFill>
                <a:latin typeface="Times New Roman"/>
                <a:cs typeface="Times New Roman"/>
              </a:rPr>
              <a:t>dly</a:t>
            </a:r>
            <a:r>
              <a:rPr lang="en-US" sz="1200" spc="195" dirty="0" smtClean="0">
                <a:solidFill>
                  <a:srgbClr val="001F5F"/>
                </a:solidFill>
                <a:latin typeface="Times New Roman"/>
                <a:cs typeface="Times New Roman"/>
              </a:rPr>
              <a:t> </a:t>
            </a:r>
            <a:r>
              <a:rPr lang="en-US" sz="1200" spc="-4" dirty="0" smtClean="0">
                <a:solidFill>
                  <a:srgbClr val="001F5F"/>
                </a:solidFill>
                <a:latin typeface="Times New Roman"/>
                <a:cs typeface="Times New Roman"/>
              </a:rPr>
              <a:t>a</a:t>
            </a:r>
            <a:r>
              <a:rPr lang="en-US" sz="1200" spc="0" dirty="0" smtClean="0">
                <a:solidFill>
                  <a:srgbClr val="001F5F"/>
                </a:solidFill>
                <a:latin typeface="Times New Roman"/>
                <a:cs typeface="Times New Roman"/>
              </a:rPr>
              <a:t>long</a:t>
            </a:r>
            <a:r>
              <a:rPr lang="en-US" sz="1200" spc="215"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the</a:t>
            </a:r>
            <a:r>
              <a:rPr lang="en-US" sz="1200" spc="225"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p</a:t>
            </a:r>
            <a:r>
              <a:rPr lang="en-US" sz="1200" spc="-4" dirty="0" smtClean="0">
                <a:solidFill>
                  <a:srgbClr val="001F5F"/>
                </a:solidFill>
                <a:latin typeface="Times New Roman"/>
                <a:cs typeface="Times New Roman"/>
              </a:rPr>
              <a:t>r</a:t>
            </a:r>
            <a:r>
              <a:rPr lang="en-US" sz="1200" spc="0" dirty="0" smtClean="0">
                <a:solidFill>
                  <a:srgbClr val="001F5F"/>
                </a:solidFill>
                <a:latin typeface="Times New Roman"/>
                <a:cs typeface="Times New Roman"/>
              </a:rPr>
              <a:t>o</a:t>
            </a:r>
            <a:r>
              <a:rPr lang="en-US" sz="1200" spc="9" dirty="0" smtClean="0">
                <a:solidFill>
                  <a:srgbClr val="001F5F"/>
                </a:solidFill>
                <a:latin typeface="Times New Roman"/>
                <a:cs typeface="Times New Roman"/>
              </a:rPr>
              <a:t>x</a:t>
            </a:r>
            <a:r>
              <a:rPr lang="en-US" sz="1200" spc="0" dirty="0" smtClean="0">
                <a:solidFill>
                  <a:srgbClr val="001F5F"/>
                </a:solidFill>
                <a:latin typeface="Times New Roman"/>
                <a:cs typeface="Times New Roman"/>
              </a:rPr>
              <a:t>i</a:t>
            </a:r>
            <a:r>
              <a:rPr lang="en-US" sz="1200" spc="4" dirty="0" smtClean="0">
                <a:solidFill>
                  <a:srgbClr val="001F5F"/>
                </a:solidFill>
                <a:latin typeface="Times New Roman"/>
                <a:cs typeface="Times New Roman"/>
              </a:rPr>
              <a:t>m</a:t>
            </a:r>
            <a:r>
              <a:rPr lang="en-US" sz="1200" spc="-4" dirty="0" smtClean="0">
                <a:solidFill>
                  <a:srgbClr val="001F5F"/>
                </a:solidFill>
                <a:latin typeface="Times New Roman"/>
                <a:cs typeface="Times New Roman"/>
              </a:rPr>
              <a:t>a</a:t>
            </a:r>
            <a:r>
              <a:rPr lang="en-US" sz="1200" spc="0" dirty="0" smtClean="0">
                <a:solidFill>
                  <a:srgbClr val="001F5F"/>
                </a:solidFill>
                <a:latin typeface="Times New Roman"/>
                <a:cs typeface="Times New Roman"/>
              </a:rPr>
              <a:t>l</a:t>
            </a:r>
            <a:r>
              <a:rPr lang="en-US" sz="1200" spc="230"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tubu</a:t>
            </a:r>
            <a:r>
              <a:rPr lang="en-US" sz="1200" spc="4" dirty="0" smtClean="0">
                <a:solidFill>
                  <a:srgbClr val="001F5F"/>
                </a:solidFill>
                <a:latin typeface="Times New Roman"/>
                <a:cs typeface="Times New Roman"/>
              </a:rPr>
              <a:t>l</a:t>
            </a:r>
            <a:r>
              <a:rPr lang="en-US" sz="1200" spc="-4" dirty="0" smtClean="0">
                <a:solidFill>
                  <a:srgbClr val="001F5F"/>
                </a:solidFill>
                <a:latin typeface="Times New Roman"/>
                <a:cs typeface="Times New Roman"/>
              </a:rPr>
              <a:t>e</a:t>
            </a:r>
            <a:r>
              <a:rPr lang="en-US" sz="1200" spc="0" dirty="0" smtClean="0">
                <a:solidFill>
                  <a:srgbClr val="001F5F"/>
                </a:solidFill>
                <a:latin typeface="Times New Roman"/>
                <a:cs typeface="Times New Roman"/>
              </a:rPr>
              <a:t>,</a:t>
            </a:r>
            <a:r>
              <a:rPr lang="en-US" sz="1200" spc="270" dirty="0" smtClean="0">
                <a:solidFill>
                  <a:srgbClr val="001F5F"/>
                </a:solidFill>
                <a:latin typeface="Times New Roman"/>
                <a:cs typeface="Times New Roman"/>
              </a:rPr>
              <a:t> </a:t>
            </a:r>
            <a:r>
              <a:rPr lang="en-US" sz="1200" u="sng" spc="0" dirty="0" smtClean="0">
                <a:solidFill>
                  <a:srgbClr val="001F5F"/>
                </a:solidFill>
                <a:latin typeface="Times New Roman"/>
                <a:cs typeface="Times New Roman"/>
              </a:rPr>
              <a:t>the</a:t>
            </a:r>
            <a:r>
              <a:rPr lang="en-US" sz="1200" spc="0" dirty="0" smtClean="0">
                <a:solidFill>
                  <a:srgbClr val="001F5F"/>
                </a:solidFill>
                <a:latin typeface="Times New Roman"/>
                <a:cs typeface="Times New Roman"/>
              </a:rPr>
              <a:t> </a:t>
            </a:r>
            <a:r>
              <a:rPr lang="en-US" sz="1200" u="sng" spc="-4" dirty="0" smtClean="0">
                <a:solidFill>
                  <a:srgbClr val="001F5F"/>
                </a:solidFill>
                <a:latin typeface="Times New Roman"/>
                <a:cs typeface="Times New Roman"/>
              </a:rPr>
              <a:t>c</a:t>
            </a:r>
            <a:r>
              <a:rPr lang="en-US" sz="1200" u="sng" spc="0" dirty="0" smtClean="0">
                <a:solidFill>
                  <a:srgbClr val="001F5F"/>
                </a:solidFill>
                <a:latin typeface="Times New Roman"/>
                <a:cs typeface="Times New Roman"/>
              </a:rPr>
              <a:t>on</a:t>
            </a:r>
            <a:r>
              <a:rPr lang="en-US" sz="1200" u="sng" spc="-4" dirty="0" smtClean="0">
                <a:solidFill>
                  <a:srgbClr val="001F5F"/>
                </a:solidFill>
                <a:latin typeface="Times New Roman"/>
                <a:cs typeface="Times New Roman"/>
              </a:rPr>
              <a:t>ce</a:t>
            </a:r>
            <a:r>
              <a:rPr lang="en-US" sz="1200" u="sng" spc="0" dirty="0" smtClean="0">
                <a:solidFill>
                  <a:srgbClr val="001F5F"/>
                </a:solidFill>
                <a:latin typeface="Times New Roman"/>
                <a:cs typeface="Times New Roman"/>
              </a:rPr>
              <a:t>ntr</a:t>
            </a:r>
            <a:r>
              <a:rPr lang="en-US" sz="1200" u="sng" spc="-4" dirty="0" smtClean="0">
                <a:solidFill>
                  <a:srgbClr val="001F5F"/>
                </a:solidFill>
                <a:latin typeface="Times New Roman"/>
                <a:cs typeface="Times New Roman"/>
              </a:rPr>
              <a:t>a</a:t>
            </a:r>
            <a:r>
              <a:rPr lang="en-US" sz="1200" u="sng" spc="0" dirty="0" smtClean="0">
                <a:solidFill>
                  <a:srgbClr val="001F5F"/>
                </a:solidFill>
                <a:latin typeface="Times New Roman"/>
                <a:cs typeface="Times New Roman"/>
              </a:rPr>
              <a:t>t</a:t>
            </a:r>
            <a:r>
              <a:rPr lang="en-US" sz="1200" u="sng" spc="4" dirty="0" smtClean="0">
                <a:solidFill>
                  <a:srgbClr val="001F5F"/>
                </a:solidFill>
                <a:latin typeface="Times New Roman"/>
                <a:cs typeface="Times New Roman"/>
              </a:rPr>
              <a:t>i</a:t>
            </a:r>
            <a:r>
              <a:rPr lang="en-US" sz="1200" u="sng" spc="0" dirty="0" smtClean="0">
                <a:solidFill>
                  <a:srgbClr val="001F5F"/>
                </a:solidFill>
                <a:latin typeface="Times New Roman"/>
                <a:cs typeface="Times New Roman"/>
              </a:rPr>
              <a:t>on</a:t>
            </a:r>
            <a:r>
              <a:rPr lang="en-US" sz="1200" u="sng" spc="94" dirty="0" smtClean="0">
                <a:solidFill>
                  <a:srgbClr val="001F5F"/>
                </a:solidFill>
                <a:latin typeface="Times New Roman"/>
                <a:cs typeface="Times New Roman"/>
              </a:rPr>
              <a:t> </a:t>
            </a:r>
            <a:r>
              <a:rPr lang="en-US" sz="1200" u="sng" spc="0" dirty="0" smtClean="0">
                <a:solidFill>
                  <a:srgbClr val="001F5F"/>
                </a:solidFill>
                <a:latin typeface="Times New Roman"/>
                <a:cs typeface="Times New Roman"/>
              </a:rPr>
              <a:t>of</a:t>
            </a:r>
            <a:r>
              <a:rPr lang="en-US" sz="1200" u="sng" spc="89" dirty="0" smtClean="0">
                <a:solidFill>
                  <a:srgbClr val="001F5F"/>
                </a:solidFill>
                <a:latin typeface="Times New Roman"/>
                <a:cs typeface="Times New Roman"/>
              </a:rPr>
              <a:t> </a:t>
            </a:r>
            <a:r>
              <a:rPr lang="en-US" sz="1200" u="sng" spc="0" dirty="0" smtClean="0">
                <a:solidFill>
                  <a:srgbClr val="001F5F"/>
                </a:solidFill>
                <a:latin typeface="Times New Roman"/>
                <a:cs typeface="Times New Roman"/>
              </a:rPr>
              <a:t>Na </a:t>
            </a:r>
            <a:r>
              <a:rPr lang="en-US" sz="1200" spc="-205" dirty="0" smtClean="0">
                <a:solidFill>
                  <a:srgbClr val="001F5F"/>
                </a:solidFill>
                <a:latin typeface="Times New Roman"/>
                <a:cs typeface="Times New Roman"/>
              </a:rPr>
              <a:t> </a:t>
            </a:r>
            <a:r>
              <a:rPr lang="en-US" sz="1200" spc="-4" dirty="0" smtClean="0">
                <a:solidFill>
                  <a:srgbClr val="001F5F"/>
                </a:solidFill>
                <a:latin typeface="Times New Roman"/>
                <a:cs typeface="Times New Roman"/>
              </a:rPr>
              <a:t>a</a:t>
            </a:r>
            <a:r>
              <a:rPr lang="en-US" sz="1200" spc="0" dirty="0" smtClean="0">
                <a:solidFill>
                  <a:srgbClr val="001F5F"/>
                </a:solidFill>
                <a:latin typeface="Times New Roman"/>
                <a:cs typeface="Times New Roman"/>
              </a:rPr>
              <a:t>nd</a:t>
            </a:r>
            <a:r>
              <a:rPr lang="en-US" sz="1200" spc="104"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the</a:t>
            </a:r>
            <a:r>
              <a:rPr lang="en-US" sz="1200" spc="94" dirty="0" smtClean="0">
                <a:solidFill>
                  <a:srgbClr val="001F5F"/>
                </a:solidFill>
                <a:latin typeface="Times New Roman"/>
                <a:cs typeface="Times New Roman"/>
              </a:rPr>
              <a:t> </a:t>
            </a:r>
            <a:r>
              <a:rPr lang="en-US" sz="1200" u="sng" spc="0" dirty="0" smtClean="0">
                <a:solidFill>
                  <a:srgbClr val="001F5F"/>
                </a:solidFill>
                <a:latin typeface="Times New Roman"/>
                <a:cs typeface="Times New Roman"/>
              </a:rPr>
              <a:t>to</a:t>
            </a:r>
            <a:r>
              <a:rPr lang="en-US" sz="1200" u="sng" spc="4" dirty="0" smtClean="0">
                <a:solidFill>
                  <a:srgbClr val="001F5F"/>
                </a:solidFill>
                <a:latin typeface="Times New Roman"/>
                <a:cs typeface="Times New Roman"/>
              </a:rPr>
              <a:t>t</a:t>
            </a:r>
            <a:r>
              <a:rPr lang="en-US" sz="1200" u="sng" spc="-4" dirty="0" smtClean="0">
                <a:solidFill>
                  <a:srgbClr val="001F5F"/>
                </a:solidFill>
                <a:latin typeface="Times New Roman"/>
                <a:cs typeface="Times New Roman"/>
              </a:rPr>
              <a:t>a</a:t>
            </a:r>
            <a:r>
              <a:rPr lang="en-US" sz="1200" u="sng" spc="0" dirty="0" smtClean="0">
                <a:solidFill>
                  <a:srgbClr val="001F5F"/>
                </a:solidFill>
                <a:latin typeface="Times New Roman"/>
                <a:cs typeface="Times New Roman"/>
              </a:rPr>
              <a:t>l</a:t>
            </a:r>
            <a:r>
              <a:rPr lang="en-US" sz="1200" u="sng" spc="94" dirty="0" smtClean="0">
                <a:solidFill>
                  <a:srgbClr val="001F5F"/>
                </a:solidFill>
                <a:latin typeface="Times New Roman"/>
                <a:cs typeface="Times New Roman"/>
              </a:rPr>
              <a:t> </a:t>
            </a:r>
            <a:r>
              <a:rPr lang="en-US" sz="1200" u="sng" spc="0" dirty="0" err="1" smtClean="0">
                <a:solidFill>
                  <a:srgbClr val="001F5F"/>
                </a:solidFill>
                <a:latin typeface="Times New Roman"/>
                <a:cs typeface="Times New Roman"/>
              </a:rPr>
              <a:t>osmola</a:t>
            </a:r>
            <a:r>
              <a:rPr lang="en-US" sz="1200" u="sng" spc="-4" dirty="0" err="1" smtClean="0">
                <a:solidFill>
                  <a:srgbClr val="001F5F"/>
                </a:solidFill>
                <a:latin typeface="Times New Roman"/>
                <a:cs typeface="Times New Roman"/>
              </a:rPr>
              <a:t>r</a:t>
            </a:r>
            <a:r>
              <a:rPr lang="en-US" sz="1200" u="sng" spc="0" dirty="0" err="1" smtClean="0">
                <a:solidFill>
                  <a:srgbClr val="001F5F"/>
                </a:solidFill>
                <a:latin typeface="Times New Roman"/>
                <a:cs typeface="Times New Roman"/>
              </a:rPr>
              <a:t>i</a:t>
            </a:r>
            <a:r>
              <a:rPr lang="en-US" sz="1200" u="sng" spc="4" dirty="0" err="1" smtClean="0">
                <a:solidFill>
                  <a:srgbClr val="001F5F"/>
                </a:solidFill>
                <a:latin typeface="Times New Roman"/>
                <a:cs typeface="Times New Roman"/>
              </a:rPr>
              <a:t>t</a:t>
            </a:r>
            <a:r>
              <a:rPr lang="en-US" sz="1200" u="sng" spc="0" dirty="0" err="1" smtClean="0">
                <a:solidFill>
                  <a:srgbClr val="001F5F"/>
                </a:solidFill>
                <a:latin typeface="Times New Roman"/>
                <a:cs typeface="Times New Roman"/>
              </a:rPr>
              <a:t>y</a:t>
            </a:r>
            <a:r>
              <a:rPr lang="en-US" sz="1200" spc="79"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r</a:t>
            </a:r>
            <a:r>
              <a:rPr lang="en-US" sz="1200" spc="-9" dirty="0" smtClean="0">
                <a:solidFill>
                  <a:srgbClr val="001F5F"/>
                </a:solidFill>
                <a:latin typeface="Times New Roman"/>
                <a:cs typeface="Times New Roman"/>
              </a:rPr>
              <a:t>e</a:t>
            </a:r>
            <a:r>
              <a:rPr lang="en-US" sz="1200" spc="0" dirty="0" smtClean="0">
                <a:solidFill>
                  <a:srgbClr val="001F5F"/>
                </a:solidFill>
                <a:latin typeface="Times New Roman"/>
                <a:cs typeface="Times New Roman"/>
              </a:rPr>
              <a:t>mains</a:t>
            </a:r>
            <a:r>
              <a:rPr lang="en-US" sz="1200" spc="94"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r</a:t>
            </a:r>
            <a:r>
              <a:rPr lang="en-US" sz="1200" spc="-9" dirty="0" smtClean="0">
                <a:solidFill>
                  <a:srgbClr val="001F5F"/>
                </a:solidFill>
                <a:latin typeface="Times New Roman"/>
                <a:cs typeface="Times New Roman"/>
              </a:rPr>
              <a:t>e</a:t>
            </a:r>
            <a:r>
              <a:rPr lang="en-US" sz="1200" spc="0" dirty="0" smtClean="0">
                <a:solidFill>
                  <a:srgbClr val="001F5F"/>
                </a:solidFill>
                <a:latin typeface="Times New Roman"/>
                <a:cs typeface="Times New Roman"/>
              </a:rPr>
              <a:t>latively</a:t>
            </a:r>
            <a:r>
              <a:rPr lang="en-US" sz="1200" spc="59" dirty="0" smtClean="0">
                <a:solidFill>
                  <a:srgbClr val="001F5F"/>
                </a:solidFill>
                <a:latin typeface="Times New Roman"/>
                <a:cs typeface="Times New Roman"/>
              </a:rPr>
              <a:t> </a:t>
            </a:r>
            <a:r>
              <a:rPr lang="en-US" sz="1200" spc="-4" dirty="0" smtClean="0">
                <a:solidFill>
                  <a:srgbClr val="001F5F"/>
                </a:solidFill>
                <a:latin typeface="Times New Roman"/>
                <a:cs typeface="Times New Roman"/>
              </a:rPr>
              <a:t>c</a:t>
            </a:r>
            <a:r>
              <a:rPr lang="en-US" sz="1200" spc="0" dirty="0" smtClean="0">
                <a:solidFill>
                  <a:srgbClr val="001F5F"/>
                </a:solidFill>
                <a:latin typeface="Times New Roman"/>
                <a:cs typeface="Times New Roman"/>
              </a:rPr>
              <a:t>onst</a:t>
            </a:r>
            <a:r>
              <a:rPr lang="en-US" sz="1200" spc="-4" dirty="0" smtClean="0">
                <a:solidFill>
                  <a:srgbClr val="001F5F"/>
                </a:solidFill>
                <a:latin typeface="Times New Roman"/>
                <a:cs typeface="Times New Roman"/>
              </a:rPr>
              <a:t>a</a:t>
            </a:r>
            <a:r>
              <a:rPr lang="en-US" sz="1200" spc="0" dirty="0" smtClean="0">
                <a:solidFill>
                  <a:srgbClr val="001F5F"/>
                </a:solidFill>
                <a:latin typeface="Times New Roman"/>
                <a:cs typeface="Times New Roman"/>
              </a:rPr>
              <a:t>nt</a:t>
            </a:r>
            <a:r>
              <a:rPr lang="en-US" sz="1200" spc="109"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(isoton</a:t>
            </a:r>
            <a:r>
              <a:rPr lang="en-US" sz="1200" spc="4" dirty="0" smtClean="0">
                <a:solidFill>
                  <a:srgbClr val="001F5F"/>
                </a:solidFill>
                <a:latin typeface="Times New Roman"/>
                <a:cs typeface="Times New Roman"/>
              </a:rPr>
              <a:t>i</a:t>
            </a:r>
            <a:r>
              <a:rPr lang="en-US" sz="1200" spc="-4" dirty="0" smtClean="0">
                <a:solidFill>
                  <a:srgbClr val="001F5F"/>
                </a:solidFill>
                <a:latin typeface="Times New Roman"/>
                <a:cs typeface="Times New Roman"/>
              </a:rPr>
              <a:t>c</a:t>
            </a:r>
            <a:r>
              <a:rPr lang="en-US" sz="1200" spc="0" dirty="0" smtClean="0">
                <a:solidFill>
                  <a:srgbClr val="001F5F"/>
                </a:solidFill>
                <a:latin typeface="Times New Roman"/>
                <a:cs typeface="Times New Roman"/>
              </a:rPr>
              <a:t>)</a:t>
            </a:r>
            <a:r>
              <a:rPr lang="en-US" sz="1200" spc="89"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b</a:t>
            </a:r>
            <a:r>
              <a:rPr lang="en-US" sz="1200" spc="-4" dirty="0" smtClean="0">
                <a:solidFill>
                  <a:srgbClr val="001F5F"/>
                </a:solidFill>
                <a:latin typeface="Times New Roman"/>
                <a:cs typeface="Times New Roman"/>
              </a:rPr>
              <a:t>eca</a:t>
            </a:r>
            <a:r>
              <a:rPr lang="en-US" sz="1200" spc="0" dirty="0" smtClean="0">
                <a:solidFill>
                  <a:srgbClr val="001F5F"/>
                </a:solidFill>
                <a:latin typeface="Times New Roman"/>
                <a:cs typeface="Times New Roman"/>
              </a:rPr>
              <a:t>use</a:t>
            </a:r>
            <a:r>
              <a:rPr lang="en-US" sz="1200" spc="89"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w</a:t>
            </a:r>
            <a:r>
              <a:rPr lang="en-US" sz="1200" spc="-4" dirty="0" smtClean="0">
                <a:solidFill>
                  <a:srgbClr val="001F5F"/>
                </a:solidFill>
                <a:latin typeface="Times New Roman"/>
                <a:cs typeface="Times New Roman"/>
              </a:rPr>
              <a:t>a</a:t>
            </a:r>
            <a:r>
              <a:rPr lang="en-US" sz="1200" spc="0" dirty="0" smtClean="0">
                <a:solidFill>
                  <a:srgbClr val="001F5F"/>
                </a:solidFill>
                <a:latin typeface="Times New Roman"/>
                <a:cs typeface="Times New Roman"/>
              </a:rPr>
              <a:t>ter</a:t>
            </a:r>
            <a:r>
              <a:rPr lang="en-US" sz="1200" spc="100"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p</a:t>
            </a:r>
            <a:r>
              <a:rPr lang="en-US" sz="1200" spc="-4" dirty="0" smtClean="0">
                <a:solidFill>
                  <a:srgbClr val="001F5F"/>
                </a:solidFill>
                <a:latin typeface="Times New Roman"/>
                <a:cs typeface="Times New Roman"/>
              </a:rPr>
              <a:t>e</a:t>
            </a:r>
            <a:r>
              <a:rPr lang="en-US" sz="1200" spc="0" dirty="0" smtClean="0">
                <a:solidFill>
                  <a:srgbClr val="001F5F"/>
                </a:solidFill>
                <a:latin typeface="Times New Roman"/>
                <a:cs typeface="Times New Roman"/>
              </a:rPr>
              <a:t>rm</a:t>
            </a:r>
            <a:r>
              <a:rPr lang="en-US" sz="1200" spc="-4" dirty="0" smtClean="0">
                <a:solidFill>
                  <a:srgbClr val="001F5F"/>
                </a:solidFill>
                <a:latin typeface="Times New Roman"/>
                <a:cs typeface="Times New Roman"/>
              </a:rPr>
              <a:t>ea</a:t>
            </a:r>
            <a:r>
              <a:rPr lang="en-US" sz="1200" spc="0" dirty="0" smtClean="0">
                <a:solidFill>
                  <a:srgbClr val="001F5F"/>
                </a:solidFill>
                <a:latin typeface="Times New Roman"/>
                <a:cs typeface="Times New Roman"/>
              </a:rPr>
              <a:t>bi</a:t>
            </a:r>
            <a:r>
              <a:rPr lang="en-US" sz="1200" spc="4" dirty="0" smtClean="0">
                <a:solidFill>
                  <a:srgbClr val="001F5F"/>
                </a:solidFill>
                <a:latin typeface="Times New Roman"/>
                <a:cs typeface="Times New Roman"/>
              </a:rPr>
              <a:t>l</a:t>
            </a:r>
            <a:r>
              <a:rPr lang="en-US" sz="1200" spc="0" dirty="0" smtClean="0">
                <a:solidFill>
                  <a:srgbClr val="001F5F"/>
                </a:solidFill>
                <a:latin typeface="Times New Roman"/>
                <a:cs typeface="Times New Roman"/>
              </a:rPr>
              <a:t>i</a:t>
            </a:r>
            <a:r>
              <a:rPr lang="en-US" sz="1200" spc="4" dirty="0" smtClean="0">
                <a:solidFill>
                  <a:srgbClr val="001F5F"/>
                </a:solidFill>
                <a:latin typeface="Times New Roman"/>
                <a:cs typeface="Times New Roman"/>
              </a:rPr>
              <a:t>t</a:t>
            </a:r>
            <a:r>
              <a:rPr lang="en-US" sz="1200" spc="0" dirty="0" smtClean="0">
                <a:solidFill>
                  <a:srgbClr val="001F5F"/>
                </a:solidFill>
                <a:latin typeface="Times New Roman"/>
                <a:cs typeface="Times New Roman"/>
              </a:rPr>
              <a:t>y </a:t>
            </a:r>
            <a:r>
              <a:rPr lang="en-US" sz="1200" spc="2" dirty="0" smtClean="0">
                <a:solidFill>
                  <a:srgbClr val="001F5F"/>
                </a:solidFill>
                <a:latin typeface="Times New Roman"/>
                <a:cs typeface="Times New Roman"/>
              </a:rPr>
              <a:t>of the proximal tubules is so great that water reabsorption proportional to Na reabsorption. The proximal tubule </a:t>
            </a:r>
            <a:r>
              <a:rPr lang="en-US" sz="1200" dirty="0" smtClean="0">
                <a:solidFill>
                  <a:srgbClr val="001F5F"/>
                </a:solidFill>
                <a:latin typeface="Times New Roman"/>
                <a:cs typeface="Times New Roman"/>
              </a:rPr>
              <a:t>is</a:t>
            </a:r>
            <a:r>
              <a:rPr lang="en-US" sz="1200" spc="100" dirty="0" smtClean="0">
                <a:solidFill>
                  <a:srgbClr val="001F5F"/>
                </a:solidFill>
                <a:latin typeface="Times New Roman"/>
                <a:cs typeface="Times New Roman"/>
              </a:rPr>
              <a:t> </a:t>
            </a:r>
            <a:r>
              <a:rPr lang="en-US" sz="1200" spc="-4" dirty="0" smtClean="0">
                <a:solidFill>
                  <a:srgbClr val="001F5F"/>
                </a:solidFill>
                <a:latin typeface="Times New Roman"/>
                <a:cs typeface="Times New Roman"/>
              </a:rPr>
              <a:t>a</a:t>
            </a:r>
            <a:r>
              <a:rPr lang="en-US" sz="1200" spc="0" dirty="0" smtClean="0">
                <a:solidFill>
                  <a:srgbClr val="001F5F"/>
                </a:solidFill>
                <a:latin typeface="Times New Roman"/>
                <a:cs typeface="Times New Roman"/>
              </a:rPr>
              <a:t>lso</a:t>
            </a:r>
            <a:r>
              <a:rPr lang="en-US" sz="1200" spc="99"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the</a:t>
            </a:r>
            <a:r>
              <a:rPr lang="en-US" sz="1200" spc="104"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si</a:t>
            </a:r>
            <a:r>
              <a:rPr lang="en-US" sz="1200" spc="4" dirty="0" smtClean="0">
                <a:solidFill>
                  <a:srgbClr val="001F5F"/>
                </a:solidFill>
                <a:latin typeface="Times New Roman"/>
                <a:cs typeface="Times New Roman"/>
              </a:rPr>
              <a:t>t</a:t>
            </a:r>
            <a:r>
              <a:rPr lang="en-US" sz="1200" spc="0" dirty="0" smtClean="0">
                <a:solidFill>
                  <a:srgbClr val="001F5F"/>
                </a:solidFill>
                <a:latin typeface="Times New Roman"/>
                <a:cs typeface="Times New Roman"/>
              </a:rPr>
              <a:t>e</a:t>
            </a:r>
            <a:r>
              <a:rPr lang="en-US" sz="1200" spc="89"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for</a:t>
            </a:r>
            <a:r>
              <a:rPr lang="en-US" sz="1200" spc="89"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s</a:t>
            </a:r>
            <a:r>
              <a:rPr lang="en-US" sz="1200" spc="-4" dirty="0" smtClean="0">
                <a:solidFill>
                  <a:srgbClr val="001F5F"/>
                </a:solidFill>
                <a:latin typeface="Times New Roman"/>
                <a:cs typeface="Times New Roman"/>
              </a:rPr>
              <a:t>ec</a:t>
            </a:r>
            <a:r>
              <a:rPr lang="en-US" sz="1200" spc="0" dirty="0" smtClean="0">
                <a:solidFill>
                  <a:srgbClr val="001F5F"/>
                </a:solidFill>
                <a:latin typeface="Times New Roman"/>
                <a:cs typeface="Times New Roman"/>
              </a:rPr>
              <a:t>r</a:t>
            </a:r>
            <a:r>
              <a:rPr lang="en-US" sz="1200" spc="-9" dirty="0" smtClean="0">
                <a:solidFill>
                  <a:srgbClr val="001F5F"/>
                </a:solidFill>
                <a:latin typeface="Times New Roman"/>
                <a:cs typeface="Times New Roman"/>
              </a:rPr>
              <a:t>e</a:t>
            </a:r>
            <a:r>
              <a:rPr lang="en-US" sz="1200" spc="0" dirty="0" smtClean="0">
                <a:solidFill>
                  <a:srgbClr val="001F5F"/>
                </a:solidFill>
                <a:latin typeface="Times New Roman"/>
                <a:cs typeface="Times New Roman"/>
              </a:rPr>
              <a:t>t</a:t>
            </a:r>
            <a:r>
              <a:rPr lang="en-US" sz="1200" spc="4" dirty="0" smtClean="0">
                <a:solidFill>
                  <a:srgbClr val="001F5F"/>
                </a:solidFill>
                <a:latin typeface="Times New Roman"/>
                <a:cs typeface="Times New Roman"/>
              </a:rPr>
              <a:t>i</a:t>
            </a:r>
            <a:r>
              <a:rPr lang="en-US" sz="1200" spc="0" dirty="0" smtClean="0">
                <a:solidFill>
                  <a:srgbClr val="001F5F"/>
                </a:solidFill>
                <a:latin typeface="Times New Roman"/>
                <a:cs typeface="Times New Roman"/>
              </a:rPr>
              <a:t>on</a:t>
            </a:r>
            <a:r>
              <a:rPr lang="en-US" sz="1200" spc="104"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of</a:t>
            </a:r>
            <a:r>
              <a:rPr lang="en-US" sz="1200" spc="89"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o</a:t>
            </a:r>
            <a:r>
              <a:rPr lang="en-US" sz="1200" spc="-4" dirty="0" smtClean="0">
                <a:solidFill>
                  <a:srgbClr val="001F5F"/>
                </a:solidFill>
                <a:latin typeface="Times New Roman"/>
                <a:cs typeface="Times New Roman"/>
              </a:rPr>
              <a:t>r</a:t>
            </a:r>
            <a:r>
              <a:rPr lang="en-US" sz="1200" spc="-9" dirty="0" smtClean="0">
                <a:solidFill>
                  <a:srgbClr val="001F5F"/>
                </a:solidFill>
                <a:latin typeface="Times New Roman"/>
                <a:cs typeface="Times New Roman"/>
              </a:rPr>
              <a:t>g</a:t>
            </a:r>
            <a:r>
              <a:rPr lang="en-US" sz="1200" spc="-4" dirty="0" smtClean="0">
                <a:solidFill>
                  <a:srgbClr val="001F5F"/>
                </a:solidFill>
                <a:latin typeface="Times New Roman"/>
                <a:cs typeface="Times New Roman"/>
              </a:rPr>
              <a:t>a</a:t>
            </a:r>
            <a:r>
              <a:rPr lang="en-US" sz="1200" spc="0" dirty="0" smtClean="0">
                <a:solidFill>
                  <a:srgbClr val="001F5F"/>
                </a:solidFill>
                <a:latin typeface="Times New Roman"/>
                <a:cs typeface="Times New Roman"/>
              </a:rPr>
              <a:t>nic</a:t>
            </a:r>
            <a:r>
              <a:rPr lang="en-US" sz="1200" spc="89" dirty="0" smtClean="0">
                <a:solidFill>
                  <a:srgbClr val="001F5F"/>
                </a:solidFill>
                <a:latin typeface="Times New Roman"/>
                <a:cs typeface="Times New Roman"/>
              </a:rPr>
              <a:t> </a:t>
            </a:r>
            <a:r>
              <a:rPr lang="en-US" sz="1200" spc="-4" dirty="0" smtClean="0">
                <a:solidFill>
                  <a:srgbClr val="001F5F"/>
                </a:solidFill>
                <a:latin typeface="Times New Roman"/>
                <a:cs typeface="Times New Roman"/>
              </a:rPr>
              <a:t>ac</a:t>
            </a:r>
            <a:r>
              <a:rPr lang="en-US" sz="1200" spc="0" dirty="0" smtClean="0">
                <a:solidFill>
                  <a:srgbClr val="001F5F"/>
                </a:solidFill>
                <a:latin typeface="Times New Roman"/>
                <a:cs typeface="Times New Roman"/>
              </a:rPr>
              <a:t>ids</a:t>
            </a:r>
            <a:r>
              <a:rPr lang="en-US" sz="1200" spc="109" dirty="0" smtClean="0">
                <a:solidFill>
                  <a:srgbClr val="001F5F"/>
                </a:solidFill>
                <a:latin typeface="Times New Roman"/>
                <a:cs typeface="Times New Roman"/>
              </a:rPr>
              <a:t> </a:t>
            </a:r>
            <a:r>
              <a:rPr lang="en-US" sz="1200" spc="-4" dirty="0" smtClean="0">
                <a:solidFill>
                  <a:srgbClr val="001F5F"/>
                </a:solidFill>
                <a:latin typeface="Times New Roman"/>
                <a:cs typeface="Times New Roman"/>
              </a:rPr>
              <a:t>a</a:t>
            </a:r>
            <a:r>
              <a:rPr lang="en-US" sz="1200" spc="0" dirty="0" smtClean="0">
                <a:solidFill>
                  <a:srgbClr val="001F5F"/>
                </a:solidFill>
                <a:latin typeface="Times New Roman"/>
                <a:cs typeface="Times New Roman"/>
              </a:rPr>
              <a:t>nd</a:t>
            </a:r>
            <a:r>
              <a:rPr lang="en-US" sz="1200" spc="94"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b</a:t>
            </a:r>
            <a:r>
              <a:rPr lang="en-US" sz="1200" spc="-4" dirty="0" smtClean="0">
                <a:solidFill>
                  <a:srgbClr val="001F5F"/>
                </a:solidFill>
                <a:latin typeface="Times New Roman"/>
                <a:cs typeface="Times New Roman"/>
              </a:rPr>
              <a:t>a</a:t>
            </a:r>
            <a:r>
              <a:rPr lang="en-US" sz="1200" spc="0" dirty="0" smtClean="0">
                <a:solidFill>
                  <a:srgbClr val="001F5F"/>
                </a:solidFill>
                <a:latin typeface="Times New Roman"/>
                <a:cs typeface="Times New Roman"/>
              </a:rPr>
              <a:t>s</a:t>
            </a:r>
            <a:r>
              <a:rPr lang="en-US" sz="1200" spc="-4" dirty="0" smtClean="0">
                <a:solidFill>
                  <a:srgbClr val="001F5F"/>
                </a:solidFill>
                <a:latin typeface="Times New Roman"/>
                <a:cs typeface="Times New Roman"/>
              </a:rPr>
              <a:t>e</a:t>
            </a:r>
            <a:r>
              <a:rPr lang="en-US" sz="1200" spc="0" dirty="0" smtClean="0">
                <a:solidFill>
                  <a:srgbClr val="001F5F"/>
                </a:solidFill>
                <a:latin typeface="Times New Roman"/>
                <a:cs typeface="Times New Roman"/>
              </a:rPr>
              <a:t>s</a:t>
            </a:r>
            <a:r>
              <a:rPr lang="en-US" sz="1200" spc="94"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(bile</a:t>
            </a:r>
            <a:r>
              <a:rPr lang="en-US" sz="1200" spc="104"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s</a:t>
            </a:r>
            <a:r>
              <a:rPr lang="en-US" sz="1200" spc="-4" dirty="0" smtClean="0">
                <a:solidFill>
                  <a:srgbClr val="001F5F"/>
                </a:solidFill>
                <a:latin typeface="Times New Roman"/>
                <a:cs typeface="Times New Roman"/>
              </a:rPr>
              <a:t>a</a:t>
            </a:r>
            <a:r>
              <a:rPr lang="en-US" sz="1200" spc="0" dirty="0" smtClean="0">
                <a:solidFill>
                  <a:srgbClr val="001F5F"/>
                </a:solidFill>
                <a:latin typeface="Times New Roman"/>
                <a:cs typeface="Times New Roman"/>
              </a:rPr>
              <a:t>l</a:t>
            </a:r>
            <a:r>
              <a:rPr lang="en-US" sz="1200" spc="4" dirty="0" smtClean="0">
                <a:solidFill>
                  <a:srgbClr val="001F5F"/>
                </a:solidFill>
                <a:latin typeface="Times New Roman"/>
                <a:cs typeface="Times New Roman"/>
              </a:rPr>
              <a:t>t</a:t>
            </a:r>
            <a:r>
              <a:rPr lang="en-US" sz="1200" spc="0" dirty="0" smtClean="0">
                <a:solidFill>
                  <a:srgbClr val="001F5F"/>
                </a:solidFill>
                <a:latin typeface="Times New Roman"/>
                <a:cs typeface="Times New Roman"/>
              </a:rPr>
              <a:t>s,</a:t>
            </a:r>
            <a:r>
              <a:rPr lang="en-US" sz="1200" spc="94"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o</a:t>
            </a:r>
            <a:r>
              <a:rPr lang="en-US" sz="1200" spc="9" dirty="0" smtClean="0">
                <a:solidFill>
                  <a:srgbClr val="001F5F"/>
                </a:solidFill>
                <a:latin typeface="Times New Roman"/>
                <a:cs typeface="Times New Roman"/>
              </a:rPr>
              <a:t>x</a:t>
            </a:r>
            <a:r>
              <a:rPr lang="en-US" sz="1200" spc="-4" dirty="0" smtClean="0">
                <a:solidFill>
                  <a:srgbClr val="001F5F"/>
                </a:solidFill>
                <a:latin typeface="Times New Roman"/>
                <a:cs typeface="Times New Roman"/>
              </a:rPr>
              <a:t>a</a:t>
            </a:r>
            <a:r>
              <a:rPr lang="en-US" sz="1200" spc="0" dirty="0" smtClean="0">
                <a:solidFill>
                  <a:srgbClr val="001F5F"/>
                </a:solidFill>
                <a:latin typeface="Times New Roman"/>
                <a:cs typeface="Times New Roman"/>
              </a:rPr>
              <a:t>lat</a:t>
            </a:r>
            <a:r>
              <a:rPr lang="en-US" sz="1200" spc="-4" dirty="0" smtClean="0">
                <a:solidFill>
                  <a:srgbClr val="001F5F"/>
                </a:solidFill>
                <a:latin typeface="Times New Roman"/>
                <a:cs typeface="Times New Roman"/>
              </a:rPr>
              <a:t>e</a:t>
            </a:r>
            <a:r>
              <a:rPr lang="en-US" sz="1200" spc="0" dirty="0" smtClean="0">
                <a:solidFill>
                  <a:srgbClr val="001F5F"/>
                </a:solidFill>
                <a:latin typeface="Times New Roman"/>
                <a:cs typeface="Times New Roman"/>
              </a:rPr>
              <a:t>,</a:t>
            </a:r>
            <a:r>
              <a:rPr lang="en-US" sz="1200" spc="94" dirty="0" smtClean="0">
                <a:solidFill>
                  <a:srgbClr val="001F5F"/>
                </a:solidFill>
                <a:latin typeface="Times New Roman"/>
                <a:cs typeface="Times New Roman"/>
              </a:rPr>
              <a:t> </a:t>
            </a:r>
            <a:r>
              <a:rPr lang="en-US" sz="1200" spc="0" dirty="0" err="1" smtClean="0">
                <a:solidFill>
                  <a:srgbClr val="001F5F"/>
                </a:solidFill>
                <a:latin typeface="Times New Roman"/>
                <a:cs typeface="Times New Roman"/>
              </a:rPr>
              <a:t>u</a:t>
            </a:r>
            <a:r>
              <a:rPr lang="en-US" sz="1200" spc="-4" dirty="0" err="1" smtClean="0">
                <a:solidFill>
                  <a:srgbClr val="001F5F"/>
                </a:solidFill>
                <a:latin typeface="Times New Roman"/>
                <a:cs typeface="Times New Roman"/>
              </a:rPr>
              <a:t>ra</a:t>
            </a:r>
            <a:r>
              <a:rPr lang="en-US" sz="1200" spc="0" dirty="0" err="1" smtClean="0">
                <a:solidFill>
                  <a:srgbClr val="001F5F"/>
                </a:solidFill>
                <a:latin typeface="Times New Roman"/>
                <a:cs typeface="Times New Roman"/>
              </a:rPr>
              <a:t>te</a:t>
            </a:r>
            <a:r>
              <a:rPr lang="en-US" sz="1200" spc="0" dirty="0" smtClean="0">
                <a:solidFill>
                  <a:srgbClr val="001F5F"/>
                </a:solidFill>
                <a:latin typeface="Times New Roman"/>
                <a:cs typeface="Times New Roman"/>
              </a:rPr>
              <a:t>,</a:t>
            </a:r>
            <a:r>
              <a:rPr lang="en-US" sz="1200" spc="104" dirty="0" smtClean="0">
                <a:solidFill>
                  <a:srgbClr val="001F5F"/>
                </a:solidFill>
                <a:latin typeface="Times New Roman"/>
                <a:cs typeface="Times New Roman"/>
              </a:rPr>
              <a:t> </a:t>
            </a:r>
            <a:r>
              <a:rPr lang="en-US" sz="1200" spc="0" dirty="0" err="1" smtClean="0">
                <a:solidFill>
                  <a:srgbClr val="001F5F"/>
                </a:solidFill>
                <a:latin typeface="Times New Roman"/>
                <a:cs typeface="Times New Roman"/>
              </a:rPr>
              <a:t>C</a:t>
            </a:r>
            <a:r>
              <a:rPr lang="en-US" sz="1200" spc="-4" dirty="0" err="1" smtClean="0">
                <a:solidFill>
                  <a:srgbClr val="001F5F"/>
                </a:solidFill>
                <a:latin typeface="Times New Roman"/>
                <a:cs typeface="Times New Roman"/>
              </a:rPr>
              <a:t>a</a:t>
            </a:r>
            <a:r>
              <a:rPr lang="en-US" sz="1200" spc="0" dirty="0" err="1" smtClean="0">
                <a:solidFill>
                  <a:srgbClr val="001F5F"/>
                </a:solidFill>
                <a:latin typeface="Times New Roman"/>
                <a:cs typeface="Times New Roman"/>
              </a:rPr>
              <a:t>te</a:t>
            </a:r>
            <a:r>
              <a:rPr lang="en-US" sz="1200" spc="-4" dirty="0" err="1" smtClean="0">
                <a:solidFill>
                  <a:srgbClr val="001F5F"/>
                </a:solidFill>
                <a:latin typeface="Times New Roman"/>
                <a:cs typeface="Times New Roman"/>
              </a:rPr>
              <a:t>c</a:t>
            </a:r>
            <a:r>
              <a:rPr lang="en-US" sz="1200" spc="0" dirty="0" err="1" smtClean="0">
                <a:solidFill>
                  <a:srgbClr val="001F5F"/>
                </a:solidFill>
                <a:latin typeface="Times New Roman"/>
                <a:cs typeface="Times New Roman"/>
              </a:rPr>
              <a:t>holamines</a:t>
            </a:r>
            <a:r>
              <a:rPr lang="en-US" sz="1200" spc="-4" dirty="0" smtClean="0">
                <a:solidFill>
                  <a:srgbClr val="001F5F"/>
                </a:solidFill>
                <a:latin typeface="Times New Roman"/>
                <a:cs typeface="Times New Roman"/>
              </a:rPr>
              <a:t>)</a:t>
            </a:r>
            <a:r>
              <a:rPr lang="en-US" sz="1200" spc="0" dirty="0" smtClean="0">
                <a:solidFill>
                  <a:srgbClr val="001F5F"/>
                </a:solidFill>
                <a:latin typeface="Times New Roman"/>
                <a:cs typeface="Times New Roman"/>
              </a:rPr>
              <a:t>,</a:t>
            </a:r>
            <a:r>
              <a:rPr lang="en-US" sz="1200" spc="94"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d</a:t>
            </a:r>
            <a:r>
              <a:rPr lang="en-US" sz="1200" spc="-4" dirty="0" smtClean="0">
                <a:solidFill>
                  <a:srgbClr val="001F5F"/>
                </a:solidFill>
                <a:latin typeface="Times New Roman"/>
                <a:cs typeface="Times New Roman"/>
              </a:rPr>
              <a:t>r</a:t>
            </a:r>
            <a:r>
              <a:rPr lang="en-US" sz="1200" spc="0" dirty="0" smtClean="0">
                <a:solidFill>
                  <a:srgbClr val="001F5F"/>
                </a:solidFill>
                <a:latin typeface="Times New Roman"/>
                <a:cs typeface="Times New Roman"/>
              </a:rPr>
              <a:t>u</a:t>
            </a:r>
            <a:r>
              <a:rPr lang="en-US" sz="1200" spc="-9" dirty="0" smtClean="0">
                <a:solidFill>
                  <a:srgbClr val="001F5F"/>
                </a:solidFill>
                <a:latin typeface="Times New Roman"/>
                <a:cs typeface="Times New Roman"/>
              </a:rPr>
              <a:t>g</a:t>
            </a:r>
            <a:r>
              <a:rPr lang="en-US" sz="1200" spc="0" dirty="0" smtClean="0">
                <a:solidFill>
                  <a:srgbClr val="001F5F"/>
                </a:solidFill>
                <a:latin typeface="Times New Roman"/>
                <a:cs typeface="Times New Roman"/>
              </a:rPr>
              <a:t>s,</a:t>
            </a:r>
            <a:r>
              <a:rPr lang="en-US" sz="1200" spc="144" dirty="0" smtClean="0">
                <a:solidFill>
                  <a:srgbClr val="001F5F"/>
                </a:solidFill>
                <a:latin typeface="Times New Roman"/>
                <a:cs typeface="Times New Roman"/>
              </a:rPr>
              <a:t> </a:t>
            </a:r>
            <a:r>
              <a:rPr lang="en-US" sz="1200" spc="-4" dirty="0" smtClean="0">
                <a:solidFill>
                  <a:srgbClr val="001F5F"/>
                </a:solidFill>
                <a:latin typeface="Times New Roman"/>
                <a:cs typeface="Times New Roman"/>
              </a:rPr>
              <a:t>a</a:t>
            </a:r>
            <a:r>
              <a:rPr lang="en-US" sz="1200" spc="0" dirty="0" smtClean="0">
                <a:solidFill>
                  <a:srgbClr val="001F5F"/>
                </a:solidFill>
                <a:latin typeface="Times New Roman"/>
                <a:cs typeface="Times New Roman"/>
              </a:rPr>
              <a:t>nd to</a:t>
            </a:r>
            <a:r>
              <a:rPr lang="en-US" sz="1200" spc="14" dirty="0" smtClean="0">
                <a:solidFill>
                  <a:srgbClr val="001F5F"/>
                </a:solidFill>
                <a:latin typeface="Times New Roman"/>
                <a:cs typeface="Times New Roman"/>
              </a:rPr>
              <a:t>x</a:t>
            </a:r>
            <a:r>
              <a:rPr lang="en-US" sz="1200" spc="0" dirty="0" smtClean="0">
                <a:solidFill>
                  <a:srgbClr val="001F5F"/>
                </a:solidFill>
                <a:latin typeface="Times New Roman"/>
                <a:cs typeface="Times New Roman"/>
              </a:rPr>
              <a:t>ins.</a:t>
            </a:r>
          </a:p>
          <a:p>
            <a:pPr marL="12700" marR="8866" indent="0" algn="l" defTabSz="914400" rtl="0" eaLnBrk="1" fontAlgn="auto" latinLnBrk="0" hangingPunct="1">
              <a:lnSpc>
                <a:spcPct val="95825"/>
              </a:lnSpc>
              <a:spcBef>
                <a:spcPts val="0"/>
              </a:spcBef>
              <a:spcAft>
                <a:spcPts val="0"/>
              </a:spcAft>
              <a:buClrTx/>
              <a:buSzTx/>
              <a:buFontTx/>
              <a:buNone/>
              <a:tabLst/>
              <a:defRPr/>
            </a:pPr>
            <a:r>
              <a:rPr lang="en-US" sz="1200" spc="0" dirty="0" smtClean="0">
                <a:solidFill>
                  <a:srgbClr val="001F5F"/>
                </a:solidFill>
                <a:latin typeface="Times New Roman"/>
                <a:cs typeface="Times New Roman"/>
              </a:rPr>
              <a:t>R</a:t>
            </a:r>
            <a:r>
              <a:rPr lang="en-US" sz="1200" spc="-4" dirty="0" smtClean="0">
                <a:solidFill>
                  <a:srgbClr val="001F5F"/>
                </a:solidFill>
                <a:latin typeface="Times New Roman"/>
                <a:cs typeface="Times New Roman"/>
              </a:rPr>
              <a:t>ea</a:t>
            </a:r>
            <a:r>
              <a:rPr lang="en-US" sz="1200" spc="0" dirty="0" smtClean="0">
                <a:solidFill>
                  <a:srgbClr val="001F5F"/>
                </a:solidFill>
                <a:latin typeface="Times New Roman"/>
                <a:cs typeface="Times New Roman"/>
              </a:rPr>
              <a:t>bsorption</a:t>
            </a:r>
            <a:r>
              <a:rPr lang="en-US" sz="1200" spc="170"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of</a:t>
            </a:r>
            <a:r>
              <a:rPr lang="en-US" sz="1200" spc="165"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HCO</a:t>
            </a:r>
            <a:r>
              <a:rPr lang="en-US" sz="1200" spc="9" baseline="-10870" dirty="0" smtClean="0">
                <a:solidFill>
                  <a:srgbClr val="001F5F"/>
                </a:solidFill>
                <a:latin typeface="Times New Roman"/>
                <a:cs typeface="Times New Roman"/>
              </a:rPr>
              <a:t>3</a:t>
            </a:r>
            <a:r>
              <a:rPr lang="en-US" sz="1200" spc="265" baseline="39858" dirty="0" smtClean="0">
                <a:solidFill>
                  <a:srgbClr val="001F5F"/>
                </a:solidFill>
                <a:latin typeface="Times New Roman"/>
                <a:cs typeface="Times New Roman"/>
              </a:rPr>
              <a:t>-</a:t>
            </a:r>
            <a:r>
              <a:rPr lang="en-US" sz="1200" spc="0" baseline="39858" dirty="0" smtClean="0">
                <a:solidFill>
                  <a:srgbClr val="001F5F"/>
                </a:solidFill>
                <a:latin typeface="Times New Roman"/>
                <a:cs typeface="Times New Roman"/>
              </a:rPr>
              <a:t>  </a:t>
            </a:r>
            <a:r>
              <a:rPr lang="en-US" sz="1200" spc="39" baseline="39858"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o</a:t>
            </a:r>
            <a:r>
              <a:rPr lang="en-US" sz="1200" spc="-4" dirty="0" smtClean="0">
                <a:solidFill>
                  <a:srgbClr val="001F5F"/>
                </a:solidFill>
                <a:latin typeface="Times New Roman"/>
                <a:cs typeface="Times New Roman"/>
              </a:rPr>
              <a:t>cc</a:t>
            </a:r>
            <a:r>
              <a:rPr lang="en-US" sz="1200" spc="0" dirty="0" smtClean="0">
                <a:solidFill>
                  <a:srgbClr val="001F5F"/>
                </a:solidFill>
                <a:latin typeface="Times New Roman"/>
                <a:cs typeface="Times New Roman"/>
              </a:rPr>
              <a:t>u</a:t>
            </a:r>
            <a:r>
              <a:rPr lang="en-US" sz="1200" spc="-4" dirty="0" smtClean="0">
                <a:solidFill>
                  <a:srgbClr val="001F5F"/>
                </a:solidFill>
                <a:latin typeface="Times New Roman"/>
                <a:cs typeface="Times New Roman"/>
              </a:rPr>
              <a:t>r</a:t>
            </a:r>
            <a:r>
              <a:rPr lang="en-US" sz="1200" spc="0" dirty="0" smtClean="0">
                <a:solidFill>
                  <a:srgbClr val="001F5F"/>
                </a:solidFill>
                <a:latin typeface="Times New Roman"/>
                <a:cs typeface="Times New Roman"/>
              </a:rPr>
              <a:t>s</a:t>
            </a:r>
            <a:r>
              <a:rPr lang="en-US" sz="1200" spc="180"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p</a:t>
            </a:r>
            <a:r>
              <a:rPr lang="en-US" sz="1200" spc="-4" dirty="0" smtClean="0">
                <a:solidFill>
                  <a:srgbClr val="001F5F"/>
                </a:solidFill>
                <a:latin typeface="Times New Roman"/>
                <a:cs typeface="Times New Roman"/>
              </a:rPr>
              <a:t>r</a:t>
            </a:r>
            <a:r>
              <a:rPr lang="en-US" sz="1200" spc="0" dirty="0" smtClean="0">
                <a:solidFill>
                  <a:srgbClr val="001F5F"/>
                </a:solidFill>
                <a:latin typeface="Times New Roman"/>
                <a:cs typeface="Times New Roman"/>
              </a:rPr>
              <a:t>i</a:t>
            </a:r>
            <a:r>
              <a:rPr lang="en-US" sz="1200" spc="4" dirty="0" smtClean="0">
                <a:solidFill>
                  <a:srgbClr val="001F5F"/>
                </a:solidFill>
                <a:latin typeface="Times New Roman"/>
                <a:cs typeface="Times New Roman"/>
              </a:rPr>
              <a:t>m</a:t>
            </a:r>
            <a:r>
              <a:rPr lang="en-US" sz="1200" spc="-4" dirty="0" smtClean="0">
                <a:solidFill>
                  <a:srgbClr val="001F5F"/>
                </a:solidFill>
                <a:latin typeface="Times New Roman"/>
                <a:cs typeface="Times New Roman"/>
              </a:rPr>
              <a:t>a</a:t>
            </a:r>
            <a:r>
              <a:rPr lang="en-US" sz="1200" spc="0" dirty="0" smtClean="0">
                <a:solidFill>
                  <a:srgbClr val="001F5F"/>
                </a:solidFill>
                <a:latin typeface="Times New Roman"/>
                <a:cs typeface="Times New Roman"/>
              </a:rPr>
              <a:t>rily</a:t>
            </a:r>
            <a:r>
              <a:rPr lang="en-US" sz="1200" spc="129"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in</a:t>
            </a:r>
            <a:r>
              <a:rPr lang="en-US" sz="1200" spc="170"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the</a:t>
            </a:r>
            <a:r>
              <a:rPr lang="en-US" sz="1200" spc="165"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p</a:t>
            </a:r>
            <a:r>
              <a:rPr lang="en-US" sz="1200" spc="-4" dirty="0" smtClean="0">
                <a:solidFill>
                  <a:srgbClr val="001F5F"/>
                </a:solidFill>
                <a:latin typeface="Times New Roman"/>
                <a:cs typeface="Times New Roman"/>
              </a:rPr>
              <a:t>r</a:t>
            </a:r>
            <a:r>
              <a:rPr lang="en-US" sz="1200" spc="0" dirty="0" smtClean="0">
                <a:solidFill>
                  <a:srgbClr val="001F5F"/>
                </a:solidFill>
                <a:latin typeface="Times New Roman"/>
                <a:cs typeface="Times New Roman"/>
              </a:rPr>
              <a:t>o</a:t>
            </a:r>
            <a:r>
              <a:rPr lang="en-US" sz="1200" spc="9" dirty="0" smtClean="0">
                <a:solidFill>
                  <a:srgbClr val="001F5F"/>
                </a:solidFill>
                <a:latin typeface="Times New Roman"/>
                <a:cs typeface="Times New Roman"/>
              </a:rPr>
              <a:t>x</a:t>
            </a:r>
            <a:r>
              <a:rPr lang="en-US" sz="1200" spc="0" dirty="0" smtClean="0">
                <a:solidFill>
                  <a:srgbClr val="001F5F"/>
                </a:solidFill>
                <a:latin typeface="Times New Roman"/>
                <a:cs typeface="Times New Roman"/>
              </a:rPr>
              <a:t>i</a:t>
            </a:r>
            <a:r>
              <a:rPr lang="en-US" sz="1200" spc="4" dirty="0" smtClean="0">
                <a:solidFill>
                  <a:srgbClr val="001F5F"/>
                </a:solidFill>
                <a:latin typeface="Times New Roman"/>
                <a:cs typeface="Times New Roman"/>
              </a:rPr>
              <a:t>m</a:t>
            </a:r>
            <a:r>
              <a:rPr lang="en-US" sz="1200" spc="-4" dirty="0" smtClean="0">
                <a:solidFill>
                  <a:srgbClr val="001F5F"/>
                </a:solidFill>
                <a:latin typeface="Times New Roman"/>
                <a:cs typeface="Times New Roman"/>
              </a:rPr>
              <a:t>a</a:t>
            </a:r>
            <a:r>
              <a:rPr lang="en-US" sz="1200" spc="0" dirty="0" smtClean="0">
                <a:solidFill>
                  <a:srgbClr val="001F5F"/>
                </a:solidFill>
                <a:latin typeface="Times New Roman"/>
                <a:cs typeface="Times New Roman"/>
              </a:rPr>
              <a:t>l</a:t>
            </a:r>
            <a:r>
              <a:rPr lang="en-US" sz="1200" spc="170" dirty="0" smtClean="0">
                <a:solidFill>
                  <a:srgbClr val="001F5F"/>
                </a:solidFill>
                <a:latin typeface="Times New Roman"/>
                <a:cs typeface="Times New Roman"/>
              </a:rPr>
              <a:t> </a:t>
            </a:r>
            <a:r>
              <a:rPr lang="en-US" sz="1200" spc="14" dirty="0" smtClean="0">
                <a:solidFill>
                  <a:srgbClr val="001F5F"/>
                </a:solidFill>
                <a:latin typeface="Times New Roman"/>
                <a:cs typeface="Times New Roman"/>
              </a:rPr>
              <a:t>t</a:t>
            </a:r>
            <a:r>
              <a:rPr lang="en-US" sz="1200" spc="0" dirty="0" smtClean="0">
                <a:solidFill>
                  <a:srgbClr val="001F5F"/>
                </a:solidFill>
                <a:latin typeface="Times New Roman"/>
                <a:cs typeface="Times New Roman"/>
              </a:rPr>
              <a:t>ubule</a:t>
            </a:r>
            <a:r>
              <a:rPr lang="en-US" sz="1200" spc="175"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ind</a:t>
            </a:r>
            <a:r>
              <a:rPr lang="en-US" sz="1200" spc="4" dirty="0" smtClean="0">
                <a:solidFill>
                  <a:srgbClr val="001F5F"/>
                </a:solidFill>
                <a:latin typeface="Times New Roman"/>
                <a:cs typeface="Times New Roman"/>
              </a:rPr>
              <a:t>i</a:t>
            </a:r>
            <a:r>
              <a:rPr lang="en-US" sz="1200" spc="0" dirty="0" smtClean="0">
                <a:solidFill>
                  <a:srgbClr val="001F5F"/>
                </a:solidFill>
                <a:latin typeface="Times New Roman"/>
                <a:cs typeface="Times New Roman"/>
              </a:rPr>
              <a:t>r</a:t>
            </a:r>
            <a:r>
              <a:rPr lang="en-US" sz="1200" spc="-9" dirty="0" smtClean="0">
                <a:solidFill>
                  <a:srgbClr val="001F5F"/>
                </a:solidFill>
                <a:latin typeface="Times New Roman"/>
                <a:cs typeface="Times New Roman"/>
              </a:rPr>
              <a:t>e</a:t>
            </a:r>
            <a:r>
              <a:rPr lang="en-US" sz="1200" spc="-4" dirty="0" smtClean="0">
                <a:solidFill>
                  <a:srgbClr val="001F5F"/>
                </a:solidFill>
                <a:latin typeface="Times New Roman"/>
                <a:cs typeface="Times New Roman"/>
              </a:rPr>
              <a:t>c</a:t>
            </a:r>
            <a:r>
              <a:rPr lang="en-US" sz="1200" spc="9" dirty="0" smtClean="0">
                <a:solidFill>
                  <a:srgbClr val="001F5F"/>
                </a:solidFill>
                <a:latin typeface="Times New Roman"/>
                <a:cs typeface="Times New Roman"/>
              </a:rPr>
              <a:t>t</a:t>
            </a:r>
            <a:r>
              <a:rPr lang="en-US" sz="1200" spc="0" dirty="0" smtClean="0">
                <a:solidFill>
                  <a:srgbClr val="001F5F"/>
                </a:solidFill>
                <a:latin typeface="Times New Roman"/>
                <a:cs typeface="Times New Roman"/>
              </a:rPr>
              <a:t>ly</a:t>
            </a:r>
            <a:r>
              <a:rPr lang="en-US" sz="1200" spc="134"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throu</a:t>
            </a:r>
            <a:r>
              <a:rPr lang="en-US" sz="1200" spc="-14" dirty="0" smtClean="0">
                <a:solidFill>
                  <a:srgbClr val="001F5F"/>
                </a:solidFill>
                <a:latin typeface="Times New Roman"/>
                <a:cs typeface="Times New Roman"/>
              </a:rPr>
              <a:t>g</a:t>
            </a:r>
            <a:r>
              <a:rPr lang="en-US" sz="1200" spc="0" dirty="0" smtClean="0">
                <a:solidFill>
                  <a:srgbClr val="001F5F"/>
                </a:solidFill>
                <a:latin typeface="Times New Roman"/>
                <a:cs typeface="Times New Roman"/>
              </a:rPr>
              <a:t>h</a:t>
            </a:r>
            <a:r>
              <a:rPr lang="en-US" sz="1200" spc="170"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the</a:t>
            </a:r>
            <a:r>
              <a:rPr lang="en-US" sz="1200" spc="165" dirty="0" smtClean="0">
                <a:solidFill>
                  <a:srgbClr val="001F5F"/>
                </a:solidFill>
                <a:latin typeface="Times New Roman"/>
                <a:cs typeface="Times New Roman"/>
              </a:rPr>
              <a:t> </a:t>
            </a:r>
            <a:r>
              <a:rPr lang="en-US" sz="1200" spc="-4" dirty="0" smtClean="0">
                <a:solidFill>
                  <a:srgbClr val="001F5F"/>
                </a:solidFill>
                <a:latin typeface="Times New Roman"/>
                <a:cs typeface="Times New Roman"/>
              </a:rPr>
              <a:t>a</a:t>
            </a:r>
            <a:r>
              <a:rPr lang="en-US" sz="1200" spc="0" dirty="0" smtClean="0">
                <a:solidFill>
                  <a:srgbClr val="001F5F"/>
                </a:solidFill>
                <a:latin typeface="Times New Roman"/>
                <a:cs typeface="Times New Roman"/>
              </a:rPr>
              <a:t>bsorption</a:t>
            </a:r>
            <a:r>
              <a:rPr lang="en-US" sz="1200" spc="180" dirty="0" smtClean="0">
                <a:solidFill>
                  <a:srgbClr val="001F5F"/>
                </a:solidFill>
                <a:latin typeface="Times New Roman"/>
                <a:cs typeface="Times New Roman"/>
              </a:rPr>
              <a:t> </a:t>
            </a:r>
            <a:r>
              <a:rPr lang="en-US" sz="1200" spc="0" dirty="0" smtClean="0">
                <a:solidFill>
                  <a:srgbClr val="001F5F"/>
                </a:solidFill>
                <a:latin typeface="Times New Roman"/>
                <a:cs typeface="Times New Roman"/>
              </a:rPr>
              <a:t>of </a:t>
            </a:r>
            <a:r>
              <a:rPr lang="pt-BR" sz="1200" spc="3" dirty="0" smtClean="0">
                <a:solidFill>
                  <a:srgbClr val="001F5F"/>
                </a:solidFill>
                <a:latin typeface="Times New Roman"/>
                <a:cs typeface="Times New Roman"/>
              </a:rPr>
              <a:t>CO</a:t>
            </a:r>
            <a:r>
              <a:rPr lang="pt-BR" sz="800" spc="3" dirty="0" smtClean="0">
                <a:solidFill>
                  <a:srgbClr val="001F5F"/>
                </a:solidFill>
                <a:latin typeface="Times New Roman"/>
                <a:cs typeface="Times New Roman"/>
              </a:rPr>
              <a:t>2 </a:t>
            </a:r>
            <a:r>
              <a:rPr lang="pt-BR" sz="1200" spc="3" dirty="0" smtClean="0">
                <a:solidFill>
                  <a:srgbClr val="001F5F"/>
                </a:solidFill>
                <a:latin typeface="Times New Roman"/>
                <a:cs typeface="Times New Roman"/>
              </a:rPr>
              <a:t>from proximal tubular fluid.</a:t>
            </a:r>
            <a:endParaRPr lang="en-US" dirty="0"/>
          </a:p>
        </p:txBody>
      </p:sp>
      <p:sp>
        <p:nvSpPr>
          <p:cNvPr id="4" name="Slide Number Placeholder 3"/>
          <p:cNvSpPr>
            <a:spLocks noGrp="1"/>
          </p:cNvSpPr>
          <p:nvPr>
            <p:ph type="sldNum" sz="quarter" idx="10"/>
          </p:nvPr>
        </p:nvSpPr>
        <p:spPr/>
        <p:txBody>
          <a:bodyPr/>
          <a:lstStyle/>
          <a:p>
            <a:fld id="{F467DA3C-51E0-40A1-B1AD-D90D4510D1BD}" type="slidenum">
              <a:rPr lang="en-US" smtClean="0"/>
              <a:pPr/>
              <a:t>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algn="just" rtl="0"/>
            <a:r>
              <a:rPr lang="en-US" sz="1200" kern="1200" dirty="0" smtClean="0">
                <a:solidFill>
                  <a:schemeClr val="tx1"/>
                </a:solidFill>
                <a:latin typeface="+mn-lt"/>
                <a:ea typeface="+mn-ea"/>
                <a:cs typeface="+mn-cs"/>
              </a:rPr>
              <a:t>The epitheliums of the </a:t>
            </a:r>
            <a:r>
              <a:rPr lang="en-US" sz="1200" kern="1200" dirty="0" err="1" smtClean="0">
                <a:solidFill>
                  <a:schemeClr val="tx1"/>
                </a:solidFill>
                <a:latin typeface="+mn-lt"/>
                <a:ea typeface="+mn-ea"/>
                <a:cs typeface="+mn-cs"/>
              </a:rPr>
              <a:t>medullary</a:t>
            </a:r>
            <a:r>
              <a:rPr lang="en-US" sz="1200" kern="1200" dirty="0" smtClean="0">
                <a:solidFill>
                  <a:schemeClr val="tx1"/>
                </a:solidFill>
                <a:latin typeface="+mn-lt"/>
                <a:ea typeface="+mn-ea"/>
                <a:cs typeface="+mn-cs"/>
              </a:rPr>
              <a:t> collecting ducts are involved in:</a:t>
            </a:r>
          </a:p>
          <a:p>
            <a:pPr algn="just" rtl="0"/>
            <a:r>
              <a:rPr lang="en-US" sz="1200" b="1" kern="1200" baseline="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Na ions reabsorption</a:t>
            </a:r>
            <a:r>
              <a:rPr lang="en-US" sz="1200" kern="1200" dirty="0" smtClean="0">
                <a:solidFill>
                  <a:schemeClr val="tx1"/>
                </a:solidFill>
                <a:latin typeface="+mn-lt"/>
                <a:ea typeface="+mn-ea"/>
                <a:cs typeface="+mn-cs"/>
              </a:rPr>
              <a:t> while </a:t>
            </a:r>
            <a:r>
              <a:rPr lang="en-US" sz="1200" b="1" kern="1200" dirty="0" smtClean="0">
                <a:solidFill>
                  <a:schemeClr val="tx1"/>
                </a:solidFill>
                <a:latin typeface="+mn-lt"/>
                <a:ea typeface="+mn-ea"/>
                <a:cs typeface="+mn-cs"/>
              </a:rPr>
              <a:t>secrete K</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ions</a:t>
            </a:r>
            <a:r>
              <a:rPr lang="en-US" sz="1200" kern="1200" dirty="0" smtClean="0">
                <a:solidFill>
                  <a:schemeClr val="tx1"/>
                </a:solidFill>
                <a:latin typeface="+mn-lt"/>
                <a:ea typeface="+mn-ea"/>
                <a:cs typeface="+mn-cs"/>
              </a:rPr>
              <a:t> under the effect of aldosterone through increase the activity of </a:t>
            </a:r>
            <a:r>
              <a:rPr lang="en-US" sz="1200" i="1" kern="1200" dirty="0" smtClean="0">
                <a:solidFill>
                  <a:schemeClr val="tx1"/>
                </a:solidFill>
                <a:latin typeface="+mn-lt"/>
                <a:ea typeface="+mn-ea"/>
                <a:cs typeface="+mn-cs"/>
              </a:rPr>
              <a:t>Na-K </a:t>
            </a:r>
            <a:r>
              <a:rPr lang="en-US" sz="1200" i="1" kern="1200" dirty="0" err="1" smtClean="0">
                <a:solidFill>
                  <a:schemeClr val="tx1"/>
                </a:solidFill>
                <a:latin typeface="+mn-lt"/>
                <a:ea typeface="+mn-ea"/>
                <a:cs typeface="+mn-cs"/>
              </a:rPr>
              <a:t>ATPase</a:t>
            </a:r>
            <a:r>
              <a:rPr lang="en-US" sz="1200" i="1" kern="1200" dirty="0" smtClean="0">
                <a:solidFill>
                  <a:schemeClr val="tx1"/>
                </a:solidFill>
                <a:latin typeface="+mn-lt"/>
                <a:ea typeface="+mn-ea"/>
                <a:cs typeface="+mn-cs"/>
              </a:rPr>
              <a:t> </a:t>
            </a:r>
            <a:r>
              <a:rPr lang="en-US" sz="1200" i="1" kern="1200" dirty="0" err="1" smtClean="0">
                <a:solidFill>
                  <a:schemeClr val="tx1"/>
                </a:solidFill>
                <a:latin typeface="+mn-lt"/>
                <a:ea typeface="+mn-ea"/>
                <a:cs typeface="+mn-cs"/>
              </a:rPr>
              <a:t>countertransporter</a:t>
            </a:r>
            <a:r>
              <a:rPr lang="en-US" sz="1200" kern="1200" dirty="0" smtClean="0">
                <a:solidFill>
                  <a:schemeClr val="tx1"/>
                </a:solidFill>
                <a:latin typeface="+mn-lt"/>
                <a:ea typeface="+mn-ea"/>
                <a:cs typeface="+mn-cs"/>
              </a:rPr>
              <a:t>. </a:t>
            </a:r>
          </a:p>
          <a:p>
            <a:pPr algn="just" rtl="0"/>
            <a:r>
              <a:rPr lang="en-US" sz="1200" kern="1200" dirty="0" smtClean="0">
                <a:solidFill>
                  <a:schemeClr val="tx1"/>
                </a:solidFill>
                <a:latin typeface="+mn-lt"/>
                <a:ea typeface="+mn-ea"/>
                <a:cs typeface="+mn-cs"/>
              </a:rPr>
              <a:t>     Vasopressin-stimulated </a:t>
            </a:r>
            <a:r>
              <a:rPr lang="en-US" sz="1200" b="1" kern="1200" dirty="0" smtClean="0">
                <a:solidFill>
                  <a:schemeClr val="tx1"/>
                </a:solidFill>
                <a:latin typeface="+mn-lt"/>
                <a:ea typeface="+mn-ea"/>
                <a:cs typeface="+mn-cs"/>
              </a:rPr>
              <a:t>water reabsorption</a:t>
            </a:r>
            <a:r>
              <a:rPr lang="en-US" sz="1200" kern="1200" dirty="0" smtClean="0">
                <a:solidFill>
                  <a:schemeClr val="tx1"/>
                </a:solidFill>
                <a:latin typeface="+mn-lt"/>
                <a:ea typeface="+mn-ea"/>
                <a:cs typeface="+mn-cs"/>
              </a:rPr>
              <a:t>.</a:t>
            </a:r>
          </a:p>
          <a:p>
            <a:pPr algn="just" rtl="0"/>
            <a:r>
              <a:rPr lang="en-US" sz="1200" kern="1200" baseline="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H ions secretion</a:t>
            </a:r>
            <a:r>
              <a:rPr lang="en-US" sz="1200" kern="1200" dirty="0" smtClean="0">
                <a:solidFill>
                  <a:schemeClr val="tx1"/>
                </a:solidFill>
                <a:latin typeface="+mn-lt"/>
                <a:ea typeface="+mn-ea"/>
                <a:cs typeface="+mn-cs"/>
              </a:rPr>
              <a:t> and bicarbonate ions transport (by </a:t>
            </a:r>
            <a:r>
              <a:rPr lang="en-US" sz="1200" i="1" kern="1200" dirty="0" smtClean="0">
                <a:solidFill>
                  <a:schemeClr val="tx1"/>
                </a:solidFill>
                <a:latin typeface="+mn-lt"/>
                <a:ea typeface="+mn-ea"/>
                <a:cs typeface="+mn-cs"/>
              </a:rPr>
              <a:t>H-</a:t>
            </a:r>
            <a:r>
              <a:rPr lang="en-US" sz="1200" i="1" kern="1200" dirty="0" err="1" smtClean="0">
                <a:solidFill>
                  <a:schemeClr val="tx1"/>
                </a:solidFill>
                <a:latin typeface="+mn-lt"/>
                <a:ea typeface="+mn-ea"/>
                <a:cs typeface="+mn-cs"/>
              </a:rPr>
              <a:t>ATPase</a:t>
            </a:r>
            <a:r>
              <a:rPr lang="en-US" sz="1200" i="1" kern="1200" dirty="0" smtClean="0">
                <a:solidFill>
                  <a:schemeClr val="tx1"/>
                </a:solidFill>
                <a:latin typeface="+mn-lt"/>
                <a:ea typeface="+mn-ea"/>
                <a:cs typeface="+mn-cs"/>
              </a:rPr>
              <a:t> pump</a:t>
            </a:r>
            <a:r>
              <a:rPr lang="en-US" sz="1200" kern="1200" dirty="0" smtClean="0">
                <a:solidFill>
                  <a:schemeClr val="tx1"/>
                </a:solidFill>
                <a:latin typeface="+mn-lt"/>
                <a:ea typeface="+mn-ea"/>
                <a:cs typeface="+mn-cs"/>
              </a:rPr>
              <a:t>) under the effect of aldosterone.</a:t>
            </a:r>
          </a:p>
          <a:p>
            <a:pPr algn="just" rtl="0"/>
            <a:r>
              <a:rPr lang="en-US" sz="1200" kern="1200" dirty="0" smtClean="0">
                <a:solidFill>
                  <a:schemeClr val="tx1"/>
                </a:solidFill>
                <a:latin typeface="+mn-lt"/>
                <a:ea typeface="+mn-ea"/>
                <a:cs typeface="+mn-cs"/>
              </a:rPr>
              <a:t>     It is the final site for urine processing, and reabsorb less than 10% of the filtered water and Na. It plays an extremely important role in determining the final urine output of water and solutes.</a:t>
            </a:r>
          </a:p>
          <a:p>
            <a:pPr algn="just" rtl="0"/>
            <a:r>
              <a:rPr lang="en-US" sz="1200" kern="1200" dirty="0" smtClean="0">
                <a:solidFill>
                  <a:schemeClr val="tx1"/>
                </a:solidFill>
                <a:latin typeface="+mn-lt"/>
                <a:ea typeface="+mn-ea"/>
                <a:cs typeface="+mn-cs"/>
              </a:rPr>
              <a:t>     Its permeability to water is under the control of ADH similar to the cortical collecting duct.</a:t>
            </a:r>
          </a:p>
          <a:p>
            <a:pPr algn="just" rtl="0"/>
            <a:r>
              <a:rPr lang="en-US" sz="1200" kern="1200" dirty="0" smtClean="0">
                <a:solidFill>
                  <a:schemeClr val="tx1"/>
                </a:solidFill>
                <a:latin typeface="+mn-lt"/>
                <a:ea typeface="+mn-ea"/>
                <a:cs typeface="+mn-cs"/>
              </a:rPr>
              <a:t>     It is permeable to urea (unlike the cortical collecting duct).</a:t>
            </a:r>
          </a:p>
          <a:p>
            <a:pPr algn="just" rtl="0"/>
            <a:r>
              <a:rPr lang="en-US" sz="1200" kern="1200" dirty="0" smtClean="0">
                <a:solidFill>
                  <a:schemeClr val="tx1"/>
                </a:solidFill>
                <a:latin typeface="+mn-lt"/>
                <a:ea typeface="+mn-ea"/>
                <a:cs typeface="+mn-cs"/>
              </a:rPr>
              <a:t>     It is capable of secreting H ions against concentration gradient.</a:t>
            </a:r>
          </a:p>
          <a:p>
            <a:pPr algn="just"/>
            <a:r>
              <a:rPr lang="en-US" sz="1200" kern="1200" dirty="0" smtClean="0">
                <a:solidFill>
                  <a:schemeClr val="tx1"/>
                </a:solidFill>
                <a:latin typeface="+mn-lt"/>
                <a:ea typeface="+mn-ea"/>
                <a:cs typeface="+mn-cs"/>
              </a:rPr>
              <a:t>     At each horizontal level, the </a:t>
            </a:r>
            <a:r>
              <a:rPr lang="en-US" sz="1200" kern="1200" dirty="0" err="1" smtClean="0">
                <a:solidFill>
                  <a:schemeClr val="tx1"/>
                </a:solidFill>
                <a:latin typeface="+mn-lt"/>
                <a:ea typeface="+mn-ea"/>
                <a:cs typeface="+mn-cs"/>
              </a:rPr>
              <a:t>medullary</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interstitium</a:t>
            </a:r>
            <a:r>
              <a:rPr lang="en-US" sz="1200" kern="1200" dirty="0" smtClean="0">
                <a:solidFill>
                  <a:schemeClr val="tx1"/>
                </a:solidFill>
                <a:latin typeface="+mn-lt"/>
                <a:ea typeface="+mn-ea"/>
                <a:cs typeface="+mn-cs"/>
              </a:rPr>
              <a:t> is concentrated by the transport of solute from the ascending loop of Henle as the descending loop of Henle is freely water permeable, </a:t>
            </a:r>
            <a:r>
              <a:rPr lang="en-US" sz="1200" kern="1200" dirty="0" err="1" smtClean="0">
                <a:solidFill>
                  <a:schemeClr val="tx1"/>
                </a:solidFill>
                <a:latin typeface="+mn-lt"/>
                <a:ea typeface="+mn-ea"/>
                <a:cs typeface="+mn-cs"/>
              </a:rPr>
              <a:t>ie</a:t>
            </a:r>
            <a:r>
              <a:rPr lang="en-US" sz="1200" kern="1200" dirty="0" smtClean="0">
                <a:solidFill>
                  <a:schemeClr val="tx1"/>
                </a:solidFill>
                <a:latin typeface="+mn-lt"/>
                <a:ea typeface="+mn-ea"/>
                <a:cs typeface="+mn-cs"/>
              </a:rPr>
              <a:t> water passively leaves the tubule concentrating the luminal contents these two processes proceed at each horizontal level so that the final concentration of solute deep in the </a:t>
            </a:r>
            <a:r>
              <a:rPr lang="en-US" sz="1200" kern="1200" dirty="0" err="1" smtClean="0">
                <a:solidFill>
                  <a:schemeClr val="tx1"/>
                </a:solidFill>
                <a:latin typeface="+mn-lt"/>
                <a:ea typeface="+mn-ea"/>
                <a:cs typeface="+mn-cs"/>
              </a:rPr>
              <a:t>medullary</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interstitium</a:t>
            </a:r>
            <a:r>
              <a:rPr lang="en-US" sz="1200" kern="1200" dirty="0" smtClean="0">
                <a:solidFill>
                  <a:schemeClr val="tx1"/>
                </a:solidFill>
                <a:latin typeface="+mn-lt"/>
                <a:ea typeface="+mn-ea"/>
                <a:cs typeface="+mn-cs"/>
              </a:rPr>
              <a:t> is ~1200-1400 </a:t>
            </a:r>
            <a:r>
              <a:rPr lang="en-US" sz="1200" kern="1200" dirty="0" err="1" smtClean="0">
                <a:solidFill>
                  <a:schemeClr val="tx1"/>
                </a:solidFill>
                <a:latin typeface="+mn-lt"/>
                <a:ea typeface="+mn-ea"/>
                <a:cs typeface="+mn-cs"/>
              </a:rPr>
              <a:t>mosmol</a:t>
            </a:r>
            <a:r>
              <a:rPr lang="en-US" sz="1200" kern="1200" dirty="0" smtClean="0">
                <a:solidFill>
                  <a:schemeClr val="tx1"/>
                </a:solidFill>
                <a:latin typeface="+mn-lt"/>
                <a:ea typeface="+mn-ea"/>
                <a:cs typeface="+mn-cs"/>
              </a:rPr>
              <a:t>/l the gradient at each horizontal level across the ascending loop of Henle remains at only 200 </a:t>
            </a:r>
            <a:r>
              <a:rPr lang="en-US" sz="1200" kern="1200" dirty="0" err="1" smtClean="0">
                <a:solidFill>
                  <a:schemeClr val="tx1"/>
                </a:solidFill>
                <a:latin typeface="+mn-lt"/>
                <a:ea typeface="+mn-ea"/>
                <a:cs typeface="+mn-cs"/>
              </a:rPr>
              <a:t>mosmol</a:t>
            </a:r>
            <a:r>
              <a:rPr lang="en-US" sz="1200" kern="1200" dirty="0" smtClean="0">
                <a:solidFill>
                  <a:schemeClr val="tx1"/>
                </a:solidFill>
                <a:latin typeface="+mn-lt"/>
                <a:ea typeface="+mn-ea"/>
                <a:cs typeface="+mn-cs"/>
              </a:rPr>
              <a:t>/l, while that across the descending loop of Henle is near zero therefore, the osmolality in the ascending loop of Henle is always less than that of the descending loop of Henle the fluid leaving the thick ascending loop of Henle for the distal tubule is ~ 200  </a:t>
            </a:r>
            <a:r>
              <a:rPr lang="en-US" sz="1200" kern="1200" dirty="0" err="1" smtClean="0">
                <a:solidFill>
                  <a:schemeClr val="tx1"/>
                </a:solidFill>
                <a:latin typeface="+mn-lt"/>
                <a:ea typeface="+mn-ea"/>
                <a:cs typeface="+mn-cs"/>
              </a:rPr>
              <a:t>mosmol</a:t>
            </a:r>
            <a:r>
              <a:rPr lang="en-US" sz="1200" kern="1200" dirty="0" smtClean="0">
                <a:solidFill>
                  <a:schemeClr val="tx1"/>
                </a:solidFill>
                <a:latin typeface="+mn-lt"/>
                <a:ea typeface="+mn-ea"/>
                <a:cs typeface="+mn-cs"/>
              </a:rPr>
              <a:t>/l below plasma, </a:t>
            </a:r>
            <a:r>
              <a:rPr lang="en-US" sz="1200" kern="1200" dirty="0" err="1" smtClean="0">
                <a:solidFill>
                  <a:schemeClr val="tx1"/>
                </a:solidFill>
                <a:latin typeface="+mn-lt"/>
                <a:ea typeface="+mn-ea"/>
                <a:cs typeface="+mn-cs"/>
              </a:rPr>
              <a:t>ie</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~100 </a:t>
            </a:r>
            <a:r>
              <a:rPr lang="en-US" sz="1200" b="1" kern="1200" dirty="0" err="1" smtClean="0">
                <a:solidFill>
                  <a:schemeClr val="tx1"/>
                </a:solidFill>
                <a:latin typeface="+mn-lt"/>
                <a:ea typeface="+mn-ea"/>
                <a:cs typeface="+mn-cs"/>
              </a:rPr>
              <a:t>mosmol</a:t>
            </a:r>
            <a:r>
              <a:rPr lang="en-US" sz="1200" b="1" kern="1200" dirty="0" smtClean="0">
                <a:solidFill>
                  <a:schemeClr val="tx1"/>
                </a:solidFill>
                <a:latin typeface="+mn-lt"/>
                <a:ea typeface="+mn-ea"/>
                <a:cs typeface="+mn-cs"/>
              </a:rPr>
              <a:t>/l.</a:t>
            </a:r>
            <a:endParaRPr lang="en-US" dirty="0"/>
          </a:p>
        </p:txBody>
      </p:sp>
      <p:sp>
        <p:nvSpPr>
          <p:cNvPr id="4" name="Slide Number Placeholder 3"/>
          <p:cNvSpPr>
            <a:spLocks noGrp="1"/>
          </p:cNvSpPr>
          <p:nvPr>
            <p:ph type="sldNum" sz="quarter" idx="10"/>
          </p:nvPr>
        </p:nvSpPr>
        <p:spPr/>
        <p:txBody>
          <a:bodyPr/>
          <a:lstStyle/>
          <a:p>
            <a:fld id="{F467DA3C-51E0-40A1-B1AD-D90D4510D1BD}" type="slidenum">
              <a:rPr lang="en-US" smtClean="0"/>
              <a:pPr/>
              <a:t>16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algn="just" rtl="0"/>
            <a:endParaRPr lang="en-US" dirty="0"/>
          </a:p>
        </p:txBody>
      </p:sp>
      <p:sp>
        <p:nvSpPr>
          <p:cNvPr id="4" name="Slide Number Placeholder 3"/>
          <p:cNvSpPr>
            <a:spLocks noGrp="1"/>
          </p:cNvSpPr>
          <p:nvPr>
            <p:ph type="sldNum" sz="quarter" idx="10"/>
          </p:nvPr>
        </p:nvSpPr>
        <p:spPr/>
        <p:txBody>
          <a:bodyPr/>
          <a:lstStyle/>
          <a:p>
            <a:fld id="{F467DA3C-51E0-40A1-B1AD-D90D4510D1BD}" type="slidenum">
              <a:rPr lang="en-US" smtClean="0"/>
              <a:pPr/>
              <a:t>17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algn="just" rtl="0"/>
            <a:endParaRPr lang="en-US" dirty="0"/>
          </a:p>
        </p:txBody>
      </p:sp>
      <p:sp>
        <p:nvSpPr>
          <p:cNvPr id="4" name="Slide Number Placeholder 3"/>
          <p:cNvSpPr>
            <a:spLocks noGrp="1"/>
          </p:cNvSpPr>
          <p:nvPr>
            <p:ph type="sldNum" sz="quarter" idx="10"/>
          </p:nvPr>
        </p:nvSpPr>
        <p:spPr/>
        <p:txBody>
          <a:bodyPr/>
          <a:lstStyle/>
          <a:p>
            <a:fld id="{F467DA3C-51E0-40A1-B1AD-D90D4510D1BD}" type="slidenum">
              <a:rPr lang="en-US" smtClean="0"/>
              <a:pPr/>
              <a:t>18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algn="just" rtl="0"/>
            <a:endParaRPr lang="en-US" dirty="0"/>
          </a:p>
        </p:txBody>
      </p:sp>
      <p:sp>
        <p:nvSpPr>
          <p:cNvPr id="4" name="Slide Number Placeholder 3"/>
          <p:cNvSpPr>
            <a:spLocks noGrp="1"/>
          </p:cNvSpPr>
          <p:nvPr>
            <p:ph type="sldNum" sz="quarter" idx="10"/>
          </p:nvPr>
        </p:nvSpPr>
        <p:spPr/>
        <p:txBody>
          <a:bodyPr/>
          <a:lstStyle/>
          <a:p>
            <a:fld id="{F467DA3C-51E0-40A1-B1AD-D90D4510D1BD}" type="slidenum">
              <a:rPr lang="en-US" smtClean="0"/>
              <a:pPr/>
              <a:t>19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28E0148-4022-431C-B90E-9353775831BF}" type="datetimeFigureOut">
              <a:rPr lang="en-US" smtClean="0"/>
              <a:pPr/>
              <a:t>12/23/2020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722058-27EC-4E06-9386-C93BAB09981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8E0148-4022-431C-B90E-9353775831BF}" type="datetimeFigureOut">
              <a:rPr lang="en-US" smtClean="0"/>
              <a:pPr/>
              <a:t>12/23/2020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722058-27EC-4E06-9386-C93BAB09981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8E0148-4022-431C-B90E-9353775831BF}" type="datetimeFigureOut">
              <a:rPr lang="en-US" smtClean="0"/>
              <a:pPr/>
              <a:t>12/23/2020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722058-27EC-4E06-9386-C93BAB09981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8E0148-4022-431C-B90E-9353775831BF}" type="datetimeFigureOut">
              <a:rPr lang="en-US" smtClean="0"/>
              <a:pPr/>
              <a:t>12/23/2020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722058-27EC-4E06-9386-C93BAB09981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8E0148-4022-431C-B90E-9353775831BF}" type="datetimeFigureOut">
              <a:rPr lang="en-US" smtClean="0"/>
              <a:pPr/>
              <a:t>12/23/2020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722058-27EC-4E06-9386-C93BAB09981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28E0148-4022-431C-B90E-9353775831BF}" type="datetimeFigureOut">
              <a:rPr lang="en-US" smtClean="0"/>
              <a:pPr/>
              <a:t>12/23/2020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722058-27EC-4E06-9386-C93BAB09981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28E0148-4022-431C-B90E-9353775831BF}" type="datetimeFigureOut">
              <a:rPr lang="en-US" smtClean="0"/>
              <a:pPr/>
              <a:t>12/23/2020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722058-27EC-4E06-9386-C93BAB09981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8E0148-4022-431C-B90E-9353775831BF}" type="datetimeFigureOut">
              <a:rPr lang="en-US" smtClean="0"/>
              <a:pPr/>
              <a:t>12/23/2020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722058-27EC-4E06-9386-C93BAB09981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8E0148-4022-431C-B90E-9353775831BF}" type="datetimeFigureOut">
              <a:rPr lang="en-US" smtClean="0"/>
              <a:pPr/>
              <a:t>12/23/2020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722058-27EC-4E06-9386-C93BAB09981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8E0148-4022-431C-B90E-9353775831BF}" type="datetimeFigureOut">
              <a:rPr lang="en-US" smtClean="0"/>
              <a:pPr/>
              <a:t>12/23/2020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722058-27EC-4E06-9386-C93BAB09981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8E0148-4022-431C-B90E-9353775831BF}" type="datetimeFigureOut">
              <a:rPr lang="en-US" smtClean="0"/>
              <a:pPr/>
              <a:t>12/23/2020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722058-27EC-4E06-9386-C93BAB09981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8E0148-4022-431C-B90E-9353775831BF}" type="datetimeFigureOut">
              <a:rPr lang="en-US" smtClean="0"/>
              <a:pPr/>
              <a:t>12/23/2020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722058-27EC-4E06-9386-C93BAB09981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4600" y="0"/>
            <a:ext cx="3962400" cy="609600"/>
          </a:xfrm>
        </p:spPr>
        <p:txBody>
          <a:bodyPr>
            <a:normAutofit/>
          </a:bodyPr>
          <a:lstStyle/>
          <a:p>
            <a:r>
              <a:rPr lang="en-US" sz="3200" b="1" spc="0" dirty="0" smtClean="0">
                <a:latin typeface="Times New Roman"/>
                <a:cs typeface="Times New Roman"/>
              </a:rPr>
              <a:t>Renal Physiology</a:t>
            </a:r>
            <a:endParaRPr lang="en-US" sz="3200" dirty="0"/>
          </a:p>
        </p:txBody>
      </p:sp>
      <p:sp>
        <p:nvSpPr>
          <p:cNvPr id="3" name="Subtitle 2"/>
          <p:cNvSpPr>
            <a:spLocks noGrp="1"/>
          </p:cNvSpPr>
          <p:nvPr>
            <p:ph type="subTitle" idx="1"/>
          </p:nvPr>
        </p:nvSpPr>
        <p:spPr>
          <a:xfrm>
            <a:off x="76200" y="609600"/>
            <a:ext cx="5334000" cy="5257800"/>
          </a:xfrm>
          <a:noFill/>
        </p:spPr>
        <p:txBody>
          <a:bodyPr>
            <a:noAutofit/>
          </a:bodyPr>
          <a:lstStyle/>
          <a:p>
            <a:pPr marL="173038" indent="-173038" algn="just">
              <a:lnSpc>
                <a:spcPct val="120000"/>
              </a:lnSpc>
              <a:spcBef>
                <a:spcPts val="0"/>
              </a:spcBef>
              <a:buFont typeface="Wingdings" pitchFamily="2" charset="2"/>
              <a:buChar char="§"/>
            </a:pPr>
            <a:r>
              <a:rPr lang="en-US" sz="2000" spc="15" dirty="0" smtClean="0">
                <a:solidFill>
                  <a:schemeClr val="tx1"/>
                </a:solidFill>
                <a:latin typeface="Times New Roman"/>
                <a:cs typeface="Times New Roman"/>
              </a:rPr>
              <a:t>The urinary system is composed of two kidneys, two ureter, urinary bladder, and urethra. </a:t>
            </a:r>
          </a:p>
          <a:p>
            <a:pPr marL="173038" indent="-173038" algn="just">
              <a:lnSpc>
                <a:spcPct val="120000"/>
              </a:lnSpc>
              <a:spcBef>
                <a:spcPts val="0"/>
              </a:spcBef>
              <a:buFont typeface="Wingdings" pitchFamily="2" charset="2"/>
              <a:buChar char="§"/>
            </a:pPr>
            <a:r>
              <a:rPr lang="en-US" sz="2000" spc="15" dirty="0" smtClean="0">
                <a:solidFill>
                  <a:schemeClr val="tx1"/>
                </a:solidFill>
                <a:latin typeface="Times New Roman"/>
                <a:cs typeface="Times New Roman"/>
              </a:rPr>
              <a:t>The kidney plays a </a:t>
            </a:r>
            <a:r>
              <a:rPr lang="en-US" sz="2000" spc="8" dirty="0" smtClean="0">
                <a:solidFill>
                  <a:schemeClr val="tx1"/>
                </a:solidFill>
                <a:latin typeface="Times New Roman"/>
                <a:cs typeface="Times New Roman"/>
              </a:rPr>
              <a:t>major role in </a:t>
            </a:r>
            <a:r>
              <a:rPr lang="en-US" sz="2000" u="sng" spc="8" dirty="0" smtClean="0">
                <a:solidFill>
                  <a:schemeClr val="tx1"/>
                </a:solidFill>
                <a:latin typeface="Times New Roman"/>
                <a:cs typeface="Times New Roman"/>
              </a:rPr>
              <a:t>controlling the volume of blood</a:t>
            </a:r>
            <a:r>
              <a:rPr lang="en-US" sz="2000" spc="8" dirty="0" smtClean="0">
                <a:solidFill>
                  <a:schemeClr val="tx1"/>
                </a:solidFill>
                <a:latin typeface="Times New Roman"/>
                <a:cs typeface="Times New Roman"/>
              </a:rPr>
              <a:t> (water) and also </a:t>
            </a:r>
            <a:r>
              <a:rPr lang="en-US" sz="2000" u="sng" spc="8" dirty="0" smtClean="0">
                <a:solidFill>
                  <a:schemeClr val="tx1"/>
                </a:solidFill>
                <a:latin typeface="Times New Roman"/>
                <a:cs typeface="Times New Roman"/>
              </a:rPr>
              <a:t>controlling ion concentration and PH</a:t>
            </a:r>
            <a:r>
              <a:rPr lang="en-US" sz="2000" spc="8" dirty="0" smtClean="0">
                <a:solidFill>
                  <a:schemeClr val="tx1"/>
                </a:solidFill>
                <a:latin typeface="Times New Roman"/>
                <a:cs typeface="Times New Roman"/>
              </a:rPr>
              <a:t>. It is the major excretory organ, responsible for the </a:t>
            </a:r>
            <a:r>
              <a:rPr lang="en-US" sz="2000" u="sng" spc="8" dirty="0" smtClean="0">
                <a:solidFill>
                  <a:schemeClr val="tx1"/>
                </a:solidFill>
                <a:latin typeface="Times New Roman"/>
                <a:cs typeface="Times New Roman"/>
              </a:rPr>
              <a:t>removal</a:t>
            </a:r>
            <a:r>
              <a:rPr lang="en-US" sz="2000" spc="8" dirty="0" smtClean="0">
                <a:solidFill>
                  <a:schemeClr val="tx1"/>
                </a:solidFill>
                <a:latin typeface="Times New Roman"/>
                <a:cs typeface="Times New Roman"/>
              </a:rPr>
              <a:t> of metabolic waste products from the blood.</a:t>
            </a:r>
          </a:p>
          <a:p>
            <a:pPr marL="173038" indent="-173038" algn="just">
              <a:lnSpc>
                <a:spcPct val="120000"/>
              </a:lnSpc>
              <a:spcBef>
                <a:spcPts val="0"/>
              </a:spcBef>
              <a:buFont typeface="Wingdings" pitchFamily="2" charset="2"/>
              <a:buChar char="§"/>
            </a:pPr>
            <a:r>
              <a:rPr lang="en-US" sz="2000" spc="5" dirty="0" smtClean="0">
                <a:solidFill>
                  <a:schemeClr val="tx1"/>
                </a:solidFill>
                <a:latin typeface="Times New Roman"/>
                <a:cs typeface="Times New Roman"/>
              </a:rPr>
              <a:t>The kidneys </a:t>
            </a:r>
            <a:r>
              <a:rPr lang="en-US" sz="2000" u="sng" spc="5" dirty="0" smtClean="0">
                <a:solidFill>
                  <a:schemeClr val="tx1"/>
                </a:solidFill>
                <a:latin typeface="Times New Roman"/>
                <a:cs typeface="Times New Roman"/>
              </a:rPr>
              <a:t>act on the plasma first</a:t>
            </a:r>
            <a:r>
              <a:rPr lang="en-US" sz="2000" spc="5" dirty="0" smtClean="0">
                <a:solidFill>
                  <a:schemeClr val="tx1"/>
                </a:solidFill>
                <a:latin typeface="Times New Roman"/>
                <a:cs typeface="Times New Roman"/>
              </a:rPr>
              <a:t> converting it to </a:t>
            </a:r>
            <a:r>
              <a:rPr lang="en-US" sz="2000" u="sng" spc="5" dirty="0" smtClean="0">
                <a:solidFill>
                  <a:schemeClr val="tx1"/>
                </a:solidFill>
                <a:latin typeface="Times New Roman"/>
                <a:cs typeface="Times New Roman"/>
              </a:rPr>
              <a:t>ultra filtrate</a:t>
            </a:r>
            <a:r>
              <a:rPr lang="en-US" sz="2000" spc="5" dirty="0" smtClean="0">
                <a:solidFill>
                  <a:schemeClr val="tx1"/>
                </a:solidFill>
                <a:latin typeface="Times New Roman"/>
                <a:cs typeface="Times New Roman"/>
              </a:rPr>
              <a:t> to which it later add and remove substances so that the </a:t>
            </a:r>
            <a:r>
              <a:rPr lang="en-US" sz="2000" u="sng" spc="5" dirty="0" smtClean="0">
                <a:solidFill>
                  <a:schemeClr val="tx1"/>
                </a:solidFill>
                <a:latin typeface="Times New Roman"/>
                <a:cs typeface="Times New Roman"/>
              </a:rPr>
              <a:t>final product is urine.</a:t>
            </a:r>
          </a:p>
          <a:p>
            <a:pPr marL="173038" indent="-173038" algn="just">
              <a:lnSpc>
                <a:spcPct val="120000"/>
              </a:lnSpc>
              <a:spcBef>
                <a:spcPts val="0"/>
              </a:spcBef>
              <a:buFont typeface="Wingdings" pitchFamily="2" charset="2"/>
              <a:buChar char="§"/>
            </a:pPr>
            <a:r>
              <a:rPr lang="en-US" sz="2000" spc="0" dirty="0" smtClean="0">
                <a:solidFill>
                  <a:schemeClr val="tx1"/>
                </a:solidFill>
                <a:latin typeface="Times New Roman"/>
                <a:cs typeface="Times New Roman"/>
              </a:rPr>
              <a:t>The kidneys have several functions, including the following:</a:t>
            </a:r>
            <a:endParaRPr lang="en-US" sz="2000" dirty="0" smtClean="0">
              <a:solidFill>
                <a:schemeClr val="tx1"/>
              </a:solidFill>
              <a:latin typeface="Times New Roman"/>
              <a:cs typeface="Times New Roman"/>
            </a:endParaRPr>
          </a:p>
          <a:p>
            <a:pPr algn="just">
              <a:lnSpc>
                <a:spcPct val="120000"/>
              </a:lnSpc>
              <a:spcBef>
                <a:spcPts val="0"/>
              </a:spcBef>
            </a:pPr>
            <a:endParaRPr lang="en-US" sz="2000" dirty="0">
              <a:solidFill>
                <a:schemeClr val="tx1"/>
              </a:solidFill>
            </a:endParaRPr>
          </a:p>
        </p:txBody>
      </p:sp>
      <p:pic>
        <p:nvPicPr>
          <p:cNvPr id="4" name="Content Placeholder 3" descr="overview-of-the-urinary-system.jpg"/>
          <p:cNvPicPr>
            <a:picLocks noChangeAspect="1"/>
          </p:cNvPicPr>
          <p:nvPr/>
        </p:nvPicPr>
        <p:blipFill>
          <a:blip r:embed="rId2"/>
          <a:stretch>
            <a:fillRect/>
          </a:stretch>
        </p:blipFill>
        <p:spPr>
          <a:xfrm>
            <a:off x="5486400" y="838200"/>
            <a:ext cx="3505200" cy="38862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a:bodyPr>
          <a:lstStyle/>
          <a:p>
            <a:pPr marL="0" indent="0" algn="just">
              <a:spcBef>
                <a:spcPts val="0"/>
              </a:spcBef>
              <a:buNone/>
            </a:pPr>
            <a:endParaRPr lang="en-US" sz="2600" dirty="0" smtClean="0">
              <a:latin typeface="Times New Roman"/>
              <a:cs typeface="Times New Roman"/>
            </a:endParaRPr>
          </a:p>
          <a:p>
            <a:pPr marL="0" marR="5637860" indent="0" algn="just">
              <a:spcBef>
                <a:spcPts val="0"/>
              </a:spcBef>
              <a:buNone/>
            </a:pPr>
            <a:endParaRPr lang="en-US" sz="2600" dirty="0">
              <a:latin typeface="Times New Roman"/>
              <a:cs typeface="Times New Roman"/>
            </a:endParaRPr>
          </a:p>
        </p:txBody>
      </p:sp>
      <p:sp>
        <p:nvSpPr>
          <p:cNvPr id="4" name="Rectangle 3"/>
          <p:cNvSpPr/>
          <p:nvPr/>
        </p:nvSpPr>
        <p:spPr>
          <a:xfrm>
            <a:off x="228600" y="152400"/>
            <a:ext cx="8610600" cy="6186309"/>
          </a:xfrm>
          <a:prstGeom prst="rect">
            <a:avLst/>
          </a:prstGeom>
        </p:spPr>
        <p:txBody>
          <a:bodyPr wrap="square">
            <a:spAutoFit/>
          </a:bodyPr>
          <a:lstStyle/>
          <a:p>
            <a:pPr lvl="0" algn="just" fontAlgn="base">
              <a:spcBef>
                <a:spcPct val="0"/>
              </a:spcBef>
              <a:spcAft>
                <a:spcPct val="0"/>
              </a:spcAft>
            </a:pPr>
            <a:r>
              <a:rPr kumimoji="0" lang="en-US" sz="2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2 - Loops of Henle:</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2200" b="0" i="0" u="none" strike="noStrike" cap="none" normalizeH="0" baseline="0" dirty="0" smtClean="0">
              <a:ln>
                <a:noFill/>
              </a:ln>
              <a:solidFill>
                <a:schemeClr val="tx1"/>
              </a:solidFill>
              <a:effectLst/>
              <a:latin typeface="Arial" pitchFamily="34" charset="0"/>
              <a:cs typeface="Arial" pitchFamily="34" charset="0"/>
            </a:endParaRPr>
          </a:p>
          <a:p>
            <a:pPr marL="288925" lvl="0" indent="-288925" algn="just" eaLnBrk="0" fontAlgn="base" hangingPunct="0">
              <a:spcBef>
                <a:spcPct val="0"/>
              </a:spcBef>
              <a:spcAft>
                <a:spcPct val="0"/>
              </a:spcAft>
              <a:buFont typeface="Wingdings" pitchFamily="2" charset="2"/>
              <a:buChar char="Ø"/>
            </a:pP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a:t>
            </a:r>
            <a:r>
              <a:rPr kumimoji="0" lang="en-US" sz="22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nephrons with their glomeruli</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located in the </a:t>
            </a:r>
            <a:r>
              <a:rPr kumimoji="0" lang="en-US" sz="22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outer portion</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of the </a:t>
            </a:r>
            <a:r>
              <a:rPr kumimoji="0" lang="en-US" sz="22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renal cortex</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have </a:t>
            </a:r>
            <a:r>
              <a:rPr kumimoji="0" lang="en-US" sz="22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short loops</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of Henle </a:t>
            </a:r>
            <a:r>
              <a:rPr kumimoji="0" lang="en-US" sz="2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(cortical nephrons</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70%),</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where as </a:t>
            </a:r>
            <a:r>
              <a:rPr kumimoji="0" lang="en-US" sz="22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those with glomeruli</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in the </a:t>
            </a:r>
            <a:r>
              <a:rPr kumimoji="0" lang="en-US" sz="2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juxtamedullary</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region of </a:t>
            </a:r>
            <a:r>
              <a:rPr kumimoji="0" lang="en-US" sz="22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cortex </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22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juxtamedullary</a:t>
            </a:r>
            <a:r>
              <a:rPr kumimoji="0" lang="en-US" sz="2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nephrons</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30%)</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have </a:t>
            </a:r>
            <a:r>
              <a:rPr kumimoji="0" lang="en-US" sz="22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long loop</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extending down into </a:t>
            </a:r>
            <a:r>
              <a:rPr kumimoji="0" lang="en-US" sz="2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medullary</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pyramids. </a:t>
            </a:r>
            <a:endParaRPr kumimoji="0" lang="en-US" sz="2200" b="0" i="0" u="none" strike="noStrike" cap="none" normalizeH="0" baseline="0" dirty="0" smtClean="0">
              <a:ln>
                <a:noFill/>
              </a:ln>
              <a:solidFill>
                <a:schemeClr val="tx1"/>
              </a:solidFill>
              <a:effectLst/>
              <a:latin typeface="Arial" pitchFamily="34" charset="0"/>
              <a:cs typeface="Arial" pitchFamily="34" charset="0"/>
            </a:endParaRPr>
          </a:p>
          <a:p>
            <a:pPr marL="288925" lvl="0" indent="-288925" algn="just" eaLnBrk="0" fontAlgn="base" hangingPunct="0">
              <a:spcBef>
                <a:spcPct val="0"/>
              </a:spcBef>
              <a:spcAft>
                <a:spcPct val="0"/>
              </a:spcAft>
              <a:buFont typeface="Wingdings" pitchFamily="2" charset="2"/>
              <a:buChar char="Ø"/>
            </a:pP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Loops of Henle </a:t>
            </a:r>
            <a:r>
              <a:rPr kumimoji="0" lang="en-US" sz="22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include</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The thin descending segment, the thin ascending segment, and the thick ascending segment.</a:t>
            </a:r>
            <a:endParaRPr kumimoji="0" lang="en-US" sz="2200" b="0" i="0" u="none" strike="noStrike" cap="none" normalizeH="0" baseline="0" dirty="0" smtClean="0">
              <a:ln>
                <a:noFill/>
              </a:ln>
              <a:solidFill>
                <a:schemeClr val="tx1"/>
              </a:solidFill>
              <a:effectLst/>
              <a:latin typeface="Arial" pitchFamily="34" charset="0"/>
              <a:cs typeface="Arial" pitchFamily="34" charset="0"/>
            </a:endParaRPr>
          </a:p>
          <a:p>
            <a:pPr marL="288925" lvl="0" indent="-288925" algn="just" eaLnBrk="0" fontAlgn="base" hangingPunct="0">
              <a:spcBef>
                <a:spcPct val="0"/>
              </a:spcBef>
              <a:spcAft>
                <a:spcPct val="0"/>
              </a:spcAft>
              <a:buFont typeface="Wingdings" pitchFamily="2" charset="2"/>
              <a:buChar char="Ø"/>
            </a:pPr>
            <a:r>
              <a:rPr kumimoji="0" lang="en-US" sz="2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thin descending segment</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of the loop of Henle</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The epithelia cells of it are </a:t>
            </a:r>
            <a:r>
              <a:rPr kumimoji="0" lang="en-US" sz="22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very thin with no brush border</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and very few mitochondria. </a:t>
            </a:r>
            <a:r>
              <a:rPr kumimoji="0" lang="en-US" sz="22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They are highly permeable to </a:t>
            </a:r>
            <a:r>
              <a:rPr kumimoji="0" lang="en-US" sz="2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water </a:t>
            </a:r>
            <a:r>
              <a:rPr kumimoji="0" lang="en-US" sz="22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but nearly impermeable to urea, sodium and most other ions</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About 20% of the filtered water is reabsorbed in the descending thin limb loop of Henle</a:t>
            </a:r>
            <a:endParaRPr kumimoji="0" lang="en-US" sz="2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288925" lvl="0" indent="-288925" algn="just" eaLnBrk="0" fontAlgn="base" hangingPunct="0">
              <a:spcBef>
                <a:spcPct val="0"/>
              </a:spcBef>
              <a:spcAft>
                <a:spcPct val="0"/>
              </a:spcAft>
              <a:buFont typeface="Wingdings" pitchFamily="2" charset="2"/>
              <a:buChar char="Ø"/>
            </a:pPr>
            <a:r>
              <a:rPr kumimoji="0" lang="en-US" sz="2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thin ascending segment</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of the loop of Henle</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The epithelia cells of the ascending thin segment, on the other hand, </a:t>
            </a:r>
            <a:r>
              <a:rPr kumimoji="0" lang="en-US" sz="22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are far less permeable to water but more permeable to</a:t>
            </a:r>
            <a:r>
              <a:rPr kumimoji="0" lang="en-US" sz="2200" b="0" i="0"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urea</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and</a:t>
            </a:r>
            <a:r>
              <a:rPr kumimoji="0" lang="en-US" sz="22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2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NaCl</a:t>
            </a:r>
            <a:r>
              <a:rPr kumimoji="0" lang="en-US" sz="22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than is the descending portion</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Because of the ascending thin limb is impermeable to water, </a:t>
            </a:r>
            <a:r>
              <a:rPr kumimoji="0" lang="en-US" sz="22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no water reabsorption</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is taking place in this area of the nephron.</a:t>
            </a:r>
            <a:r>
              <a:rPr kumimoji="0" lang="en-US" sz="2200" b="0" i="0" u="none" strike="noStrike" cap="none" normalizeH="0" baseline="0" dirty="0" smtClean="0">
                <a:ln>
                  <a:noFill/>
                </a:ln>
                <a:solidFill>
                  <a:schemeClr val="tx1"/>
                </a:solidFill>
                <a:effectLst/>
                <a:latin typeface="Times New Roman" pitchFamily="18" charset="0"/>
                <a:cs typeface="Times New Roman" pitchFamily="18" charset="0"/>
              </a:rPr>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C:\Users\Dr. Muthanna\Desktop\Physiology Lectures 2020-2021\Renal Physiology\Figures\5.jpg"/>
          <p:cNvPicPr>
            <a:picLocks noChangeAspect="1" noChangeArrowheads="1"/>
          </p:cNvPicPr>
          <p:nvPr/>
        </p:nvPicPr>
        <p:blipFill>
          <a:blip r:embed="rId2"/>
          <a:srcRect/>
          <a:stretch>
            <a:fillRect/>
          </a:stretch>
        </p:blipFill>
        <p:spPr bwMode="auto">
          <a:xfrm>
            <a:off x="2133600" y="128373"/>
            <a:ext cx="4876800" cy="6601255"/>
          </a:xfrm>
          <a:prstGeom prst="rect">
            <a:avLst/>
          </a:prstGeom>
          <a:noFill/>
        </p:spPr>
      </p:pic>
      <p:pic>
        <p:nvPicPr>
          <p:cNvPr id="3" name="Content Placeholder 3" descr="image005.jpg"/>
          <p:cNvPicPr>
            <a:picLocks noChangeAspect="1"/>
          </p:cNvPicPr>
          <p:nvPr/>
        </p:nvPicPr>
        <p:blipFill>
          <a:blip r:embed="rId3"/>
          <a:stretch>
            <a:fillRect/>
          </a:stretch>
        </p:blipFill>
        <p:spPr>
          <a:xfrm>
            <a:off x="1066800" y="62705"/>
            <a:ext cx="7011229" cy="671909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440353"/>
            <a:ext cx="8763000" cy="4893647"/>
          </a:xfrm>
          <a:prstGeom prst="rect">
            <a:avLst/>
          </a:prstGeom>
        </p:spPr>
        <p:txBody>
          <a:bodyPr wrap="square">
            <a:spAutoFit/>
          </a:bodyPr>
          <a:lstStyle/>
          <a:p>
            <a:pPr algn="just">
              <a:buFont typeface="Wingdings" pitchFamily="2" charset="2"/>
              <a:buChar char="Ø"/>
            </a:pPr>
            <a:r>
              <a:rPr lang="en-US" sz="2400" b="1" dirty="0">
                <a:latin typeface="Times New Roman" pitchFamily="18" charset="0"/>
                <a:cs typeface="Times New Roman" pitchFamily="18" charset="0"/>
              </a:rPr>
              <a:t>The thick ascending segment</a:t>
            </a:r>
            <a:r>
              <a:rPr lang="en-US" sz="2400" dirty="0">
                <a:latin typeface="Times New Roman" pitchFamily="18" charset="0"/>
                <a:cs typeface="Times New Roman" pitchFamily="18" charset="0"/>
              </a:rPr>
              <a:t> </a:t>
            </a:r>
            <a:r>
              <a:rPr lang="en-US" sz="2400" b="1" dirty="0">
                <a:latin typeface="Times New Roman" pitchFamily="18" charset="0"/>
                <a:cs typeface="Times New Roman" pitchFamily="18" charset="0"/>
              </a:rPr>
              <a:t>of the loop of Henle</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marL="228600" indent="-228600" algn="just">
              <a:buFont typeface="Wingdings" pitchFamily="2" charset="2"/>
              <a:buChar char="ü"/>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epithelial cells of the ascending thick segment </a:t>
            </a:r>
            <a:r>
              <a:rPr lang="en-US" sz="2400" u="sng" dirty="0">
                <a:latin typeface="Times New Roman" pitchFamily="18" charset="0"/>
                <a:cs typeface="Times New Roman" pitchFamily="18" charset="0"/>
              </a:rPr>
              <a:t>are similar to those of the proximal tubules </a:t>
            </a:r>
            <a:r>
              <a:rPr lang="en-US" sz="2400" b="1" u="sng" dirty="0">
                <a:latin typeface="Times New Roman" pitchFamily="18" charset="0"/>
                <a:cs typeface="Times New Roman" pitchFamily="18" charset="0"/>
              </a:rPr>
              <a:t>except</a:t>
            </a:r>
            <a:r>
              <a:rPr lang="en-US" sz="2400" dirty="0">
                <a:latin typeface="Times New Roman" pitchFamily="18" charset="0"/>
                <a:cs typeface="Times New Roman" pitchFamily="18" charset="0"/>
              </a:rPr>
              <a:t> that they have a </a:t>
            </a:r>
            <a:r>
              <a:rPr lang="en-US" sz="2400" u="sng" dirty="0">
                <a:latin typeface="Times New Roman" pitchFamily="18" charset="0"/>
                <a:cs typeface="Times New Roman" pitchFamily="18" charset="0"/>
              </a:rPr>
              <a:t>rudimentary brush border</a:t>
            </a:r>
            <a:r>
              <a:rPr lang="en-US" sz="2400" dirty="0">
                <a:latin typeface="Times New Roman" pitchFamily="18" charset="0"/>
                <a:cs typeface="Times New Roman" pitchFamily="18" charset="0"/>
              </a:rPr>
              <a:t> and </a:t>
            </a:r>
            <a:r>
              <a:rPr lang="en-US" sz="2400" u="sng" dirty="0">
                <a:latin typeface="Times New Roman" pitchFamily="18" charset="0"/>
                <a:cs typeface="Times New Roman" pitchFamily="18" charset="0"/>
              </a:rPr>
              <a:t>much tighter</a:t>
            </a:r>
            <a:r>
              <a:rPr lang="en-US" sz="2400" dirty="0">
                <a:latin typeface="Times New Roman" pitchFamily="18" charset="0"/>
                <a:cs typeface="Times New Roman" pitchFamily="18" charset="0"/>
              </a:rPr>
              <a:t> tight junction. The </a:t>
            </a:r>
            <a:r>
              <a:rPr lang="en-US" sz="2400" u="sng" dirty="0">
                <a:latin typeface="Times New Roman" pitchFamily="18" charset="0"/>
                <a:cs typeface="Times New Roman" pitchFamily="18" charset="0"/>
              </a:rPr>
              <a:t>cells adapted for strong active transport of </a:t>
            </a:r>
            <a:r>
              <a:rPr lang="en-US" sz="2400" b="1" dirty="0">
                <a:latin typeface="Times New Roman" pitchFamily="18" charset="0"/>
                <a:cs typeface="Times New Roman" pitchFamily="18" charset="0"/>
              </a:rPr>
              <a:t>Na,</a:t>
            </a:r>
            <a:r>
              <a:rPr lang="en-US" sz="2400" u="sng" dirty="0">
                <a:latin typeface="Times New Roman" pitchFamily="18" charset="0"/>
                <a:cs typeface="Times New Roman" pitchFamily="18" charset="0"/>
              </a:rPr>
              <a:t> </a:t>
            </a:r>
            <a:r>
              <a:rPr lang="en-US" sz="2400" b="1" dirty="0">
                <a:latin typeface="Times New Roman" pitchFamily="18" charset="0"/>
                <a:cs typeface="Times New Roman" pitchFamily="18" charset="0"/>
              </a:rPr>
              <a:t>K,</a:t>
            </a:r>
            <a:r>
              <a:rPr lang="en-US" sz="2400" u="sng" dirty="0">
                <a:latin typeface="Times New Roman" pitchFamily="18" charset="0"/>
                <a:cs typeface="Times New Roman" pitchFamily="18" charset="0"/>
              </a:rPr>
              <a:t> and </a:t>
            </a:r>
            <a:r>
              <a:rPr lang="en-US" sz="2400" b="1" dirty="0" err="1">
                <a:latin typeface="Times New Roman" pitchFamily="18" charset="0"/>
                <a:cs typeface="Times New Roman" pitchFamily="18" charset="0"/>
              </a:rPr>
              <a:t>Cl</a:t>
            </a:r>
            <a:r>
              <a:rPr lang="en-US" sz="2400" u="sng" dirty="0">
                <a:latin typeface="Times New Roman" pitchFamily="18" charset="0"/>
                <a:cs typeface="Times New Roman" pitchFamily="18" charset="0"/>
              </a:rPr>
              <a:t> ions.</a:t>
            </a:r>
            <a:r>
              <a:rPr lang="en-US" sz="2400" dirty="0">
                <a:latin typeface="Times New Roman" pitchFamily="18" charset="0"/>
                <a:cs typeface="Times New Roman" pitchFamily="18" charset="0"/>
              </a:rPr>
              <a:t> On the other hand, the thick segment is </a:t>
            </a:r>
            <a:r>
              <a:rPr lang="en-US" sz="2400" u="sng" dirty="0">
                <a:latin typeface="Times New Roman" pitchFamily="18" charset="0"/>
                <a:cs typeface="Times New Roman" pitchFamily="18" charset="0"/>
              </a:rPr>
              <a:t>almost entirely impermeable to both water and urea.</a:t>
            </a:r>
            <a:r>
              <a:rPr lang="en-US" sz="2400" dirty="0">
                <a:latin typeface="Times New Roman" pitchFamily="18" charset="0"/>
                <a:cs typeface="Times New Roman" pitchFamily="18" charset="0"/>
              </a:rPr>
              <a:t> Therefore, </a:t>
            </a:r>
            <a:r>
              <a:rPr lang="en-US" sz="2400" u="sng" dirty="0">
                <a:latin typeface="Times New Roman" pitchFamily="18" charset="0"/>
                <a:cs typeface="Times New Roman" pitchFamily="18" charset="0"/>
              </a:rPr>
              <a:t>no water reabsorption is taking place in this area</a:t>
            </a:r>
            <a:r>
              <a:rPr lang="en-US" sz="2400" dirty="0">
                <a:latin typeface="Times New Roman" pitchFamily="18" charset="0"/>
                <a:cs typeface="Times New Roman" pitchFamily="18" charset="0"/>
              </a:rPr>
              <a:t> of the </a:t>
            </a:r>
            <a:r>
              <a:rPr lang="en-US" sz="2400" dirty="0" smtClean="0">
                <a:latin typeface="Times New Roman" pitchFamily="18" charset="0"/>
                <a:cs typeface="Times New Roman" pitchFamily="18" charset="0"/>
              </a:rPr>
              <a:t>nephron, </a:t>
            </a:r>
            <a:r>
              <a:rPr lang="en-US" sz="2400" dirty="0">
                <a:latin typeface="Times New Roman" pitchFamily="18" charset="0"/>
                <a:cs typeface="Times New Roman" pitchFamily="18" charset="0"/>
              </a:rPr>
              <a:t>and this segment is called </a:t>
            </a:r>
            <a:r>
              <a:rPr lang="en-US" sz="2400" b="1" u="sng" dirty="0">
                <a:latin typeface="Times New Roman" pitchFamily="18" charset="0"/>
                <a:cs typeface="Times New Roman" pitchFamily="18" charset="0"/>
              </a:rPr>
              <a:t>the diluting segment</a:t>
            </a:r>
            <a:r>
              <a:rPr lang="en-US" sz="2400" u="sng" dirty="0">
                <a:latin typeface="Times New Roman" pitchFamily="18" charset="0"/>
                <a:cs typeface="Times New Roman" pitchFamily="18" charset="0"/>
              </a:rPr>
              <a:t>.</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marL="228600" indent="-228600" algn="just">
              <a:buFont typeface="Wingdings" pitchFamily="2" charset="2"/>
              <a:buChar char="ü"/>
            </a:pPr>
            <a:r>
              <a:rPr lang="en-US" sz="2400" dirty="0" smtClean="0">
                <a:latin typeface="Times New Roman" pitchFamily="18" charset="0"/>
                <a:cs typeface="Times New Roman" pitchFamily="18" charset="0"/>
              </a:rPr>
              <a:t> It </a:t>
            </a:r>
            <a:r>
              <a:rPr lang="en-US" sz="2400" dirty="0">
                <a:latin typeface="Times New Roman" pitchFamily="18" charset="0"/>
                <a:cs typeface="Times New Roman" pitchFamily="18" charset="0"/>
              </a:rPr>
              <a:t>is the only segment in which active </a:t>
            </a:r>
            <a:r>
              <a:rPr lang="en-US" sz="2400" b="1" dirty="0" err="1">
                <a:latin typeface="Times New Roman" pitchFamily="18" charset="0"/>
                <a:cs typeface="Times New Roman" pitchFamily="18" charset="0"/>
              </a:rPr>
              <a:t>Cl</a:t>
            </a:r>
            <a:r>
              <a:rPr lang="en-US" sz="2400" dirty="0">
                <a:latin typeface="Times New Roman" pitchFamily="18" charset="0"/>
                <a:cs typeface="Times New Roman" pitchFamily="18" charset="0"/>
              </a:rPr>
              <a:t> pumping normally occur. This active transport of ions can be inhibited by drugs called loop diuretics such as </a:t>
            </a:r>
            <a:r>
              <a:rPr lang="en-US" sz="2400" dirty="0" err="1">
                <a:latin typeface="Times New Roman" pitchFamily="18" charset="0"/>
                <a:cs typeface="Times New Roman" pitchFamily="18" charset="0"/>
              </a:rPr>
              <a:t>frusemide</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ethacrynic</a:t>
            </a:r>
            <a:r>
              <a:rPr lang="en-US" sz="2400" dirty="0">
                <a:latin typeface="Times New Roman" pitchFamily="18" charset="0"/>
                <a:cs typeface="Times New Roman" pitchFamily="18" charset="0"/>
              </a:rPr>
              <a:t> acid, and </a:t>
            </a:r>
            <a:r>
              <a:rPr lang="en-US" sz="2400" dirty="0" err="1">
                <a:latin typeface="Times New Roman" pitchFamily="18" charset="0"/>
                <a:cs typeface="Times New Roman" pitchFamily="18" charset="0"/>
              </a:rPr>
              <a:t>bumetanide</a:t>
            </a:r>
            <a:r>
              <a:rPr lang="en-US" sz="2400" dirty="0">
                <a:latin typeface="Times New Roman" pitchFamily="18" charset="0"/>
                <a:cs typeface="Times New Roman" pitchFamily="18" charset="0"/>
              </a:rPr>
              <a:t>, which consequently abolish the </a:t>
            </a:r>
            <a:r>
              <a:rPr lang="en-US" sz="2400" dirty="0" err="1">
                <a:latin typeface="Times New Roman" pitchFamily="18" charset="0"/>
                <a:cs typeface="Times New Roman" pitchFamily="18" charset="0"/>
              </a:rPr>
              <a:t>intraluminal</a:t>
            </a:r>
            <a:r>
              <a:rPr lang="en-US" sz="2400" dirty="0">
                <a:latin typeface="Times New Roman" pitchFamily="18" charset="0"/>
                <a:cs typeface="Times New Roman" pitchFamily="18" charset="0"/>
              </a:rPr>
              <a:t> positivity. Eventually the </a:t>
            </a:r>
            <a:r>
              <a:rPr lang="en-US" sz="2400" u="sng" dirty="0">
                <a:latin typeface="Times New Roman" pitchFamily="18" charset="0"/>
                <a:cs typeface="Times New Roman" pitchFamily="18" charset="0"/>
              </a:rPr>
              <a:t>passive</a:t>
            </a:r>
            <a:r>
              <a:rPr lang="en-US" sz="2400" dirty="0">
                <a:latin typeface="Times New Roman" pitchFamily="18" charset="0"/>
                <a:cs typeface="Times New Roman" pitchFamily="18" charset="0"/>
              </a:rPr>
              <a:t> absorption of </a:t>
            </a:r>
            <a:r>
              <a:rPr lang="en-US" sz="2400" b="1" dirty="0">
                <a:latin typeface="Times New Roman" pitchFamily="18" charset="0"/>
                <a:cs typeface="Times New Roman" pitchFamily="18" charset="0"/>
              </a:rPr>
              <a:t>Na</a:t>
            </a:r>
            <a:r>
              <a:rPr lang="en-US" sz="2400" dirty="0">
                <a:latin typeface="Times New Roman" pitchFamily="18" charset="0"/>
                <a:cs typeface="Times New Roman" pitchFamily="18" charset="0"/>
              </a:rPr>
              <a:t> ions </a:t>
            </a:r>
            <a:r>
              <a:rPr lang="en-US" sz="2400" u="sng" dirty="0">
                <a:latin typeface="Times New Roman" pitchFamily="18" charset="0"/>
                <a:cs typeface="Times New Roman" pitchFamily="18" charset="0"/>
              </a:rPr>
              <a:t>ceases</a:t>
            </a:r>
            <a:r>
              <a:rPr lang="en-US" sz="2400" dirty="0">
                <a:latin typeface="Times New Roman" pitchFamily="18" charset="0"/>
                <a:cs typeface="Times New Roman" pitchFamily="18" charset="0"/>
              </a:rPr>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457200"/>
            <a:ext cx="8763000" cy="4524315"/>
          </a:xfrm>
          <a:prstGeom prst="rect">
            <a:avLst/>
          </a:prstGeom>
        </p:spPr>
        <p:txBody>
          <a:bodyPr wrap="square">
            <a:spAutoFit/>
          </a:bodyPr>
          <a:lstStyle/>
          <a:p>
            <a:pPr marL="288925" indent="-288925" algn="just">
              <a:buFont typeface="Wingdings" pitchFamily="2" charset="2"/>
              <a:buChar char="ü"/>
            </a:pPr>
            <a:r>
              <a:rPr lang="en-US" sz="2400" dirty="0" smtClean="0">
                <a:latin typeface="Times New Roman" pitchFamily="18" charset="0"/>
                <a:cs typeface="Times New Roman" pitchFamily="18" charset="0"/>
              </a:rPr>
              <a:t>This </a:t>
            </a:r>
            <a:r>
              <a:rPr lang="en-US" sz="2400" dirty="0">
                <a:latin typeface="Times New Roman" pitchFamily="18" charset="0"/>
                <a:cs typeface="Times New Roman" pitchFamily="18" charset="0"/>
              </a:rPr>
              <a:t>thick ascending segment ascends all the way back to the same glomerulus from which the tubule originated and passes tightly through the angle between the afferent and efferent arterioles. The cells of this portion of the thick ascending </a:t>
            </a:r>
            <a:r>
              <a:rPr lang="en-US" sz="2400" dirty="0" smtClean="0">
                <a:latin typeface="Times New Roman" pitchFamily="18" charset="0"/>
                <a:cs typeface="Times New Roman" pitchFamily="18" charset="0"/>
              </a:rPr>
              <a:t>segment, </a:t>
            </a:r>
            <a:r>
              <a:rPr lang="en-US" sz="2400" dirty="0">
                <a:latin typeface="Times New Roman" pitchFamily="18" charset="0"/>
                <a:cs typeface="Times New Roman" pitchFamily="18" charset="0"/>
              </a:rPr>
              <a:t>which are in complete attachment with the epithelial cells of the afferent and efferent </a:t>
            </a:r>
            <a:r>
              <a:rPr lang="en-US" sz="2400" dirty="0" smtClean="0">
                <a:latin typeface="Times New Roman" pitchFamily="18" charset="0"/>
                <a:cs typeface="Times New Roman" pitchFamily="18" charset="0"/>
              </a:rPr>
              <a:t>arterioles, </a:t>
            </a:r>
            <a:r>
              <a:rPr lang="en-US" sz="2400" dirty="0">
                <a:latin typeface="Times New Roman" pitchFamily="18" charset="0"/>
                <a:cs typeface="Times New Roman" pitchFamily="18" charset="0"/>
              </a:rPr>
              <a:t>are called </a:t>
            </a:r>
            <a:r>
              <a:rPr lang="en-US" sz="2400" b="1" dirty="0">
                <a:latin typeface="Times New Roman" pitchFamily="18" charset="0"/>
                <a:cs typeface="Times New Roman" pitchFamily="18" charset="0"/>
              </a:rPr>
              <a:t>Macula </a:t>
            </a:r>
            <a:r>
              <a:rPr lang="en-US" sz="2400" b="1" dirty="0" err="1">
                <a:latin typeface="Times New Roman" pitchFamily="18" charset="0"/>
                <a:cs typeface="Times New Roman" pitchFamily="18" charset="0"/>
              </a:rPr>
              <a:t>densa</a:t>
            </a:r>
            <a:r>
              <a:rPr lang="en-US" sz="2400" b="1" dirty="0">
                <a:latin typeface="Times New Roman" pitchFamily="18" charset="0"/>
                <a:cs typeface="Times New Roman" pitchFamily="18" charset="0"/>
              </a:rPr>
              <a:t>.</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marL="288925" indent="-288925" algn="just">
              <a:buFont typeface="Wingdings" pitchFamily="2" charset="2"/>
              <a:buChar char="ü"/>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specialized smooth muscle cells of the </a:t>
            </a:r>
            <a:r>
              <a:rPr lang="en-US" sz="2400" u="sng" dirty="0">
                <a:latin typeface="Times New Roman" pitchFamily="18" charset="0"/>
                <a:cs typeface="Times New Roman" pitchFamily="18" charset="0"/>
              </a:rPr>
              <a:t>afferent arterioles</a:t>
            </a:r>
            <a:r>
              <a:rPr lang="en-US" sz="2400" dirty="0">
                <a:latin typeface="Times New Roman" pitchFamily="18" charset="0"/>
                <a:cs typeface="Times New Roman" pitchFamily="18" charset="0"/>
              </a:rPr>
              <a:t> that come in contact with the macula </a:t>
            </a:r>
            <a:r>
              <a:rPr lang="en-US" sz="2400" dirty="0" err="1">
                <a:latin typeface="Times New Roman" pitchFamily="18" charset="0"/>
                <a:cs typeface="Times New Roman" pitchFamily="18" charset="0"/>
              </a:rPr>
              <a:t>densa</a:t>
            </a:r>
            <a:r>
              <a:rPr lang="en-US" sz="2400" dirty="0">
                <a:latin typeface="Times New Roman" pitchFamily="18" charset="0"/>
                <a:cs typeface="Times New Roman" pitchFamily="18" charset="0"/>
              </a:rPr>
              <a:t> are called </a:t>
            </a:r>
            <a:r>
              <a:rPr lang="en-US" sz="2400" b="1" dirty="0" err="1">
                <a:latin typeface="Times New Roman" pitchFamily="18" charset="0"/>
                <a:cs typeface="Times New Roman" pitchFamily="18" charset="0"/>
              </a:rPr>
              <a:t>juxtaglomerular</a:t>
            </a:r>
            <a:r>
              <a:rPr lang="en-US" sz="2400" b="1" dirty="0">
                <a:latin typeface="Times New Roman" pitchFamily="18" charset="0"/>
                <a:cs typeface="Times New Roman" pitchFamily="18" charset="0"/>
              </a:rPr>
              <a:t> cells</a:t>
            </a:r>
            <a:r>
              <a:rPr lang="en-US" sz="2400" dirty="0">
                <a:latin typeface="Times New Roman" pitchFamily="18" charset="0"/>
                <a:cs typeface="Times New Roman" pitchFamily="18" charset="0"/>
              </a:rPr>
              <a:t> (JG cells) which contain renin granules. Macula </a:t>
            </a:r>
            <a:r>
              <a:rPr lang="en-US" sz="2400" dirty="0" err="1">
                <a:latin typeface="Times New Roman" pitchFamily="18" charset="0"/>
                <a:cs typeface="Times New Roman" pitchFamily="18" charset="0"/>
              </a:rPr>
              <a:t>densa</a:t>
            </a:r>
            <a:r>
              <a:rPr lang="en-US" sz="2400" dirty="0">
                <a:latin typeface="Times New Roman" pitchFamily="18" charset="0"/>
                <a:cs typeface="Times New Roman" pitchFamily="18" charset="0"/>
              </a:rPr>
              <a:t> and JG cells plus few granulated cells between them are collectively known as</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juxtaglomerular</a:t>
            </a:r>
            <a:r>
              <a:rPr lang="en-US" sz="2400" b="1" dirty="0">
                <a:latin typeface="Times New Roman" pitchFamily="18" charset="0"/>
                <a:cs typeface="Times New Roman" pitchFamily="18" charset="0"/>
              </a:rPr>
              <a:t> complex or apparatus</a:t>
            </a:r>
            <a:r>
              <a:rPr lang="en-US" sz="2400" dirty="0">
                <a:latin typeface="Times New Roman" pitchFamily="18" charset="0"/>
                <a:cs typeface="Times New Roman" pitchFamily="18" charset="0"/>
              </a:rPr>
              <a:t> which </a:t>
            </a:r>
            <a:r>
              <a:rPr lang="en-US" sz="2400" u="sng" dirty="0">
                <a:latin typeface="Times New Roman" pitchFamily="18" charset="0"/>
                <a:cs typeface="Times New Roman" pitchFamily="18" charset="0"/>
              </a:rPr>
              <a:t>has a dense adrenergic neural </a:t>
            </a:r>
            <a:r>
              <a:rPr lang="en-US" sz="2400" u="sng" dirty="0" err="1">
                <a:latin typeface="Times New Roman" pitchFamily="18" charset="0"/>
                <a:cs typeface="Times New Roman" pitchFamily="18" charset="0"/>
              </a:rPr>
              <a:t>innervation</a:t>
            </a:r>
            <a:r>
              <a:rPr lang="en-US" sz="2400" dirty="0">
                <a:latin typeface="Times New Roman" pitchFamily="18" charset="0"/>
                <a:cs typeface="Times New Roman" pitchFamily="18" charset="0"/>
              </a:rPr>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457200"/>
            <a:ext cx="4572000" cy="5170646"/>
          </a:xfrm>
          <a:prstGeom prst="rect">
            <a:avLst/>
          </a:prstGeom>
        </p:spPr>
        <p:txBody>
          <a:bodyPr wrap="square">
            <a:spAutoFit/>
          </a:bodyPr>
          <a:lstStyle/>
          <a:p>
            <a:pPr marL="288925" indent="-288925" algn="just">
              <a:buFont typeface="Wingdings" pitchFamily="2" charset="2"/>
              <a:buChar char="ü"/>
            </a:pPr>
            <a:r>
              <a:rPr lang="en-US" sz="2200" dirty="0">
                <a:latin typeface="Times New Roman" pitchFamily="18" charset="0"/>
                <a:cs typeface="Times New Roman" pitchFamily="18" charset="0"/>
              </a:rPr>
              <a:t>About 25% of filtered loads of </a:t>
            </a:r>
            <a:r>
              <a:rPr lang="en-US" sz="2200" b="1" dirty="0">
                <a:latin typeface="Times New Roman" pitchFamily="18" charset="0"/>
                <a:cs typeface="Times New Roman" pitchFamily="18" charset="0"/>
              </a:rPr>
              <a:t>Na</a:t>
            </a:r>
            <a:r>
              <a:rPr lang="en-US" sz="2200" dirty="0">
                <a:latin typeface="Times New Roman" pitchFamily="18" charset="0"/>
                <a:cs typeface="Times New Roman" pitchFamily="18" charset="0"/>
              </a:rPr>
              <a:t>, </a:t>
            </a:r>
            <a:r>
              <a:rPr lang="en-US" sz="2200" b="1" dirty="0" err="1">
                <a:latin typeface="Times New Roman" pitchFamily="18" charset="0"/>
                <a:cs typeface="Times New Roman" pitchFamily="18" charset="0"/>
              </a:rPr>
              <a:t>Cl</a:t>
            </a:r>
            <a:r>
              <a:rPr lang="en-US" sz="2200" dirty="0">
                <a:latin typeface="Times New Roman" pitchFamily="18" charset="0"/>
                <a:cs typeface="Times New Roman" pitchFamily="18" charset="0"/>
              </a:rPr>
              <a:t>, and </a:t>
            </a:r>
            <a:r>
              <a:rPr lang="en-US" sz="2200" b="1" dirty="0">
                <a:latin typeface="Times New Roman" pitchFamily="18" charset="0"/>
                <a:cs typeface="Times New Roman" pitchFamily="18" charset="0"/>
              </a:rPr>
              <a:t>K</a:t>
            </a:r>
            <a:r>
              <a:rPr lang="en-US" sz="2200" dirty="0">
                <a:latin typeface="Times New Roman" pitchFamily="18" charset="0"/>
                <a:cs typeface="Times New Roman" pitchFamily="18" charset="0"/>
              </a:rPr>
              <a:t> (and other ions such as </a:t>
            </a:r>
            <a:r>
              <a:rPr lang="en-US" sz="2200" b="1" dirty="0">
                <a:latin typeface="Times New Roman" pitchFamily="18" charset="0"/>
                <a:cs typeface="Times New Roman" pitchFamily="18" charset="0"/>
              </a:rPr>
              <a:t>Ca</a:t>
            </a:r>
            <a:r>
              <a:rPr lang="en-US" sz="2200" dirty="0">
                <a:latin typeface="Times New Roman" pitchFamily="18" charset="0"/>
                <a:cs typeface="Times New Roman" pitchFamily="18" charset="0"/>
              </a:rPr>
              <a:t>, </a:t>
            </a:r>
            <a:r>
              <a:rPr lang="en-US" sz="2200" b="1" dirty="0">
                <a:latin typeface="Times New Roman" pitchFamily="18" charset="0"/>
                <a:cs typeface="Times New Roman" pitchFamily="18" charset="0"/>
              </a:rPr>
              <a:t>HCO</a:t>
            </a:r>
            <a:r>
              <a:rPr lang="en-US" sz="2200" b="1" baseline="-25000" dirty="0">
                <a:latin typeface="Times New Roman" pitchFamily="18" charset="0"/>
                <a:cs typeface="Times New Roman" pitchFamily="18" charset="0"/>
              </a:rPr>
              <a:t>3</a:t>
            </a:r>
            <a:r>
              <a:rPr lang="en-US" sz="2200" b="1" baseline="30000" dirty="0">
                <a:latin typeface="Times New Roman" pitchFamily="18" charset="0"/>
                <a:cs typeface="Times New Roman" pitchFamily="18" charset="0"/>
              </a:rPr>
              <a:t>-</a:t>
            </a:r>
            <a:r>
              <a:rPr lang="en-US" sz="2200" baseline="30000" dirty="0">
                <a:latin typeface="Times New Roman" pitchFamily="18" charset="0"/>
                <a:cs typeface="Times New Roman" pitchFamily="18" charset="0"/>
              </a:rPr>
              <a:t> </a:t>
            </a:r>
            <a:r>
              <a:rPr lang="en-US" sz="2200" dirty="0">
                <a:latin typeface="Times New Roman" pitchFamily="18" charset="0"/>
                <a:cs typeface="Times New Roman" pitchFamily="18" charset="0"/>
              </a:rPr>
              <a:t>and </a:t>
            </a:r>
            <a:r>
              <a:rPr lang="en-US" sz="2200" b="1" dirty="0">
                <a:latin typeface="Times New Roman" pitchFamily="18" charset="0"/>
                <a:cs typeface="Times New Roman" pitchFamily="18" charset="0"/>
              </a:rPr>
              <a:t>Mg</a:t>
            </a:r>
            <a:r>
              <a:rPr lang="en-US" sz="2200" dirty="0">
                <a:latin typeface="Times New Roman" pitchFamily="18" charset="0"/>
                <a:cs typeface="Times New Roman" pitchFamily="18" charset="0"/>
              </a:rPr>
              <a:t>) are reabsorbed in the loop of Henle mainly in the thick ascending limb</a:t>
            </a:r>
            <a:r>
              <a:rPr lang="en-US" sz="2200" dirty="0" smtClean="0">
                <a:latin typeface="Times New Roman" pitchFamily="18" charset="0"/>
                <a:cs typeface="Times New Roman" pitchFamily="18" charset="0"/>
              </a:rPr>
              <a:t>.</a:t>
            </a:r>
          </a:p>
          <a:p>
            <a:pPr marL="288925" indent="-288925" algn="just">
              <a:buFont typeface="Wingdings" pitchFamily="2" charset="2"/>
              <a:buChar char="ü"/>
            </a:pPr>
            <a:r>
              <a:rPr lang="en-US" sz="2200" dirty="0" smtClean="0">
                <a:latin typeface="Times New Roman" pitchFamily="18" charset="0"/>
                <a:cs typeface="Times New Roman" pitchFamily="18" charset="0"/>
              </a:rPr>
              <a:t>Because </a:t>
            </a:r>
            <a:r>
              <a:rPr lang="en-US" sz="2200" dirty="0">
                <a:latin typeface="Times New Roman" pitchFamily="18" charset="0"/>
                <a:cs typeface="Times New Roman" pitchFamily="18" charset="0"/>
              </a:rPr>
              <a:t>the thick segment of the ascending loop of Henle is </a:t>
            </a:r>
            <a:r>
              <a:rPr lang="en-US" sz="2200" u="sng" dirty="0">
                <a:latin typeface="Times New Roman" pitchFamily="18" charset="0"/>
                <a:cs typeface="Times New Roman" pitchFamily="18" charset="0"/>
              </a:rPr>
              <a:t>impermeable to water</a:t>
            </a:r>
            <a:r>
              <a:rPr lang="en-US" sz="2200" dirty="0">
                <a:latin typeface="Times New Roman" pitchFamily="18" charset="0"/>
                <a:cs typeface="Times New Roman" pitchFamily="18" charset="0"/>
              </a:rPr>
              <a:t>, most of the water delivered to this segment </a:t>
            </a:r>
            <a:r>
              <a:rPr lang="en-US" sz="2200" u="sng" dirty="0">
                <a:latin typeface="Times New Roman" pitchFamily="18" charset="0"/>
                <a:cs typeface="Times New Roman" pitchFamily="18" charset="0"/>
              </a:rPr>
              <a:t>remains in the tubule</a:t>
            </a:r>
            <a:r>
              <a:rPr lang="en-US" sz="2200" dirty="0">
                <a:latin typeface="Times New Roman" pitchFamily="18" charset="0"/>
                <a:cs typeface="Times New Roman" pitchFamily="18" charset="0"/>
              </a:rPr>
              <a:t>, despite the reabsorption of large amounts of solute. Thus, the tubular fluid in the ascending limb </a:t>
            </a:r>
            <a:r>
              <a:rPr lang="en-US" sz="2200" u="sng" dirty="0">
                <a:latin typeface="Times New Roman" pitchFamily="18" charset="0"/>
                <a:cs typeface="Times New Roman" pitchFamily="18" charset="0"/>
              </a:rPr>
              <a:t>becomes very dilute</a:t>
            </a:r>
            <a:r>
              <a:rPr lang="en-US" sz="2200" dirty="0">
                <a:latin typeface="Times New Roman" pitchFamily="18" charset="0"/>
                <a:cs typeface="Times New Roman" pitchFamily="18" charset="0"/>
              </a:rPr>
              <a:t> as it flows toward the distal tubule </a:t>
            </a:r>
            <a:r>
              <a:rPr lang="en-US" sz="2200" b="1" dirty="0">
                <a:latin typeface="Times New Roman" pitchFamily="18" charset="0"/>
                <a:cs typeface="Times New Roman" pitchFamily="18" charset="0"/>
              </a:rPr>
              <a:t>(hypotonic)</a:t>
            </a:r>
            <a:r>
              <a:rPr lang="en-US" sz="2200" dirty="0">
                <a:latin typeface="Times New Roman" pitchFamily="18" charset="0"/>
                <a:cs typeface="Times New Roman" pitchFamily="18" charset="0"/>
              </a:rPr>
              <a:t>.</a:t>
            </a:r>
          </a:p>
        </p:txBody>
      </p:sp>
      <p:pic>
        <p:nvPicPr>
          <p:cNvPr id="24578" name="Picture 2" descr="C:\Users\Dr. Muthanna\Desktop\Physiology Lectures 2020-2021\Renal Physiology\Figures\8.jpg"/>
          <p:cNvPicPr>
            <a:picLocks noChangeAspect="1" noChangeArrowheads="1"/>
          </p:cNvPicPr>
          <p:nvPr/>
        </p:nvPicPr>
        <p:blipFill>
          <a:blip r:embed="rId2"/>
          <a:srcRect/>
          <a:stretch>
            <a:fillRect/>
          </a:stretch>
        </p:blipFill>
        <p:spPr bwMode="auto">
          <a:xfrm>
            <a:off x="4876800" y="1143000"/>
            <a:ext cx="4110037" cy="3369138"/>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 y="76200"/>
            <a:ext cx="8763000" cy="6247864"/>
          </a:xfrm>
          <a:prstGeom prst="rect">
            <a:avLst/>
          </a:prstGeom>
        </p:spPr>
        <p:txBody>
          <a:bodyPr wrap="square">
            <a:spAutoFit/>
          </a:bodyPr>
          <a:lstStyle/>
          <a:p>
            <a:pPr algn="just"/>
            <a:r>
              <a:rPr lang="en-US" sz="2000" b="1" dirty="0">
                <a:latin typeface="Times New Roman" pitchFamily="18" charset="0"/>
                <a:cs typeface="Times New Roman" pitchFamily="18" charset="0"/>
              </a:rPr>
              <a:t>3 - Distal convoluted tubule:</a:t>
            </a:r>
            <a:r>
              <a:rPr lang="en-US" sz="2000" dirty="0">
                <a:latin typeface="Times New Roman" pitchFamily="18" charset="0"/>
                <a:cs typeface="Times New Roman" pitchFamily="18" charset="0"/>
              </a:rPr>
              <a:t> They lie in the renal cortex. </a:t>
            </a:r>
          </a:p>
          <a:p>
            <a:pPr marL="288925" indent="-288925" algn="just">
              <a:buFont typeface="Wingdings" pitchFamily="2" charset="2"/>
              <a:buChar char="q"/>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distal tubule (also called the </a:t>
            </a:r>
            <a:r>
              <a:rPr lang="en-US" sz="2000" u="sng" dirty="0">
                <a:latin typeface="Times New Roman" pitchFamily="18" charset="0"/>
                <a:cs typeface="Times New Roman" pitchFamily="18" charset="0"/>
              </a:rPr>
              <a:t>diluting segment</a:t>
            </a:r>
            <a:r>
              <a:rPr lang="en-US" sz="2000" dirty="0">
                <a:latin typeface="Times New Roman" pitchFamily="18" charset="0"/>
                <a:cs typeface="Times New Roman" pitchFamily="18" charset="0"/>
              </a:rPr>
              <a:t>) has almost the same characteristics as the thick segment of ascending limb of the loop of Henle. It reabsorbs </a:t>
            </a:r>
            <a:r>
              <a:rPr lang="en-US" sz="2000" b="1" dirty="0">
                <a:latin typeface="Times New Roman" pitchFamily="18" charset="0"/>
                <a:cs typeface="Times New Roman" pitchFamily="18" charset="0"/>
              </a:rPr>
              <a:t>Na</a:t>
            </a:r>
            <a:r>
              <a:rPr lang="en-US" sz="2000" dirty="0">
                <a:latin typeface="Times New Roman" pitchFamily="18" charset="0"/>
                <a:cs typeface="Times New Roman" pitchFamily="18" charset="0"/>
              </a:rPr>
              <a:t> ions and other ions but is almost entirely </a:t>
            </a:r>
            <a:r>
              <a:rPr lang="en-US" sz="2000" u="sng" dirty="0">
                <a:latin typeface="Times New Roman" pitchFamily="18" charset="0"/>
                <a:cs typeface="Times New Roman" pitchFamily="18" charset="0"/>
              </a:rPr>
              <a:t>impermeable to both water and urea</a:t>
            </a:r>
            <a:r>
              <a:rPr lang="en-US" sz="2000" dirty="0">
                <a:latin typeface="Times New Roman" pitchFamily="18" charset="0"/>
                <a:cs typeface="Times New Roman" pitchFamily="18" charset="0"/>
              </a:rPr>
              <a:t>. This segment is the site of action of special type of diuretics called </a:t>
            </a:r>
            <a:r>
              <a:rPr lang="en-US" sz="2000" dirty="0" err="1">
                <a:latin typeface="Times New Roman" pitchFamily="18" charset="0"/>
                <a:cs typeface="Times New Roman" pitchFamily="18" charset="0"/>
              </a:rPr>
              <a:t>thiazide</a:t>
            </a:r>
            <a:r>
              <a:rPr lang="en-US" sz="2000" dirty="0">
                <a:latin typeface="Times New Roman" pitchFamily="18" charset="0"/>
                <a:cs typeface="Times New Roman" pitchFamily="18" charset="0"/>
              </a:rPr>
              <a:t> and loop diuretics</a:t>
            </a:r>
            <a:r>
              <a:rPr lang="en-US" sz="2000" dirty="0" smtClean="0">
                <a:latin typeface="Times New Roman" pitchFamily="18" charset="0"/>
                <a:cs typeface="Times New Roman" pitchFamily="18" charset="0"/>
              </a:rPr>
              <a:t>.</a:t>
            </a:r>
          </a:p>
          <a:p>
            <a:pPr marL="288925" indent="-288925" algn="just">
              <a:buFont typeface="Wingdings" pitchFamily="2" charset="2"/>
              <a:buChar char="q"/>
            </a:pPr>
            <a:r>
              <a:rPr lang="en-US" sz="2000" b="1" dirty="0" smtClean="0">
                <a:latin typeface="Times New Roman" pitchFamily="18" charset="0"/>
                <a:cs typeface="Times New Roman" pitchFamily="18" charset="0"/>
              </a:rPr>
              <a:t>Reabsorption </a:t>
            </a:r>
            <a:r>
              <a:rPr lang="en-US" sz="2000" b="1" dirty="0">
                <a:latin typeface="Times New Roman" pitchFamily="18" charset="0"/>
                <a:cs typeface="Times New Roman" pitchFamily="18" charset="0"/>
              </a:rPr>
              <a:t>of water</a:t>
            </a:r>
            <a:r>
              <a:rPr lang="en-US" sz="2000" dirty="0">
                <a:latin typeface="Times New Roman" pitchFamily="18" charset="0"/>
                <a:cs typeface="Times New Roman" pitchFamily="18" charset="0"/>
              </a:rPr>
              <a:t> can occurs in the distal tubule but </a:t>
            </a:r>
            <a:r>
              <a:rPr lang="en-US" sz="2000" b="1" u="sng" dirty="0">
                <a:latin typeface="Times New Roman" pitchFamily="18" charset="0"/>
                <a:cs typeface="Times New Roman" pitchFamily="18" charset="0"/>
              </a:rPr>
              <a:t>only</a:t>
            </a:r>
            <a:r>
              <a:rPr lang="en-US" sz="2000" u="sng" dirty="0">
                <a:latin typeface="Times New Roman" pitchFamily="18" charset="0"/>
                <a:cs typeface="Times New Roman" pitchFamily="18" charset="0"/>
              </a:rPr>
              <a:t> in the presence of </a:t>
            </a:r>
            <a:r>
              <a:rPr lang="en-US" sz="2000" u="sng" dirty="0" err="1">
                <a:latin typeface="Times New Roman" pitchFamily="18" charset="0"/>
                <a:cs typeface="Times New Roman" pitchFamily="18" charset="0"/>
              </a:rPr>
              <a:t>antidiuretic</a:t>
            </a:r>
            <a:r>
              <a:rPr lang="en-US" sz="2000" u="sng" dirty="0">
                <a:latin typeface="Times New Roman" pitchFamily="18" charset="0"/>
                <a:cs typeface="Times New Roman" pitchFamily="18" charset="0"/>
              </a:rPr>
              <a:t> hormone</a:t>
            </a:r>
            <a:r>
              <a:rPr lang="en-US" sz="2000" dirty="0">
                <a:latin typeface="Times New Roman" pitchFamily="18" charset="0"/>
                <a:cs typeface="Times New Roman" pitchFamily="18" charset="0"/>
              </a:rPr>
              <a:t> (ADH, or vasopressin). With high level of ADH, these tubular segments are permeable to water, but in the absence of ADH, they are virtually impermeable to water</a:t>
            </a:r>
            <a:r>
              <a:rPr lang="en-US" sz="2000" dirty="0" smtClean="0">
                <a:latin typeface="Times New Roman" pitchFamily="18" charset="0"/>
                <a:cs typeface="Times New Roman" pitchFamily="18" charset="0"/>
              </a:rPr>
              <a:t>.</a:t>
            </a:r>
          </a:p>
          <a:p>
            <a:pPr marL="288925" indent="-288925" algn="just">
              <a:buFont typeface="Wingdings" pitchFamily="2" charset="2"/>
              <a:buChar char="q"/>
            </a:pPr>
            <a:r>
              <a:rPr lang="en-US" sz="2000" b="1" dirty="0" smtClean="0">
                <a:latin typeface="Times New Roman" pitchFamily="18" charset="0"/>
                <a:cs typeface="Times New Roman" pitchFamily="18" charset="0"/>
              </a:rPr>
              <a:t>Reabsorb </a:t>
            </a:r>
            <a:r>
              <a:rPr lang="en-US" sz="2000" b="1" dirty="0">
                <a:latin typeface="Times New Roman" pitchFamily="18" charset="0"/>
                <a:cs typeface="Times New Roman" pitchFamily="18" charset="0"/>
              </a:rPr>
              <a:t>Na ions</a:t>
            </a:r>
            <a:r>
              <a:rPr lang="en-US" sz="2000" dirty="0">
                <a:latin typeface="Times New Roman" pitchFamily="18" charset="0"/>
                <a:cs typeface="Times New Roman" pitchFamily="18" charset="0"/>
              </a:rPr>
              <a:t> while </a:t>
            </a:r>
            <a:r>
              <a:rPr lang="en-US" sz="2000" b="1" dirty="0">
                <a:latin typeface="Times New Roman" pitchFamily="18" charset="0"/>
                <a:cs typeface="Times New Roman" pitchFamily="18" charset="0"/>
              </a:rPr>
              <a:t>secrete K ions</a:t>
            </a:r>
            <a:r>
              <a:rPr lang="en-US" sz="2000" dirty="0">
                <a:latin typeface="Times New Roman" pitchFamily="18" charset="0"/>
                <a:cs typeface="Times New Roman" pitchFamily="18" charset="0"/>
              </a:rPr>
              <a:t> through increase the activity of </a:t>
            </a:r>
            <a:r>
              <a:rPr lang="en-US" sz="2000" i="1" dirty="0">
                <a:latin typeface="Times New Roman" pitchFamily="18" charset="0"/>
                <a:cs typeface="Times New Roman" pitchFamily="18" charset="0"/>
              </a:rPr>
              <a:t>Na-K </a:t>
            </a:r>
            <a:r>
              <a:rPr lang="en-US" sz="2000" i="1" dirty="0" err="1">
                <a:latin typeface="Times New Roman" pitchFamily="18" charset="0"/>
                <a:cs typeface="Times New Roman" pitchFamily="18" charset="0"/>
              </a:rPr>
              <a:t>ATPase</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countertransporter</a:t>
            </a:r>
            <a:r>
              <a:rPr lang="en-US" sz="2000" dirty="0">
                <a:latin typeface="Times New Roman" pitchFamily="18" charset="0"/>
                <a:cs typeface="Times New Roman" pitchFamily="18" charset="0"/>
              </a:rPr>
              <a:t> at the </a:t>
            </a:r>
            <a:r>
              <a:rPr lang="en-US" sz="2000" dirty="0" err="1">
                <a:latin typeface="Times New Roman" pitchFamily="18" charset="0"/>
                <a:cs typeface="Times New Roman" pitchFamily="18" charset="0"/>
              </a:rPr>
              <a:t>basolateral</a:t>
            </a:r>
            <a:r>
              <a:rPr lang="en-US" sz="2000" dirty="0">
                <a:latin typeface="Times New Roman" pitchFamily="18" charset="0"/>
                <a:cs typeface="Times New Roman" pitchFamily="18" charset="0"/>
              </a:rPr>
              <a:t> side of the cells under the effect of the hormone aldosterone. </a:t>
            </a:r>
            <a:endParaRPr lang="en-US" sz="2000" dirty="0" smtClean="0">
              <a:latin typeface="Times New Roman" pitchFamily="18" charset="0"/>
              <a:cs typeface="Times New Roman" pitchFamily="18" charset="0"/>
            </a:endParaRPr>
          </a:p>
          <a:p>
            <a:pPr marL="288925" indent="-288925" algn="just">
              <a:buFont typeface="Wingdings" pitchFamily="2" charset="2"/>
              <a:buChar char="q"/>
            </a:pPr>
            <a:r>
              <a:rPr lang="en-US" sz="2000" b="1" dirty="0" smtClean="0">
                <a:latin typeface="Times New Roman" pitchFamily="18" charset="0"/>
                <a:cs typeface="Times New Roman" pitchFamily="18" charset="0"/>
              </a:rPr>
              <a:t>Reabsorb </a:t>
            </a:r>
            <a:r>
              <a:rPr lang="en-US" sz="2000" b="1" dirty="0">
                <a:latin typeface="Times New Roman" pitchFamily="18" charset="0"/>
                <a:cs typeface="Times New Roman" pitchFamily="18" charset="0"/>
              </a:rPr>
              <a:t>K</a:t>
            </a:r>
            <a:r>
              <a:rPr lang="en-US" sz="2000" dirty="0">
                <a:latin typeface="Times New Roman" pitchFamily="18" charset="0"/>
                <a:cs typeface="Times New Roman" pitchFamily="18" charset="0"/>
              </a:rPr>
              <a:t> ions while </a:t>
            </a:r>
            <a:r>
              <a:rPr lang="en-US" sz="2000" b="1" dirty="0">
                <a:latin typeface="Times New Roman" pitchFamily="18" charset="0"/>
                <a:cs typeface="Times New Roman" pitchFamily="18" charset="0"/>
              </a:rPr>
              <a:t>secrete H ions </a:t>
            </a:r>
            <a:r>
              <a:rPr lang="en-US" sz="2000" dirty="0">
                <a:latin typeface="Times New Roman" pitchFamily="18" charset="0"/>
                <a:cs typeface="Times New Roman" pitchFamily="18" charset="0"/>
              </a:rPr>
              <a:t>via </a:t>
            </a:r>
            <a:r>
              <a:rPr lang="en-US" sz="2000" i="1" dirty="0">
                <a:latin typeface="Times New Roman" pitchFamily="18" charset="0"/>
                <a:cs typeface="Times New Roman" pitchFamily="18" charset="0"/>
              </a:rPr>
              <a:t>H-K </a:t>
            </a:r>
            <a:r>
              <a:rPr lang="en-US" sz="2000" i="1" dirty="0" err="1">
                <a:latin typeface="Times New Roman" pitchFamily="18" charset="0"/>
                <a:cs typeface="Times New Roman" pitchFamily="18" charset="0"/>
              </a:rPr>
              <a:t>ATPase</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countertransporter</a:t>
            </a:r>
            <a:r>
              <a:rPr lang="en-US" sz="2000" dirty="0">
                <a:latin typeface="Times New Roman" pitchFamily="18" charset="0"/>
                <a:cs typeface="Times New Roman" pitchFamily="18" charset="0"/>
              </a:rPr>
              <a:t> at the luminal border of the cell</a:t>
            </a:r>
            <a:r>
              <a:rPr lang="en-US" sz="2000" dirty="0" smtClean="0">
                <a:latin typeface="Times New Roman" pitchFamily="18" charset="0"/>
                <a:cs typeface="Times New Roman" pitchFamily="18" charset="0"/>
              </a:rPr>
              <a:t>.</a:t>
            </a:r>
          </a:p>
          <a:p>
            <a:pPr marL="288925" indent="-288925" algn="just">
              <a:buFont typeface="Wingdings" pitchFamily="2" charset="2"/>
              <a:buChar char="q"/>
            </a:pPr>
            <a:r>
              <a:rPr lang="en-US" sz="2000" b="1" dirty="0" smtClean="0">
                <a:latin typeface="Times New Roman" pitchFamily="18" charset="0"/>
                <a:cs typeface="Times New Roman" pitchFamily="18" charset="0"/>
              </a:rPr>
              <a:t>Secretion </a:t>
            </a:r>
            <a:r>
              <a:rPr lang="en-US" sz="2000" b="1" dirty="0">
                <a:latin typeface="Times New Roman" pitchFamily="18" charset="0"/>
                <a:cs typeface="Times New Roman" pitchFamily="18" charset="0"/>
              </a:rPr>
              <a:t>of H ions</a:t>
            </a:r>
            <a:r>
              <a:rPr lang="en-US" sz="2000" dirty="0">
                <a:latin typeface="Times New Roman" pitchFamily="18" charset="0"/>
                <a:cs typeface="Times New Roman" pitchFamily="18" charset="0"/>
              </a:rPr>
              <a:t> (by </a:t>
            </a:r>
            <a:r>
              <a:rPr lang="en-US" sz="2000" i="1" dirty="0">
                <a:latin typeface="Times New Roman" pitchFamily="18" charset="0"/>
                <a:cs typeface="Times New Roman" pitchFamily="18" charset="0"/>
              </a:rPr>
              <a:t>H-</a:t>
            </a:r>
            <a:r>
              <a:rPr lang="en-US" sz="2000" i="1" dirty="0" err="1">
                <a:latin typeface="Times New Roman" pitchFamily="18" charset="0"/>
                <a:cs typeface="Times New Roman" pitchFamily="18" charset="0"/>
              </a:rPr>
              <a:t>ATPase</a:t>
            </a:r>
            <a:r>
              <a:rPr lang="en-US" sz="2000" i="1" dirty="0">
                <a:latin typeface="Times New Roman" pitchFamily="18" charset="0"/>
                <a:cs typeface="Times New Roman" pitchFamily="18" charset="0"/>
              </a:rPr>
              <a:t> pump</a:t>
            </a:r>
            <a:r>
              <a:rPr lang="en-US" sz="2000" dirty="0">
                <a:latin typeface="Times New Roman" pitchFamily="18" charset="0"/>
                <a:cs typeface="Times New Roman" pitchFamily="18" charset="0"/>
              </a:rPr>
              <a:t>) at the luminal border of the cells after being generated inside the cell by the action of carbonic </a:t>
            </a:r>
            <a:r>
              <a:rPr lang="en-US" sz="2000" dirty="0" err="1">
                <a:latin typeface="Times New Roman" pitchFamily="18" charset="0"/>
                <a:cs typeface="Times New Roman" pitchFamily="18" charset="0"/>
              </a:rPr>
              <a:t>anhydrase</a:t>
            </a:r>
            <a:r>
              <a:rPr lang="en-US" sz="2000" dirty="0">
                <a:latin typeface="Times New Roman" pitchFamily="18" charset="0"/>
                <a:cs typeface="Times New Roman" pitchFamily="18" charset="0"/>
              </a:rPr>
              <a:t> on water and CO</a:t>
            </a:r>
            <a:r>
              <a:rPr lang="en-US" sz="2000" baseline="-25000" dirty="0">
                <a:latin typeface="Times New Roman" pitchFamily="18" charset="0"/>
                <a:cs typeface="Times New Roman" pitchFamily="18" charset="0"/>
              </a:rPr>
              <a:t>2</a:t>
            </a:r>
            <a:r>
              <a:rPr lang="en-US" sz="2000" dirty="0">
                <a:latin typeface="Times New Roman" pitchFamily="18" charset="0"/>
                <a:cs typeface="Times New Roman" pitchFamily="18" charset="0"/>
              </a:rPr>
              <a:t> to form carbonic acid which then dissociates into H ions and HCO</a:t>
            </a:r>
            <a:r>
              <a:rPr lang="en-US" sz="2000" baseline="-25000" dirty="0">
                <a:latin typeface="Times New Roman" pitchFamily="18" charset="0"/>
                <a:cs typeface="Times New Roman" pitchFamily="18" charset="0"/>
              </a:rPr>
              <a:t>3</a:t>
            </a:r>
            <a:r>
              <a:rPr lang="en-US" sz="2000" baseline="30000" dirty="0">
                <a:latin typeface="Times New Roman" pitchFamily="18" charset="0"/>
                <a:cs typeface="Times New Roman" pitchFamily="18" charset="0"/>
              </a:rPr>
              <a:t>-</a:t>
            </a:r>
            <a:r>
              <a:rPr lang="en-US" sz="2000" dirty="0">
                <a:latin typeface="Times New Roman" pitchFamily="18" charset="0"/>
                <a:cs typeface="Times New Roman" pitchFamily="18" charset="0"/>
              </a:rPr>
              <a:t> ions. Then the available HCO3</a:t>
            </a:r>
            <a:r>
              <a:rPr lang="en-US" sz="2000" baseline="30000" dirty="0">
                <a:latin typeface="Times New Roman" pitchFamily="18" charset="0"/>
                <a:cs typeface="Times New Roman" pitchFamily="18" charset="0"/>
              </a:rPr>
              <a:t>-</a:t>
            </a:r>
            <a:r>
              <a:rPr lang="en-US" sz="2000" dirty="0">
                <a:latin typeface="Times New Roman" pitchFamily="18" charset="0"/>
                <a:cs typeface="Times New Roman" pitchFamily="18" charset="0"/>
              </a:rPr>
              <a:t> ions are reabsorbed across the </a:t>
            </a:r>
            <a:r>
              <a:rPr lang="en-US" sz="2000" dirty="0" err="1">
                <a:latin typeface="Times New Roman" pitchFamily="18" charset="0"/>
                <a:cs typeface="Times New Roman" pitchFamily="18" charset="0"/>
              </a:rPr>
              <a:t>basolateral</a:t>
            </a:r>
            <a:r>
              <a:rPr lang="en-US" sz="2000" dirty="0">
                <a:latin typeface="Times New Roman" pitchFamily="18" charset="0"/>
                <a:cs typeface="Times New Roman" pitchFamily="18" charset="0"/>
              </a:rPr>
              <a:t> membrane. Aldosterone also increases H ion secretion by stimulating the </a:t>
            </a:r>
            <a:r>
              <a:rPr lang="en-US" sz="2000" i="1" dirty="0">
                <a:latin typeface="Times New Roman" pitchFamily="18" charset="0"/>
                <a:cs typeface="Times New Roman" pitchFamily="18" charset="0"/>
              </a:rPr>
              <a:t>H-</a:t>
            </a:r>
            <a:r>
              <a:rPr lang="en-US" sz="2000" i="1" dirty="0" err="1">
                <a:latin typeface="Times New Roman" pitchFamily="18" charset="0"/>
                <a:cs typeface="Times New Roman" pitchFamily="18" charset="0"/>
              </a:rPr>
              <a:t>ATPase</a:t>
            </a:r>
            <a:r>
              <a:rPr lang="en-US" sz="2000" dirty="0">
                <a:latin typeface="Times New Roman" pitchFamily="18" charset="0"/>
                <a:cs typeface="Times New Roman" pitchFamily="18" charset="0"/>
              </a:rPr>
              <a:t> pump.</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381000"/>
            <a:ext cx="8534400" cy="3416320"/>
          </a:xfrm>
          <a:prstGeom prst="rect">
            <a:avLst/>
          </a:prstGeom>
        </p:spPr>
        <p:txBody>
          <a:bodyPr wrap="square">
            <a:spAutoFit/>
          </a:bodyPr>
          <a:lstStyle/>
          <a:p>
            <a:pPr algn="just"/>
            <a:r>
              <a:rPr lang="en-US" sz="2400" b="1" dirty="0">
                <a:latin typeface="Times New Roman" pitchFamily="18" charset="0"/>
                <a:cs typeface="Times New Roman" pitchFamily="18" charset="0"/>
              </a:rPr>
              <a:t>4 - Collecting tubules and ducts:</a:t>
            </a:r>
            <a:r>
              <a:rPr lang="en-US" sz="2400" dirty="0">
                <a:latin typeface="Times New Roman" pitchFamily="18" charset="0"/>
                <a:cs typeface="Times New Roman" pitchFamily="18" charset="0"/>
              </a:rPr>
              <a:t> </a:t>
            </a:r>
          </a:p>
          <a:p>
            <a:pPr marL="349250" indent="-349250" algn="just">
              <a:buFont typeface="Wingdings" pitchFamily="2" charset="2"/>
              <a:buChar char="v"/>
            </a:pPr>
            <a:r>
              <a:rPr lang="en-US" sz="2400" dirty="0" smtClean="0">
                <a:latin typeface="Times New Roman" pitchFamily="18" charset="0"/>
                <a:cs typeface="Times New Roman" pitchFamily="18" charset="0"/>
              </a:rPr>
              <a:t>About </a:t>
            </a:r>
            <a:r>
              <a:rPr lang="en-US" sz="2400" dirty="0">
                <a:latin typeface="Times New Roman" pitchFamily="18" charset="0"/>
                <a:cs typeface="Times New Roman" pitchFamily="18" charset="0"/>
              </a:rPr>
              <a:t>eight distal tubules </a:t>
            </a:r>
            <a:r>
              <a:rPr lang="en-US" sz="2400" dirty="0" smtClean="0">
                <a:latin typeface="Times New Roman" pitchFamily="18" charset="0"/>
                <a:cs typeface="Times New Roman" pitchFamily="18" charset="0"/>
              </a:rPr>
              <a:t>coalesce (unit) </a:t>
            </a:r>
            <a:r>
              <a:rPr lang="en-US" sz="2400" dirty="0">
                <a:latin typeface="Times New Roman" pitchFamily="18" charset="0"/>
                <a:cs typeface="Times New Roman" pitchFamily="18" charset="0"/>
              </a:rPr>
              <a:t>to form the collecting tubule which turns once again away from the cortex and passes downward into medulla where it becomes the collecting ducts. </a:t>
            </a:r>
            <a:endParaRPr lang="en-US" sz="2400" dirty="0" smtClean="0">
              <a:latin typeface="Times New Roman" pitchFamily="18" charset="0"/>
              <a:cs typeface="Times New Roman" pitchFamily="18" charset="0"/>
            </a:endParaRPr>
          </a:p>
          <a:p>
            <a:pPr marL="349250" indent="-349250" algn="just">
              <a:buFont typeface="Wingdings" pitchFamily="2" charset="2"/>
              <a:buChar char="v"/>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epithelium of collecting ducts is made up of </a:t>
            </a:r>
            <a:r>
              <a:rPr lang="en-US" sz="2400" u="sng" dirty="0">
                <a:latin typeface="Times New Roman" pitchFamily="18" charset="0"/>
                <a:cs typeface="Times New Roman" pitchFamily="18" charset="0"/>
              </a:rPr>
              <a:t>principal cells (</a:t>
            </a:r>
            <a:r>
              <a:rPr lang="en-US" sz="2400" b="1" u="sng" dirty="0">
                <a:latin typeface="Times New Roman" pitchFamily="18" charset="0"/>
                <a:cs typeface="Times New Roman" pitchFamily="18" charset="0"/>
              </a:rPr>
              <a:t>P cells</a:t>
            </a:r>
            <a:r>
              <a:rPr lang="en-US" sz="2400" u="sng" dirty="0">
                <a:latin typeface="Times New Roman" pitchFamily="18" charset="0"/>
                <a:cs typeface="Times New Roman" pitchFamily="18" charset="0"/>
              </a:rPr>
              <a:t>)</a:t>
            </a:r>
            <a:r>
              <a:rPr lang="en-US" sz="2400" dirty="0">
                <a:latin typeface="Times New Roman" pitchFamily="18" charset="0"/>
                <a:cs typeface="Times New Roman" pitchFamily="18" charset="0"/>
              </a:rPr>
              <a:t> which are </a:t>
            </a:r>
            <a:r>
              <a:rPr lang="en-US" sz="2400" u="sng" dirty="0">
                <a:latin typeface="Times New Roman" pitchFamily="18" charset="0"/>
                <a:cs typeface="Times New Roman" pitchFamily="18" charset="0"/>
              </a:rPr>
              <a:t>involved in Na ions </a:t>
            </a:r>
            <a:r>
              <a:rPr lang="en-US" sz="2400" u="sng" dirty="0" err="1">
                <a:latin typeface="Times New Roman" pitchFamily="18" charset="0"/>
                <a:cs typeface="Times New Roman" pitchFamily="18" charset="0"/>
              </a:rPr>
              <a:t>reabsorbtion</a:t>
            </a:r>
            <a:r>
              <a:rPr lang="en-US" sz="2400" dirty="0">
                <a:latin typeface="Times New Roman" pitchFamily="18" charset="0"/>
                <a:cs typeface="Times New Roman" pitchFamily="18" charset="0"/>
              </a:rPr>
              <a:t> and vasopressin-stimulated water reabsorption and </a:t>
            </a:r>
            <a:r>
              <a:rPr lang="en-US" sz="2400" u="sng" dirty="0">
                <a:latin typeface="Times New Roman" pitchFamily="18" charset="0"/>
                <a:cs typeface="Times New Roman" pitchFamily="18" charset="0"/>
              </a:rPr>
              <a:t>intercalated cells </a:t>
            </a:r>
            <a:r>
              <a:rPr lang="en-US" sz="2400" b="1" u="sng" dirty="0">
                <a:latin typeface="Times New Roman" pitchFamily="18" charset="0"/>
                <a:cs typeface="Times New Roman" pitchFamily="18" charset="0"/>
              </a:rPr>
              <a:t>(I cells</a:t>
            </a:r>
            <a:r>
              <a:rPr lang="en-US" sz="2400" u="sng" dirty="0">
                <a:latin typeface="Times New Roman" pitchFamily="18" charset="0"/>
                <a:cs typeface="Times New Roman" pitchFamily="18" charset="0"/>
              </a:rPr>
              <a:t>)</a:t>
            </a:r>
            <a:r>
              <a:rPr lang="en-US" sz="2400" dirty="0">
                <a:latin typeface="Times New Roman" pitchFamily="18" charset="0"/>
                <a:cs typeface="Times New Roman" pitchFamily="18" charset="0"/>
              </a:rPr>
              <a:t> which are </a:t>
            </a:r>
            <a:r>
              <a:rPr lang="en-US" sz="2400" u="sng" dirty="0">
                <a:latin typeface="Times New Roman" pitchFamily="18" charset="0"/>
                <a:cs typeface="Times New Roman" pitchFamily="18" charset="0"/>
              </a:rPr>
              <a:t>concerned with acid secretion and bicarbonate transport</a:t>
            </a:r>
            <a:r>
              <a:rPr lang="en-US" sz="2400" dirty="0">
                <a:latin typeface="Times New Roman" pitchFamily="18" charset="0"/>
                <a:cs typeface="Times New Roman" pitchFamily="18" charset="0"/>
              </a:rPr>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381000"/>
            <a:ext cx="8534400" cy="5170646"/>
          </a:xfrm>
          <a:prstGeom prst="rect">
            <a:avLst/>
          </a:prstGeom>
        </p:spPr>
        <p:txBody>
          <a:bodyPr wrap="square">
            <a:spAutoFit/>
          </a:bodyPr>
          <a:lstStyle/>
          <a:p>
            <a:pPr algn="just"/>
            <a:r>
              <a:rPr lang="en-US" sz="2200" b="1" u="sng" dirty="0">
                <a:latin typeface="Times New Roman" pitchFamily="18" charset="0"/>
                <a:cs typeface="Times New Roman" pitchFamily="18" charset="0"/>
              </a:rPr>
              <a:t>[B] Blood vessels:</a:t>
            </a:r>
            <a:r>
              <a:rPr lang="en-US" sz="2200" b="1" dirty="0">
                <a:latin typeface="Times New Roman" pitchFamily="18" charset="0"/>
                <a:cs typeface="Times New Roman" pitchFamily="18" charset="0"/>
              </a:rPr>
              <a:t> </a:t>
            </a:r>
            <a:endParaRPr lang="en-US" sz="2200" dirty="0">
              <a:latin typeface="Times New Roman" pitchFamily="18" charset="0"/>
              <a:cs typeface="Times New Roman" pitchFamily="18" charset="0"/>
            </a:endParaRPr>
          </a:p>
          <a:p>
            <a:pPr marL="288925" indent="-288925" algn="just">
              <a:buFont typeface="Wingdings" pitchFamily="2" charset="2"/>
              <a:buChar char="Ø"/>
            </a:pPr>
            <a:r>
              <a:rPr lang="en-US" sz="2200" dirty="0" smtClean="0">
                <a:latin typeface="Times New Roman" pitchFamily="18" charset="0"/>
                <a:cs typeface="Times New Roman" pitchFamily="18" charset="0"/>
              </a:rPr>
              <a:t>The </a:t>
            </a:r>
            <a:r>
              <a:rPr lang="en-US" sz="2200" dirty="0">
                <a:latin typeface="Times New Roman" pitchFamily="18" charset="0"/>
                <a:cs typeface="Times New Roman" pitchFamily="18" charset="0"/>
              </a:rPr>
              <a:t>renal fraction of the total cardiac output is about 21% (vary from 12-30%). In resting adult, the blood flow in renal cortex is about 98% of the total renal blood flow while in medulla is only 2% of the total renal blood flow. This is why the O</a:t>
            </a:r>
            <a:r>
              <a:rPr lang="en-US" sz="2200" baseline="-25000" dirty="0">
                <a:latin typeface="Times New Roman" pitchFamily="18" charset="0"/>
                <a:cs typeface="Times New Roman" pitchFamily="18" charset="0"/>
              </a:rPr>
              <a:t>2</a:t>
            </a:r>
            <a:r>
              <a:rPr lang="en-US" sz="2200" dirty="0">
                <a:latin typeface="Times New Roman" pitchFamily="18" charset="0"/>
                <a:cs typeface="Times New Roman" pitchFamily="18" charset="0"/>
              </a:rPr>
              <a:t> consumption of cortex is much higher than that of medulla. </a:t>
            </a:r>
            <a:endParaRPr lang="en-US" sz="2200" dirty="0" smtClean="0">
              <a:latin typeface="Times New Roman" pitchFamily="18" charset="0"/>
              <a:cs typeface="Times New Roman" pitchFamily="18" charset="0"/>
            </a:endParaRPr>
          </a:p>
          <a:p>
            <a:pPr marL="288925" indent="-288925" algn="just">
              <a:buFont typeface="Wingdings" pitchFamily="2" charset="2"/>
              <a:buChar char="Ø"/>
            </a:pPr>
            <a:r>
              <a:rPr lang="en-US" sz="2200" dirty="0" smtClean="0">
                <a:latin typeface="Times New Roman" pitchFamily="18" charset="0"/>
                <a:cs typeface="Times New Roman" pitchFamily="18" charset="0"/>
              </a:rPr>
              <a:t>Arterial </a:t>
            </a:r>
            <a:r>
              <a:rPr lang="en-US" sz="2200" dirty="0">
                <a:latin typeface="Times New Roman" pitchFamily="18" charset="0"/>
                <a:cs typeface="Times New Roman" pitchFamily="18" charset="0"/>
              </a:rPr>
              <a:t>system of the kidney is technically </a:t>
            </a:r>
            <a:r>
              <a:rPr lang="en-US" sz="2200" u="sng" dirty="0">
                <a:latin typeface="Times New Roman" pitchFamily="18" charset="0"/>
                <a:cs typeface="Times New Roman" pitchFamily="18" charset="0"/>
              </a:rPr>
              <a:t>a portal system</a:t>
            </a:r>
            <a:r>
              <a:rPr lang="en-US" sz="2200" dirty="0">
                <a:latin typeface="Times New Roman" pitchFamily="18" charset="0"/>
                <a:cs typeface="Times New Roman" pitchFamily="18" charset="0"/>
              </a:rPr>
              <a:t>, because branches twice in the following arrangement: Renal artery </a:t>
            </a:r>
            <a:r>
              <a:rPr lang="en-US" sz="2200" dirty="0">
                <a:latin typeface="Times New Roman" pitchFamily="18" charset="0"/>
                <a:cs typeface="Times New Roman" pitchFamily="18" charset="0"/>
                <a:sym typeface="Wingdings"/>
              </a:rPr>
              <a: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Segmantal</a:t>
            </a:r>
            <a:r>
              <a:rPr lang="en-US" sz="2200" dirty="0">
                <a:latin typeface="Times New Roman" pitchFamily="18" charset="0"/>
                <a:cs typeface="Times New Roman" pitchFamily="18" charset="0"/>
              </a:rPr>
              <a:t> artery </a:t>
            </a:r>
            <a:r>
              <a:rPr lang="en-US" sz="2200" dirty="0">
                <a:latin typeface="Times New Roman" pitchFamily="18" charset="0"/>
                <a:cs typeface="Times New Roman" pitchFamily="18" charset="0"/>
                <a:sym typeface="Wingdings"/>
              </a:rPr>
              <a: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Interlobar</a:t>
            </a:r>
            <a:r>
              <a:rPr lang="en-US" sz="2200" dirty="0">
                <a:latin typeface="Times New Roman" pitchFamily="18" charset="0"/>
                <a:cs typeface="Times New Roman" pitchFamily="18" charset="0"/>
              </a:rPr>
              <a:t> artery </a:t>
            </a:r>
            <a:r>
              <a:rPr lang="en-US" sz="2200" dirty="0">
                <a:latin typeface="Times New Roman" pitchFamily="18" charset="0"/>
                <a:cs typeface="Times New Roman" pitchFamily="18" charset="0"/>
                <a:sym typeface="Wingdings"/>
              </a:rPr>
              <a: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arcuate</a:t>
            </a:r>
            <a:r>
              <a:rPr lang="en-US" sz="2200" dirty="0">
                <a:latin typeface="Times New Roman" pitchFamily="18" charset="0"/>
                <a:cs typeface="Times New Roman" pitchFamily="18" charset="0"/>
              </a:rPr>
              <a:t> artery </a:t>
            </a:r>
            <a:r>
              <a:rPr lang="en-US" sz="2200" dirty="0">
                <a:latin typeface="Times New Roman" pitchFamily="18" charset="0"/>
                <a:cs typeface="Times New Roman" pitchFamily="18" charset="0"/>
                <a:sym typeface="Wingdings"/>
              </a:rPr>
              <a:t></a:t>
            </a:r>
            <a:r>
              <a:rPr lang="en-US" sz="2200" dirty="0">
                <a:latin typeface="Times New Roman" pitchFamily="18" charset="0"/>
                <a:cs typeface="Times New Roman" pitchFamily="18" charset="0"/>
              </a:rPr>
              <a:t> Interlobular artery </a:t>
            </a:r>
            <a:r>
              <a:rPr lang="en-US" sz="2200" dirty="0">
                <a:latin typeface="Times New Roman" pitchFamily="18" charset="0"/>
                <a:cs typeface="Times New Roman" pitchFamily="18" charset="0"/>
                <a:sym typeface="Wingdings"/>
              </a:rPr>
              <a:t></a:t>
            </a:r>
            <a:r>
              <a:rPr lang="en-US" sz="2200" dirty="0">
                <a:latin typeface="Times New Roman" pitchFamily="18" charset="0"/>
                <a:cs typeface="Times New Roman" pitchFamily="18" charset="0"/>
              </a:rPr>
              <a:t> Afferent arteriole </a:t>
            </a:r>
            <a:r>
              <a:rPr lang="en-US" sz="2200" dirty="0">
                <a:latin typeface="Times New Roman" pitchFamily="18" charset="0"/>
                <a:cs typeface="Times New Roman" pitchFamily="18" charset="0"/>
                <a:sym typeface="Wingdings"/>
              </a:rPr>
              <a:t></a:t>
            </a:r>
            <a:r>
              <a:rPr lang="en-US" sz="2200" dirty="0">
                <a:latin typeface="Times New Roman" pitchFamily="18" charset="0"/>
                <a:cs typeface="Times New Roman" pitchFamily="18" charset="0"/>
              </a:rPr>
              <a:t> branching capillaries in Bowman`s capsule (glomerulus) </a:t>
            </a:r>
            <a:r>
              <a:rPr lang="en-US" sz="2200" dirty="0">
                <a:latin typeface="Times New Roman" pitchFamily="18" charset="0"/>
                <a:cs typeface="Times New Roman" pitchFamily="18" charset="0"/>
                <a:sym typeface="Wingdings"/>
              </a:rPr>
              <a:t></a:t>
            </a:r>
            <a:r>
              <a:rPr lang="en-US" sz="2200" dirty="0">
                <a:latin typeface="Times New Roman" pitchFamily="18" charset="0"/>
                <a:cs typeface="Times New Roman" pitchFamily="18" charset="0"/>
              </a:rPr>
              <a:t>Efferent arterioles </a:t>
            </a:r>
            <a:r>
              <a:rPr lang="en-US" sz="2200" dirty="0">
                <a:latin typeface="Times New Roman" pitchFamily="18" charset="0"/>
                <a:cs typeface="Times New Roman" pitchFamily="18" charset="0"/>
                <a:sym typeface="Wingdings"/>
              </a:rPr>
              <a:t></a:t>
            </a:r>
            <a:r>
              <a:rPr lang="en-US" sz="2200" dirty="0">
                <a:latin typeface="Times New Roman" pitchFamily="18" charset="0"/>
                <a:cs typeface="Times New Roman" pitchFamily="18" charset="0"/>
              </a:rPr>
              <a:t> branching around the tubules so called (</a:t>
            </a:r>
            <a:r>
              <a:rPr lang="en-US" sz="2200" dirty="0" err="1">
                <a:latin typeface="Times New Roman" pitchFamily="18" charset="0"/>
                <a:cs typeface="Times New Roman" pitchFamily="18" charset="0"/>
              </a:rPr>
              <a:t>Peritubular</a:t>
            </a:r>
            <a:r>
              <a:rPr lang="en-US" sz="2200" dirty="0">
                <a:latin typeface="Times New Roman" pitchFamily="18" charset="0"/>
                <a:cs typeface="Times New Roman" pitchFamily="18" charset="0"/>
              </a:rPr>
              <a:t> capillaries) </a:t>
            </a:r>
            <a:r>
              <a:rPr lang="en-US" sz="2200" dirty="0">
                <a:latin typeface="Times New Roman" pitchFamily="18" charset="0"/>
                <a:cs typeface="Times New Roman" pitchFamily="18" charset="0"/>
                <a:sym typeface="Wingdings"/>
              </a:rPr>
              <a: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Venules</a:t>
            </a:r>
            <a:r>
              <a:rPr lang="en-US" sz="2200" dirty="0">
                <a:latin typeface="Times New Roman" pitchFamily="18" charset="0"/>
                <a:cs typeface="Times New Roman" pitchFamily="18" charset="0"/>
              </a:rPr>
              <a:t> </a:t>
            </a:r>
            <a:r>
              <a:rPr lang="en-US" sz="2200" dirty="0">
                <a:latin typeface="Times New Roman" pitchFamily="18" charset="0"/>
                <a:cs typeface="Times New Roman" pitchFamily="18" charset="0"/>
                <a:sym typeface="Wingdings"/>
              </a:rPr>
              <a:t></a:t>
            </a:r>
            <a:r>
              <a:rPr lang="en-US" sz="2200" dirty="0">
                <a:latin typeface="Times New Roman" pitchFamily="18" charset="0"/>
                <a:cs typeface="Times New Roman" pitchFamily="18" charset="0"/>
              </a:rPr>
              <a:t> Interlobular veins </a:t>
            </a:r>
            <a:r>
              <a:rPr lang="en-US" sz="2200" dirty="0">
                <a:latin typeface="Times New Roman" pitchFamily="18" charset="0"/>
                <a:cs typeface="Times New Roman" pitchFamily="18" charset="0"/>
                <a:sym typeface="Wingdings"/>
              </a:rPr>
              <a: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arcuate</a:t>
            </a:r>
            <a:r>
              <a:rPr lang="en-US" sz="2200" dirty="0">
                <a:latin typeface="Times New Roman" pitchFamily="18" charset="0"/>
                <a:cs typeface="Times New Roman" pitchFamily="18" charset="0"/>
              </a:rPr>
              <a:t> vein </a:t>
            </a:r>
            <a:r>
              <a:rPr lang="en-US" sz="2200" dirty="0">
                <a:latin typeface="Times New Roman" pitchFamily="18" charset="0"/>
                <a:cs typeface="Times New Roman" pitchFamily="18" charset="0"/>
                <a:sym typeface="Wingdings"/>
              </a:rPr>
              <a:t></a:t>
            </a:r>
            <a:r>
              <a:rPr lang="en-US" sz="2200" dirty="0">
                <a:latin typeface="Times New Roman" pitchFamily="18" charset="0"/>
                <a:cs typeface="Times New Roman" pitchFamily="18" charset="0"/>
              </a:rPr>
              <a:t> </a:t>
            </a:r>
            <a:r>
              <a:rPr lang="en-US" sz="2200" dirty="0" err="1">
                <a:latin typeface="Times New Roman" pitchFamily="18" charset="0"/>
                <a:cs typeface="Times New Roman" pitchFamily="18" charset="0"/>
              </a:rPr>
              <a:t>interlobar</a:t>
            </a:r>
            <a:r>
              <a:rPr lang="en-US" sz="2200" dirty="0">
                <a:latin typeface="Times New Roman" pitchFamily="18" charset="0"/>
                <a:cs typeface="Times New Roman" pitchFamily="18" charset="0"/>
              </a:rPr>
              <a:t> vein </a:t>
            </a:r>
            <a:r>
              <a:rPr lang="en-US" sz="2200" dirty="0">
                <a:latin typeface="Times New Roman" pitchFamily="18" charset="0"/>
                <a:cs typeface="Times New Roman" pitchFamily="18" charset="0"/>
                <a:sym typeface="Wingdings"/>
              </a:rPr>
              <a:t></a:t>
            </a:r>
            <a:r>
              <a:rPr lang="en-US" sz="2200" dirty="0">
                <a:latin typeface="Times New Roman" pitchFamily="18" charset="0"/>
                <a:cs typeface="Times New Roman" pitchFamily="18" charset="0"/>
              </a:rPr>
              <a:t> Renal veins. </a:t>
            </a:r>
            <a:r>
              <a:rPr lang="en-US" sz="2200" u="sng" dirty="0">
                <a:latin typeface="Times New Roman" pitchFamily="18" charset="0"/>
                <a:cs typeface="Times New Roman" pitchFamily="18" charset="0"/>
              </a:rPr>
              <a:t>Most of the </a:t>
            </a:r>
            <a:r>
              <a:rPr lang="en-US" sz="2200" u="sng" dirty="0" err="1">
                <a:latin typeface="Times New Roman" pitchFamily="18" charset="0"/>
                <a:cs typeface="Times New Roman" pitchFamily="18" charset="0"/>
              </a:rPr>
              <a:t>peritubular</a:t>
            </a:r>
            <a:r>
              <a:rPr lang="en-US" sz="2200" u="sng" dirty="0">
                <a:latin typeface="Times New Roman" pitchFamily="18" charset="0"/>
                <a:cs typeface="Times New Roman" pitchFamily="18" charset="0"/>
              </a:rPr>
              <a:t> capillary network lies in the renal cortex alongside the proximal, distal, and collecting tubules</a:t>
            </a:r>
            <a:r>
              <a:rPr lang="en-US" sz="2200" dirty="0">
                <a:latin typeface="Times New Roman" pitchFamily="18" charset="0"/>
                <a:cs typeface="Times New Roman" pitchFamily="18" charset="0"/>
              </a:rPr>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381000"/>
            <a:ext cx="8001000" cy="3785652"/>
          </a:xfrm>
          <a:prstGeom prst="rect">
            <a:avLst/>
          </a:prstGeom>
        </p:spPr>
        <p:txBody>
          <a:bodyPr wrap="square">
            <a:spAutoFit/>
          </a:bodyPr>
          <a:lstStyle/>
          <a:p>
            <a:pPr marL="288925" indent="-288925" algn="just">
              <a:buFont typeface="Wingdings" pitchFamily="2" charset="2"/>
              <a:buChar char="Ø"/>
            </a:pPr>
            <a:r>
              <a:rPr lang="en-US" sz="2400" u="sng" dirty="0">
                <a:latin typeface="Times New Roman" pitchFamily="18" charset="0"/>
                <a:cs typeface="Times New Roman" pitchFamily="18" charset="0"/>
              </a:rPr>
              <a:t>In the </a:t>
            </a:r>
            <a:r>
              <a:rPr lang="en-US" sz="2400" u="sng" dirty="0" err="1">
                <a:latin typeface="Times New Roman" pitchFamily="18" charset="0"/>
                <a:cs typeface="Times New Roman" pitchFamily="18" charset="0"/>
              </a:rPr>
              <a:t>juxtamedullary</a:t>
            </a:r>
            <a:r>
              <a:rPr lang="en-US" sz="2400" u="sng" dirty="0">
                <a:latin typeface="Times New Roman" pitchFamily="18" charset="0"/>
                <a:cs typeface="Times New Roman" pitchFamily="18" charset="0"/>
              </a:rPr>
              <a:t> glomeruli</a:t>
            </a:r>
            <a:r>
              <a:rPr lang="en-US" sz="2400" dirty="0">
                <a:latin typeface="Times New Roman" pitchFamily="18" charset="0"/>
                <a:cs typeface="Times New Roman" pitchFamily="18" charset="0"/>
              </a:rPr>
              <a:t>, long efferent arterioles extend from the glomeruli down into the outer medulla and then divide into specialized long and straight capillary loops called </a:t>
            </a:r>
            <a:r>
              <a:rPr lang="en-US" sz="2400" b="1" dirty="0" err="1">
                <a:latin typeface="Times New Roman" pitchFamily="18" charset="0"/>
                <a:cs typeface="Times New Roman" pitchFamily="18" charset="0"/>
              </a:rPr>
              <a:t>vasa</a:t>
            </a:r>
            <a:r>
              <a:rPr lang="en-US" sz="2400" b="1" dirty="0">
                <a:latin typeface="Times New Roman" pitchFamily="18" charset="0"/>
                <a:cs typeface="Times New Roman" pitchFamily="18" charset="0"/>
              </a:rPr>
              <a:t> recta</a:t>
            </a:r>
            <a:r>
              <a:rPr lang="en-US" sz="2400" dirty="0">
                <a:latin typeface="Times New Roman" pitchFamily="18" charset="0"/>
                <a:cs typeface="Times New Roman" pitchFamily="18" charset="0"/>
              </a:rPr>
              <a:t> extended downward into the medulla to lie side by side with the lower parts of thin segments of </a:t>
            </a:r>
            <a:r>
              <a:rPr lang="en-US" sz="2400" u="sng" dirty="0" err="1">
                <a:latin typeface="Times New Roman" pitchFamily="18" charset="0"/>
                <a:cs typeface="Times New Roman" pitchFamily="18" charset="0"/>
              </a:rPr>
              <a:t>juxtaglomerular</a:t>
            </a:r>
            <a:r>
              <a:rPr lang="en-US" sz="2400" u="sng" dirty="0">
                <a:latin typeface="Times New Roman" pitchFamily="18" charset="0"/>
                <a:cs typeface="Times New Roman" pitchFamily="18" charset="0"/>
              </a:rPr>
              <a:t> loops of Henle</a:t>
            </a:r>
            <a:r>
              <a:rPr lang="en-US" sz="2400" dirty="0">
                <a:latin typeface="Times New Roman" pitchFamily="18" charset="0"/>
                <a:cs typeface="Times New Roman" pitchFamily="18" charset="0"/>
              </a:rPr>
              <a:t> all the way to the renal papillae. Then, like the loop of Henle, they also loop back toward the cortex and empty into the cortical veins.  This specialized network of capillaries in the medulla plays an essential role in the formation of concentrated urine.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141744"/>
            <a:ext cx="8763000" cy="2677656"/>
          </a:xfrm>
          <a:prstGeom prst="rect">
            <a:avLst/>
          </a:prstGeom>
        </p:spPr>
        <p:txBody>
          <a:bodyPr wrap="square">
            <a:spAutoFit/>
          </a:bodyPr>
          <a:lstStyle/>
          <a:p>
            <a:r>
              <a:rPr lang="en-US" sz="2400" b="1" u="sng" dirty="0">
                <a:latin typeface="Times New Roman" pitchFamily="18" charset="0"/>
                <a:cs typeface="Times New Roman" pitchFamily="18" charset="0"/>
              </a:rPr>
              <a:t>[C] Nerve supply:</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kidney has a rich adrenergic sympathetic nerve supply distributed to the:</a:t>
            </a:r>
          </a:p>
          <a:p>
            <a:pPr algn="just"/>
            <a:r>
              <a:rPr lang="en-US" sz="2400" dirty="0">
                <a:latin typeface="Times New Roman" pitchFamily="18" charset="0"/>
                <a:cs typeface="Times New Roman" pitchFamily="18" charset="0"/>
              </a:rPr>
              <a:t>1 - Vascular smooth muscle to cause vasoconstriction.</a:t>
            </a:r>
          </a:p>
          <a:p>
            <a:pPr algn="just"/>
            <a:r>
              <a:rPr lang="en-US" sz="2400" dirty="0">
                <a:latin typeface="Times New Roman" pitchFamily="18" charset="0"/>
                <a:cs typeface="Times New Roman" pitchFamily="18" charset="0"/>
              </a:rPr>
              <a:t>2 - </a:t>
            </a:r>
            <a:r>
              <a:rPr lang="en-US" sz="2400" dirty="0" err="1">
                <a:latin typeface="Times New Roman" pitchFamily="18" charset="0"/>
                <a:cs typeface="Times New Roman" pitchFamily="18" charset="0"/>
              </a:rPr>
              <a:t>Juxtaglomerular</a:t>
            </a:r>
            <a:r>
              <a:rPr lang="en-US" sz="2400" dirty="0">
                <a:latin typeface="Times New Roman" pitchFamily="18" charset="0"/>
                <a:cs typeface="Times New Roman" pitchFamily="18" charset="0"/>
              </a:rPr>
              <a:t> cells to cause renin secretion.</a:t>
            </a:r>
          </a:p>
          <a:p>
            <a:pPr algn="just"/>
            <a:r>
              <a:rPr lang="en-US" sz="2400" dirty="0">
                <a:latin typeface="Times New Roman" pitchFamily="18" charset="0"/>
                <a:cs typeface="Times New Roman" pitchFamily="18" charset="0"/>
              </a:rPr>
              <a:t>3 - Tubular cells to stimulate Na and water reabsorption. </a:t>
            </a:r>
          </a:p>
          <a:p>
            <a:pPr algn="just"/>
            <a:r>
              <a:rPr lang="en-US" sz="2400" dirty="0">
                <a:latin typeface="Times New Roman" pitchFamily="18" charset="0"/>
                <a:cs typeface="Times New Roman" pitchFamily="18" charset="0"/>
              </a:rPr>
              <a:t>There is no significant parasympathetic </a:t>
            </a:r>
            <a:r>
              <a:rPr lang="en-US" sz="2400" dirty="0" err="1">
                <a:latin typeface="Times New Roman" pitchFamily="18" charset="0"/>
                <a:cs typeface="Times New Roman" pitchFamily="18" charset="0"/>
              </a:rPr>
              <a:t>innervation</a:t>
            </a:r>
            <a:endParaRPr lang="en-US" sz="2400" dirty="0">
              <a:latin typeface="Times New Roman" pitchFamily="18" charset="0"/>
              <a:cs typeface="Times New Roman" pitchFamily="18" charset="0"/>
            </a:endParaRPr>
          </a:p>
        </p:txBody>
      </p:sp>
      <p:pic>
        <p:nvPicPr>
          <p:cNvPr id="29698" name="Picture 2" descr="12"/>
          <p:cNvPicPr>
            <a:picLocks noChangeAspect="1" noChangeArrowheads="1"/>
          </p:cNvPicPr>
          <p:nvPr/>
        </p:nvPicPr>
        <p:blipFill>
          <a:blip r:embed="rId3"/>
          <a:srcRect/>
          <a:stretch>
            <a:fillRect/>
          </a:stretch>
        </p:blipFill>
        <p:spPr bwMode="auto">
          <a:xfrm>
            <a:off x="1828800" y="2953320"/>
            <a:ext cx="5257800" cy="337128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610600" cy="5334000"/>
          </a:xfrm>
        </p:spPr>
        <p:txBody>
          <a:bodyPr>
            <a:noAutofit/>
          </a:bodyPr>
          <a:lstStyle/>
          <a:p>
            <a:pPr marL="395288" marR="7287" indent="-395288" algn="just">
              <a:spcBef>
                <a:spcPts val="0"/>
              </a:spcBef>
              <a:buNone/>
            </a:pPr>
            <a:r>
              <a:rPr lang="en-US" sz="2400" spc="4" dirty="0" smtClean="0">
                <a:latin typeface="Times New Roman"/>
                <a:cs typeface="Times New Roman"/>
              </a:rPr>
              <a:t>1 -	Kidneys  </a:t>
            </a:r>
            <a:r>
              <a:rPr lang="en-US" sz="2400" b="1" u="sng" spc="4" dirty="0" smtClean="0">
                <a:latin typeface="Times New Roman"/>
                <a:cs typeface="Times New Roman"/>
              </a:rPr>
              <a:t>regulate</a:t>
            </a:r>
            <a:r>
              <a:rPr lang="en-US" sz="2400" u="sng" spc="4" dirty="0" smtClean="0">
                <a:latin typeface="Times New Roman"/>
                <a:cs typeface="Times New Roman"/>
              </a:rPr>
              <a:t> water  and  electrolytes  balance</a:t>
            </a:r>
            <a:r>
              <a:rPr lang="en-US" sz="2400" spc="4" dirty="0" smtClean="0">
                <a:latin typeface="Times New Roman"/>
                <a:cs typeface="Times New Roman"/>
              </a:rPr>
              <a:t>:  If  intake is  less  than  excretion,  the  amount  of  that </a:t>
            </a:r>
            <a:r>
              <a:rPr lang="en-US" sz="2400" spc="0" dirty="0" smtClean="0">
                <a:latin typeface="Times New Roman"/>
                <a:cs typeface="Times New Roman"/>
              </a:rPr>
              <a:t>substance in the body will decrease, and vice versa.</a:t>
            </a:r>
          </a:p>
          <a:p>
            <a:pPr marL="395288" marR="7287" indent="-395288" algn="just">
              <a:spcBef>
                <a:spcPts val="0"/>
              </a:spcBef>
              <a:buNone/>
            </a:pPr>
            <a:r>
              <a:rPr lang="en-US" sz="2400" dirty="0" smtClean="0">
                <a:latin typeface="Times New Roman"/>
                <a:cs typeface="Times New Roman"/>
              </a:rPr>
              <a:t>2 -	Kidn</a:t>
            </a:r>
            <a:r>
              <a:rPr lang="en-US" sz="2400" spc="-4" dirty="0" smtClean="0">
                <a:latin typeface="Times New Roman"/>
                <a:cs typeface="Times New Roman"/>
              </a:rPr>
              <a:t>e</a:t>
            </a:r>
            <a:r>
              <a:rPr lang="en-US" sz="2400" spc="-34" dirty="0" smtClean="0">
                <a:latin typeface="Times New Roman"/>
                <a:cs typeface="Times New Roman"/>
              </a:rPr>
              <a:t>y</a:t>
            </a:r>
            <a:r>
              <a:rPr lang="en-US" sz="2400" spc="0" dirty="0" smtClean="0">
                <a:latin typeface="Times New Roman"/>
                <a:cs typeface="Times New Roman"/>
              </a:rPr>
              <a:t>s</a:t>
            </a:r>
            <a:r>
              <a:rPr lang="en-US" sz="2400" spc="4" dirty="0" smtClean="0">
                <a:latin typeface="Times New Roman"/>
                <a:cs typeface="Times New Roman"/>
              </a:rPr>
              <a:t> </a:t>
            </a:r>
            <a:r>
              <a:rPr lang="en-US" sz="2400" spc="0" dirty="0" smtClean="0">
                <a:latin typeface="Times New Roman"/>
                <a:cs typeface="Times New Roman"/>
              </a:rPr>
              <a:t>r</a:t>
            </a:r>
            <a:r>
              <a:rPr lang="en-US" sz="2400" spc="-9" dirty="0" smtClean="0">
                <a:latin typeface="Times New Roman"/>
                <a:cs typeface="Times New Roman"/>
              </a:rPr>
              <a:t>e</a:t>
            </a:r>
            <a:r>
              <a:rPr lang="en-US" sz="2400" spc="0" dirty="0" smtClean="0">
                <a:latin typeface="Times New Roman"/>
                <a:cs typeface="Times New Roman"/>
              </a:rPr>
              <a:t>spo</a:t>
            </a:r>
            <a:r>
              <a:rPr lang="en-US" sz="2400" spc="4" dirty="0" smtClean="0">
                <a:latin typeface="Times New Roman"/>
                <a:cs typeface="Times New Roman"/>
              </a:rPr>
              <a:t>n</a:t>
            </a:r>
            <a:r>
              <a:rPr lang="en-US" sz="2400" spc="0" dirty="0" smtClean="0">
                <a:latin typeface="Times New Roman"/>
                <a:cs typeface="Times New Roman"/>
              </a:rPr>
              <a:t>sib</a:t>
            </a:r>
            <a:r>
              <a:rPr lang="en-US" sz="2400" spc="4" dirty="0" smtClean="0">
                <a:latin typeface="Times New Roman"/>
                <a:cs typeface="Times New Roman"/>
              </a:rPr>
              <a:t>l</a:t>
            </a:r>
            <a:r>
              <a:rPr lang="en-US" sz="2400" spc="0" dirty="0" smtClean="0">
                <a:latin typeface="Times New Roman"/>
                <a:cs typeface="Times New Roman"/>
              </a:rPr>
              <a:t>e</a:t>
            </a:r>
            <a:r>
              <a:rPr lang="en-US" sz="2400" spc="10" dirty="0" smtClean="0">
                <a:latin typeface="Times New Roman"/>
                <a:cs typeface="Times New Roman"/>
              </a:rPr>
              <a:t> </a:t>
            </a:r>
            <a:r>
              <a:rPr lang="en-US" sz="2400" spc="0" dirty="0" smtClean="0">
                <a:latin typeface="Times New Roman"/>
                <a:cs typeface="Times New Roman"/>
              </a:rPr>
              <a:t>for</a:t>
            </a:r>
            <a:r>
              <a:rPr lang="en-US" sz="2400" spc="10" dirty="0" smtClean="0">
                <a:latin typeface="Times New Roman"/>
                <a:cs typeface="Times New Roman"/>
              </a:rPr>
              <a:t> </a:t>
            </a:r>
            <a:r>
              <a:rPr lang="en-US" sz="2400" b="1" u="sng" spc="-4" dirty="0" smtClean="0">
                <a:latin typeface="Times New Roman"/>
                <a:cs typeface="Times New Roman"/>
              </a:rPr>
              <a:t>e</a:t>
            </a:r>
            <a:r>
              <a:rPr lang="en-US" sz="2400" b="1" u="sng" spc="9" dirty="0" smtClean="0">
                <a:latin typeface="Times New Roman"/>
                <a:cs typeface="Times New Roman"/>
              </a:rPr>
              <a:t>x</a:t>
            </a:r>
            <a:r>
              <a:rPr lang="en-US" sz="2400" b="1" u="sng" spc="-4" dirty="0" smtClean="0">
                <a:latin typeface="Times New Roman"/>
                <a:cs typeface="Times New Roman"/>
              </a:rPr>
              <a:t>c</a:t>
            </a:r>
            <a:r>
              <a:rPr lang="en-US" sz="2400" b="1" u="sng" spc="0" dirty="0" smtClean="0">
                <a:latin typeface="Times New Roman"/>
                <a:cs typeface="Times New Roman"/>
              </a:rPr>
              <a:t>r</a:t>
            </a:r>
            <a:r>
              <a:rPr lang="en-US" sz="2400" b="1" u="sng" spc="-9" dirty="0" smtClean="0">
                <a:latin typeface="Times New Roman"/>
                <a:cs typeface="Times New Roman"/>
              </a:rPr>
              <a:t>e</a:t>
            </a:r>
            <a:r>
              <a:rPr lang="en-US" sz="2400" b="1" u="sng" spc="0" dirty="0" smtClean="0">
                <a:latin typeface="Times New Roman"/>
                <a:cs typeface="Times New Roman"/>
              </a:rPr>
              <a:t>t</a:t>
            </a:r>
            <a:r>
              <a:rPr lang="en-US" sz="2400" b="1" u="sng" spc="4" dirty="0" smtClean="0">
                <a:latin typeface="Times New Roman"/>
                <a:cs typeface="Times New Roman"/>
              </a:rPr>
              <a:t>i</a:t>
            </a:r>
            <a:r>
              <a:rPr lang="en-US" sz="2400" b="1" u="sng" spc="0" dirty="0" smtClean="0">
                <a:latin typeface="Times New Roman"/>
                <a:cs typeface="Times New Roman"/>
              </a:rPr>
              <a:t>on</a:t>
            </a:r>
            <a:r>
              <a:rPr lang="en-US" sz="2400" u="sng" spc="15" dirty="0" smtClean="0">
                <a:latin typeface="Times New Roman"/>
                <a:cs typeface="Times New Roman"/>
              </a:rPr>
              <a:t> </a:t>
            </a:r>
            <a:r>
              <a:rPr lang="en-US" sz="2400" u="sng" spc="0" dirty="0" smtClean="0">
                <a:latin typeface="Times New Roman"/>
                <a:cs typeface="Times New Roman"/>
              </a:rPr>
              <a:t>of met</a:t>
            </a:r>
            <a:r>
              <a:rPr lang="en-US" sz="2400" u="sng" spc="-4" dirty="0" smtClean="0">
                <a:latin typeface="Times New Roman"/>
                <a:cs typeface="Times New Roman"/>
              </a:rPr>
              <a:t>a</a:t>
            </a:r>
            <a:r>
              <a:rPr lang="en-US" sz="2400" u="sng" spc="0" dirty="0" smtClean="0">
                <a:latin typeface="Times New Roman"/>
                <a:cs typeface="Times New Roman"/>
              </a:rPr>
              <a:t>bol</a:t>
            </a:r>
            <a:r>
              <a:rPr lang="en-US" sz="2400" u="sng" spc="4" dirty="0" smtClean="0">
                <a:latin typeface="Times New Roman"/>
                <a:cs typeface="Times New Roman"/>
              </a:rPr>
              <a:t>i</a:t>
            </a:r>
            <a:r>
              <a:rPr lang="en-US" sz="2400" u="sng" spc="0" dirty="0" smtClean="0">
                <a:latin typeface="Times New Roman"/>
                <a:cs typeface="Times New Roman"/>
              </a:rPr>
              <a:t>c</a:t>
            </a:r>
            <a:r>
              <a:rPr lang="en-US" sz="2400" u="sng" spc="10" dirty="0" smtClean="0">
                <a:latin typeface="Times New Roman"/>
                <a:cs typeface="Times New Roman"/>
              </a:rPr>
              <a:t> </a:t>
            </a:r>
            <a:r>
              <a:rPr lang="en-US" sz="2400" u="sng" spc="0" dirty="0" smtClean="0">
                <a:latin typeface="Times New Roman"/>
                <a:cs typeface="Times New Roman"/>
              </a:rPr>
              <a:t>w</a:t>
            </a:r>
            <a:r>
              <a:rPr lang="en-US" sz="2400" u="sng" spc="-4" dirty="0" smtClean="0">
                <a:latin typeface="Times New Roman"/>
                <a:cs typeface="Times New Roman"/>
              </a:rPr>
              <a:t>a</a:t>
            </a:r>
            <a:r>
              <a:rPr lang="en-US" sz="2400" u="sng" spc="0" dirty="0" smtClean="0">
                <a:latin typeface="Times New Roman"/>
                <a:cs typeface="Times New Roman"/>
              </a:rPr>
              <a:t>ste</a:t>
            </a:r>
            <a:r>
              <a:rPr lang="en-US" sz="2400" u="sng" spc="15" dirty="0" smtClean="0">
                <a:latin typeface="Times New Roman"/>
                <a:cs typeface="Times New Roman"/>
              </a:rPr>
              <a:t> </a:t>
            </a:r>
            <a:r>
              <a:rPr lang="en-US" sz="2400" u="sng" spc="0" dirty="0" smtClean="0">
                <a:latin typeface="Times New Roman"/>
                <a:cs typeface="Times New Roman"/>
              </a:rPr>
              <a:t>p</a:t>
            </a:r>
            <a:r>
              <a:rPr lang="en-US" sz="2400" u="sng" spc="-4" dirty="0" smtClean="0">
                <a:latin typeface="Times New Roman"/>
                <a:cs typeface="Times New Roman"/>
              </a:rPr>
              <a:t>r</a:t>
            </a:r>
            <a:r>
              <a:rPr lang="en-US" sz="2400" u="sng" spc="0" dirty="0" smtClean="0">
                <a:latin typeface="Times New Roman"/>
                <a:cs typeface="Times New Roman"/>
              </a:rPr>
              <a:t>odu</a:t>
            </a:r>
            <a:r>
              <a:rPr lang="en-US" sz="2400" u="sng" spc="-4" dirty="0" smtClean="0">
                <a:latin typeface="Times New Roman"/>
                <a:cs typeface="Times New Roman"/>
              </a:rPr>
              <a:t>c</a:t>
            </a:r>
            <a:r>
              <a:rPr lang="en-US" sz="2400" u="sng" spc="0" dirty="0" smtClean="0">
                <a:latin typeface="Times New Roman"/>
                <a:cs typeface="Times New Roman"/>
              </a:rPr>
              <a:t>ts</a:t>
            </a:r>
            <a:r>
              <a:rPr lang="en-US" sz="2400" spc="20" dirty="0" smtClean="0">
                <a:latin typeface="Times New Roman"/>
                <a:cs typeface="Times New Roman"/>
              </a:rPr>
              <a:t> </a:t>
            </a:r>
            <a:r>
              <a:rPr lang="en-US" sz="2400" spc="0" dirty="0" smtClean="0">
                <a:latin typeface="Times New Roman"/>
                <a:cs typeface="Times New Roman"/>
              </a:rPr>
              <a:t>l</a:t>
            </a:r>
            <a:r>
              <a:rPr lang="en-US" sz="2400" spc="4" dirty="0" smtClean="0">
                <a:latin typeface="Times New Roman"/>
                <a:cs typeface="Times New Roman"/>
              </a:rPr>
              <a:t>i</a:t>
            </a:r>
            <a:r>
              <a:rPr lang="en-US" sz="2400" spc="0" dirty="0" smtClean="0">
                <a:latin typeface="Times New Roman"/>
                <a:cs typeface="Times New Roman"/>
              </a:rPr>
              <a:t>ke</a:t>
            </a:r>
            <a:r>
              <a:rPr lang="en-US" sz="2400" spc="30" dirty="0" smtClean="0">
                <a:latin typeface="Times New Roman"/>
                <a:cs typeface="Times New Roman"/>
              </a:rPr>
              <a:t> </a:t>
            </a:r>
            <a:r>
              <a:rPr lang="en-US" sz="2400" b="1" spc="4" dirty="0" smtClean="0">
                <a:latin typeface="Times New Roman"/>
                <a:cs typeface="Times New Roman"/>
              </a:rPr>
              <a:t>u</a:t>
            </a:r>
            <a:r>
              <a:rPr lang="en-US" sz="2400" b="1" spc="-4" dirty="0" smtClean="0">
                <a:latin typeface="Times New Roman"/>
                <a:cs typeface="Times New Roman"/>
              </a:rPr>
              <a:t>re</a:t>
            </a:r>
            <a:r>
              <a:rPr lang="en-US" sz="2400" b="1" spc="0" dirty="0" smtClean="0">
                <a:latin typeface="Times New Roman"/>
                <a:cs typeface="Times New Roman"/>
              </a:rPr>
              <a:t>a</a:t>
            </a:r>
            <a:r>
              <a:rPr lang="en-US" sz="2400" b="1" spc="10" dirty="0" smtClean="0">
                <a:latin typeface="Times New Roman"/>
                <a:cs typeface="Times New Roman"/>
              </a:rPr>
              <a:t> </a:t>
            </a:r>
            <a:r>
              <a:rPr lang="en-US" sz="2400" spc="0" dirty="0" smtClean="0">
                <a:latin typeface="Times New Roman"/>
                <a:cs typeface="Times New Roman"/>
              </a:rPr>
              <a:t>f</a:t>
            </a:r>
            <a:r>
              <a:rPr lang="en-US" sz="2400" spc="-4" dirty="0" smtClean="0">
                <a:latin typeface="Times New Roman"/>
                <a:cs typeface="Times New Roman"/>
              </a:rPr>
              <a:t>r</a:t>
            </a:r>
            <a:r>
              <a:rPr lang="en-US" sz="2400" spc="0" dirty="0" smtClean="0">
                <a:latin typeface="Times New Roman"/>
                <a:cs typeface="Times New Roman"/>
              </a:rPr>
              <a:t>om</a:t>
            </a:r>
            <a:r>
              <a:rPr lang="en-US" sz="2400" spc="15" dirty="0" smtClean="0">
                <a:latin typeface="Times New Roman"/>
                <a:cs typeface="Times New Roman"/>
              </a:rPr>
              <a:t> </a:t>
            </a:r>
            <a:r>
              <a:rPr lang="en-US" sz="2400" spc="0" dirty="0" smtClean="0">
                <a:latin typeface="Times New Roman"/>
                <a:cs typeface="Times New Roman"/>
              </a:rPr>
              <a:t>the</a:t>
            </a:r>
            <a:r>
              <a:rPr lang="en-US" sz="2400" spc="10" dirty="0" smtClean="0">
                <a:latin typeface="Times New Roman"/>
                <a:cs typeface="Times New Roman"/>
              </a:rPr>
              <a:t> </a:t>
            </a:r>
            <a:r>
              <a:rPr lang="en-US" sz="2400" spc="0" dirty="0" smtClean="0">
                <a:latin typeface="Times New Roman"/>
                <a:cs typeface="Times New Roman"/>
              </a:rPr>
              <a:t>met</a:t>
            </a:r>
            <a:r>
              <a:rPr lang="en-US" sz="2400" spc="-4" dirty="0" smtClean="0">
                <a:latin typeface="Times New Roman"/>
                <a:cs typeface="Times New Roman"/>
              </a:rPr>
              <a:t>a</a:t>
            </a:r>
            <a:r>
              <a:rPr lang="en-US" sz="2400" spc="0" dirty="0" smtClean="0">
                <a:latin typeface="Times New Roman"/>
                <a:cs typeface="Times New Roman"/>
              </a:rPr>
              <a:t>bol</a:t>
            </a:r>
            <a:r>
              <a:rPr lang="en-US" sz="2400" spc="4" dirty="0" smtClean="0">
                <a:latin typeface="Times New Roman"/>
                <a:cs typeface="Times New Roman"/>
              </a:rPr>
              <a:t>i</a:t>
            </a:r>
            <a:r>
              <a:rPr lang="en-US" sz="2400" spc="0" dirty="0" smtClean="0">
                <a:latin typeface="Times New Roman"/>
                <a:cs typeface="Times New Roman"/>
              </a:rPr>
              <a:t>sm</a:t>
            </a:r>
            <a:r>
              <a:rPr lang="en-US" sz="2400" spc="20" dirty="0" smtClean="0">
                <a:latin typeface="Times New Roman"/>
                <a:cs typeface="Times New Roman"/>
              </a:rPr>
              <a:t> </a:t>
            </a:r>
            <a:r>
              <a:rPr lang="en-US" sz="2400" spc="0" dirty="0" smtClean="0">
                <a:latin typeface="Times New Roman"/>
                <a:cs typeface="Times New Roman"/>
              </a:rPr>
              <a:t>of</a:t>
            </a:r>
            <a:r>
              <a:rPr lang="en-US" sz="2400" spc="10" dirty="0" smtClean="0">
                <a:latin typeface="Times New Roman"/>
                <a:cs typeface="Times New Roman"/>
              </a:rPr>
              <a:t> </a:t>
            </a:r>
            <a:r>
              <a:rPr lang="en-US" sz="2400" spc="-4" dirty="0" smtClean="0">
                <a:latin typeface="Times New Roman"/>
                <a:cs typeface="Times New Roman"/>
              </a:rPr>
              <a:t>a</a:t>
            </a:r>
            <a:r>
              <a:rPr lang="en-US" sz="2400" spc="0" dirty="0" smtClean="0">
                <a:latin typeface="Times New Roman"/>
                <a:cs typeface="Times New Roman"/>
              </a:rPr>
              <a:t>m</a:t>
            </a:r>
            <a:r>
              <a:rPr lang="en-US" sz="2400" spc="4" dirty="0" smtClean="0">
                <a:latin typeface="Times New Roman"/>
                <a:cs typeface="Times New Roman"/>
              </a:rPr>
              <a:t>i</a:t>
            </a:r>
            <a:r>
              <a:rPr lang="en-US" sz="2400" spc="0" dirty="0" smtClean="0">
                <a:latin typeface="Times New Roman"/>
                <a:cs typeface="Times New Roman"/>
              </a:rPr>
              <a:t>no </a:t>
            </a:r>
            <a:r>
              <a:rPr lang="en-US" sz="2400" spc="-4" dirty="0" smtClean="0">
                <a:latin typeface="Times New Roman"/>
                <a:cs typeface="Times New Roman"/>
              </a:rPr>
              <a:t>ac</a:t>
            </a:r>
            <a:r>
              <a:rPr lang="en-US" sz="2400" spc="0" dirty="0" smtClean="0">
                <a:latin typeface="Times New Roman"/>
                <a:cs typeface="Times New Roman"/>
              </a:rPr>
              <a:t>ids,</a:t>
            </a:r>
            <a:r>
              <a:rPr lang="en-US" sz="2400" spc="9" dirty="0" smtClean="0">
                <a:latin typeface="Times New Roman"/>
                <a:cs typeface="Times New Roman"/>
              </a:rPr>
              <a:t> </a:t>
            </a:r>
            <a:r>
              <a:rPr lang="en-US" sz="2400" b="1" spc="-4" dirty="0" err="1" smtClean="0">
                <a:latin typeface="Times New Roman"/>
                <a:cs typeface="Times New Roman"/>
              </a:rPr>
              <a:t>cre</a:t>
            </a:r>
            <a:r>
              <a:rPr lang="en-US" sz="2400" b="1" spc="0" dirty="0" err="1" smtClean="0">
                <a:latin typeface="Times New Roman"/>
                <a:cs typeface="Times New Roman"/>
              </a:rPr>
              <a:t>a</a:t>
            </a:r>
            <a:r>
              <a:rPr lang="en-US" sz="2400" b="1" spc="-4" dirty="0" err="1" smtClean="0">
                <a:latin typeface="Times New Roman"/>
                <a:cs typeface="Times New Roman"/>
              </a:rPr>
              <a:t>t</a:t>
            </a:r>
            <a:r>
              <a:rPr lang="en-US" sz="2400" b="1" spc="0" dirty="0" err="1" smtClean="0">
                <a:latin typeface="Times New Roman"/>
                <a:cs typeface="Times New Roman"/>
              </a:rPr>
              <a:t>i</a:t>
            </a:r>
            <a:r>
              <a:rPr lang="en-US" sz="2400" b="1" spc="4" dirty="0" err="1" smtClean="0">
                <a:latin typeface="Times New Roman"/>
                <a:cs typeface="Times New Roman"/>
              </a:rPr>
              <a:t>n</a:t>
            </a:r>
            <a:r>
              <a:rPr lang="en-US" sz="2400" b="1" spc="0" dirty="0" err="1" smtClean="0">
                <a:latin typeface="Times New Roman"/>
                <a:cs typeface="Times New Roman"/>
              </a:rPr>
              <a:t>i</a:t>
            </a:r>
            <a:r>
              <a:rPr lang="en-US" sz="2400" b="1" spc="4" dirty="0" err="1" smtClean="0">
                <a:latin typeface="Times New Roman"/>
                <a:cs typeface="Times New Roman"/>
              </a:rPr>
              <a:t>n</a:t>
            </a:r>
            <a:r>
              <a:rPr lang="en-US" sz="2400" b="1" spc="0" dirty="0" err="1" smtClean="0">
                <a:latin typeface="Times New Roman"/>
                <a:cs typeface="Times New Roman"/>
              </a:rPr>
              <a:t>e</a:t>
            </a:r>
            <a:r>
              <a:rPr lang="en-US" sz="2400" b="1" spc="14" dirty="0" smtClean="0">
                <a:latin typeface="Times New Roman"/>
                <a:cs typeface="Times New Roman"/>
              </a:rPr>
              <a:t> </a:t>
            </a:r>
            <a:r>
              <a:rPr lang="en-US" sz="2400" spc="0" dirty="0" smtClean="0">
                <a:latin typeface="Times New Roman"/>
                <a:cs typeface="Times New Roman"/>
              </a:rPr>
              <a:t>f</a:t>
            </a:r>
            <a:r>
              <a:rPr lang="en-US" sz="2400" spc="-4" dirty="0" smtClean="0">
                <a:latin typeface="Times New Roman"/>
                <a:cs typeface="Times New Roman"/>
              </a:rPr>
              <a:t>r</a:t>
            </a:r>
            <a:r>
              <a:rPr lang="en-US" sz="2400" spc="0" dirty="0" smtClean="0">
                <a:latin typeface="Times New Roman"/>
                <a:cs typeface="Times New Roman"/>
              </a:rPr>
              <a:t>om</a:t>
            </a:r>
            <a:r>
              <a:rPr lang="en-US" sz="2400" spc="20" dirty="0" smtClean="0">
                <a:latin typeface="Times New Roman"/>
                <a:cs typeface="Times New Roman"/>
              </a:rPr>
              <a:t> </a:t>
            </a:r>
            <a:r>
              <a:rPr lang="en-US" sz="2400" spc="0" dirty="0" smtClean="0">
                <a:latin typeface="Times New Roman"/>
                <a:cs typeface="Times New Roman"/>
              </a:rPr>
              <a:t>muscle</a:t>
            </a:r>
            <a:r>
              <a:rPr lang="en-US" sz="2400" spc="14" dirty="0" smtClean="0">
                <a:latin typeface="Times New Roman"/>
                <a:cs typeface="Times New Roman"/>
              </a:rPr>
              <a:t> </a:t>
            </a:r>
            <a:r>
              <a:rPr lang="en-US" sz="2400" spc="-4" dirty="0" smtClean="0">
                <a:latin typeface="Times New Roman"/>
                <a:cs typeface="Times New Roman"/>
              </a:rPr>
              <a:t>c</a:t>
            </a:r>
            <a:r>
              <a:rPr lang="en-US" sz="2400" spc="0" dirty="0" smtClean="0">
                <a:latin typeface="Times New Roman"/>
                <a:cs typeface="Times New Roman"/>
              </a:rPr>
              <a:t>r</a:t>
            </a:r>
            <a:r>
              <a:rPr lang="en-US" sz="2400" spc="-9" dirty="0" smtClean="0">
                <a:latin typeface="Times New Roman"/>
                <a:cs typeface="Times New Roman"/>
              </a:rPr>
              <a:t>e</a:t>
            </a:r>
            <a:r>
              <a:rPr lang="en-US" sz="2400" spc="-4" dirty="0" smtClean="0">
                <a:latin typeface="Times New Roman"/>
                <a:cs typeface="Times New Roman"/>
              </a:rPr>
              <a:t>a</a:t>
            </a:r>
            <a:r>
              <a:rPr lang="en-US" sz="2400" spc="0" dirty="0" smtClean="0">
                <a:latin typeface="Times New Roman"/>
                <a:cs typeface="Times New Roman"/>
              </a:rPr>
              <a:t>t</a:t>
            </a:r>
            <a:r>
              <a:rPr lang="en-US" sz="2400" spc="4" dirty="0" smtClean="0">
                <a:latin typeface="Times New Roman"/>
                <a:cs typeface="Times New Roman"/>
              </a:rPr>
              <a:t>i</a:t>
            </a:r>
            <a:r>
              <a:rPr lang="en-US" sz="2400" spc="0" dirty="0" smtClean="0">
                <a:latin typeface="Times New Roman"/>
                <a:cs typeface="Times New Roman"/>
              </a:rPr>
              <a:t>n</a:t>
            </a:r>
            <a:r>
              <a:rPr lang="en-US" sz="2400" spc="-4" dirty="0" smtClean="0">
                <a:latin typeface="Times New Roman"/>
                <a:cs typeface="Times New Roman"/>
              </a:rPr>
              <a:t>e</a:t>
            </a:r>
            <a:r>
              <a:rPr lang="en-US" sz="2400" spc="0" dirty="0" smtClean="0">
                <a:latin typeface="Times New Roman"/>
                <a:cs typeface="Times New Roman"/>
              </a:rPr>
              <a:t>,</a:t>
            </a:r>
            <a:r>
              <a:rPr lang="en-US" sz="2400" spc="25" dirty="0" smtClean="0">
                <a:latin typeface="Times New Roman"/>
                <a:cs typeface="Times New Roman"/>
              </a:rPr>
              <a:t> </a:t>
            </a:r>
            <a:r>
              <a:rPr lang="en-US" sz="2400" b="1" spc="4" dirty="0" smtClean="0">
                <a:latin typeface="Times New Roman"/>
                <a:cs typeface="Times New Roman"/>
              </a:rPr>
              <a:t>u</a:t>
            </a:r>
            <a:r>
              <a:rPr lang="en-US" sz="2400" b="1" spc="-4" dirty="0" smtClean="0">
                <a:latin typeface="Times New Roman"/>
                <a:cs typeface="Times New Roman"/>
              </a:rPr>
              <a:t>r</a:t>
            </a:r>
            <a:r>
              <a:rPr lang="en-US" sz="2400" b="1" spc="0" dirty="0" smtClean="0">
                <a:latin typeface="Times New Roman"/>
                <a:cs typeface="Times New Roman"/>
              </a:rPr>
              <a:t>ic a</a:t>
            </a:r>
            <a:r>
              <a:rPr lang="en-US" sz="2400" b="1" spc="-4" dirty="0" smtClean="0">
                <a:latin typeface="Times New Roman"/>
                <a:cs typeface="Times New Roman"/>
              </a:rPr>
              <a:t>c</a:t>
            </a:r>
            <a:r>
              <a:rPr lang="en-US" sz="2400" b="1" spc="0" dirty="0" smtClean="0">
                <a:latin typeface="Times New Roman"/>
                <a:cs typeface="Times New Roman"/>
              </a:rPr>
              <a:t>id</a:t>
            </a:r>
            <a:r>
              <a:rPr lang="en-US" sz="2400" b="1" spc="29" dirty="0" smtClean="0">
                <a:latin typeface="Times New Roman"/>
                <a:cs typeface="Times New Roman"/>
              </a:rPr>
              <a:t> </a:t>
            </a:r>
            <a:r>
              <a:rPr lang="en-US" sz="2400" spc="0" dirty="0" smtClean="0">
                <a:latin typeface="Times New Roman"/>
                <a:cs typeface="Times New Roman"/>
              </a:rPr>
              <a:t>f</a:t>
            </a:r>
            <a:r>
              <a:rPr lang="en-US" sz="2400" spc="-4" dirty="0" smtClean="0">
                <a:latin typeface="Times New Roman"/>
                <a:cs typeface="Times New Roman"/>
              </a:rPr>
              <a:t>r</a:t>
            </a:r>
            <a:r>
              <a:rPr lang="en-US" sz="2400" spc="0" dirty="0" smtClean="0">
                <a:latin typeface="Times New Roman"/>
                <a:cs typeface="Times New Roman"/>
              </a:rPr>
              <a:t>om</a:t>
            </a:r>
            <a:r>
              <a:rPr lang="en-US" sz="2400" spc="20" dirty="0" smtClean="0">
                <a:latin typeface="Times New Roman"/>
                <a:cs typeface="Times New Roman"/>
              </a:rPr>
              <a:t> </a:t>
            </a:r>
            <a:r>
              <a:rPr lang="en-US" sz="2400" spc="0" dirty="0" smtClean="0">
                <a:latin typeface="Times New Roman"/>
                <a:cs typeface="Times New Roman"/>
              </a:rPr>
              <a:t>nu</a:t>
            </a:r>
            <a:r>
              <a:rPr lang="en-US" sz="2400" spc="-4" dirty="0" smtClean="0">
                <a:latin typeface="Times New Roman"/>
                <a:cs typeface="Times New Roman"/>
              </a:rPr>
              <a:t>c</a:t>
            </a:r>
            <a:r>
              <a:rPr lang="en-US" sz="2400" spc="0" dirty="0" smtClean="0">
                <a:latin typeface="Times New Roman"/>
                <a:cs typeface="Times New Roman"/>
              </a:rPr>
              <a:t>leic</a:t>
            </a:r>
            <a:r>
              <a:rPr lang="en-US" sz="2400" spc="9" dirty="0" smtClean="0">
                <a:latin typeface="Times New Roman"/>
                <a:cs typeface="Times New Roman"/>
              </a:rPr>
              <a:t> </a:t>
            </a:r>
            <a:r>
              <a:rPr lang="en-US" sz="2400" spc="-4" dirty="0" smtClean="0">
                <a:latin typeface="Times New Roman"/>
                <a:cs typeface="Times New Roman"/>
              </a:rPr>
              <a:t>ac</a:t>
            </a:r>
            <a:r>
              <a:rPr lang="en-US" sz="2400" spc="0" dirty="0" smtClean="0">
                <a:latin typeface="Times New Roman"/>
                <a:cs typeface="Times New Roman"/>
              </a:rPr>
              <a:t>id,</a:t>
            </a:r>
            <a:r>
              <a:rPr lang="en-US" sz="2400" spc="25" dirty="0" smtClean="0">
                <a:latin typeface="Times New Roman"/>
                <a:cs typeface="Times New Roman"/>
              </a:rPr>
              <a:t> </a:t>
            </a:r>
            <a:r>
              <a:rPr lang="en-US" sz="2400" b="1" spc="4" dirty="0" err="1" smtClean="0">
                <a:latin typeface="Times New Roman"/>
                <a:cs typeface="Times New Roman"/>
              </a:rPr>
              <a:t>b</a:t>
            </a:r>
            <a:r>
              <a:rPr lang="en-US" sz="2400" b="1" spc="0" dirty="0" err="1" smtClean="0">
                <a:latin typeface="Times New Roman"/>
                <a:cs typeface="Times New Roman"/>
              </a:rPr>
              <a:t>i</a:t>
            </a:r>
            <a:r>
              <a:rPr lang="en-US" sz="2400" b="1" spc="4" dirty="0" err="1" smtClean="0">
                <a:latin typeface="Times New Roman"/>
                <a:cs typeface="Times New Roman"/>
              </a:rPr>
              <a:t>l</a:t>
            </a:r>
            <a:r>
              <a:rPr lang="en-US" sz="2400" b="1" spc="0" dirty="0" err="1" smtClean="0">
                <a:latin typeface="Times New Roman"/>
                <a:cs typeface="Times New Roman"/>
              </a:rPr>
              <a:t>iru</a:t>
            </a:r>
            <a:r>
              <a:rPr lang="en-US" sz="2400" b="1" spc="4" dirty="0" err="1" smtClean="0">
                <a:latin typeface="Times New Roman"/>
                <a:cs typeface="Times New Roman"/>
              </a:rPr>
              <a:t>b</a:t>
            </a:r>
            <a:r>
              <a:rPr lang="en-US" sz="2400" b="1" spc="0" dirty="0" err="1" smtClean="0">
                <a:latin typeface="Times New Roman"/>
                <a:cs typeface="Times New Roman"/>
              </a:rPr>
              <a:t>in</a:t>
            </a:r>
            <a:r>
              <a:rPr lang="en-US" sz="2400" b="1" spc="20" dirty="0" smtClean="0">
                <a:latin typeface="Times New Roman"/>
                <a:cs typeface="Times New Roman"/>
              </a:rPr>
              <a:t> </a:t>
            </a:r>
            <a:r>
              <a:rPr lang="en-US" sz="2400" spc="0" dirty="0" smtClean="0">
                <a:latin typeface="Times New Roman"/>
                <a:cs typeface="Times New Roman"/>
              </a:rPr>
              <a:t>the</a:t>
            </a:r>
            <a:r>
              <a:rPr lang="en-US" sz="2400" spc="14" dirty="0" smtClean="0">
                <a:latin typeface="Times New Roman"/>
                <a:cs typeface="Times New Roman"/>
              </a:rPr>
              <a:t> </a:t>
            </a:r>
            <a:r>
              <a:rPr lang="en-US" sz="2400" spc="-4" dirty="0" smtClean="0">
                <a:latin typeface="Times New Roman"/>
                <a:cs typeface="Times New Roman"/>
              </a:rPr>
              <a:t>e</a:t>
            </a:r>
            <a:r>
              <a:rPr lang="en-US" sz="2400" spc="0" dirty="0" smtClean="0">
                <a:latin typeface="Times New Roman"/>
                <a:cs typeface="Times New Roman"/>
              </a:rPr>
              <a:t>nd</a:t>
            </a:r>
            <a:r>
              <a:rPr lang="en-US" sz="2400" spc="14" dirty="0" smtClean="0">
                <a:latin typeface="Times New Roman"/>
                <a:cs typeface="Times New Roman"/>
              </a:rPr>
              <a:t> </a:t>
            </a:r>
            <a:r>
              <a:rPr lang="en-US" sz="2400" spc="0" dirty="0" smtClean="0">
                <a:latin typeface="Times New Roman"/>
                <a:cs typeface="Times New Roman"/>
              </a:rPr>
              <a:t>p</a:t>
            </a:r>
            <a:r>
              <a:rPr lang="en-US" sz="2400" spc="-4" dirty="0" smtClean="0">
                <a:latin typeface="Times New Roman"/>
                <a:cs typeface="Times New Roman"/>
              </a:rPr>
              <a:t>r</a:t>
            </a:r>
            <a:r>
              <a:rPr lang="en-US" sz="2400" spc="0" dirty="0" smtClean="0">
                <a:latin typeface="Times New Roman"/>
                <a:cs typeface="Times New Roman"/>
              </a:rPr>
              <a:t>odu</a:t>
            </a:r>
            <a:r>
              <a:rPr lang="en-US" sz="2400" spc="-4" dirty="0" smtClean="0">
                <a:latin typeface="Times New Roman"/>
                <a:cs typeface="Times New Roman"/>
              </a:rPr>
              <a:t>c</a:t>
            </a:r>
            <a:r>
              <a:rPr lang="en-US" sz="2400" spc="0" dirty="0" smtClean="0">
                <a:latin typeface="Times New Roman"/>
                <a:cs typeface="Times New Roman"/>
              </a:rPr>
              <a:t>t</a:t>
            </a:r>
            <a:r>
              <a:rPr lang="en-US" sz="2400" spc="20" dirty="0" smtClean="0">
                <a:latin typeface="Times New Roman"/>
                <a:cs typeface="Times New Roman"/>
              </a:rPr>
              <a:t> </a:t>
            </a:r>
            <a:r>
              <a:rPr lang="en-US" sz="2400" spc="0" dirty="0" smtClean="0">
                <a:latin typeface="Times New Roman"/>
                <a:cs typeface="Times New Roman"/>
              </a:rPr>
              <a:t>of</a:t>
            </a:r>
            <a:r>
              <a:rPr lang="en-US" sz="2400" spc="14" dirty="0" smtClean="0">
                <a:latin typeface="Times New Roman"/>
                <a:cs typeface="Times New Roman"/>
              </a:rPr>
              <a:t> </a:t>
            </a:r>
            <a:r>
              <a:rPr lang="en-US" sz="2400" spc="0" dirty="0" err="1" smtClean="0">
                <a:latin typeface="Times New Roman"/>
                <a:cs typeface="Times New Roman"/>
              </a:rPr>
              <a:t>Hb</a:t>
            </a:r>
            <a:r>
              <a:rPr lang="en-US" sz="2400" spc="0" dirty="0" smtClean="0">
                <a:latin typeface="Times New Roman"/>
                <a:cs typeface="Times New Roman"/>
              </a:rPr>
              <a:t> b</a:t>
            </a:r>
            <a:r>
              <a:rPr lang="en-US" sz="2400" spc="-4" dirty="0" smtClean="0">
                <a:latin typeface="Times New Roman"/>
                <a:cs typeface="Times New Roman"/>
              </a:rPr>
              <a:t>rea</a:t>
            </a:r>
            <a:r>
              <a:rPr lang="en-US" sz="2400" spc="0" dirty="0" smtClean="0">
                <a:latin typeface="Times New Roman"/>
                <a:cs typeface="Times New Roman"/>
              </a:rPr>
              <a:t>kdown,</a:t>
            </a:r>
            <a:r>
              <a:rPr lang="en-US" sz="2400" spc="89" dirty="0" smtClean="0">
                <a:latin typeface="Times New Roman"/>
                <a:cs typeface="Times New Roman"/>
              </a:rPr>
              <a:t> </a:t>
            </a:r>
            <a:r>
              <a:rPr lang="en-US" sz="2400" b="1" spc="0" dirty="0" smtClean="0">
                <a:latin typeface="Times New Roman"/>
                <a:cs typeface="Times New Roman"/>
              </a:rPr>
              <a:t>met</a:t>
            </a:r>
            <a:r>
              <a:rPr lang="en-US" sz="2400" b="1" spc="-4" dirty="0" smtClean="0">
                <a:latin typeface="Times New Roman"/>
                <a:cs typeface="Times New Roman"/>
              </a:rPr>
              <a:t>a</a:t>
            </a:r>
            <a:r>
              <a:rPr lang="en-US" sz="2400" b="1" spc="0" dirty="0" smtClean="0">
                <a:latin typeface="Times New Roman"/>
                <a:cs typeface="Times New Roman"/>
              </a:rPr>
              <a:t>bol</a:t>
            </a:r>
            <a:r>
              <a:rPr lang="en-US" sz="2400" b="1" spc="4" dirty="0" smtClean="0">
                <a:latin typeface="Times New Roman"/>
                <a:cs typeface="Times New Roman"/>
              </a:rPr>
              <a:t>i</a:t>
            </a:r>
            <a:r>
              <a:rPr lang="en-US" sz="2400" b="1" spc="0" dirty="0" smtClean="0">
                <a:latin typeface="Times New Roman"/>
                <a:cs typeface="Times New Roman"/>
              </a:rPr>
              <a:t>tes</a:t>
            </a:r>
            <a:r>
              <a:rPr lang="en-US" sz="2400" spc="104" dirty="0" smtClean="0">
                <a:latin typeface="Times New Roman"/>
                <a:cs typeface="Times New Roman"/>
              </a:rPr>
              <a:t> </a:t>
            </a:r>
            <a:r>
              <a:rPr lang="en-US" sz="2400" spc="0" dirty="0" smtClean="0">
                <a:latin typeface="Times New Roman"/>
                <a:cs typeface="Times New Roman"/>
              </a:rPr>
              <a:t>of</a:t>
            </a:r>
            <a:r>
              <a:rPr lang="en-US" sz="2400" spc="104" dirty="0" smtClean="0">
                <a:latin typeface="Times New Roman"/>
                <a:cs typeface="Times New Roman"/>
              </a:rPr>
              <a:t> </a:t>
            </a:r>
            <a:r>
              <a:rPr lang="en-US" sz="2400" spc="0" dirty="0" smtClean="0">
                <a:latin typeface="Times New Roman"/>
                <a:cs typeface="Times New Roman"/>
              </a:rPr>
              <a:t>v</a:t>
            </a:r>
            <a:r>
              <a:rPr lang="en-US" sz="2400" spc="-4" dirty="0" smtClean="0">
                <a:latin typeface="Times New Roman"/>
                <a:cs typeface="Times New Roman"/>
              </a:rPr>
              <a:t>a</a:t>
            </a:r>
            <a:r>
              <a:rPr lang="en-US" sz="2400" spc="0" dirty="0" smtClean="0">
                <a:latin typeface="Times New Roman"/>
                <a:cs typeface="Times New Roman"/>
              </a:rPr>
              <a:t>rious</a:t>
            </a:r>
            <a:r>
              <a:rPr lang="en-US" sz="2400" spc="119" dirty="0" smtClean="0">
                <a:latin typeface="Times New Roman"/>
                <a:cs typeface="Times New Roman"/>
              </a:rPr>
              <a:t> </a:t>
            </a:r>
            <a:r>
              <a:rPr lang="en-US" sz="2400" spc="4" dirty="0" smtClean="0">
                <a:latin typeface="Times New Roman"/>
                <a:cs typeface="Times New Roman"/>
              </a:rPr>
              <a:t>h</a:t>
            </a:r>
            <a:r>
              <a:rPr lang="en-US" sz="2400" spc="0" dirty="0" smtClean="0">
                <a:latin typeface="Times New Roman"/>
                <a:cs typeface="Times New Roman"/>
              </a:rPr>
              <a:t>o</a:t>
            </a:r>
            <a:r>
              <a:rPr lang="en-US" sz="2400" spc="-4" dirty="0" smtClean="0">
                <a:latin typeface="Times New Roman"/>
                <a:cs typeface="Times New Roman"/>
              </a:rPr>
              <a:t>r</a:t>
            </a:r>
            <a:r>
              <a:rPr lang="en-US" sz="2400" spc="-14" dirty="0" smtClean="0">
                <a:latin typeface="Times New Roman"/>
                <a:cs typeface="Times New Roman"/>
              </a:rPr>
              <a:t>m</a:t>
            </a:r>
            <a:r>
              <a:rPr lang="en-US" sz="2400" spc="0" dirty="0" smtClean="0">
                <a:latin typeface="Times New Roman"/>
                <a:cs typeface="Times New Roman"/>
              </a:rPr>
              <a:t>o</a:t>
            </a:r>
            <a:r>
              <a:rPr lang="en-US" sz="2400" spc="4" dirty="0" smtClean="0">
                <a:latin typeface="Times New Roman"/>
                <a:cs typeface="Times New Roman"/>
              </a:rPr>
              <a:t>n</a:t>
            </a:r>
            <a:r>
              <a:rPr lang="en-US" sz="2400" spc="-4" dirty="0" smtClean="0">
                <a:latin typeface="Times New Roman"/>
                <a:cs typeface="Times New Roman"/>
              </a:rPr>
              <a:t>e</a:t>
            </a:r>
            <a:r>
              <a:rPr lang="en-US" sz="2400" spc="0" dirty="0" smtClean="0">
                <a:latin typeface="Times New Roman"/>
                <a:cs typeface="Times New Roman"/>
              </a:rPr>
              <a:t>s</a:t>
            </a:r>
            <a:r>
              <a:rPr lang="en-US" sz="2400" b="1" spc="100" dirty="0" smtClean="0">
                <a:latin typeface="Times New Roman"/>
                <a:cs typeface="Times New Roman"/>
              </a:rPr>
              <a:t> </a:t>
            </a:r>
            <a:r>
              <a:rPr lang="en-US" sz="2400" spc="-4" dirty="0" smtClean="0">
                <a:latin typeface="Times New Roman"/>
                <a:cs typeface="Times New Roman"/>
              </a:rPr>
              <a:t>a</a:t>
            </a:r>
            <a:r>
              <a:rPr lang="en-US" sz="2400" spc="0" dirty="0" smtClean="0">
                <a:latin typeface="Times New Roman"/>
                <a:cs typeface="Times New Roman"/>
              </a:rPr>
              <a:t>nd</a:t>
            </a:r>
            <a:r>
              <a:rPr lang="en-US" sz="2400" spc="104" dirty="0" smtClean="0">
                <a:latin typeface="Times New Roman"/>
                <a:cs typeface="Times New Roman"/>
              </a:rPr>
              <a:t> </a:t>
            </a:r>
            <a:r>
              <a:rPr lang="en-US" sz="2400" spc="0" dirty="0" smtClean="0">
                <a:latin typeface="Times New Roman"/>
                <a:cs typeface="Times New Roman"/>
              </a:rPr>
              <a:t>fo</a:t>
            </a:r>
            <a:r>
              <a:rPr lang="en-US" sz="2400" spc="-4" dirty="0" smtClean="0">
                <a:latin typeface="Times New Roman"/>
                <a:cs typeface="Times New Roman"/>
              </a:rPr>
              <a:t>re</a:t>
            </a:r>
            <a:r>
              <a:rPr lang="en-US" sz="2400" spc="0" dirty="0" smtClean="0">
                <a:latin typeface="Times New Roman"/>
                <a:cs typeface="Times New Roman"/>
              </a:rPr>
              <a:t>i</a:t>
            </a:r>
            <a:r>
              <a:rPr lang="en-US" sz="2400" spc="-9" dirty="0" smtClean="0">
                <a:latin typeface="Times New Roman"/>
                <a:cs typeface="Times New Roman"/>
              </a:rPr>
              <a:t>g</a:t>
            </a:r>
            <a:r>
              <a:rPr lang="en-US" sz="2400" spc="0" dirty="0" smtClean="0">
                <a:latin typeface="Times New Roman"/>
                <a:cs typeface="Times New Roman"/>
              </a:rPr>
              <a:t>n</a:t>
            </a:r>
            <a:r>
              <a:rPr lang="en-US" sz="2400" spc="109" dirty="0" smtClean="0">
                <a:latin typeface="Times New Roman"/>
                <a:cs typeface="Times New Roman"/>
              </a:rPr>
              <a:t> </a:t>
            </a:r>
            <a:r>
              <a:rPr lang="en-US" sz="2400" spc="-4" dirty="0" smtClean="0">
                <a:latin typeface="Times New Roman"/>
                <a:cs typeface="Times New Roman"/>
              </a:rPr>
              <a:t>c</a:t>
            </a:r>
            <a:r>
              <a:rPr lang="en-US" sz="2400" spc="0" dirty="0" smtClean="0">
                <a:latin typeface="Times New Roman"/>
                <a:cs typeface="Times New Roman"/>
              </a:rPr>
              <a:t>h</a:t>
            </a:r>
            <a:r>
              <a:rPr lang="en-US" sz="2400" spc="-4" dirty="0" smtClean="0">
                <a:latin typeface="Times New Roman"/>
                <a:cs typeface="Times New Roman"/>
              </a:rPr>
              <a:t>e</a:t>
            </a:r>
            <a:r>
              <a:rPr lang="en-US" sz="2400" spc="0" dirty="0" smtClean="0">
                <a:latin typeface="Times New Roman"/>
                <a:cs typeface="Times New Roman"/>
              </a:rPr>
              <a:t>m</a:t>
            </a:r>
            <a:r>
              <a:rPr lang="en-US" sz="2400" spc="4" dirty="0" smtClean="0">
                <a:latin typeface="Times New Roman"/>
                <a:cs typeface="Times New Roman"/>
              </a:rPr>
              <a:t>i</a:t>
            </a:r>
            <a:r>
              <a:rPr lang="en-US" sz="2400" spc="-4" dirty="0" smtClean="0">
                <a:latin typeface="Times New Roman"/>
                <a:cs typeface="Times New Roman"/>
              </a:rPr>
              <a:t>ca</a:t>
            </a:r>
            <a:r>
              <a:rPr lang="en-US" sz="2400" spc="0" dirty="0" smtClean="0">
                <a:latin typeface="Times New Roman"/>
                <a:cs typeface="Times New Roman"/>
              </a:rPr>
              <a:t>ls</a:t>
            </a:r>
            <a:r>
              <a:rPr lang="en-US" sz="2400" spc="109" dirty="0" smtClean="0">
                <a:latin typeface="Times New Roman"/>
                <a:cs typeface="Times New Roman"/>
              </a:rPr>
              <a:t> </a:t>
            </a:r>
            <a:r>
              <a:rPr lang="en-US" sz="2400" spc="0" dirty="0" smtClean="0">
                <a:latin typeface="Times New Roman"/>
                <a:cs typeface="Times New Roman"/>
              </a:rPr>
              <a:t>l</a:t>
            </a:r>
            <a:r>
              <a:rPr lang="en-US" sz="2400" spc="4" dirty="0" smtClean="0">
                <a:latin typeface="Times New Roman"/>
                <a:cs typeface="Times New Roman"/>
              </a:rPr>
              <a:t>ik</a:t>
            </a:r>
            <a:r>
              <a:rPr lang="en-US" sz="2400" spc="0" dirty="0" smtClean="0">
                <a:latin typeface="Times New Roman"/>
                <a:cs typeface="Times New Roman"/>
              </a:rPr>
              <a:t>e</a:t>
            </a:r>
            <a:r>
              <a:rPr lang="en-US" sz="2400" spc="89" dirty="0" smtClean="0">
                <a:latin typeface="Times New Roman"/>
                <a:cs typeface="Times New Roman"/>
              </a:rPr>
              <a:t> </a:t>
            </a:r>
            <a:r>
              <a:rPr lang="en-US" sz="2400" b="1" spc="4" dirty="0" smtClean="0">
                <a:latin typeface="Times New Roman"/>
                <a:cs typeface="Times New Roman"/>
              </a:rPr>
              <a:t>d</a:t>
            </a:r>
            <a:r>
              <a:rPr lang="en-US" sz="2400" b="1" spc="-4" dirty="0" smtClean="0">
                <a:latin typeface="Times New Roman"/>
                <a:cs typeface="Times New Roman"/>
              </a:rPr>
              <a:t>r</a:t>
            </a:r>
            <a:r>
              <a:rPr lang="en-US" sz="2400" b="1" spc="4" dirty="0" smtClean="0">
                <a:latin typeface="Times New Roman"/>
                <a:cs typeface="Times New Roman"/>
              </a:rPr>
              <a:t>u</a:t>
            </a:r>
            <a:r>
              <a:rPr lang="en-US" sz="2400" b="1" spc="0" dirty="0" smtClean="0">
                <a:latin typeface="Times New Roman"/>
                <a:cs typeface="Times New Roman"/>
              </a:rPr>
              <a:t>gs</a:t>
            </a:r>
            <a:r>
              <a:rPr lang="en-US" sz="2400" b="1" spc="114" dirty="0" smtClean="0">
                <a:latin typeface="Times New Roman"/>
                <a:cs typeface="Times New Roman"/>
              </a:rPr>
              <a:t> </a:t>
            </a:r>
            <a:r>
              <a:rPr lang="en-US" sz="2400" spc="-4" dirty="0" smtClean="0">
                <a:latin typeface="Times New Roman"/>
                <a:cs typeface="Times New Roman"/>
              </a:rPr>
              <a:t>a</a:t>
            </a:r>
            <a:r>
              <a:rPr lang="en-US" sz="2400" spc="0" dirty="0" smtClean="0">
                <a:latin typeface="Times New Roman"/>
                <a:cs typeface="Times New Roman"/>
              </a:rPr>
              <a:t>nd</a:t>
            </a:r>
            <a:r>
              <a:rPr lang="en-US" sz="2400" spc="109" dirty="0" smtClean="0">
                <a:latin typeface="Times New Roman"/>
                <a:cs typeface="Times New Roman"/>
              </a:rPr>
              <a:t> </a:t>
            </a:r>
            <a:r>
              <a:rPr lang="en-US" sz="2400" b="1" spc="0" dirty="0" smtClean="0">
                <a:latin typeface="Times New Roman"/>
                <a:cs typeface="Times New Roman"/>
              </a:rPr>
              <a:t>toxins</a:t>
            </a:r>
            <a:r>
              <a:rPr lang="en-US" sz="2400" spc="0" dirty="0" smtClean="0">
                <a:latin typeface="Times New Roman"/>
                <a:cs typeface="Times New Roman"/>
              </a:rPr>
              <a:t>.</a:t>
            </a:r>
            <a:r>
              <a:rPr lang="en-US" sz="2400" spc="109" dirty="0" smtClean="0">
                <a:latin typeface="Times New Roman"/>
                <a:cs typeface="Times New Roman"/>
              </a:rPr>
              <a:t> </a:t>
            </a:r>
            <a:r>
              <a:rPr lang="en-US" sz="2400" spc="0" dirty="0" smtClean="0">
                <a:latin typeface="Times New Roman"/>
                <a:cs typeface="Times New Roman"/>
              </a:rPr>
              <a:t>Ho</a:t>
            </a:r>
            <a:r>
              <a:rPr lang="en-US" sz="2400" spc="-4" dirty="0" smtClean="0">
                <a:latin typeface="Times New Roman"/>
                <a:cs typeface="Times New Roman"/>
              </a:rPr>
              <a:t>r</a:t>
            </a:r>
            <a:r>
              <a:rPr lang="en-US" sz="2400" spc="0" dirty="0" smtClean="0">
                <a:latin typeface="Times New Roman"/>
                <a:cs typeface="Times New Roman"/>
              </a:rPr>
              <a:t>mones</a:t>
            </a:r>
            <a:r>
              <a:rPr lang="en-US" sz="2400" spc="104" dirty="0" smtClean="0">
                <a:latin typeface="Times New Roman"/>
                <a:cs typeface="Times New Roman"/>
              </a:rPr>
              <a:t> </a:t>
            </a:r>
            <a:r>
              <a:rPr lang="en-US" sz="2400" spc="0" dirty="0" smtClean="0">
                <a:latin typeface="Times New Roman"/>
                <a:cs typeface="Times New Roman"/>
              </a:rPr>
              <a:t>in the</a:t>
            </a:r>
            <a:r>
              <a:rPr lang="en-US" sz="2400" spc="210" dirty="0" smtClean="0">
                <a:latin typeface="Times New Roman"/>
                <a:cs typeface="Times New Roman"/>
              </a:rPr>
              <a:t> </a:t>
            </a:r>
            <a:r>
              <a:rPr lang="en-US" sz="2400" spc="0" dirty="0" smtClean="0">
                <a:latin typeface="Times New Roman"/>
                <a:cs typeface="Times New Roman"/>
              </a:rPr>
              <a:t>blood</a:t>
            </a:r>
            <a:r>
              <a:rPr lang="en-US" sz="2400" spc="230" dirty="0" smtClean="0">
                <a:latin typeface="Times New Roman"/>
                <a:cs typeface="Times New Roman"/>
              </a:rPr>
              <a:t> </a:t>
            </a:r>
            <a:r>
              <a:rPr lang="en-US" sz="2400" spc="-4" dirty="0" smtClean="0">
                <a:latin typeface="Times New Roman"/>
                <a:cs typeface="Times New Roman"/>
              </a:rPr>
              <a:t>a</a:t>
            </a:r>
            <a:r>
              <a:rPr lang="en-US" sz="2400" spc="0" dirty="0" smtClean="0">
                <a:latin typeface="Times New Roman"/>
                <a:cs typeface="Times New Roman"/>
              </a:rPr>
              <a:t>re</a:t>
            </a:r>
            <a:r>
              <a:rPr lang="en-US" sz="2400" spc="220" dirty="0" smtClean="0">
                <a:latin typeface="Times New Roman"/>
                <a:cs typeface="Times New Roman"/>
              </a:rPr>
              <a:t> </a:t>
            </a:r>
            <a:r>
              <a:rPr lang="en-US" sz="2400" spc="0" dirty="0" smtClean="0">
                <a:latin typeface="Times New Roman"/>
                <a:cs typeface="Times New Roman"/>
              </a:rPr>
              <a:t>r</a:t>
            </a:r>
            <a:r>
              <a:rPr lang="en-US" sz="2400" spc="-9" dirty="0" smtClean="0">
                <a:latin typeface="Times New Roman"/>
                <a:cs typeface="Times New Roman"/>
              </a:rPr>
              <a:t>e</a:t>
            </a:r>
            <a:r>
              <a:rPr lang="en-US" sz="2400" spc="0" dirty="0" smtClean="0">
                <a:latin typeface="Times New Roman"/>
                <a:cs typeface="Times New Roman"/>
              </a:rPr>
              <a:t>moved</a:t>
            </a:r>
            <a:r>
              <a:rPr lang="en-US" sz="2400" spc="210" dirty="0" smtClean="0">
                <a:latin typeface="Times New Roman"/>
                <a:cs typeface="Times New Roman"/>
              </a:rPr>
              <a:t> </a:t>
            </a:r>
            <a:r>
              <a:rPr lang="en-US" sz="2400" spc="0" dirty="0" smtClean="0">
                <a:latin typeface="Times New Roman"/>
                <a:cs typeface="Times New Roman"/>
              </a:rPr>
              <a:t>in</a:t>
            </a:r>
            <a:r>
              <a:rPr lang="en-US" sz="2400" spc="230" dirty="0" smtClean="0">
                <a:latin typeface="Times New Roman"/>
                <a:cs typeface="Times New Roman"/>
              </a:rPr>
              <a:t> </a:t>
            </a:r>
            <a:r>
              <a:rPr lang="en-US" sz="2400" spc="0" dirty="0" smtClean="0">
                <a:latin typeface="Times New Roman"/>
                <a:cs typeface="Times New Roman"/>
              </a:rPr>
              <a:t>many</a:t>
            </a:r>
            <a:r>
              <a:rPr lang="en-US" sz="2400" spc="190" dirty="0" smtClean="0">
                <a:latin typeface="Times New Roman"/>
                <a:cs typeface="Times New Roman"/>
              </a:rPr>
              <a:t> </a:t>
            </a:r>
            <a:r>
              <a:rPr lang="en-US" sz="2400" spc="0" dirty="0" smtClean="0">
                <a:latin typeface="Times New Roman"/>
                <a:cs typeface="Times New Roman"/>
              </a:rPr>
              <a:t>w</a:t>
            </a:r>
            <a:r>
              <a:rPr lang="en-US" sz="2400" spc="-4" dirty="0" smtClean="0">
                <a:latin typeface="Times New Roman"/>
                <a:cs typeface="Times New Roman"/>
              </a:rPr>
              <a:t>a</a:t>
            </a:r>
            <a:r>
              <a:rPr lang="en-US" sz="2400" spc="-34" dirty="0" smtClean="0">
                <a:latin typeface="Times New Roman"/>
                <a:cs typeface="Times New Roman"/>
              </a:rPr>
              <a:t>y</a:t>
            </a:r>
            <a:r>
              <a:rPr lang="en-US" sz="2400" spc="0" dirty="0" smtClean="0">
                <a:latin typeface="Times New Roman"/>
                <a:cs typeface="Times New Roman"/>
              </a:rPr>
              <a:t>s,</a:t>
            </a:r>
            <a:r>
              <a:rPr lang="en-US" sz="2400" spc="215" dirty="0" smtClean="0">
                <a:latin typeface="Times New Roman"/>
                <a:cs typeface="Times New Roman"/>
              </a:rPr>
              <a:t> </a:t>
            </a:r>
            <a:r>
              <a:rPr lang="en-US" sz="2400" spc="0" dirty="0" smtClean="0">
                <a:latin typeface="Times New Roman"/>
                <a:cs typeface="Times New Roman"/>
              </a:rPr>
              <a:t>mos</a:t>
            </a:r>
            <a:r>
              <a:rPr lang="en-US" sz="2400" spc="4" dirty="0" smtClean="0">
                <a:latin typeface="Times New Roman"/>
                <a:cs typeface="Times New Roman"/>
              </a:rPr>
              <a:t>t</a:t>
            </a:r>
            <a:r>
              <a:rPr lang="en-US" sz="2400" spc="0" dirty="0" smtClean="0">
                <a:latin typeface="Times New Roman"/>
                <a:cs typeface="Times New Roman"/>
              </a:rPr>
              <a:t>ly</a:t>
            </a:r>
            <a:r>
              <a:rPr lang="en-US" sz="2400" spc="195" dirty="0" smtClean="0">
                <a:latin typeface="Times New Roman"/>
                <a:cs typeface="Times New Roman"/>
              </a:rPr>
              <a:t> </a:t>
            </a:r>
            <a:r>
              <a:rPr lang="en-US" sz="2400" spc="0" dirty="0" smtClean="0">
                <a:latin typeface="Times New Roman"/>
                <a:cs typeface="Times New Roman"/>
              </a:rPr>
              <a:t>in</a:t>
            </a:r>
            <a:r>
              <a:rPr lang="en-US" sz="2400" spc="230" dirty="0" smtClean="0">
                <a:latin typeface="Times New Roman"/>
                <a:cs typeface="Times New Roman"/>
              </a:rPr>
              <a:t> </a:t>
            </a:r>
            <a:r>
              <a:rPr lang="en-US" sz="2400" spc="0" dirty="0" smtClean="0">
                <a:latin typeface="Times New Roman"/>
                <a:cs typeface="Times New Roman"/>
              </a:rPr>
              <a:t>the</a:t>
            </a:r>
            <a:r>
              <a:rPr lang="en-US" sz="2400" spc="210" dirty="0" smtClean="0">
                <a:latin typeface="Times New Roman"/>
                <a:cs typeface="Times New Roman"/>
              </a:rPr>
              <a:t> </a:t>
            </a:r>
            <a:r>
              <a:rPr lang="en-US" sz="2400" spc="0" dirty="0" smtClean="0">
                <a:latin typeface="Times New Roman"/>
                <a:cs typeface="Times New Roman"/>
              </a:rPr>
              <a:t>l</a:t>
            </a:r>
            <a:r>
              <a:rPr lang="en-US" sz="2400" spc="4" dirty="0" smtClean="0">
                <a:latin typeface="Times New Roman"/>
                <a:cs typeface="Times New Roman"/>
              </a:rPr>
              <a:t>i</a:t>
            </a:r>
            <a:r>
              <a:rPr lang="en-US" sz="2400" spc="0" dirty="0" smtClean="0">
                <a:latin typeface="Times New Roman"/>
                <a:cs typeface="Times New Roman"/>
              </a:rPr>
              <a:t>v</a:t>
            </a:r>
            <a:r>
              <a:rPr lang="en-US" sz="2400" spc="-4" dirty="0" smtClean="0">
                <a:latin typeface="Times New Roman"/>
                <a:cs typeface="Times New Roman"/>
              </a:rPr>
              <a:t>e</a:t>
            </a:r>
            <a:r>
              <a:rPr lang="en-US" sz="2400" spc="0" dirty="0" smtClean="0">
                <a:latin typeface="Times New Roman"/>
                <a:cs typeface="Times New Roman"/>
              </a:rPr>
              <a:t>r,</a:t>
            </a:r>
            <a:r>
              <a:rPr lang="en-US" sz="2400" spc="225" dirty="0" smtClean="0">
                <a:latin typeface="Times New Roman"/>
                <a:cs typeface="Times New Roman"/>
              </a:rPr>
              <a:t> </a:t>
            </a:r>
            <a:r>
              <a:rPr lang="en-US" sz="2400" spc="0" dirty="0" smtClean="0">
                <a:latin typeface="Times New Roman"/>
                <a:cs typeface="Times New Roman"/>
              </a:rPr>
              <a:t>but</a:t>
            </a:r>
            <a:r>
              <a:rPr lang="en-US" sz="2400" spc="230" dirty="0" smtClean="0">
                <a:latin typeface="Times New Roman"/>
                <a:cs typeface="Times New Roman"/>
              </a:rPr>
              <a:t> </a:t>
            </a:r>
            <a:r>
              <a:rPr lang="en-US" sz="2400" spc="0" dirty="0" smtClean="0">
                <a:latin typeface="Times New Roman"/>
                <a:cs typeface="Times New Roman"/>
              </a:rPr>
              <a:t>a</a:t>
            </a:r>
            <a:r>
              <a:rPr lang="en-US" sz="2400" spc="210" dirty="0" smtClean="0">
                <a:latin typeface="Times New Roman"/>
                <a:cs typeface="Times New Roman"/>
              </a:rPr>
              <a:t> </a:t>
            </a:r>
            <a:r>
              <a:rPr lang="en-US" sz="2400" spc="0" dirty="0" smtClean="0">
                <a:latin typeface="Times New Roman"/>
                <a:cs typeface="Times New Roman"/>
              </a:rPr>
              <a:t>number</a:t>
            </a:r>
            <a:r>
              <a:rPr lang="en-US" sz="2400" spc="220" dirty="0" smtClean="0">
                <a:latin typeface="Times New Roman"/>
                <a:cs typeface="Times New Roman"/>
              </a:rPr>
              <a:t> </a:t>
            </a:r>
            <a:r>
              <a:rPr lang="en-US" sz="2400" spc="0" dirty="0" smtClean="0">
                <a:latin typeface="Times New Roman"/>
                <a:cs typeface="Times New Roman"/>
              </a:rPr>
              <a:t>of</a:t>
            </a:r>
            <a:r>
              <a:rPr lang="en-US" sz="2400" spc="225" dirty="0" smtClean="0">
                <a:latin typeface="Times New Roman"/>
                <a:cs typeface="Times New Roman"/>
              </a:rPr>
              <a:t> </a:t>
            </a:r>
            <a:r>
              <a:rPr lang="en-US" sz="2400" spc="0" dirty="0" smtClean="0">
                <a:latin typeface="Times New Roman"/>
                <a:cs typeface="Times New Roman"/>
              </a:rPr>
              <a:t>hormon</a:t>
            </a:r>
            <a:r>
              <a:rPr lang="en-US" sz="2400" spc="-4" dirty="0" smtClean="0">
                <a:latin typeface="Times New Roman"/>
                <a:cs typeface="Times New Roman"/>
              </a:rPr>
              <a:t>e</a:t>
            </a:r>
            <a:r>
              <a:rPr lang="en-US" sz="2400" spc="0" dirty="0" smtClean="0">
                <a:latin typeface="Times New Roman"/>
                <a:cs typeface="Times New Roman"/>
              </a:rPr>
              <a:t>s</a:t>
            </a:r>
            <a:r>
              <a:rPr lang="en-US" sz="2400" spc="215" dirty="0" smtClean="0">
                <a:latin typeface="Times New Roman"/>
                <a:cs typeface="Times New Roman"/>
              </a:rPr>
              <a:t> </a:t>
            </a:r>
            <a:r>
              <a:rPr lang="en-US" sz="2400" spc="-4" dirty="0" smtClean="0">
                <a:latin typeface="Times New Roman"/>
                <a:cs typeface="Times New Roman"/>
              </a:rPr>
              <a:t>a</a:t>
            </a:r>
            <a:r>
              <a:rPr lang="en-US" sz="2400" spc="0" dirty="0" smtClean="0">
                <a:latin typeface="Times New Roman"/>
                <a:cs typeface="Times New Roman"/>
              </a:rPr>
              <a:t>re</a:t>
            </a:r>
            <a:r>
              <a:rPr lang="en-US" sz="2400" spc="220" dirty="0" smtClean="0">
                <a:latin typeface="Times New Roman"/>
                <a:cs typeface="Times New Roman"/>
              </a:rPr>
              <a:t> </a:t>
            </a:r>
            <a:r>
              <a:rPr lang="en-US" sz="2400" spc="0" dirty="0" smtClean="0">
                <a:latin typeface="Times New Roman"/>
                <a:cs typeface="Times New Roman"/>
              </a:rPr>
              <a:t>r</a:t>
            </a:r>
            <a:r>
              <a:rPr lang="en-US" sz="2400" spc="-9" dirty="0" smtClean="0">
                <a:latin typeface="Times New Roman"/>
                <a:cs typeface="Times New Roman"/>
              </a:rPr>
              <a:t>e</a:t>
            </a:r>
            <a:r>
              <a:rPr lang="en-US" sz="2400" spc="0" dirty="0" smtClean="0">
                <a:latin typeface="Times New Roman"/>
                <a:cs typeface="Times New Roman"/>
              </a:rPr>
              <a:t>moved</a:t>
            </a:r>
            <a:r>
              <a:rPr lang="en-US" sz="2400" spc="225" dirty="0" smtClean="0">
                <a:latin typeface="Times New Roman"/>
                <a:cs typeface="Times New Roman"/>
              </a:rPr>
              <a:t> </a:t>
            </a:r>
            <a:r>
              <a:rPr lang="en-US" sz="2400" spc="0" dirty="0" smtClean="0">
                <a:latin typeface="Times New Roman"/>
                <a:cs typeface="Times New Roman"/>
              </a:rPr>
              <a:t>in p</a:t>
            </a:r>
            <a:r>
              <a:rPr lang="en-US" sz="2400" spc="-4" dirty="0" smtClean="0">
                <a:latin typeface="Times New Roman"/>
                <a:cs typeface="Times New Roman"/>
              </a:rPr>
              <a:t>a</a:t>
            </a:r>
            <a:r>
              <a:rPr lang="en-US" sz="2400" spc="0" dirty="0" smtClean="0">
                <a:latin typeface="Times New Roman"/>
                <a:cs typeface="Times New Roman"/>
              </a:rPr>
              <a:t>r</a:t>
            </a:r>
            <a:r>
              <a:rPr lang="en-US" sz="2400" spc="-9" dirty="0" smtClean="0">
                <a:latin typeface="Times New Roman"/>
                <a:cs typeface="Times New Roman"/>
              </a:rPr>
              <a:t>a</a:t>
            </a:r>
            <a:r>
              <a:rPr lang="en-US" sz="2400" spc="0" dirty="0" smtClean="0">
                <a:latin typeface="Times New Roman"/>
                <a:cs typeface="Times New Roman"/>
              </a:rPr>
              <a:t>l</a:t>
            </a:r>
            <a:r>
              <a:rPr lang="en-US" sz="2400" spc="4" dirty="0" smtClean="0">
                <a:latin typeface="Times New Roman"/>
                <a:cs typeface="Times New Roman"/>
              </a:rPr>
              <a:t>l</a:t>
            </a:r>
            <a:r>
              <a:rPr lang="en-US" sz="2400" spc="-4" dirty="0" smtClean="0">
                <a:latin typeface="Times New Roman"/>
                <a:cs typeface="Times New Roman"/>
              </a:rPr>
              <a:t>e</a:t>
            </a:r>
            <a:r>
              <a:rPr lang="en-US" sz="2400" spc="0" dirty="0" smtClean="0">
                <a:latin typeface="Times New Roman"/>
                <a:cs typeface="Times New Roman"/>
              </a:rPr>
              <a:t>l</a:t>
            </a:r>
            <a:r>
              <a:rPr lang="en-US" sz="2400" spc="25" dirty="0" smtClean="0">
                <a:latin typeface="Times New Roman"/>
                <a:cs typeface="Times New Roman"/>
              </a:rPr>
              <a:t> </a:t>
            </a:r>
            <a:r>
              <a:rPr lang="en-US" sz="2400" spc="0" dirty="0" smtClean="0">
                <a:latin typeface="Times New Roman"/>
                <a:cs typeface="Times New Roman"/>
              </a:rPr>
              <a:t>by</a:t>
            </a:r>
            <a:r>
              <a:rPr lang="en-US" sz="2400" spc="-14" dirty="0" smtClean="0">
                <a:latin typeface="Times New Roman"/>
                <a:cs typeface="Times New Roman"/>
              </a:rPr>
              <a:t> </a:t>
            </a:r>
            <a:r>
              <a:rPr lang="en-US" sz="2400" spc="0" dirty="0" smtClean="0">
                <a:latin typeface="Times New Roman"/>
                <a:cs typeface="Times New Roman"/>
              </a:rPr>
              <a:t>r</a:t>
            </a:r>
            <a:r>
              <a:rPr lang="en-US" sz="2400" spc="-9" dirty="0" smtClean="0">
                <a:latin typeface="Times New Roman"/>
                <a:cs typeface="Times New Roman"/>
              </a:rPr>
              <a:t>e</a:t>
            </a:r>
            <a:r>
              <a:rPr lang="en-US" sz="2400" spc="0" dirty="0" smtClean="0">
                <a:latin typeface="Times New Roman"/>
                <a:cs typeface="Times New Roman"/>
              </a:rPr>
              <a:t>n</a:t>
            </a:r>
            <a:r>
              <a:rPr lang="en-US" sz="2400" spc="-4" dirty="0" smtClean="0">
                <a:latin typeface="Times New Roman"/>
                <a:cs typeface="Times New Roman"/>
              </a:rPr>
              <a:t>a</a:t>
            </a:r>
            <a:r>
              <a:rPr lang="en-US" sz="2400" spc="0" dirty="0" smtClean="0">
                <a:latin typeface="Times New Roman"/>
                <a:cs typeface="Times New Roman"/>
              </a:rPr>
              <a:t>l</a:t>
            </a:r>
            <a:r>
              <a:rPr lang="en-US" sz="2400" spc="25" dirty="0" smtClean="0">
                <a:latin typeface="Times New Roman"/>
                <a:cs typeface="Times New Roman"/>
              </a:rPr>
              <a:t> </a:t>
            </a:r>
            <a:r>
              <a:rPr lang="en-US" sz="2400" spc="0" dirty="0" smtClean="0">
                <a:latin typeface="Times New Roman"/>
                <a:cs typeface="Times New Roman"/>
              </a:rPr>
              <a:t>p</a:t>
            </a:r>
            <a:r>
              <a:rPr lang="en-US" sz="2400" spc="-4" dirty="0" smtClean="0">
                <a:latin typeface="Times New Roman"/>
                <a:cs typeface="Times New Roman"/>
              </a:rPr>
              <a:t>r</a:t>
            </a:r>
            <a:r>
              <a:rPr lang="en-US" sz="2400" spc="0" dirty="0" smtClean="0">
                <a:latin typeface="Times New Roman"/>
                <a:cs typeface="Times New Roman"/>
              </a:rPr>
              <a:t>o</a:t>
            </a:r>
            <a:r>
              <a:rPr lang="en-US" sz="2400" spc="-4" dirty="0" smtClean="0">
                <a:latin typeface="Times New Roman"/>
                <a:cs typeface="Times New Roman"/>
              </a:rPr>
              <a:t>ce</a:t>
            </a:r>
            <a:r>
              <a:rPr lang="en-US" sz="2400" spc="0" dirty="0" smtClean="0">
                <a:latin typeface="Times New Roman"/>
                <a:cs typeface="Times New Roman"/>
              </a:rPr>
              <a:t>sses.</a:t>
            </a:r>
            <a:r>
              <a:rPr lang="en-US" sz="2400" spc="34" dirty="0" smtClean="0">
                <a:latin typeface="Times New Roman"/>
                <a:cs typeface="Times New Roman"/>
              </a:rPr>
              <a:t> </a:t>
            </a:r>
            <a:r>
              <a:rPr lang="en-US" sz="2400" spc="0" dirty="0" smtClean="0">
                <a:latin typeface="Times New Roman"/>
                <a:cs typeface="Times New Roman"/>
              </a:rPr>
              <a:t>The</a:t>
            </a:r>
            <a:r>
              <a:rPr lang="en-US" sz="2400" spc="29" dirty="0" smtClean="0">
                <a:latin typeface="Times New Roman"/>
                <a:cs typeface="Times New Roman"/>
              </a:rPr>
              <a:t> </a:t>
            </a:r>
            <a:r>
              <a:rPr lang="en-US" sz="2400" spc="0" dirty="0" smtClean="0">
                <a:latin typeface="Times New Roman"/>
                <a:cs typeface="Times New Roman"/>
              </a:rPr>
              <a:t>lev</a:t>
            </a:r>
            <a:r>
              <a:rPr lang="en-US" sz="2400" spc="-4" dirty="0" smtClean="0">
                <a:latin typeface="Times New Roman"/>
                <a:cs typeface="Times New Roman"/>
              </a:rPr>
              <a:t>e</a:t>
            </a:r>
            <a:r>
              <a:rPr lang="en-US" sz="2400" spc="0" dirty="0" smtClean="0">
                <a:latin typeface="Times New Roman"/>
                <a:cs typeface="Times New Roman"/>
              </a:rPr>
              <a:t>l</a:t>
            </a:r>
            <a:r>
              <a:rPr lang="en-US" sz="2400" spc="25" dirty="0" smtClean="0">
                <a:latin typeface="Times New Roman"/>
                <a:cs typeface="Times New Roman"/>
              </a:rPr>
              <a:t> </a:t>
            </a:r>
            <a:r>
              <a:rPr lang="en-US" sz="2400" spc="0" dirty="0" smtClean="0">
                <a:latin typeface="Times New Roman"/>
                <a:cs typeface="Times New Roman"/>
              </a:rPr>
              <a:t>of</a:t>
            </a:r>
            <a:r>
              <a:rPr lang="en-US" sz="2400" spc="19" dirty="0" smtClean="0">
                <a:latin typeface="Times New Roman"/>
                <a:cs typeface="Times New Roman"/>
              </a:rPr>
              <a:t> </a:t>
            </a:r>
            <a:r>
              <a:rPr lang="en-US" sz="2400" spc="0" dirty="0" smtClean="0">
                <a:latin typeface="Times New Roman"/>
                <a:cs typeface="Times New Roman"/>
              </a:rPr>
              <a:t>ni</a:t>
            </a:r>
            <a:r>
              <a:rPr lang="en-US" sz="2400" spc="4" dirty="0" smtClean="0">
                <a:latin typeface="Times New Roman"/>
                <a:cs typeface="Times New Roman"/>
              </a:rPr>
              <a:t>t</a:t>
            </a:r>
            <a:r>
              <a:rPr lang="en-US" sz="2400" spc="0" dirty="0" smtClean="0">
                <a:latin typeface="Times New Roman"/>
                <a:cs typeface="Times New Roman"/>
              </a:rPr>
              <a:t>ro</a:t>
            </a:r>
            <a:r>
              <a:rPr lang="en-US" sz="2400" spc="-14" dirty="0" smtClean="0">
                <a:latin typeface="Times New Roman"/>
                <a:cs typeface="Times New Roman"/>
              </a:rPr>
              <a:t>g</a:t>
            </a:r>
            <a:r>
              <a:rPr lang="en-US" sz="2400" spc="-4" dirty="0" smtClean="0">
                <a:latin typeface="Times New Roman"/>
                <a:cs typeface="Times New Roman"/>
              </a:rPr>
              <a:t>e</a:t>
            </a:r>
            <a:r>
              <a:rPr lang="en-US" sz="2400" spc="0" dirty="0" smtClean="0">
                <a:latin typeface="Times New Roman"/>
                <a:cs typeface="Times New Roman"/>
              </a:rPr>
              <a:t>nous</a:t>
            </a:r>
            <a:r>
              <a:rPr lang="en-US" sz="2400" spc="25" dirty="0" smtClean="0">
                <a:latin typeface="Times New Roman"/>
                <a:cs typeface="Times New Roman"/>
              </a:rPr>
              <a:t> </a:t>
            </a:r>
            <a:r>
              <a:rPr lang="en-US" sz="2400" spc="0" dirty="0" smtClean="0">
                <a:latin typeface="Times New Roman"/>
                <a:cs typeface="Times New Roman"/>
              </a:rPr>
              <a:t>w</a:t>
            </a:r>
            <a:r>
              <a:rPr lang="en-US" sz="2400" spc="-4" dirty="0" smtClean="0">
                <a:latin typeface="Times New Roman"/>
                <a:cs typeface="Times New Roman"/>
              </a:rPr>
              <a:t>a</a:t>
            </a:r>
            <a:r>
              <a:rPr lang="en-US" sz="2400" spc="0" dirty="0" smtClean="0">
                <a:latin typeface="Times New Roman"/>
                <a:cs typeface="Times New Roman"/>
              </a:rPr>
              <a:t>ste</a:t>
            </a:r>
            <a:r>
              <a:rPr lang="en-US" sz="2400" spc="34" dirty="0" smtClean="0">
                <a:latin typeface="Times New Roman"/>
                <a:cs typeface="Times New Roman"/>
              </a:rPr>
              <a:t> </a:t>
            </a:r>
            <a:r>
              <a:rPr lang="en-US" sz="2400" spc="0" dirty="0" smtClean="0">
                <a:latin typeface="Times New Roman"/>
                <a:cs typeface="Times New Roman"/>
              </a:rPr>
              <a:t>in</a:t>
            </a:r>
            <a:r>
              <a:rPr lang="en-US" sz="2400" spc="25" dirty="0" smtClean="0">
                <a:latin typeface="Times New Roman"/>
                <a:cs typeface="Times New Roman"/>
              </a:rPr>
              <a:t> </a:t>
            </a:r>
            <a:r>
              <a:rPr lang="en-US" sz="2400" spc="0" dirty="0" smtClean="0">
                <a:latin typeface="Times New Roman"/>
                <a:cs typeface="Times New Roman"/>
              </a:rPr>
              <a:t>the</a:t>
            </a:r>
            <a:r>
              <a:rPr lang="en-US" sz="2400" spc="19" dirty="0" smtClean="0">
                <a:latin typeface="Times New Roman"/>
                <a:cs typeface="Times New Roman"/>
              </a:rPr>
              <a:t> </a:t>
            </a:r>
            <a:r>
              <a:rPr lang="en-US" sz="2400" spc="0" dirty="0" smtClean="0">
                <a:latin typeface="Times New Roman"/>
                <a:cs typeface="Times New Roman"/>
              </a:rPr>
              <a:t>blood</a:t>
            </a:r>
            <a:r>
              <a:rPr lang="en-US" sz="2400" spc="25" dirty="0" smtClean="0">
                <a:latin typeface="Times New Roman"/>
                <a:cs typeface="Times New Roman"/>
              </a:rPr>
              <a:t> </a:t>
            </a:r>
            <a:r>
              <a:rPr lang="en-US" sz="2400" spc="0" dirty="0" smtClean="0">
                <a:latin typeface="Times New Roman"/>
                <a:cs typeface="Times New Roman"/>
              </a:rPr>
              <a:t>is</a:t>
            </a:r>
            <a:r>
              <a:rPr lang="en-US" sz="2400" spc="39" dirty="0" smtClean="0">
                <a:latin typeface="Times New Roman"/>
                <a:cs typeface="Times New Roman"/>
              </a:rPr>
              <a:t> </a:t>
            </a:r>
            <a:r>
              <a:rPr lang="en-US" sz="2400" spc="0" dirty="0" smtClean="0">
                <a:latin typeface="Times New Roman"/>
                <a:cs typeface="Times New Roman"/>
              </a:rPr>
              <a:t>t</a:t>
            </a:r>
            <a:r>
              <a:rPr lang="en-US" sz="2400" spc="-34" dirty="0" smtClean="0">
                <a:latin typeface="Times New Roman"/>
                <a:cs typeface="Times New Roman"/>
              </a:rPr>
              <a:t>y</a:t>
            </a:r>
            <a:r>
              <a:rPr lang="en-US" sz="2400" spc="0" dirty="0" smtClean="0">
                <a:latin typeface="Times New Roman"/>
                <a:cs typeface="Times New Roman"/>
              </a:rPr>
              <a:t>pic</a:t>
            </a:r>
            <a:r>
              <a:rPr lang="en-US" sz="2400" spc="-4" dirty="0" smtClean="0">
                <a:latin typeface="Times New Roman"/>
                <a:cs typeface="Times New Roman"/>
              </a:rPr>
              <a:t>a</a:t>
            </a:r>
            <a:r>
              <a:rPr lang="en-US" sz="2400" spc="0" dirty="0" smtClean="0">
                <a:latin typeface="Times New Roman"/>
                <a:cs typeface="Times New Roman"/>
              </a:rPr>
              <a:t>l</a:t>
            </a:r>
            <a:r>
              <a:rPr lang="en-US" sz="2400" spc="4" dirty="0" smtClean="0">
                <a:latin typeface="Times New Roman"/>
                <a:cs typeface="Times New Roman"/>
              </a:rPr>
              <a:t>l</a:t>
            </a:r>
            <a:r>
              <a:rPr lang="en-US" sz="2400" spc="0" dirty="0" smtClean="0">
                <a:latin typeface="Times New Roman"/>
                <a:cs typeface="Times New Roman"/>
              </a:rPr>
              <a:t>y</a:t>
            </a:r>
            <a:r>
              <a:rPr lang="en-US" sz="2400" spc="-14" dirty="0" smtClean="0">
                <a:latin typeface="Times New Roman"/>
                <a:cs typeface="Times New Roman"/>
              </a:rPr>
              <a:t> </a:t>
            </a:r>
            <a:r>
              <a:rPr lang="en-US" sz="2400" spc="-4" dirty="0" smtClean="0">
                <a:latin typeface="Times New Roman"/>
                <a:cs typeface="Times New Roman"/>
              </a:rPr>
              <a:t>e</a:t>
            </a:r>
            <a:r>
              <a:rPr lang="en-US" sz="2400" spc="9" dirty="0" smtClean="0">
                <a:latin typeface="Times New Roman"/>
                <a:cs typeface="Times New Roman"/>
              </a:rPr>
              <a:t>x</a:t>
            </a:r>
            <a:r>
              <a:rPr lang="en-US" sz="2400" spc="0" dirty="0" smtClean="0">
                <a:latin typeface="Times New Roman"/>
                <a:cs typeface="Times New Roman"/>
              </a:rPr>
              <a:t>p</a:t>
            </a:r>
            <a:r>
              <a:rPr lang="en-US" sz="2400" spc="-4" dirty="0" smtClean="0">
                <a:latin typeface="Times New Roman"/>
                <a:cs typeface="Times New Roman"/>
              </a:rPr>
              <a:t>re</a:t>
            </a:r>
            <a:r>
              <a:rPr lang="en-US" sz="2400" spc="0" dirty="0" smtClean="0">
                <a:latin typeface="Times New Roman"/>
                <a:cs typeface="Times New Roman"/>
              </a:rPr>
              <a:t>ssed</a:t>
            </a:r>
            <a:r>
              <a:rPr lang="en-US" sz="2400" spc="19" dirty="0" smtClean="0">
                <a:latin typeface="Times New Roman"/>
                <a:cs typeface="Times New Roman"/>
              </a:rPr>
              <a:t> </a:t>
            </a:r>
            <a:r>
              <a:rPr lang="en-US" sz="2400" spc="-4" dirty="0" smtClean="0">
                <a:latin typeface="Times New Roman"/>
                <a:cs typeface="Times New Roman"/>
              </a:rPr>
              <a:t>a</a:t>
            </a:r>
            <a:r>
              <a:rPr lang="en-US" sz="2400" spc="0" dirty="0" smtClean="0">
                <a:latin typeface="Times New Roman"/>
                <a:cs typeface="Times New Roman"/>
              </a:rPr>
              <a:t>s</a:t>
            </a:r>
            <a:r>
              <a:rPr lang="en-US" sz="2400" spc="25" dirty="0" smtClean="0">
                <a:latin typeface="Times New Roman"/>
                <a:cs typeface="Times New Roman"/>
              </a:rPr>
              <a:t> </a:t>
            </a:r>
            <a:r>
              <a:rPr lang="en-US" sz="2400" spc="0" dirty="0" smtClean="0">
                <a:latin typeface="Times New Roman"/>
                <a:cs typeface="Times New Roman"/>
              </a:rPr>
              <a:t>blood</a:t>
            </a:r>
            <a:r>
              <a:rPr lang="en-US" sz="2400" spc="34" dirty="0" smtClean="0">
                <a:latin typeface="Times New Roman"/>
                <a:cs typeface="Times New Roman"/>
              </a:rPr>
              <a:t> </a:t>
            </a:r>
            <a:r>
              <a:rPr lang="en-US" sz="2400" spc="0" dirty="0" smtClean="0">
                <a:latin typeface="Times New Roman"/>
                <a:cs typeface="Times New Roman"/>
              </a:rPr>
              <a:t>u</a:t>
            </a:r>
            <a:r>
              <a:rPr lang="en-US" sz="2400" spc="-4" dirty="0" smtClean="0">
                <a:latin typeface="Times New Roman"/>
                <a:cs typeface="Times New Roman"/>
              </a:rPr>
              <a:t>re</a:t>
            </a:r>
            <a:r>
              <a:rPr lang="en-US" sz="2400" spc="0" dirty="0" smtClean="0">
                <a:latin typeface="Times New Roman"/>
                <a:cs typeface="Times New Roman"/>
              </a:rPr>
              <a:t>a ni</a:t>
            </a:r>
            <a:r>
              <a:rPr lang="en-US" sz="2400" spc="4" dirty="0" smtClean="0">
                <a:latin typeface="Times New Roman"/>
                <a:cs typeface="Times New Roman"/>
              </a:rPr>
              <a:t>t</a:t>
            </a:r>
            <a:r>
              <a:rPr lang="en-US" sz="2400" spc="0" dirty="0" smtClean="0">
                <a:latin typeface="Times New Roman"/>
                <a:cs typeface="Times New Roman"/>
              </a:rPr>
              <a:t>ro</a:t>
            </a:r>
            <a:r>
              <a:rPr lang="en-US" sz="2400" spc="-14" dirty="0" smtClean="0">
                <a:latin typeface="Times New Roman"/>
                <a:cs typeface="Times New Roman"/>
              </a:rPr>
              <a:t>g</a:t>
            </a:r>
            <a:r>
              <a:rPr lang="en-US" sz="2400" spc="-4" dirty="0" smtClean="0">
                <a:latin typeface="Times New Roman"/>
                <a:cs typeface="Times New Roman"/>
              </a:rPr>
              <a:t>e</a:t>
            </a:r>
            <a:r>
              <a:rPr lang="en-US" sz="2400" spc="0" dirty="0" smtClean="0">
                <a:latin typeface="Times New Roman"/>
                <a:cs typeface="Times New Roman"/>
              </a:rPr>
              <a:t>n</a:t>
            </a:r>
            <a:r>
              <a:rPr lang="en-US" sz="2400" spc="25" dirty="0" smtClean="0">
                <a:latin typeface="Times New Roman"/>
                <a:cs typeface="Times New Roman"/>
              </a:rPr>
              <a:t> </a:t>
            </a:r>
            <a:r>
              <a:rPr lang="en-US" sz="2400" b="1" spc="0" dirty="0" smtClean="0">
                <a:latin typeface="Times New Roman"/>
                <a:cs typeface="Times New Roman"/>
              </a:rPr>
              <a:t>(</a:t>
            </a:r>
            <a:r>
              <a:rPr lang="en-US" sz="2400" b="1" spc="-9" dirty="0" smtClean="0">
                <a:latin typeface="Times New Roman"/>
                <a:cs typeface="Times New Roman"/>
              </a:rPr>
              <a:t>B</a:t>
            </a:r>
            <a:r>
              <a:rPr lang="en-US" sz="2400" b="1" spc="0" dirty="0" smtClean="0">
                <a:latin typeface="Times New Roman"/>
                <a:cs typeface="Times New Roman"/>
              </a:rPr>
              <a:t>U</a:t>
            </a:r>
            <a:r>
              <a:rPr lang="en-US" sz="2400" b="1" spc="-4" dirty="0" smtClean="0">
                <a:latin typeface="Times New Roman"/>
                <a:cs typeface="Times New Roman"/>
              </a:rPr>
              <a:t>N</a:t>
            </a:r>
            <a:r>
              <a:rPr lang="en-US" sz="2400" b="1" spc="0" dirty="0" smtClean="0">
                <a:latin typeface="Times New Roman"/>
                <a:cs typeface="Times New Roman"/>
              </a:rPr>
              <a:t>)</a:t>
            </a:r>
            <a:r>
              <a:rPr lang="en-US" sz="2400" spc="0" dirty="0" smtClean="0">
                <a:latin typeface="Times New Roman"/>
                <a:cs typeface="Times New Roman"/>
              </a:rPr>
              <a:t>.</a:t>
            </a:r>
            <a:r>
              <a:rPr lang="en-US" sz="2400" spc="29" dirty="0" smtClean="0">
                <a:latin typeface="Times New Roman"/>
                <a:cs typeface="Times New Roman"/>
              </a:rPr>
              <a:t> </a:t>
            </a:r>
            <a:r>
              <a:rPr lang="en-US" sz="2400" spc="4" dirty="0" smtClean="0">
                <a:latin typeface="Times New Roman"/>
                <a:cs typeface="Times New Roman"/>
              </a:rPr>
              <a:t>T</a:t>
            </a:r>
            <a:r>
              <a:rPr lang="en-US" sz="2400" spc="0" dirty="0" smtClean="0">
                <a:latin typeface="Times New Roman"/>
                <a:cs typeface="Times New Roman"/>
              </a:rPr>
              <a:t>he</a:t>
            </a:r>
            <a:r>
              <a:rPr lang="en-US" sz="2400" spc="29" dirty="0" smtClean="0">
                <a:latin typeface="Times New Roman"/>
                <a:cs typeface="Times New Roman"/>
              </a:rPr>
              <a:t> </a:t>
            </a:r>
            <a:r>
              <a:rPr lang="en-US" sz="2400" spc="0" dirty="0" smtClean="0">
                <a:latin typeface="Times New Roman"/>
                <a:cs typeface="Times New Roman"/>
              </a:rPr>
              <a:t>u</a:t>
            </a:r>
            <a:r>
              <a:rPr lang="en-US" sz="2400" spc="-4" dirty="0" smtClean="0">
                <a:latin typeface="Times New Roman"/>
                <a:cs typeface="Times New Roman"/>
              </a:rPr>
              <a:t>re</a:t>
            </a:r>
            <a:r>
              <a:rPr lang="en-US" sz="2400" spc="0" dirty="0" smtClean="0">
                <a:latin typeface="Times New Roman"/>
                <a:cs typeface="Times New Roman"/>
              </a:rPr>
              <a:t>a</a:t>
            </a:r>
            <a:r>
              <a:rPr lang="en-US" sz="2400" spc="29" dirty="0" smtClean="0">
                <a:latin typeface="Times New Roman"/>
                <a:cs typeface="Times New Roman"/>
              </a:rPr>
              <a:t> </a:t>
            </a:r>
            <a:r>
              <a:rPr lang="en-US" sz="2400" spc="-4" dirty="0" smtClean="0">
                <a:latin typeface="Times New Roman"/>
                <a:cs typeface="Times New Roman"/>
              </a:rPr>
              <a:t>c</a:t>
            </a:r>
            <a:r>
              <a:rPr lang="en-US" sz="2400" spc="0" dirty="0" smtClean="0">
                <a:latin typeface="Times New Roman"/>
                <a:cs typeface="Times New Roman"/>
              </a:rPr>
              <a:t>on</a:t>
            </a:r>
            <a:r>
              <a:rPr lang="en-US" sz="2400" spc="-4" dirty="0" smtClean="0">
                <a:latin typeface="Times New Roman"/>
                <a:cs typeface="Times New Roman"/>
              </a:rPr>
              <a:t>ce</a:t>
            </a:r>
            <a:r>
              <a:rPr lang="en-US" sz="2400" spc="0" dirty="0" smtClean="0">
                <a:latin typeface="Times New Roman"/>
                <a:cs typeface="Times New Roman"/>
              </a:rPr>
              <a:t>ntr</a:t>
            </a:r>
            <a:r>
              <a:rPr lang="en-US" sz="2400" spc="-4" dirty="0" smtClean="0">
                <a:latin typeface="Times New Roman"/>
                <a:cs typeface="Times New Roman"/>
              </a:rPr>
              <a:t>a</a:t>
            </a:r>
            <a:r>
              <a:rPr lang="en-US" sz="2400" spc="0" dirty="0" smtClean="0">
                <a:latin typeface="Times New Roman"/>
                <a:cs typeface="Times New Roman"/>
              </a:rPr>
              <a:t>t</a:t>
            </a:r>
            <a:r>
              <a:rPr lang="en-US" sz="2400" spc="4" dirty="0" smtClean="0">
                <a:latin typeface="Times New Roman"/>
                <a:cs typeface="Times New Roman"/>
              </a:rPr>
              <a:t>i</a:t>
            </a:r>
            <a:r>
              <a:rPr lang="en-US" sz="2400" spc="0" dirty="0" smtClean="0">
                <a:latin typeface="Times New Roman"/>
                <a:cs typeface="Times New Roman"/>
              </a:rPr>
              <a:t>on</a:t>
            </a:r>
            <a:r>
              <a:rPr lang="en-US" sz="2400" spc="34" dirty="0" smtClean="0">
                <a:latin typeface="Times New Roman"/>
                <a:cs typeface="Times New Roman"/>
              </a:rPr>
              <a:t> </a:t>
            </a:r>
            <a:r>
              <a:rPr lang="en-US" sz="2400" spc="0" dirty="0" smtClean="0">
                <a:latin typeface="Times New Roman"/>
                <a:cs typeface="Times New Roman"/>
              </a:rPr>
              <a:t>is</a:t>
            </a:r>
            <a:r>
              <a:rPr lang="en-US" sz="2400" spc="25" dirty="0" smtClean="0">
                <a:latin typeface="Times New Roman"/>
                <a:cs typeface="Times New Roman"/>
              </a:rPr>
              <a:t> </a:t>
            </a:r>
            <a:r>
              <a:rPr lang="en-US" sz="2400" spc="0" dirty="0" smtClean="0">
                <a:latin typeface="Times New Roman"/>
                <a:cs typeface="Times New Roman"/>
              </a:rPr>
              <a:t>norm</a:t>
            </a:r>
            <a:r>
              <a:rPr lang="en-US" sz="2400" spc="-4" dirty="0" smtClean="0">
                <a:latin typeface="Times New Roman"/>
                <a:cs typeface="Times New Roman"/>
              </a:rPr>
              <a:t>a</a:t>
            </a:r>
            <a:r>
              <a:rPr lang="en-US" sz="2400" spc="0" dirty="0" smtClean="0">
                <a:latin typeface="Times New Roman"/>
                <a:cs typeface="Times New Roman"/>
              </a:rPr>
              <a:t>l</a:t>
            </a:r>
            <a:r>
              <a:rPr lang="en-US" sz="2400" spc="4" dirty="0" smtClean="0">
                <a:latin typeface="Times New Roman"/>
                <a:cs typeface="Times New Roman"/>
              </a:rPr>
              <a:t>l</a:t>
            </a:r>
            <a:r>
              <a:rPr lang="en-US" sz="2400" spc="0" dirty="0" smtClean="0">
                <a:latin typeface="Times New Roman"/>
                <a:cs typeface="Times New Roman"/>
              </a:rPr>
              <a:t>y 7</a:t>
            </a:r>
            <a:r>
              <a:rPr lang="en-US" sz="2400" spc="34" dirty="0" smtClean="0">
                <a:latin typeface="Times New Roman"/>
                <a:cs typeface="Times New Roman"/>
              </a:rPr>
              <a:t>-</a:t>
            </a:r>
            <a:r>
              <a:rPr lang="en-US" sz="2400" spc="0" dirty="0" smtClean="0">
                <a:latin typeface="Times New Roman"/>
                <a:cs typeface="Times New Roman"/>
              </a:rPr>
              <a:t>18</a:t>
            </a:r>
            <a:r>
              <a:rPr lang="en-US" sz="2400" spc="34" dirty="0" smtClean="0">
                <a:latin typeface="Times New Roman"/>
                <a:cs typeface="Times New Roman"/>
              </a:rPr>
              <a:t> </a:t>
            </a:r>
            <a:r>
              <a:rPr lang="en-US" sz="2400" spc="0" dirty="0" smtClean="0">
                <a:latin typeface="Times New Roman"/>
                <a:cs typeface="Times New Roman"/>
              </a:rPr>
              <a:t>m</a:t>
            </a:r>
            <a:r>
              <a:rPr lang="en-US" sz="2400" spc="-9" dirty="0" smtClean="0">
                <a:latin typeface="Times New Roman"/>
                <a:cs typeface="Times New Roman"/>
              </a:rPr>
              <a:t>g</a:t>
            </a:r>
            <a:r>
              <a:rPr lang="en-US" sz="2400" spc="0" dirty="0" smtClean="0">
                <a:latin typeface="Times New Roman"/>
                <a:cs typeface="Times New Roman"/>
              </a:rPr>
              <a:t>/</a:t>
            </a:r>
            <a:r>
              <a:rPr lang="en-US" sz="2400" spc="0" dirty="0" err="1" smtClean="0">
                <a:latin typeface="Times New Roman"/>
                <a:cs typeface="Times New Roman"/>
              </a:rPr>
              <a:t>d</a:t>
            </a:r>
            <a:r>
              <a:rPr lang="en-US" sz="2400" spc="-25" dirty="0" err="1" smtClean="0">
                <a:latin typeface="Times New Roman"/>
                <a:cs typeface="Times New Roman"/>
              </a:rPr>
              <a:t>L</a:t>
            </a:r>
            <a:r>
              <a:rPr lang="en-US" sz="2400" spc="0" dirty="0" smtClean="0">
                <a:latin typeface="Times New Roman"/>
                <a:cs typeface="Times New Roman"/>
              </a:rPr>
              <a:t>.</a:t>
            </a:r>
            <a:r>
              <a:rPr lang="en-US" sz="2400" spc="25" dirty="0" smtClean="0">
                <a:latin typeface="Times New Roman"/>
                <a:cs typeface="Times New Roman"/>
              </a:rPr>
              <a:t> </a:t>
            </a:r>
            <a:r>
              <a:rPr lang="en-US" sz="2400" spc="0" dirty="0" smtClean="0">
                <a:latin typeface="Times New Roman"/>
                <a:cs typeface="Times New Roman"/>
              </a:rPr>
              <a:t>An</a:t>
            </a:r>
            <a:r>
              <a:rPr lang="en-US" sz="2400" spc="29" dirty="0" smtClean="0">
                <a:latin typeface="Times New Roman"/>
                <a:cs typeface="Times New Roman"/>
              </a:rPr>
              <a:t> </a:t>
            </a:r>
            <a:r>
              <a:rPr lang="en-US" sz="2400" spc="-4" dirty="0" smtClean="0">
                <a:latin typeface="Times New Roman"/>
                <a:cs typeface="Times New Roman"/>
              </a:rPr>
              <a:t>a</a:t>
            </a:r>
            <a:r>
              <a:rPr lang="en-US" sz="2400" spc="0" dirty="0" smtClean="0">
                <a:latin typeface="Times New Roman"/>
                <a:cs typeface="Times New Roman"/>
              </a:rPr>
              <a:t>bnorm</a:t>
            </a:r>
            <a:r>
              <a:rPr lang="en-US" sz="2400" spc="-4" dirty="0" smtClean="0">
                <a:latin typeface="Times New Roman"/>
                <a:cs typeface="Times New Roman"/>
              </a:rPr>
              <a:t>a</a:t>
            </a:r>
            <a:r>
              <a:rPr lang="en-US" sz="2400" spc="0" dirty="0" smtClean="0">
                <a:latin typeface="Times New Roman"/>
                <a:cs typeface="Times New Roman"/>
              </a:rPr>
              <a:t>l</a:t>
            </a:r>
            <a:r>
              <a:rPr lang="en-US" sz="2400" spc="4" dirty="0" smtClean="0">
                <a:latin typeface="Times New Roman"/>
                <a:cs typeface="Times New Roman"/>
              </a:rPr>
              <a:t>l</a:t>
            </a:r>
            <a:r>
              <a:rPr lang="en-US" sz="2400" spc="0" dirty="0" smtClean="0">
                <a:latin typeface="Times New Roman"/>
                <a:cs typeface="Times New Roman"/>
              </a:rPr>
              <a:t>y </a:t>
            </a:r>
            <a:r>
              <a:rPr lang="en-US" sz="2400" spc="-4" dirty="0" smtClean="0">
                <a:latin typeface="Times New Roman"/>
                <a:cs typeface="Times New Roman"/>
              </a:rPr>
              <a:t>e</a:t>
            </a:r>
            <a:r>
              <a:rPr lang="en-US" sz="2400" spc="0" dirty="0" smtClean="0">
                <a:latin typeface="Times New Roman"/>
                <a:cs typeface="Times New Roman"/>
              </a:rPr>
              <a:t>lev</a:t>
            </a:r>
            <a:r>
              <a:rPr lang="en-US" sz="2400" spc="-4" dirty="0" smtClean="0">
                <a:latin typeface="Times New Roman"/>
                <a:cs typeface="Times New Roman"/>
              </a:rPr>
              <a:t>a</a:t>
            </a:r>
            <a:r>
              <a:rPr lang="en-US" sz="2400" spc="0" dirty="0" smtClean="0">
                <a:latin typeface="Times New Roman"/>
                <a:cs typeface="Times New Roman"/>
              </a:rPr>
              <a:t>ted</a:t>
            </a:r>
            <a:r>
              <a:rPr lang="en-US" sz="2400" spc="29" dirty="0" smtClean="0">
                <a:latin typeface="Times New Roman"/>
                <a:cs typeface="Times New Roman"/>
              </a:rPr>
              <a:t> </a:t>
            </a:r>
            <a:r>
              <a:rPr lang="en-US" sz="2400" spc="-9" dirty="0" smtClean="0">
                <a:latin typeface="Times New Roman"/>
                <a:cs typeface="Times New Roman"/>
              </a:rPr>
              <a:t>B</a:t>
            </a:r>
            <a:r>
              <a:rPr lang="en-US" sz="2400" spc="0" dirty="0" smtClean="0">
                <a:latin typeface="Times New Roman"/>
                <a:cs typeface="Times New Roman"/>
              </a:rPr>
              <a:t>UN</a:t>
            </a:r>
            <a:r>
              <a:rPr lang="en-US" sz="2400" spc="29" dirty="0" smtClean="0">
                <a:latin typeface="Times New Roman"/>
                <a:cs typeface="Times New Roman"/>
              </a:rPr>
              <a:t> </a:t>
            </a:r>
            <a:r>
              <a:rPr lang="en-US" sz="2400" spc="0" dirty="0" smtClean="0">
                <a:latin typeface="Times New Roman"/>
                <a:cs typeface="Times New Roman"/>
              </a:rPr>
              <a:t>is</a:t>
            </a:r>
            <a:r>
              <a:rPr lang="en-US" sz="2400" spc="39" dirty="0" smtClean="0">
                <a:latin typeface="Times New Roman"/>
                <a:cs typeface="Times New Roman"/>
              </a:rPr>
              <a:t> </a:t>
            </a:r>
            <a:r>
              <a:rPr lang="en-US" sz="2400" spc="-4" dirty="0" smtClean="0">
                <a:latin typeface="Times New Roman"/>
                <a:cs typeface="Times New Roman"/>
              </a:rPr>
              <a:t>ca</a:t>
            </a:r>
            <a:r>
              <a:rPr lang="en-US" sz="2400" spc="0" dirty="0" smtClean="0">
                <a:latin typeface="Times New Roman"/>
                <a:cs typeface="Times New Roman"/>
              </a:rPr>
              <a:t>l</a:t>
            </a:r>
            <a:r>
              <a:rPr lang="en-US" sz="2400" spc="4" dirty="0" smtClean="0">
                <a:latin typeface="Times New Roman"/>
                <a:cs typeface="Times New Roman"/>
              </a:rPr>
              <a:t>l</a:t>
            </a:r>
            <a:r>
              <a:rPr lang="en-US" sz="2400" spc="-4" dirty="0" smtClean="0">
                <a:latin typeface="Times New Roman"/>
                <a:cs typeface="Times New Roman"/>
              </a:rPr>
              <a:t>e</a:t>
            </a:r>
            <a:r>
              <a:rPr lang="en-US" sz="2400" spc="0" dirty="0" smtClean="0">
                <a:latin typeface="Times New Roman"/>
                <a:cs typeface="Times New Roman"/>
              </a:rPr>
              <a:t>d </a:t>
            </a:r>
            <a:r>
              <a:rPr lang="en-US" sz="2400" b="1" spc="0" dirty="0" err="1" smtClean="0">
                <a:latin typeface="Times New Roman"/>
                <a:cs typeface="Times New Roman"/>
              </a:rPr>
              <a:t>a</a:t>
            </a:r>
            <a:r>
              <a:rPr lang="en-US" sz="2400" b="1" spc="-4" dirty="0" err="1" smtClean="0">
                <a:latin typeface="Times New Roman"/>
                <a:cs typeface="Times New Roman"/>
              </a:rPr>
              <a:t>z</a:t>
            </a:r>
            <a:r>
              <a:rPr lang="en-US" sz="2400" b="1" spc="0" dirty="0" err="1" smtClean="0">
                <a:latin typeface="Times New Roman"/>
                <a:cs typeface="Times New Roman"/>
              </a:rPr>
              <a:t>o</a:t>
            </a:r>
            <a:r>
              <a:rPr lang="en-US" sz="2400" b="1" spc="-4" dirty="0" err="1" smtClean="0">
                <a:latin typeface="Times New Roman"/>
                <a:cs typeface="Times New Roman"/>
              </a:rPr>
              <a:t>te</a:t>
            </a:r>
            <a:r>
              <a:rPr lang="en-US" sz="2400" b="1" spc="-14" dirty="0" err="1" smtClean="0">
                <a:latin typeface="Times New Roman"/>
                <a:cs typeface="Times New Roman"/>
              </a:rPr>
              <a:t>m</a:t>
            </a:r>
            <a:r>
              <a:rPr lang="en-US" sz="2400" b="1" spc="0" dirty="0" err="1" smtClean="0">
                <a:latin typeface="Times New Roman"/>
                <a:cs typeface="Times New Roman"/>
              </a:rPr>
              <a:t>ia</a:t>
            </a:r>
            <a:r>
              <a:rPr lang="en-US" sz="2400" b="1" spc="45" dirty="0" smtClean="0">
                <a:latin typeface="Times New Roman"/>
                <a:cs typeface="Times New Roman"/>
              </a:rPr>
              <a:t> </a:t>
            </a:r>
            <a:r>
              <a:rPr lang="en-US" sz="2400" spc="-4" dirty="0" smtClean="0">
                <a:latin typeface="Times New Roman"/>
                <a:cs typeface="Times New Roman"/>
              </a:rPr>
              <a:t>a</a:t>
            </a:r>
            <a:r>
              <a:rPr lang="en-US" sz="2400" spc="0" dirty="0" smtClean="0">
                <a:latin typeface="Times New Roman"/>
                <a:cs typeface="Times New Roman"/>
              </a:rPr>
              <a:t>nd</a:t>
            </a:r>
            <a:r>
              <a:rPr lang="en-US" sz="2400" spc="50" dirty="0" smtClean="0">
                <a:latin typeface="Times New Roman"/>
                <a:cs typeface="Times New Roman"/>
              </a:rPr>
              <a:t> </a:t>
            </a:r>
            <a:r>
              <a:rPr lang="en-US" sz="2400" spc="0" dirty="0" smtClean="0">
                <a:latin typeface="Times New Roman"/>
                <a:cs typeface="Times New Roman"/>
              </a:rPr>
              <a:t>may ind</a:t>
            </a:r>
            <a:r>
              <a:rPr lang="en-US" sz="2400" spc="4" dirty="0" smtClean="0">
                <a:latin typeface="Times New Roman"/>
                <a:cs typeface="Times New Roman"/>
              </a:rPr>
              <a:t>i</a:t>
            </a:r>
            <a:r>
              <a:rPr lang="en-US" sz="2400" spc="-4" dirty="0" smtClean="0">
                <a:latin typeface="Times New Roman"/>
                <a:cs typeface="Times New Roman"/>
              </a:rPr>
              <a:t>ca</a:t>
            </a:r>
            <a:r>
              <a:rPr lang="en-US" sz="2400" spc="0" dirty="0" smtClean="0">
                <a:latin typeface="Times New Roman"/>
                <a:cs typeface="Times New Roman"/>
              </a:rPr>
              <a:t>te</a:t>
            </a:r>
            <a:r>
              <a:rPr lang="en-US" sz="2400" spc="45" dirty="0" smtClean="0">
                <a:latin typeface="Times New Roman"/>
                <a:cs typeface="Times New Roman"/>
              </a:rPr>
              <a:t> </a:t>
            </a:r>
            <a:r>
              <a:rPr lang="en-US" sz="2400" spc="0" dirty="0" smtClean="0">
                <a:latin typeface="Times New Roman"/>
                <a:cs typeface="Times New Roman"/>
              </a:rPr>
              <a:t>r</a:t>
            </a:r>
            <a:r>
              <a:rPr lang="en-US" sz="2400" spc="-9" dirty="0" smtClean="0">
                <a:latin typeface="Times New Roman"/>
                <a:cs typeface="Times New Roman"/>
              </a:rPr>
              <a:t>e</a:t>
            </a:r>
            <a:r>
              <a:rPr lang="en-US" sz="2400" spc="0" dirty="0" smtClean="0">
                <a:latin typeface="Times New Roman"/>
                <a:cs typeface="Times New Roman"/>
              </a:rPr>
              <a:t>n</a:t>
            </a:r>
            <a:r>
              <a:rPr lang="en-US" sz="2400" spc="-4" dirty="0" smtClean="0">
                <a:latin typeface="Times New Roman"/>
                <a:cs typeface="Times New Roman"/>
              </a:rPr>
              <a:t>a</a:t>
            </a:r>
            <a:r>
              <a:rPr lang="en-US" sz="2400" spc="0" dirty="0" smtClean="0">
                <a:latin typeface="Times New Roman"/>
                <a:cs typeface="Times New Roman"/>
              </a:rPr>
              <a:t>l</a:t>
            </a:r>
            <a:r>
              <a:rPr lang="en-US" sz="2400" spc="40" dirty="0" smtClean="0">
                <a:latin typeface="Times New Roman"/>
                <a:cs typeface="Times New Roman"/>
              </a:rPr>
              <a:t> </a:t>
            </a:r>
            <a:r>
              <a:rPr lang="en-US" sz="2400" spc="0" dirty="0" smtClean="0">
                <a:latin typeface="Times New Roman"/>
                <a:cs typeface="Times New Roman"/>
              </a:rPr>
              <a:t>insuf</a:t>
            </a:r>
            <a:r>
              <a:rPr lang="en-US" sz="2400" spc="-4" dirty="0" smtClean="0">
                <a:latin typeface="Times New Roman"/>
                <a:cs typeface="Times New Roman"/>
              </a:rPr>
              <a:t>f</a:t>
            </a:r>
            <a:r>
              <a:rPr lang="en-US" sz="2400" spc="0" dirty="0" smtClean="0">
                <a:latin typeface="Times New Roman"/>
                <a:cs typeface="Times New Roman"/>
              </a:rPr>
              <a:t>ici</a:t>
            </a:r>
            <a:r>
              <a:rPr lang="en-US" sz="2400" spc="-4" dirty="0" smtClean="0">
                <a:latin typeface="Times New Roman"/>
                <a:cs typeface="Times New Roman"/>
              </a:rPr>
              <a:t>e</a:t>
            </a:r>
            <a:r>
              <a:rPr lang="en-US" sz="2400" spc="0" dirty="0" smtClean="0">
                <a:latin typeface="Times New Roman"/>
                <a:cs typeface="Times New Roman"/>
              </a:rPr>
              <a:t>n</a:t>
            </a:r>
            <a:r>
              <a:rPr lang="en-US" sz="2400" spc="-4" dirty="0" smtClean="0">
                <a:latin typeface="Times New Roman"/>
                <a:cs typeface="Times New Roman"/>
              </a:rPr>
              <a:t>c</a:t>
            </a:r>
            <a:r>
              <a:rPr lang="en-US" sz="2400" spc="-34" dirty="0" smtClean="0">
                <a:latin typeface="Times New Roman"/>
                <a:cs typeface="Times New Roman"/>
              </a:rPr>
              <a:t>y</a:t>
            </a:r>
            <a:r>
              <a:rPr lang="en-US" sz="2400" spc="0" dirty="0" smtClean="0">
                <a:latin typeface="Times New Roman"/>
                <a:cs typeface="Times New Roman"/>
              </a:rPr>
              <a:t>.</a:t>
            </a:r>
            <a:r>
              <a:rPr lang="en-US" sz="2400" spc="50" dirty="0" smtClean="0">
                <a:latin typeface="Times New Roman"/>
                <a:cs typeface="Times New Roman"/>
              </a:rPr>
              <a:t> (See the notes below).</a:t>
            </a:r>
            <a:endParaRPr lang="en-US" sz="2400" dirty="0" smtClean="0">
              <a:latin typeface="Times New Roman"/>
              <a:cs typeface="Times New Roman"/>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381000"/>
            <a:ext cx="8763000" cy="5262979"/>
          </a:xfrm>
          <a:prstGeom prst="rect">
            <a:avLst/>
          </a:prstGeom>
        </p:spPr>
        <p:txBody>
          <a:bodyPr wrap="square">
            <a:spAutoFit/>
          </a:bodyPr>
          <a:lstStyle/>
          <a:p>
            <a:pPr algn="just"/>
            <a:r>
              <a:rPr lang="en-US" sz="2400" b="1" u="sng" dirty="0" smtClean="0">
                <a:latin typeface="Times New Roman" pitchFamily="18" charset="0"/>
                <a:cs typeface="Times New Roman" pitchFamily="18" charset="0"/>
              </a:rPr>
              <a:t>Glomerular function:</a:t>
            </a:r>
            <a:endParaRPr lang="en-US" sz="24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Glomerular filtration rate (GFR):</a:t>
            </a:r>
          </a:p>
          <a:p>
            <a:pPr algn="just"/>
            <a:r>
              <a:rPr lang="en-US" sz="2400" b="1" dirty="0" smtClean="0">
                <a:latin typeface="Times New Roman" pitchFamily="18" charset="0"/>
                <a:cs typeface="Times New Roman" pitchFamily="18" charset="0"/>
              </a:rPr>
              <a:t>     </a:t>
            </a:r>
            <a:r>
              <a:rPr lang="en-US" sz="2400" u="sng" dirty="0" smtClean="0">
                <a:latin typeface="Times New Roman" pitchFamily="18" charset="0"/>
                <a:cs typeface="Times New Roman" pitchFamily="18" charset="0"/>
              </a:rPr>
              <a:t>It is the fluid that filtrate through the glomerulus into Bowman`s capsule each minute in all nephrons of both kidneys</a:t>
            </a:r>
            <a:r>
              <a:rPr lang="en-US" sz="2400" dirty="0" smtClean="0">
                <a:latin typeface="Times New Roman" pitchFamily="18" charset="0"/>
                <a:cs typeface="Times New Roman" pitchFamily="18" charset="0"/>
              </a:rPr>
              <a:t> which is about </a:t>
            </a:r>
            <a:r>
              <a:rPr lang="en-US" sz="2400" b="1" dirty="0" smtClean="0">
                <a:latin typeface="Times New Roman" pitchFamily="18" charset="0"/>
                <a:cs typeface="Times New Roman" pitchFamily="18" charset="0"/>
              </a:rPr>
              <a:t>125 ml/min</a:t>
            </a:r>
            <a:r>
              <a:rPr lang="en-US" sz="2400" dirty="0" smtClean="0">
                <a:latin typeface="Times New Roman" pitchFamily="18" charset="0"/>
                <a:cs typeface="Times New Roman" pitchFamily="18" charset="0"/>
              </a:rPr>
              <a:t> or</a:t>
            </a:r>
            <a:r>
              <a:rPr lang="en-US" sz="2400" b="1" dirty="0" smtClean="0">
                <a:latin typeface="Times New Roman" pitchFamily="18" charset="0"/>
                <a:cs typeface="Times New Roman" pitchFamily="18" charset="0"/>
              </a:rPr>
              <a:t> 180 L/day </a:t>
            </a:r>
            <a:r>
              <a:rPr lang="en-US" sz="2400" dirty="0" smtClean="0">
                <a:latin typeface="Times New Roman" pitchFamily="18" charset="0"/>
                <a:cs typeface="Times New Roman" pitchFamily="18" charset="0"/>
              </a:rPr>
              <a:t>in males (10% lower in female). The high GFR of the glomerular membrane is due to </a:t>
            </a:r>
            <a:r>
              <a:rPr lang="en-US" sz="2400" u="sng" dirty="0" smtClean="0">
                <a:latin typeface="Times New Roman" pitchFamily="18" charset="0"/>
                <a:cs typeface="Times New Roman" pitchFamily="18" charset="0"/>
              </a:rPr>
              <a:t>very high permeability</a:t>
            </a:r>
            <a:r>
              <a:rPr lang="en-US" sz="2400" dirty="0" smtClean="0">
                <a:latin typeface="Times New Roman" pitchFamily="18" charset="0"/>
                <a:cs typeface="Times New Roman" pitchFamily="18" charset="0"/>
              </a:rPr>
              <a:t> of the glomerulus capillaries, which is about </a:t>
            </a:r>
            <a:r>
              <a:rPr lang="en-US" sz="2400" u="sng" dirty="0" smtClean="0">
                <a:latin typeface="Times New Roman" pitchFamily="18" charset="0"/>
                <a:cs typeface="Times New Roman" pitchFamily="18" charset="0"/>
              </a:rPr>
              <a:t>100-500 times as great as that of the usual capillary.</a:t>
            </a:r>
            <a:r>
              <a:rPr lang="en-US" sz="2400" dirty="0" smtClean="0">
                <a:latin typeface="Times New Roman" pitchFamily="18" charset="0"/>
                <a:cs typeface="Times New Roman" pitchFamily="18" charset="0"/>
              </a:rPr>
              <a:t> Yet, despite the tremendous permeability of the glomerular membrane, </a:t>
            </a:r>
            <a:r>
              <a:rPr lang="en-US" sz="2400" u="sng" dirty="0" smtClean="0">
                <a:latin typeface="Times New Roman" pitchFamily="18" charset="0"/>
                <a:cs typeface="Times New Roman" pitchFamily="18" charset="0"/>
              </a:rPr>
              <a:t>it has an extremely high degree of selectivity</a:t>
            </a:r>
            <a:r>
              <a:rPr lang="en-US" sz="2400" dirty="0" smtClean="0">
                <a:latin typeface="Times New Roman" pitchFamily="18" charset="0"/>
                <a:cs typeface="Times New Roman" pitchFamily="18" charset="0"/>
              </a:rPr>
              <a:t>. The selectivity of the glomerular membrane depends on: </a:t>
            </a:r>
          </a:p>
          <a:p>
            <a:pPr algn="just"/>
            <a:r>
              <a:rPr lang="en-US" sz="2400" b="1" u="sng" dirty="0" smtClean="0">
                <a:latin typeface="Times New Roman" pitchFamily="18" charset="0"/>
                <a:cs typeface="Times New Roman" pitchFamily="18" charset="0"/>
              </a:rPr>
              <a:t>[1] Size of the molecules</a:t>
            </a:r>
            <a:r>
              <a:rPr lang="en-US" sz="2400" u="sng"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Neutral substance with effective molecular diameter of less than 4 nm are freely filtrated, and those with diameter more than 8 nm (80 A), filtration is zero. Between these two values, filtration is inversely proportional with diameter.</a:t>
            </a:r>
            <a:endParaRPr lang="en-US" sz="24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578108"/>
            <a:ext cx="8763000" cy="4093428"/>
          </a:xfrm>
          <a:prstGeom prst="rect">
            <a:avLst/>
          </a:prstGeom>
        </p:spPr>
        <p:txBody>
          <a:bodyPr wrap="square">
            <a:spAutoFit/>
          </a:bodyPr>
          <a:lstStyle/>
          <a:p>
            <a:pPr algn="just"/>
            <a:r>
              <a:rPr lang="en-US" sz="2600" b="1" u="sng" dirty="0" smtClean="0">
                <a:latin typeface="Times New Roman" pitchFamily="18" charset="0"/>
                <a:cs typeface="Times New Roman" pitchFamily="18" charset="0"/>
              </a:rPr>
              <a:t>[2] The electrical charges of the molecules:</a:t>
            </a:r>
            <a:r>
              <a:rPr lang="en-US" sz="2600" dirty="0" smtClean="0">
                <a:latin typeface="Times New Roman" pitchFamily="18" charset="0"/>
                <a:cs typeface="Times New Roman" pitchFamily="18" charset="0"/>
              </a:rPr>
              <a:t> This is because the inner side of the pores of the glomerular membrane is negatively charged repelling other negatively charged molecules that tend to pass through pores. </a:t>
            </a:r>
          </a:p>
          <a:p>
            <a:pPr algn="just"/>
            <a:endParaRPr lang="en-US" sz="2600" dirty="0" smtClean="0">
              <a:latin typeface="Times New Roman" pitchFamily="18" charset="0"/>
              <a:cs typeface="Times New Roman" pitchFamily="18" charset="0"/>
            </a:endParaRPr>
          </a:p>
          <a:p>
            <a:pPr algn="just"/>
            <a:r>
              <a:rPr lang="en-US" sz="2600" dirty="0" smtClean="0">
                <a:latin typeface="Times New Roman" pitchFamily="18" charset="0"/>
                <a:cs typeface="Times New Roman" pitchFamily="18" charset="0"/>
              </a:rPr>
              <a:t>     For these two reasons, the glomerular membrane is </a:t>
            </a:r>
            <a:r>
              <a:rPr lang="en-US" sz="2600" u="sng" dirty="0" smtClean="0">
                <a:latin typeface="Times New Roman" pitchFamily="18" charset="0"/>
                <a:cs typeface="Times New Roman" pitchFamily="18" charset="0"/>
              </a:rPr>
              <a:t>almost completely impermeable</a:t>
            </a:r>
            <a:r>
              <a:rPr lang="en-US" sz="2600" dirty="0" smtClean="0">
                <a:latin typeface="Times New Roman" pitchFamily="18" charset="0"/>
                <a:cs typeface="Times New Roman" pitchFamily="18" charset="0"/>
              </a:rPr>
              <a:t> to all plasma proteins </a:t>
            </a:r>
            <a:r>
              <a:rPr lang="en-US" sz="2600" u="sng" dirty="0" smtClean="0">
                <a:latin typeface="Times New Roman" pitchFamily="18" charset="0"/>
                <a:cs typeface="Times New Roman" pitchFamily="18" charset="0"/>
              </a:rPr>
              <a:t>but is highly permeable</a:t>
            </a:r>
            <a:r>
              <a:rPr lang="en-US" sz="2600" dirty="0" smtClean="0">
                <a:latin typeface="Times New Roman" pitchFamily="18" charset="0"/>
                <a:cs typeface="Times New Roman" pitchFamily="18" charset="0"/>
              </a:rPr>
              <a:t> to all other dissolved substances in normal plasma. </a:t>
            </a:r>
          </a:p>
          <a:p>
            <a:pPr algn="just"/>
            <a:r>
              <a:rPr lang="en-US" sz="2600" u="sng" dirty="0" smtClean="0">
                <a:latin typeface="Times New Roman" pitchFamily="18" charset="0"/>
                <a:cs typeface="Times New Roman" pitchFamily="18" charset="0"/>
              </a:rPr>
              <a:t>The composition of the glomerular filtrate is the same as plasma except that it has no significant amount of proteins.</a:t>
            </a:r>
            <a:r>
              <a:rPr lang="en-US" sz="2600" dirty="0" smtClean="0">
                <a:latin typeface="Times New Roman" pitchFamily="18" charset="0"/>
                <a:cs typeface="Times New Roman" pitchFamily="18" charset="0"/>
              </a:rPr>
              <a:t>     </a:t>
            </a:r>
            <a:endParaRPr lang="en-US" sz="26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13"/>
          <p:cNvPicPr>
            <a:picLocks noChangeAspect="1" noChangeArrowheads="1"/>
          </p:cNvPicPr>
          <p:nvPr/>
        </p:nvPicPr>
        <p:blipFill>
          <a:blip r:embed="rId3"/>
          <a:srcRect/>
          <a:stretch>
            <a:fillRect/>
          </a:stretch>
        </p:blipFill>
        <p:spPr bwMode="auto">
          <a:xfrm>
            <a:off x="238870" y="2364258"/>
            <a:ext cx="8676530" cy="3519580"/>
          </a:xfrm>
          <a:prstGeom prst="rect">
            <a:avLst/>
          </a:prstGeom>
          <a:noFill/>
          <a:ln w="9525">
            <a:noFill/>
            <a:miter lim="800000"/>
            <a:headEnd/>
            <a:tailEnd/>
          </a:ln>
        </p:spPr>
      </p:pic>
      <p:sp>
        <p:nvSpPr>
          <p:cNvPr id="4" name="Rectangle 3"/>
          <p:cNvSpPr/>
          <p:nvPr/>
        </p:nvSpPr>
        <p:spPr>
          <a:xfrm>
            <a:off x="228600" y="381000"/>
            <a:ext cx="8686800" cy="1692771"/>
          </a:xfrm>
          <a:prstGeom prst="rect">
            <a:avLst/>
          </a:prstGeom>
        </p:spPr>
        <p:txBody>
          <a:bodyPr wrap="square">
            <a:spAutoFit/>
          </a:bodyPr>
          <a:lstStyle/>
          <a:p>
            <a:pPr algn="just"/>
            <a:r>
              <a:rPr lang="en-US" sz="2600" dirty="0" smtClean="0">
                <a:latin typeface="Times New Roman" pitchFamily="18" charset="0"/>
                <a:cs typeface="Times New Roman" pitchFamily="18" charset="0"/>
              </a:rPr>
              <a:t>The</a:t>
            </a:r>
            <a:r>
              <a:rPr lang="en-US" sz="2600" b="1" dirty="0" smtClean="0">
                <a:latin typeface="Times New Roman" pitchFamily="18" charset="0"/>
                <a:cs typeface="Times New Roman" pitchFamily="18" charset="0"/>
              </a:rPr>
              <a:t> filtration fraction</a:t>
            </a:r>
            <a:r>
              <a:rPr lang="en-US" sz="2600" dirty="0" smtClean="0">
                <a:latin typeface="Times New Roman" pitchFamily="18" charset="0"/>
                <a:cs typeface="Times New Roman" pitchFamily="18" charset="0"/>
              </a:rPr>
              <a:t> is the fraction of the renal plasma flow that becomes glomerular filtrate. Since the normal plasma flow through both kidneys is 650 ml/min and the normal GFR is 125 ml/min, the average filtration fraction is about 1/5 or 19%.</a:t>
            </a:r>
            <a:endParaRPr lang="en-US" sz="2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1"/>
            <a:ext cx="8686800" cy="6370975"/>
          </a:xfrm>
          <a:prstGeom prst="rect">
            <a:avLst/>
          </a:prstGeom>
        </p:spPr>
        <p:txBody>
          <a:bodyPr wrap="square">
            <a:spAutoFit/>
          </a:bodyPr>
          <a:lstStyle/>
          <a:p>
            <a:pPr algn="just"/>
            <a:r>
              <a:rPr lang="en-US" sz="2400" b="1" u="sng" dirty="0" smtClean="0">
                <a:latin typeface="Times New Roman" pitchFamily="18" charset="0"/>
                <a:cs typeface="Times New Roman" pitchFamily="18" charset="0"/>
              </a:rPr>
              <a:t>Factors that affect GFR</a:t>
            </a:r>
            <a:r>
              <a:rPr lang="en-US" sz="2400" u="sng"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GFR is determined by </a:t>
            </a:r>
            <a:r>
              <a:rPr lang="en-US" sz="2400" b="1"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the net filtration pressure </a:t>
            </a:r>
            <a:r>
              <a:rPr lang="en-US" sz="2400" dirty="0" smtClean="0">
                <a:latin typeface="Times New Roman" pitchFamily="18" charset="0"/>
                <a:cs typeface="Times New Roman" pitchFamily="18" charset="0"/>
              </a:rPr>
              <a:t>and </a:t>
            </a:r>
            <a:r>
              <a:rPr lang="en-US" sz="2400" b="1" dirty="0" smtClean="0">
                <a:latin typeface="Times New Roman" pitchFamily="18" charset="0"/>
                <a:cs typeface="Times New Roman" pitchFamily="18" charset="0"/>
              </a:rPr>
              <a:t>[2] the capillary filtration coefficient (K</a:t>
            </a:r>
            <a:r>
              <a:rPr lang="en-US" sz="2400" b="1" baseline="-25000" dirty="0" smtClean="0">
                <a:latin typeface="Times New Roman" pitchFamily="18" charset="0"/>
                <a:cs typeface="Times New Roman" pitchFamily="18" charset="0"/>
              </a:rPr>
              <a:t>f</a:t>
            </a:r>
            <a:r>
              <a:rPr lang="en-US" sz="2400" b="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     GFR can be expressed mathematically as below:</a:t>
            </a:r>
          </a:p>
          <a:p>
            <a:pPr algn="just"/>
            <a:endParaRPr lang="en-US" sz="2400" dirty="0" smtClean="0">
              <a:latin typeface="Times New Roman" pitchFamily="18" charset="0"/>
              <a:cs typeface="Times New Roman" pitchFamily="18" charset="0"/>
            </a:endParaRPr>
          </a:p>
          <a:p>
            <a:pPr algn="ctr"/>
            <a:r>
              <a:rPr lang="en-US" sz="2400" b="1" dirty="0" smtClean="0">
                <a:latin typeface="Times New Roman" pitchFamily="18" charset="0"/>
                <a:cs typeface="Times New Roman" pitchFamily="18" charset="0"/>
              </a:rPr>
              <a:t>GFR = K</a:t>
            </a:r>
            <a:r>
              <a:rPr lang="en-US" sz="2400" b="1" baseline="-25000" dirty="0" smtClean="0">
                <a:latin typeface="Times New Roman" pitchFamily="18" charset="0"/>
                <a:cs typeface="Times New Roman" pitchFamily="18" charset="0"/>
              </a:rPr>
              <a:t>f</a:t>
            </a:r>
            <a:r>
              <a:rPr lang="en-US" sz="2400" b="1" dirty="0" smtClean="0">
                <a:latin typeface="Times New Roman" pitchFamily="18" charset="0"/>
                <a:cs typeface="Times New Roman" pitchFamily="18" charset="0"/>
              </a:rPr>
              <a:t> X net filtration pressure</a:t>
            </a:r>
          </a:p>
          <a:p>
            <a:pPr algn="just"/>
            <a:endParaRPr lang="en-US" sz="2400" b="1"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Net filtration pressure =	</a:t>
            </a:r>
          </a:p>
          <a:p>
            <a:pPr algn="just"/>
            <a:r>
              <a:rPr lang="en-US" sz="2400" dirty="0" smtClean="0">
                <a:latin typeface="Times New Roman" pitchFamily="18" charset="0"/>
                <a:cs typeface="Times New Roman" pitchFamily="18" charset="0"/>
              </a:rPr>
              <a:t>(Glomerular pressure </a:t>
            </a:r>
            <a:r>
              <a:rPr lang="en-US" sz="2400" b="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Colloid osmotic pressure in Bowman’s capsule) </a:t>
            </a:r>
            <a:r>
              <a:rPr lang="en-US" sz="2400" b="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(Capsular pressure  </a:t>
            </a:r>
            <a:r>
              <a:rPr lang="en-US" sz="2400" b="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Colloid osmotic pressure of the glomerular capillaries) </a:t>
            </a:r>
          </a:p>
          <a:p>
            <a:pPr algn="just"/>
            <a:endParaRPr lang="en-US" sz="2400" dirty="0" smtClean="0">
              <a:latin typeface="Times New Roman" pitchFamily="18" charset="0"/>
              <a:cs typeface="Times New Roman" pitchFamily="18" charset="0"/>
            </a:endParaRPr>
          </a:p>
          <a:p>
            <a:pPr algn="just"/>
            <a:r>
              <a:rPr lang="en-US" sz="2400" b="1"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a:t>
            </a:r>
            <a:r>
              <a:rPr lang="en-US" sz="2400" b="1" dirty="0" smtClean="0">
                <a:latin typeface="Times New Roman" pitchFamily="18" charset="0"/>
                <a:cs typeface="Times New Roman" pitchFamily="18" charset="0"/>
              </a:rPr>
              <a:t>The net filtration pressure:</a:t>
            </a: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Is</a:t>
            </a:r>
            <a:r>
              <a:rPr lang="en-US" sz="2400" u="sng" dirty="0" smtClean="0">
                <a:latin typeface="Times New Roman" pitchFamily="18" charset="0"/>
                <a:cs typeface="Times New Roman" pitchFamily="18" charset="0"/>
              </a:rPr>
              <a:t> the net pressure forcing fluid through glomerular membrane</a:t>
            </a:r>
            <a:r>
              <a:rPr lang="en-US" sz="2400" dirty="0" smtClean="0">
                <a:latin typeface="Times New Roman" pitchFamily="18" charset="0"/>
                <a:cs typeface="Times New Roman" pitchFamily="18" charset="0"/>
              </a:rPr>
              <a:t> (the Starling forces) which is determined by:</a:t>
            </a:r>
          </a:p>
          <a:p>
            <a:pPr marL="396875" indent="-396875" algn="just"/>
            <a:r>
              <a:rPr lang="en-US" sz="2400" b="1" dirty="0" smtClean="0">
                <a:latin typeface="Times New Roman" pitchFamily="18" charset="0"/>
                <a:cs typeface="Times New Roman" pitchFamily="18" charset="0"/>
              </a:rPr>
              <a:t>A-	Glomerular capillary hydrostatic pressure:</a:t>
            </a:r>
            <a:r>
              <a:rPr lang="en-US" sz="2400" dirty="0" smtClean="0">
                <a:latin typeface="Times New Roman" pitchFamily="18" charset="0"/>
                <a:cs typeface="Times New Roman" pitchFamily="18" charset="0"/>
              </a:rPr>
              <a:t> This can be affected by several factors:</a:t>
            </a:r>
            <a:endParaRPr lang="en-US" sz="2400"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381000"/>
            <a:ext cx="8686800" cy="5847755"/>
          </a:xfrm>
          <a:prstGeom prst="rect">
            <a:avLst/>
          </a:prstGeom>
        </p:spPr>
        <p:txBody>
          <a:bodyPr wrap="square">
            <a:spAutoFit/>
          </a:bodyPr>
          <a:lstStyle/>
          <a:p>
            <a:pPr marL="346075" indent="-346075" algn="just"/>
            <a:r>
              <a:rPr lang="en-US" sz="2200" b="1" dirty="0" smtClean="0">
                <a:latin typeface="Times New Roman" pitchFamily="18" charset="0"/>
                <a:cs typeface="Times New Roman" pitchFamily="18" charset="0"/>
              </a:rPr>
              <a:t>1 -	Renal blood flow:</a:t>
            </a:r>
            <a:r>
              <a:rPr lang="en-US" sz="2200" dirty="0" smtClean="0">
                <a:latin typeface="Times New Roman" pitchFamily="18" charset="0"/>
                <a:cs typeface="Times New Roman" pitchFamily="18" charset="0"/>
              </a:rPr>
              <a:t> Increase blood flow through the nephrons greatly increases the GFR for two reasons: (A) </a:t>
            </a:r>
            <a:r>
              <a:rPr lang="en-US" sz="2200" u="sng" dirty="0" smtClean="0">
                <a:latin typeface="Times New Roman" pitchFamily="18" charset="0"/>
                <a:cs typeface="Times New Roman" pitchFamily="18" charset="0"/>
              </a:rPr>
              <a:t>The increasing flow increases the glomerular pressure</a:t>
            </a:r>
            <a:r>
              <a:rPr lang="en-US" sz="2200" dirty="0" smtClean="0">
                <a:latin typeface="Times New Roman" pitchFamily="18" charset="0"/>
                <a:cs typeface="Times New Roman" pitchFamily="18" charset="0"/>
              </a:rPr>
              <a:t> which enhances filtration. (B) </a:t>
            </a:r>
            <a:r>
              <a:rPr lang="en-US" sz="2200" u="sng" dirty="0" smtClean="0">
                <a:latin typeface="Times New Roman" pitchFamily="18" charset="0"/>
                <a:cs typeface="Times New Roman" pitchFamily="18" charset="0"/>
              </a:rPr>
              <a:t>The increased flow through the nephrons allows less time</a:t>
            </a:r>
            <a:r>
              <a:rPr lang="en-US" sz="2200" dirty="0" smtClean="0">
                <a:latin typeface="Times New Roman" pitchFamily="18" charset="0"/>
                <a:cs typeface="Times New Roman" pitchFamily="18" charset="0"/>
              </a:rPr>
              <a:t> for plasma proteins to be more concentrated at the venous end of the glomerular capillaries bed. Therefore, far less inhibitory influence on glomerular filtration.</a:t>
            </a:r>
          </a:p>
          <a:p>
            <a:pPr marL="346075" indent="-346075" algn="just"/>
            <a:r>
              <a:rPr lang="en-US" sz="2200" b="1" dirty="0" smtClean="0">
                <a:latin typeface="Times New Roman" pitchFamily="18" charset="0"/>
                <a:cs typeface="Times New Roman" pitchFamily="18" charset="0"/>
              </a:rPr>
              <a:t>2 -	Afferent arteriolar constriction:</a:t>
            </a:r>
            <a:r>
              <a:rPr lang="en-US" sz="2200" dirty="0" smtClean="0">
                <a:latin typeface="Times New Roman" pitchFamily="18" charset="0"/>
                <a:cs typeface="Times New Roman" pitchFamily="18" charset="0"/>
              </a:rPr>
              <a:t> Leads </a:t>
            </a:r>
            <a:r>
              <a:rPr lang="en-US" sz="2200" u="sng" dirty="0" smtClean="0">
                <a:latin typeface="Times New Roman" pitchFamily="18" charset="0"/>
                <a:cs typeface="Times New Roman" pitchFamily="18" charset="0"/>
              </a:rPr>
              <a:t>to decrease the rate of blood flow into the glomeruli</a:t>
            </a:r>
            <a:r>
              <a:rPr lang="en-US" sz="2200" dirty="0" smtClean="0">
                <a:latin typeface="Times New Roman" pitchFamily="18" charset="0"/>
                <a:cs typeface="Times New Roman" pitchFamily="18" charset="0"/>
              </a:rPr>
              <a:t> and also </a:t>
            </a:r>
            <a:r>
              <a:rPr lang="en-US" sz="2200" u="sng" dirty="0" smtClean="0">
                <a:latin typeface="Times New Roman" pitchFamily="18" charset="0"/>
                <a:cs typeface="Times New Roman" pitchFamily="18" charset="0"/>
              </a:rPr>
              <a:t>decrease the glomerular pressure and decrease the GFR</a:t>
            </a:r>
            <a:r>
              <a:rPr lang="en-US" sz="2200" dirty="0" smtClean="0">
                <a:latin typeface="Times New Roman" pitchFamily="18" charset="0"/>
                <a:cs typeface="Times New Roman" pitchFamily="18" charset="0"/>
              </a:rPr>
              <a:t>, and vice versa.</a:t>
            </a:r>
          </a:p>
          <a:p>
            <a:pPr marL="346075" indent="-346075" algn="just"/>
            <a:r>
              <a:rPr lang="en-US" sz="2200" b="1" dirty="0" smtClean="0">
                <a:latin typeface="Times New Roman" pitchFamily="18" charset="0"/>
                <a:cs typeface="Times New Roman" pitchFamily="18" charset="0"/>
              </a:rPr>
              <a:t>3 -	Efferent arteriolar constriction:</a:t>
            </a:r>
            <a:r>
              <a:rPr lang="en-US" sz="2200" dirty="0" smtClean="0">
                <a:latin typeface="Times New Roman" pitchFamily="18" charset="0"/>
                <a:cs typeface="Times New Roman" pitchFamily="18" charset="0"/>
              </a:rPr>
              <a:t> A </a:t>
            </a:r>
            <a:r>
              <a:rPr lang="en-US" sz="2200" u="sng" dirty="0" smtClean="0">
                <a:latin typeface="Times New Roman" pitchFamily="18" charset="0"/>
                <a:cs typeface="Times New Roman" pitchFamily="18" charset="0"/>
              </a:rPr>
              <a:t>slight</a:t>
            </a:r>
            <a:r>
              <a:rPr lang="en-US" sz="2200" dirty="0" smtClean="0">
                <a:latin typeface="Times New Roman" pitchFamily="18" charset="0"/>
                <a:cs typeface="Times New Roman" pitchFamily="18" charset="0"/>
              </a:rPr>
              <a:t> efferent arteriolar constriction increases the glomerular pressure causing slight increase in GFR. However, </a:t>
            </a:r>
            <a:r>
              <a:rPr lang="en-US" sz="2200" u="sng" dirty="0" smtClean="0">
                <a:latin typeface="Times New Roman" pitchFamily="18" charset="0"/>
                <a:cs typeface="Times New Roman" pitchFamily="18" charset="0"/>
              </a:rPr>
              <a:t>moderate and severe</a:t>
            </a:r>
            <a:r>
              <a:rPr lang="en-US" sz="2200" dirty="0" smtClean="0">
                <a:latin typeface="Times New Roman" pitchFamily="18" charset="0"/>
                <a:cs typeface="Times New Roman" pitchFamily="18" charset="0"/>
              </a:rPr>
              <a:t> efferent arteriolar constriction causes a paradoxical decrease in the GFR despite the elevated glomerular pressure. This is due to the fact that plasma in this case will remain for long period of time in the glomerulus, and extra large portion of plasma will filter out. This will increase the plasma colloid osmotic pressure to excessive level causing a decrease in the GFR.</a:t>
            </a:r>
            <a:endParaRPr lang="en-US" sz="2200"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079480"/>
            <a:ext cx="8686800" cy="3416320"/>
          </a:xfrm>
          <a:prstGeom prst="rect">
            <a:avLst/>
          </a:prstGeom>
        </p:spPr>
        <p:txBody>
          <a:bodyPr wrap="square">
            <a:spAutoFit/>
          </a:bodyPr>
          <a:lstStyle/>
          <a:p>
            <a:pPr marL="457200" indent="-457200" algn="just"/>
            <a:r>
              <a:rPr lang="en-US" sz="2400" b="1" dirty="0" smtClean="0">
                <a:latin typeface="Times New Roman" pitchFamily="18" charset="0"/>
                <a:cs typeface="Times New Roman" pitchFamily="18" charset="0"/>
              </a:rPr>
              <a:t>B -	The change in Bowman’s capsule hydrostatic pressure:</a:t>
            </a:r>
            <a:r>
              <a:rPr lang="en-US" sz="2400" dirty="0" smtClean="0">
                <a:latin typeface="Times New Roman" pitchFamily="18" charset="0"/>
                <a:cs typeface="Times New Roman" pitchFamily="18" charset="0"/>
              </a:rPr>
              <a:t> Increasing the hydrostatic pressure in Bowman’s capsule (as in urinary tract obstruction) reduces GFR and vice versa.</a:t>
            </a:r>
          </a:p>
          <a:p>
            <a:pPr marL="457200" indent="-457200" algn="just"/>
            <a:r>
              <a:rPr lang="en-US" sz="2400" b="1" dirty="0" smtClean="0">
                <a:latin typeface="Times New Roman" pitchFamily="18" charset="0"/>
                <a:cs typeface="Times New Roman" pitchFamily="18" charset="0"/>
              </a:rPr>
              <a:t>C -	The change in glomerular capillary colloid osmotic pressure:</a:t>
            </a:r>
            <a:r>
              <a:rPr lang="en-US" sz="2400" dirty="0" smtClean="0">
                <a:latin typeface="Times New Roman" pitchFamily="18" charset="0"/>
                <a:cs typeface="Times New Roman" pitchFamily="18" charset="0"/>
              </a:rPr>
              <a:t> A decrease in the glomerular capillary colloid osmotic pressure increases GFR and vice versa.</a:t>
            </a:r>
          </a:p>
          <a:p>
            <a:pPr marL="457200" indent="-457200" algn="just"/>
            <a:r>
              <a:rPr lang="en-US" sz="2400" b="1" dirty="0" smtClean="0">
                <a:latin typeface="Times New Roman" pitchFamily="18" charset="0"/>
                <a:cs typeface="Times New Roman" pitchFamily="18" charset="0"/>
              </a:rPr>
              <a:t>D -	An increase in the Bowman’s colloid osmotic pressure:</a:t>
            </a:r>
            <a:r>
              <a:rPr lang="en-US" sz="2400" dirty="0" smtClean="0">
                <a:latin typeface="Times New Roman" pitchFamily="18" charset="0"/>
                <a:cs typeface="Times New Roman" pitchFamily="18" charset="0"/>
              </a:rPr>
              <a:t> This may occur in diseases that causes filtration of proteins across glomerular membrane and consequently increases GFR.</a:t>
            </a:r>
            <a:endParaRPr lang="en-US" sz="24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668953"/>
            <a:ext cx="8686800" cy="4893647"/>
          </a:xfrm>
          <a:prstGeom prst="rect">
            <a:avLst/>
          </a:prstGeom>
        </p:spPr>
        <p:txBody>
          <a:bodyPr wrap="square">
            <a:spAutoFit/>
          </a:bodyPr>
          <a:lstStyle/>
          <a:p>
            <a:pPr algn="just"/>
            <a:r>
              <a:rPr lang="en-US" sz="2400" b="1" dirty="0" smtClean="0">
                <a:latin typeface="Times New Roman" pitchFamily="18" charset="0"/>
                <a:cs typeface="Times New Roman" pitchFamily="18" charset="0"/>
              </a:rPr>
              <a:t>[2] The capillary filtration coefficient (K</a:t>
            </a:r>
            <a:r>
              <a:rPr lang="en-US" sz="2400" b="1" baseline="-25000" dirty="0" smtClean="0">
                <a:latin typeface="Times New Roman" pitchFamily="18" charset="0"/>
                <a:cs typeface="Times New Roman" pitchFamily="18" charset="0"/>
              </a:rPr>
              <a:t>f</a:t>
            </a:r>
            <a:r>
              <a:rPr lang="en-US" sz="2400" b="1" dirty="0" smtClean="0">
                <a:latin typeface="Times New Roman" pitchFamily="18" charset="0"/>
                <a:cs typeface="Times New Roman" pitchFamily="18" charset="0"/>
              </a:rPr>
              <a:t>):</a:t>
            </a: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I</a:t>
            </a:r>
            <a:r>
              <a:rPr lang="en-US" sz="2400" u="sng" dirty="0" smtClean="0">
                <a:latin typeface="Times New Roman" pitchFamily="18" charset="0"/>
                <a:cs typeface="Times New Roman" pitchFamily="18" charset="0"/>
              </a:rPr>
              <a:t>s the product of the permeability and filtering surface area of the capillaries.</a:t>
            </a:r>
            <a:r>
              <a:rPr lang="en-US" sz="2400" dirty="0" smtClean="0">
                <a:latin typeface="Times New Roman" pitchFamily="18" charset="0"/>
                <a:cs typeface="Times New Roman" pitchFamily="18" charset="0"/>
              </a:rPr>
              <a:t> </a:t>
            </a:r>
          </a:p>
          <a:p>
            <a:pPr algn="just"/>
            <a:r>
              <a:rPr lang="en-US" sz="2400" dirty="0" smtClean="0">
                <a:latin typeface="Times New Roman" pitchFamily="18" charset="0"/>
                <a:cs typeface="Times New Roman" pitchFamily="18" charset="0"/>
              </a:rPr>
              <a:t>It can be affected by:</a:t>
            </a:r>
          </a:p>
          <a:p>
            <a:pPr marL="457200" indent="-457200" algn="just"/>
            <a:r>
              <a:rPr lang="en-US" sz="2400" dirty="0" smtClean="0">
                <a:latin typeface="Times New Roman" pitchFamily="18" charset="0"/>
                <a:cs typeface="Times New Roman" pitchFamily="18" charset="0"/>
              </a:rPr>
              <a:t>A -	The changes in the permeability of the glomerular capillaries, which may be changed in disease state with consequent changes in the GFR. </a:t>
            </a:r>
          </a:p>
          <a:p>
            <a:pPr marL="457200" indent="-457200" algn="just"/>
            <a:r>
              <a:rPr lang="en-US" sz="2400" dirty="0" smtClean="0">
                <a:latin typeface="Times New Roman" pitchFamily="18" charset="0"/>
                <a:cs typeface="Times New Roman" pitchFamily="18" charset="0"/>
              </a:rPr>
              <a:t>B -	The thickness and the surface area of the capillary bed across which filtration is taking place which can be changed with a consequent change in the GFR. An example of such change is contraction or relaxation of mesangial cells in response to various substances can induce a decrease or an increase in the effective filtration surface area and eventual changes in the GFR.</a:t>
            </a:r>
            <a:endParaRPr lang="en-US" sz="2400"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668953"/>
            <a:ext cx="8686800" cy="5016758"/>
          </a:xfrm>
          <a:prstGeom prst="rect">
            <a:avLst/>
          </a:prstGeom>
        </p:spPr>
        <p:txBody>
          <a:bodyPr wrap="square">
            <a:spAutoFit/>
          </a:bodyPr>
          <a:lstStyle/>
          <a:p>
            <a:pPr algn="just"/>
            <a:r>
              <a:rPr lang="en-US" sz="3200" b="1" dirty="0" smtClean="0">
                <a:latin typeface="Times New Roman" pitchFamily="18" charset="0"/>
                <a:cs typeface="Times New Roman" pitchFamily="18" charset="0"/>
              </a:rPr>
              <a:t>In summary</a:t>
            </a:r>
            <a:r>
              <a:rPr lang="en-US" sz="3200" dirty="0" smtClean="0">
                <a:latin typeface="Times New Roman" pitchFamily="18" charset="0"/>
                <a:cs typeface="Times New Roman" pitchFamily="18" charset="0"/>
              </a:rPr>
              <a:t>:</a:t>
            </a:r>
          </a:p>
          <a:p>
            <a:pPr algn="just"/>
            <a:r>
              <a:rPr lang="en-US" sz="2400" b="1" dirty="0" smtClean="0">
                <a:latin typeface="Times New Roman" pitchFamily="18" charset="0"/>
                <a:cs typeface="Times New Roman" pitchFamily="18" charset="0"/>
              </a:rPr>
              <a:t>GFR</a:t>
            </a:r>
            <a:r>
              <a:rPr lang="en-US" sz="2400" dirty="0" smtClean="0">
                <a:latin typeface="Times New Roman" pitchFamily="18" charset="0"/>
                <a:cs typeface="Times New Roman" pitchFamily="18" charset="0"/>
              </a:rPr>
              <a:t> can be affected by:</a:t>
            </a:r>
          </a:p>
          <a:p>
            <a:pPr algn="just"/>
            <a:r>
              <a:rPr lang="en-US" sz="2400" b="1" dirty="0" smtClean="0">
                <a:latin typeface="Times New Roman" pitchFamily="18" charset="0"/>
                <a:cs typeface="Times New Roman" pitchFamily="18" charset="0"/>
              </a:rPr>
              <a:t>[1]:</a:t>
            </a:r>
            <a:r>
              <a:rPr lang="en-US" sz="2400" dirty="0" smtClean="0">
                <a:latin typeface="Times New Roman" pitchFamily="18" charset="0"/>
                <a:cs typeface="Times New Roman" pitchFamily="18" charset="0"/>
              </a:rPr>
              <a:t> The filtration pressure, which is influenced by:</a:t>
            </a:r>
          </a:p>
          <a:p>
            <a:pPr marL="395288" indent="-395288" algn="just"/>
            <a:r>
              <a:rPr lang="en-US" sz="2400" dirty="0" smtClean="0">
                <a:latin typeface="Times New Roman" pitchFamily="18" charset="0"/>
                <a:cs typeface="Times New Roman" pitchFamily="18" charset="0"/>
              </a:rPr>
              <a:t>A. Glomerular capillary hydrostatic pressure which is affected by:</a:t>
            </a:r>
          </a:p>
          <a:p>
            <a:pPr marL="395288" indent="-395288" algn="just"/>
            <a:r>
              <a:rPr lang="en-US" sz="2400" dirty="0" smtClean="0">
                <a:latin typeface="Times New Roman" pitchFamily="18" charset="0"/>
                <a:cs typeface="Times New Roman" pitchFamily="18" charset="0"/>
              </a:rPr>
              <a:t>	I.   Renal blood flow.</a:t>
            </a:r>
          </a:p>
          <a:p>
            <a:pPr marL="395288" indent="-395288" algn="just"/>
            <a:r>
              <a:rPr lang="en-US" sz="2400" dirty="0" smtClean="0">
                <a:latin typeface="Times New Roman" pitchFamily="18" charset="0"/>
                <a:cs typeface="Times New Roman" pitchFamily="18" charset="0"/>
              </a:rPr>
              <a:t>	II.  Afferent arteriolar constriction.</a:t>
            </a:r>
          </a:p>
          <a:p>
            <a:pPr marL="395288" indent="-395288" algn="just"/>
            <a:r>
              <a:rPr lang="en-US" sz="2400" dirty="0" smtClean="0">
                <a:latin typeface="Times New Roman" pitchFamily="18" charset="0"/>
                <a:cs typeface="Times New Roman" pitchFamily="18" charset="0"/>
              </a:rPr>
              <a:t>	III. Efferent arteriolar constriction.  </a:t>
            </a:r>
          </a:p>
          <a:p>
            <a:pPr marL="395288" indent="-395288" algn="just"/>
            <a:r>
              <a:rPr lang="en-US" sz="2400" dirty="0" smtClean="0">
                <a:latin typeface="Times New Roman" pitchFamily="18" charset="0"/>
                <a:cs typeface="Times New Roman" pitchFamily="18" charset="0"/>
              </a:rPr>
              <a:t>B. Bowman’s capsule hydrostatic pressure.</a:t>
            </a:r>
          </a:p>
          <a:p>
            <a:pPr marL="395288" indent="-395288" algn="just"/>
            <a:r>
              <a:rPr lang="en-US" sz="2400" dirty="0" smtClean="0">
                <a:latin typeface="Times New Roman" pitchFamily="18" charset="0"/>
                <a:cs typeface="Times New Roman" pitchFamily="18" charset="0"/>
              </a:rPr>
              <a:t>C. Glomerular capillary colloid osmotic pressure.</a:t>
            </a:r>
          </a:p>
          <a:p>
            <a:pPr marL="395288" indent="-395288" algn="just"/>
            <a:r>
              <a:rPr lang="en-US" sz="2400" dirty="0" smtClean="0">
                <a:latin typeface="Times New Roman" pitchFamily="18" charset="0"/>
                <a:cs typeface="Times New Roman" pitchFamily="18" charset="0"/>
              </a:rPr>
              <a:t>D. Bowman’s colloid osmotic pressure.</a:t>
            </a:r>
          </a:p>
          <a:p>
            <a:pPr marL="519113" indent="-519113" algn="just"/>
            <a:r>
              <a:rPr lang="en-US" sz="2400" b="1" dirty="0" smtClean="0">
                <a:latin typeface="Times New Roman" pitchFamily="18" charset="0"/>
                <a:cs typeface="Times New Roman" pitchFamily="18" charset="0"/>
              </a:rPr>
              <a:t>[2]:	</a:t>
            </a:r>
            <a:r>
              <a:rPr lang="en-US" sz="2400" dirty="0" smtClean="0">
                <a:latin typeface="Times New Roman" pitchFamily="18" charset="0"/>
                <a:cs typeface="Times New Roman" pitchFamily="18" charset="0"/>
              </a:rPr>
              <a:t>The capillary filtration coefficient (K</a:t>
            </a:r>
            <a:r>
              <a:rPr lang="en-US" sz="2400" baseline="-25000" dirty="0" smtClean="0">
                <a:latin typeface="Times New Roman" pitchFamily="18" charset="0"/>
                <a:cs typeface="Times New Roman" pitchFamily="18" charset="0"/>
              </a:rPr>
              <a:t>f</a:t>
            </a:r>
            <a:r>
              <a:rPr lang="en-US" sz="2400" dirty="0" smtClean="0">
                <a:latin typeface="Times New Roman" pitchFamily="18" charset="0"/>
                <a:cs typeface="Times New Roman" pitchFamily="18" charset="0"/>
              </a:rPr>
              <a:t>), which can be affected by:</a:t>
            </a:r>
          </a:p>
          <a:p>
            <a:pPr marL="395288" indent="-395288" algn="just"/>
            <a:r>
              <a:rPr lang="en-US" sz="2400" dirty="0" smtClean="0">
                <a:latin typeface="Times New Roman" pitchFamily="18" charset="0"/>
                <a:cs typeface="Times New Roman" pitchFamily="18" charset="0"/>
              </a:rPr>
              <a:t>A. The permeability of the glomerular capillaries.</a:t>
            </a:r>
          </a:p>
          <a:p>
            <a:pPr marL="395288" indent="-395288" algn="just"/>
            <a:r>
              <a:rPr lang="en-US" sz="2400" dirty="0" smtClean="0">
                <a:latin typeface="Times New Roman" pitchFamily="18" charset="0"/>
                <a:cs typeface="Times New Roman" pitchFamily="18" charset="0"/>
              </a:rPr>
              <a:t>B. The thickness and surface area of capillary bed.</a:t>
            </a:r>
            <a:endParaRPr lang="en-US" sz="24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534400" cy="5715000"/>
          </a:xfrm>
        </p:spPr>
        <p:txBody>
          <a:bodyPr>
            <a:normAutofit fontScale="77500" lnSpcReduction="20000"/>
          </a:bodyPr>
          <a:lstStyle/>
          <a:p>
            <a:pPr marL="395288" marR="533" indent="-395288" algn="just">
              <a:lnSpc>
                <a:spcPct val="110000"/>
              </a:lnSpc>
              <a:spcBef>
                <a:spcPts val="0"/>
              </a:spcBef>
              <a:buNone/>
            </a:pPr>
            <a:r>
              <a:rPr lang="en-US" dirty="0" smtClean="0">
                <a:latin typeface="Times New Roman"/>
                <a:cs typeface="Times New Roman"/>
              </a:rPr>
              <a:t>3 -	Kidn</a:t>
            </a:r>
            <a:r>
              <a:rPr lang="en-US" spc="-4" dirty="0" smtClean="0">
                <a:latin typeface="Times New Roman"/>
                <a:cs typeface="Times New Roman"/>
              </a:rPr>
              <a:t>e</a:t>
            </a:r>
            <a:r>
              <a:rPr lang="en-US" spc="-34" dirty="0" smtClean="0">
                <a:latin typeface="Times New Roman"/>
                <a:cs typeface="Times New Roman"/>
              </a:rPr>
              <a:t>y</a:t>
            </a:r>
            <a:r>
              <a:rPr lang="en-US" spc="0" dirty="0" smtClean="0">
                <a:latin typeface="Times New Roman"/>
                <a:cs typeface="Times New Roman"/>
              </a:rPr>
              <a:t>s</a:t>
            </a:r>
            <a:r>
              <a:rPr lang="en-US" spc="9" dirty="0" smtClean="0">
                <a:latin typeface="Times New Roman"/>
                <a:cs typeface="Times New Roman"/>
              </a:rPr>
              <a:t> </a:t>
            </a:r>
            <a:r>
              <a:rPr lang="en-US" spc="0" dirty="0" smtClean="0">
                <a:latin typeface="Times New Roman"/>
                <a:cs typeface="Times New Roman"/>
              </a:rPr>
              <a:t>play</a:t>
            </a:r>
            <a:r>
              <a:rPr lang="en-US" spc="-29" dirty="0" smtClean="0">
                <a:latin typeface="Times New Roman"/>
                <a:cs typeface="Times New Roman"/>
              </a:rPr>
              <a:t> </a:t>
            </a:r>
            <a:r>
              <a:rPr lang="en-US" spc="-4" dirty="0" smtClean="0">
                <a:latin typeface="Times New Roman"/>
                <a:cs typeface="Times New Roman"/>
              </a:rPr>
              <a:t>e</a:t>
            </a:r>
            <a:r>
              <a:rPr lang="en-US" spc="0" dirty="0" smtClean="0">
                <a:latin typeface="Times New Roman"/>
                <a:cs typeface="Times New Roman"/>
              </a:rPr>
              <a:t>ssential</a:t>
            </a:r>
            <a:r>
              <a:rPr lang="en-US" spc="9" dirty="0" smtClean="0">
                <a:latin typeface="Times New Roman"/>
                <a:cs typeface="Times New Roman"/>
              </a:rPr>
              <a:t> </a:t>
            </a:r>
            <a:r>
              <a:rPr lang="en-US" spc="0" dirty="0" smtClean="0">
                <a:latin typeface="Times New Roman"/>
                <a:cs typeface="Times New Roman"/>
              </a:rPr>
              <a:t>role</a:t>
            </a:r>
            <a:r>
              <a:rPr lang="en-US" spc="4" dirty="0" smtClean="0">
                <a:latin typeface="Times New Roman"/>
                <a:cs typeface="Times New Roman"/>
              </a:rPr>
              <a:t> </a:t>
            </a:r>
            <a:r>
              <a:rPr lang="en-US" spc="0" dirty="0" smtClean="0">
                <a:latin typeface="Times New Roman"/>
                <a:cs typeface="Times New Roman"/>
              </a:rPr>
              <a:t>in</a:t>
            </a:r>
            <a:r>
              <a:rPr lang="en-US" spc="14" dirty="0" smtClean="0">
                <a:latin typeface="Times New Roman"/>
                <a:cs typeface="Times New Roman"/>
              </a:rPr>
              <a:t> </a:t>
            </a:r>
            <a:r>
              <a:rPr lang="en-US" b="1" u="sng" spc="0" dirty="0" smtClean="0">
                <a:latin typeface="Times New Roman"/>
                <a:cs typeface="Times New Roman"/>
              </a:rPr>
              <a:t>r</a:t>
            </a:r>
            <a:r>
              <a:rPr lang="en-US" b="1" u="sng" spc="-9" dirty="0" smtClean="0">
                <a:latin typeface="Times New Roman"/>
                <a:cs typeface="Times New Roman"/>
              </a:rPr>
              <a:t>eg</a:t>
            </a:r>
            <a:r>
              <a:rPr lang="en-US" b="1" u="sng" spc="0" dirty="0" smtClean="0">
                <a:latin typeface="Times New Roman"/>
                <a:cs typeface="Times New Roman"/>
              </a:rPr>
              <a:t>ulati</a:t>
            </a:r>
            <a:r>
              <a:rPr lang="en-US" b="1" u="sng" spc="14" dirty="0" smtClean="0">
                <a:latin typeface="Times New Roman"/>
                <a:cs typeface="Times New Roman"/>
              </a:rPr>
              <a:t>o</a:t>
            </a:r>
            <a:r>
              <a:rPr lang="en-US" b="1" u="sng" spc="0" dirty="0" smtClean="0">
                <a:latin typeface="Times New Roman"/>
                <a:cs typeface="Times New Roman"/>
              </a:rPr>
              <a:t>n</a:t>
            </a:r>
            <a:r>
              <a:rPr lang="en-US" u="sng" spc="9" dirty="0" smtClean="0">
                <a:latin typeface="Times New Roman"/>
                <a:cs typeface="Times New Roman"/>
              </a:rPr>
              <a:t> </a:t>
            </a:r>
            <a:r>
              <a:rPr lang="en-US" u="sng" spc="0" dirty="0" smtClean="0">
                <a:latin typeface="Times New Roman"/>
                <a:cs typeface="Times New Roman"/>
              </a:rPr>
              <a:t>of</a:t>
            </a:r>
            <a:r>
              <a:rPr lang="en-US" u="sng" spc="4" dirty="0" smtClean="0">
                <a:latin typeface="Times New Roman"/>
                <a:cs typeface="Times New Roman"/>
              </a:rPr>
              <a:t> </a:t>
            </a:r>
            <a:r>
              <a:rPr lang="en-US" u="sng" spc="-4" dirty="0" smtClean="0">
                <a:latin typeface="Times New Roman"/>
                <a:cs typeface="Times New Roman"/>
              </a:rPr>
              <a:t>a</a:t>
            </a:r>
            <a:r>
              <a:rPr lang="en-US" u="sng" spc="0" dirty="0" smtClean="0">
                <a:latin typeface="Times New Roman"/>
                <a:cs typeface="Times New Roman"/>
              </a:rPr>
              <a:t>rt</a:t>
            </a:r>
            <a:r>
              <a:rPr lang="en-US" u="sng" spc="-4" dirty="0" smtClean="0">
                <a:latin typeface="Times New Roman"/>
                <a:cs typeface="Times New Roman"/>
              </a:rPr>
              <a:t>e</a:t>
            </a:r>
            <a:r>
              <a:rPr lang="en-US" u="sng" spc="0" dirty="0" smtClean="0">
                <a:latin typeface="Times New Roman"/>
                <a:cs typeface="Times New Roman"/>
              </a:rPr>
              <a:t>ri</a:t>
            </a:r>
            <a:r>
              <a:rPr lang="en-US" u="sng" spc="-4" dirty="0" smtClean="0">
                <a:latin typeface="Times New Roman"/>
                <a:cs typeface="Times New Roman"/>
              </a:rPr>
              <a:t>a</a:t>
            </a:r>
            <a:r>
              <a:rPr lang="en-US" u="sng" spc="0" dirty="0" smtClean="0">
                <a:latin typeface="Times New Roman"/>
                <a:cs typeface="Times New Roman"/>
              </a:rPr>
              <a:t>l</a:t>
            </a:r>
            <a:r>
              <a:rPr lang="en-US" u="sng" spc="14" dirty="0" smtClean="0">
                <a:latin typeface="Times New Roman"/>
                <a:cs typeface="Times New Roman"/>
              </a:rPr>
              <a:t> </a:t>
            </a:r>
            <a:r>
              <a:rPr lang="en-US" u="sng" spc="0" dirty="0" smtClean="0">
                <a:latin typeface="Times New Roman"/>
                <a:cs typeface="Times New Roman"/>
              </a:rPr>
              <a:t>p</a:t>
            </a:r>
            <a:r>
              <a:rPr lang="en-US" u="sng" spc="-4" dirty="0" smtClean="0">
                <a:latin typeface="Times New Roman"/>
                <a:cs typeface="Times New Roman"/>
              </a:rPr>
              <a:t>re</a:t>
            </a:r>
            <a:r>
              <a:rPr lang="en-US" u="sng" spc="0" dirty="0" smtClean="0">
                <a:latin typeface="Times New Roman"/>
                <a:cs typeface="Times New Roman"/>
              </a:rPr>
              <a:t>ssure</a:t>
            </a:r>
            <a:r>
              <a:rPr lang="en-US" u="sng" spc="4" dirty="0" smtClean="0">
                <a:latin typeface="Times New Roman"/>
                <a:cs typeface="Times New Roman"/>
              </a:rPr>
              <a:t> </a:t>
            </a:r>
            <a:r>
              <a:rPr lang="en-US" u="sng" spc="0" dirty="0" smtClean="0">
                <a:latin typeface="Times New Roman"/>
                <a:cs typeface="Times New Roman"/>
              </a:rPr>
              <a:t>both</a:t>
            </a:r>
            <a:r>
              <a:rPr lang="en-US" u="sng" spc="14" dirty="0" smtClean="0">
                <a:latin typeface="Times New Roman"/>
                <a:cs typeface="Times New Roman"/>
              </a:rPr>
              <a:t> </a:t>
            </a:r>
            <a:r>
              <a:rPr lang="en-US" u="sng" spc="0" dirty="0" smtClean="0">
                <a:latin typeface="Times New Roman"/>
                <a:cs typeface="Times New Roman"/>
              </a:rPr>
              <a:t>in</a:t>
            </a:r>
            <a:r>
              <a:rPr lang="en-US" u="sng" spc="14" dirty="0" smtClean="0">
                <a:latin typeface="Times New Roman"/>
                <a:cs typeface="Times New Roman"/>
              </a:rPr>
              <a:t> </a:t>
            </a:r>
            <a:r>
              <a:rPr lang="en-US" u="sng" spc="0" dirty="0" smtClean="0">
                <a:latin typeface="Times New Roman"/>
                <a:cs typeface="Times New Roman"/>
              </a:rPr>
              <a:t>long</a:t>
            </a:r>
            <a:r>
              <a:rPr lang="en-US" u="sng" spc="-4" dirty="0" smtClean="0">
                <a:latin typeface="Times New Roman"/>
                <a:cs typeface="Times New Roman"/>
              </a:rPr>
              <a:t>-</a:t>
            </a:r>
            <a:r>
              <a:rPr lang="en-US" u="sng" spc="0" dirty="0" smtClean="0">
                <a:latin typeface="Times New Roman"/>
                <a:cs typeface="Times New Roman"/>
              </a:rPr>
              <a:t>te</a:t>
            </a:r>
            <a:r>
              <a:rPr lang="en-US" u="sng" spc="-4" dirty="0" smtClean="0">
                <a:latin typeface="Times New Roman"/>
                <a:cs typeface="Times New Roman"/>
              </a:rPr>
              <a:t>r</a:t>
            </a:r>
            <a:r>
              <a:rPr lang="en-US" u="sng" spc="0" dirty="0" smtClean="0">
                <a:latin typeface="Times New Roman"/>
                <a:cs typeface="Times New Roman"/>
              </a:rPr>
              <a:t>m</a:t>
            </a:r>
            <a:r>
              <a:rPr lang="en-US" u="sng" spc="14" dirty="0" smtClean="0">
                <a:latin typeface="Times New Roman"/>
                <a:cs typeface="Times New Roman"/>
              </a:rPr>
              <a:t> </a:t>
            </a:r>
            <a:r>
              <a:rPr lang="en-US" u="sng" spc="0" dirty="0" smtClean="0">
                <a:latin typeface="Times New Roman"/>
                <a:cs typeface="Times New Roman"/>
              </a:rPr>
              <a:t>r</a:t>
            </a:r>
            <a:r>
              <a:rPr lang="en-US" u="sng" spc="-9" dirty="0" smtClean="0">
                <a:latin typeface="Times New Roman"/>
                <a:cs typeface="Times New Roman"/>
              </a:rPr>
              <a:t>eg</a:t>
            </a:r>
            <a:r>
              <a:rPr lang="en-US" u="sng" spc="0" dirty="0" smtClean="0">
                <a:latin typeface="Times New Roman"/>
                <a:cs typeface="Times New Roman"/>
              </a:rPr>
              <a:t>ulation</a:t>
            </a:r>
            <a:r>
              <a:rPr lang="en-US" spc="14" dirty="0" smtClean="0">
                <a:latin typeface="Times New Roman"/>
                <a:cs typeface="Times New Roman"/>
              </a:rPr>
              <a:t> </a:t>
            </a:r>
            <a:r>
              <a:rPr lang="en-US" spc="0" dirty="0" smtClean="0">
                <a:latin typeface="Times New Roman"/>
                <a:cs typeface="Times New Roman"/>
              </a:rPr>
              <a:t>(th</a:t>
            </a:r>
            <a:r>
              <a:rPr lang="en-US" spc="-4" dirty="0" smtClean="0">
                <a:latin typeface="Times New Roman"/>
                <a:cs typeface="Times New Roman"/>
              </a:rPr>
              <a:t>r</a:t>
            </a:r>
            <a:r>
              <a:rPr lang="en-US" spc="0" dirty="0" smtClean="0">
                <a:latin typeface="Times New Roman"/>
                <a:cs typeface="Times New Roman"/>
              </a:rPr>
              <a:t>ou</a:t>
            </a:r>
            <a:r>
              <a:rPr lang="en-US" spc="-9" dirty="0" smtClean="0">
                <a:latin typeface="Times New Roman"/>
                <a:cs typeface="Times New Roman"/>
              </a:rPr>
              <a:t>g</a:t>
            </a:r>
            <a:r>
              <a:rPr lang="en-US" spc="0" dirty="0" smtClean="0">
                <a:latin typeface="Times New Roman"/>
                <a:cs typeface="Times New Roman"/>
              </a:rPr>
              <a:t>h</a:t>
            </a:r>
            <a:r>
              <a:rPr lang="en-US" spc="25" dirty="0" smtClean="0">
                <a:latin typeface="Times New Roman"/>
                <a:cs typeface="Times New Roman"/>
              </a:rPr>
              <a:t> </a:t>
            </a:r>
            <a:r>
              <a:rPr lang="en-US" spc="-4" dirty="0" smtClean="0">
                <a:latin typeface="Times New Roman"/>
                <a:cs typeface="Times New Roman"/>
              </a:rPr>
              <a:t>e</a:t>
            </a:r>
            <a:r>
              <a:rPr lang="en-US" spc="9" dirty="0" smtClean="0">
                <a:latin typeface="Times New Roman"/>
                <a:cs typeface="Times New Roman"/>
              </a:rPr>
              <a:t>x</a:t>
            </a:r>
            <a:r>
              <a:rPr lang="en-US" spc="-4" dirty="0" smtClean="0">
                <a:latin typeface="Times New Roman"/>
                <a:cs typeface="Times New Roman"/>
              </a:rPr>
              <a:t>c</a:t>
            </a:r>
            <a:r>
              <a:rPr lang="en-US" spc="0" dirty="0" smtClean="0">
                <a:latin typeface="Times New Roman"/>
                <a:cs typeface="Times New Roman"/>
              </a:rPr>
              <a:t>r</a:t>
            </a:r>
            <a:r>
              <a:rPr lang="en-US" spc="-9" dirty="0" smtClean="0">
                <a:latin typeface="Times New Roman"/>
                <a:cs typeface="Times New Roman"/>
              </a:rPr>
              <a:t>e</a:t>
            </a:r>
            <a:r>
              <a:rPr lang="en-US" spc="0" dirty="0" smtClean="0">
                <a:latin typeface="Times New Roman"/>
                <a:cs typeface="Times New Roman"/>
              </a:rPr>
              <a:t>t</a:t>
            </a:r>
            <a:r>
              <a:rPr lang="en-US" spc="4" dirty="0" smtClean="0">
                <a:latin typeface="Times New Roman"/>
                <a:cs typeface="Times New Roman"/>
              </a:rPr>
              <a:t>i</a:t>
            </a:r>
            <a:r>
              <a:rPr lang="en-US" spc="0" dirty="0" smtClean="0">
                <a:latin typeface="Times New Roman"/>
                <a:cs typeface="Times New Roman"/>
              </a:rPr>
              <a:t>on of v</a:t>
            </a:r>
            <a:r>
              <a:rPr lang="en-US" spc="-4" dirty="0" smtClean="0">
                <a:latin typeface="Times New Roman"/>
                <a:cs typeface="Times New Roman"/>
              </a:rPr>
              <a:t>a</a:t>
            </a:r>
            <a:r>
              <a:rPr lang="en-US" spc="0" dirty="0" smtClean="0">
                <a:latin typeface="Times New Roman"/>
                <a:cs typeface="Times New Roman"/>
              </a:rPr>
              <a:t>ri</a:t>
            </a:r>
            <a:r>
              <a:rPr lang="en-US" spc="-4" dirty="0" smtClean="0">
                <a:latin typeface="Times New Roman"/>
                <a:cs typeface="Times New Roman"/>
              </a:rPr>
              <a:t>a</a:t>
            </a:r>
            <a:r>
              <a:rPr lang="en-US" spc="0" dirty="0" smtClean="0">
                <a:latin typeface="Times New Roman"/>
                <a:cs typeface="Times New Roman"/>
              </a:rPr>
              <a:t>ble</a:t>
            </a:r>
            <a:r>
              <a:rPr lang="en-US" spc="15" dirty="0" smtClean="0">
                <a:latin typeface="Times New Roman"/>
                <a:cs typeface="Times New Roman"/>
              </a:rPr>
              <a:t> </a:t>
            </a:r>
            <a:r>
              <a:rPr lang="en-US" spc="-4" dirty="0" smtClean="0">
                <a:latin typeface="Times New Roman"/>
                <a:cs typeface="Times New Roman"/>
              </a:rPr>
              <a:t>a</a:t>
            </a:r>
            <a:r>
              <a:rPr lang="en-US" spc="0" dirty="0" smtClean="0">
                <a:latin typeface="Times New Roman"/>
                <a:cs typeface="Times New Roman"/>
              </a:rPr>
              <a:t>moun</a:t>
            </a:r>
            <a:r>
              <a:rPr lang="en-US" spc="4" dirty="0" smtClean="0">
                <a:latin typeface="Times New Roman"/>
                <a:cs typeface="Times New Roman"/>
              </a:rPr>
              <a:t>t</a:t>
            </a:r>
            <a:r>
              <a:rPr lang="en-US" spc="0" dirty="0" smtClean="0">
                <a:latin typeface="Times New Roman"/>
                <a:cs typeface="Times New Roman"/>
              </a:rPr>
              <a:t>s</a:t>
            </a:r>
            <a:r>
              <a:rPr lang="en-US" spc="20" dirty="0" smtClean="0">
                <a:latin typeface="Times New Roman"/>
                <a:cs typeface="Times New Roman"/>
              </a:rPr>
              <a:t> </a:t>
            </a:r>
            <a:r>
              <a:rPr lang="en-US" spc="0" dirty="0" smtClean="0">
                <a:latin typeface="Times New Roman"/>
                <a:cs typeface="Times New Roman"/>
              </a:rPr>
              <a:t>of sodium</a:t>
            </a:r>
            <a:r>
              <a:rPr lang="en-US" spc="20" dirty="0" smtClean="0">
                <a:latin typeface="Times New Roman"/>
                <a:cs typeface="Times New Roman"/>
              </a:rPr>
              <a:t> </a:t>
            </a:r>
            <a:r>
              <a:rPr lang="en-US" spc="-4" dirty="0" smtClean="0">
                <a:latin typeface="Times New Roman"/>
                <a:cs typeface="Times New Roman"/>
              </a:rPr>
              <a:t>a</a:t>
            </a:r>
            <a:r>
              <a:rPr lang="en-US" spc="0" dirty="0" smtClean="0">
                <a:latin typeface="Times New Roman"/>
                <a:cs typeface="Times New Roman"/>
              </a:rPr>
              <a:t>nd</a:t>
            </a:r>
            <a:r>
              <a:rPr lang="en-US" spc="15" dirty="0" smtClean="0">
                <a:latin typeface="Times New Roman"/>
                <a:cs typeface="Times New Roman"/>
              </a:rPr>
              <a:t> </a:t>
            </a:r>
            <a:r>
              <a:rPr lang="en-US" spc="0" dirty="0" smtClean="0">
                <a:latin typeface="Times New Roman"/>
                <a:cs typeface="Times New Roman"/>
              </a:rPr>
              <a:t>w</a:t>
            </a:r>
            <a:r>
              <a:rPr lang="en-US" spc="-4" dirty="0" smtClean="0">
                <a:latin typeface="Times New Roman"/>
                <a:cs typeface="Times New Roman"/>
              </a:rPr>
              <a:t>a</a:t>
            </a:r>
            <a:r>
              <a:rPr lang="en-US" spc="0" dirty="0" smtClean="0">
                <a:latin typeface="Times New Roman"/>
                <a:cs typeface="Times New Roman"/>
              </a:rPr>
              <a:t>te</a:t>
            </a:r>
            <a:r>
              <a:rPr lang="en-US" spc="-4" dirty="0" smtClean="0">
                <a:latin typeface="Times New Roman"/>
                <a:cs typeface="Times New Roman"/>
              </a:rPr>
              <a:t>r</a:t>
            </a:r>
            <a:r>
              <a:rPr lang="en-US" spc="0" dirty="0" smtClean="0">
                <a:latin typeface="Times New Roman"/>
                <a:cs typeface="Times New Roman"/>
              </a:rPr>
              <a:t>)</a:t>
            </a:r>
            <a:r>
              <a:rPr lang="en-US" spc="15" dirty="0" smtClean="0">
                <a:latin typeface="Times New Roman"/>
                <a:cs typeface="Times New Roman"/>
              </a:rPr>
              <a:t> </a:t>
            </a:r>
            <a:r>
              <a:rPr lang="en-US" u="sng" spc="-4" dirty="0" smtClean="0">
                <a:latin typeface="Times New Roman"/>
                <a:cs typeface="Times New Roman"/>
              </a:rPr>
              <a:t>a</a:t>
            </a:r>
            <a:r>
              <a:rPr lang="en-US" u="sng" spc="0" dirty="0" smtClean="0">
                <a:latin typeface="Times New Roman"/>
                <a:cs typeface="Times New Roman"/>
              </a:rPr>
              <a:t>nd</a:t>
            </a:r>
            <a:r>
              <a:rPr lang="en-US" u="sng" spc="5" dirty="0" smtClean="0">
                <a:latin typeface="Times New Roman"/>
                <a:cs typeface="Times New Roman"/>
              </a:rPr>
              <a:t> </a:t>
            </a:r>
            <a:r>
              <a:rPr lang="en-US" u="sng" spc="0" dirty="0" smtClean="0">
                <a:latin typeface="Times New Roman"/>
                <a:cs typeface="Times New Roman"/>
              </a:rPr>
              <a:t>in</a:t>
            </a:r>
            <a:r>
              <a:rPr lang="en-US" u="sng" spc="20" dirty="0" smtClean="0">
                <a:latin typeface="Times New Roman"/>
                <a:cs typeface="Times New Roman"/>
              </a:rPr>
              <a:t> </a:t>
            </a:r>
            <a:r>
              <a:rPr lang="en-US" u="sng" spc="0" dirty="0" smtClean="0">
                <a:latin typeface="Times New Roman"/>
                <a:cs typeface="Times New Roman"/>
              </a:rPr>
              <a:t>shor</a:t>
            </a:r>
            <a:r>
              <a:rPr lang="en-US" u="sng" spc="19" dirty="0" smtClean="0">
                <a:latin typeface="Times New Roman"/>
                <a:cs typeface="Times New Roman"/>
              </a:rPr>
              <a:t>t</a:t>
            </a:r>
            <a:r>
              <a:rPr lang="en-US" u="sng" spc="-4" dirty="0" smtClean="0">
                <a:latin typeface="Times New Roman"/>
                <a:cs typeface="Times New Roman"/>
              </a:rPr>
              <a:t>-</a:t>
            </a:r>
            <a:r>
              <a:rPr lang="en-US" u="sng" spc="0" dirty="0" smtClean="0">
                <a:latin typeface="Times New Roman"/>
                <a:cs typeface="Times New Roman"/>
              </a:rPr>
              <a:t>te</a:t>
            </a:r>
            <a:r>
              <a:rPr lang="en-US" u="sng" spc="-4" dirty="0" smtClean="0">
                <a:latin typeface="Times New Roman"/>
                <a:cs typeface="Times New Roman"/>
              </a:rPr>
              <a:t>r</a:t>
            </a:r>
            <a:r>
              <a:rPr lang="en-US" u="sng" spc="0" dirty="0" smtClean="0">
                <a:latin typeface="Times New Roman"/>
                <a:cs typeface="Times New Roman"/>
              </a:rPr>
              <a:t>m</a:t>
            </a:r>
            <a:r>
              <a:rPr lang="en-US" u="sng" spc="20" dirty="0" smtClean="0">
                <a:latin typeface="Times New Roman"/>
                <a:cs typeface="Times New Roman"/>
              </a:rPr>
              <a:t> </a:t>
            </a:r>
            <a:r>
              <a:rPr lang="en-US" u="sng" spc="0" dirty="0" smtClean="0">
                <a:latin typeface="Times New Roman"/>
                <a:cs typeface="Times New Roman"/>
              </a:rPr>
              <a:t>r</a:t>
            </a:r>
            <a:r>
              <a:rPr lang="en-US" u="sng" spc="-9" dirty="0" smtClean="0">
                <a:latin typeface="Times New Roman"/>
                <a:cs typeface="Times New Roman"/>
              </a:rPr>
              <a:t>eg</a:t>
            </a:r>
            <a:r>
              <a:rPr lang="en-US" u="sng" spc="0" dirty="0" smtClean="0">
                <a:latin typeface="Times New Roman"/>
                <a:cs typeface="Times New Roman"/>
              </a:rPr>
              <a:t>ulation</a:t>
            </a:r>
            <a:r>
              <a:rPr lang="en-US" spc="5" dirty="0" smtClean="0">
                <a:latin typeface="Times New Roman"/>
                <a:cs typeface="Times New Roman"/>
              </a:rPr>
              <a:t> </a:t>
            </a:r>
            <a:r>
              <a:rPr lang="en-US" spc="0" dirty="0" smtClean="0">
                <a:latin typeface="Times New Roman"/>
                <a:cs typeface="Times New Roman"/>
              </a:rPr>
              <a:t>(th</a:t>
            </a:r>
            <a:r>
              <a:rPr lang="en-US" spc="-4" dirty="0" smtClean="0">
                <a:latin typeface="Times New Roman"/>
                <a:cs typeface="Times New Roman"/>
              </a:rPr>
              <a:t>r</a:t>
            </a:r>
            <a:r>
              <a:rPr lang="en-US" spc="0" dirty="0" smtClean="0">
                <a:latin typeface="Times New Roman"/>
                <a:cs typeface="Times New Roman"/>
              </a:rPr>
              <a:t>ou</a:t>
            </a:r>
            <a:r>
              <a:rPr lang="en-US" spc="-9" dirty="0" smtClean="0">
                <a:latin typeface="Times New Roman"/>
                <a:cs typeface="Times New Roman"/>
              </a:rPr>
              <a:t>g</a:t>
            </a:r>
            <a:r>
              <a:rPr lang="en-US" spc="0" dirty="0" smtClean="0">
                <a:latin typeface="Times New Roman"/>
                <a:cs typeface="Times New Roman"/>
              </a:rPr>
              <a:t>h</a:t>
            </a:r>
            <a:r>
              <a:rPr lang="en-US" spc="15" dirty="0" smtClean="0">
                <a:latin typeface="Times New Roman"/>
                <a:cs typeface="Times New Roman"/>
              </a:rPr>
              <a:t> </a:t>
            </a:r>
            <a:r>
              <a:rPr lang="en-US" spc="0" dirty="0" smtClean="0">
                <a:latin typeface="Times New Roman"/>
                <a:cs typeface="Times New Roman"/>
              </a:rPr>
              <a:t>s</a:t>
            </a:r>
            <a:r>
              <a:rPr lang="en-US" spc="-4" dirty="0" smtClean="0">
                <a:latin typeface="Times New Roman"/>
                <a:cs typeface="Times New Roman"/>
              </a:rPr>
              <a:t>ec</a:t>
            </a:r>
            <a:r>
              <a:rPr lang="en-US" spc="0" dirty="0" smtClean="0">
                <a:latin typeface="Times New Roman"/>
                <a:cs typeface="Times New Roman"/>
              </a:rPr>
              <a:t>r</a:t>
            </a:r>
            <a:r>
              <a:rPr lang="en-US" spc="-9" dirty="0" smtClean="0">
                <a:latin typeface="Times New Roman"/>
                <a:cs typeface="Times New Roman"/>
              </a:rPr>
              <a:t>e</a:t>
            </a:r>
            <a:r>
              <a:rPr lang="en-US" spc="0" dirty="0" smtClean="0">
                <a:latin typeface="Times New Roman"/>
                <a:cs typeface="Times New Roman"/>
              </a:rPr>
              <a:t>t</a:t>
            </a:r>
            <a:r>
              <a:rPr lang="en-US" spc="4" dirty="0" smtClean="0">
                <a:latin typeface="Times New Roman"/>
                <a:cs typeface="Times New Roman"/>
              </a:rPr>
              <a:t>i</a:t>
            </a:r>
            <a:r>
              <a:rPr lang="en-US" spc="0" dirty="0" smtClean="0">
                <a:latin typeface="Times New Roman"/>
                <a:cs typeface="Times New Roman"/>
              </a:rPr>
              <a:t>on</a:t>
            </a:r>
            <a:r>
              <a:rPr lang="en-US" spc="15" dirty="0" smtClean="0">
                <a:latin typeface="Times New Roman"/>
                <a:cs typeface="Times New Roman"/>
              </a:rPr>
              <a:t> </a:t>
            </a:r>
            <a:r>
              <a:rPr lang="en-US" spc="0" dirty="0" smtClean="0">
                <a:latin typeface="Times New Roman"/>
                <a:cs typeface="Times New Roman"/>
              </a:rPr>
              <a:t>of</a:t>
            </a:r>
            <a:r>
              <a:rPr lang="en-US" spc="15" dirty="0" smtClean="0">
                <a:latin typeface="Times New Roman"/>
                <a:cs typeface="Times New Roman"/>
              </a:rPr>
              <a:t> </a:t>
            </a:r>
            <a:r>
              <a:rPr lang="en-US" spc="0" dirty="0" err="1" smtClean="0">
                <a:latin typeface="Times New Roman"/>
                <a:cs typeface="Times New Roman"/>
              </a:rPr>
              <a:t>v</a:t>
            </a:r>
            <a:r>
              <a:rPr lang="en-US" spc="-4" dirty="0" err="1" smtClean="0">
                <a:latin typeface="Times New Roman"/>
                <a:cs typeface="Times New Roman"/>
              </a:rPr>
              <a:t>a</a:t>
            </a:r>
            <a:r>
              <a:rPr lang="en-US" spc="0" dirty="0" err="1" smtClean="0">
                <a:latin typeface="Times New Roman"/>
                <a:cs typeface="Times New Roman"/>
              </a:rPr>
              <a:t>soa</a:t>
            </a:r>
            <a:r>
              <a:rPr lang="en-US" spc="-9" dirty="0" err="1" smtClean="0">
                <a:latin typeface="Times New Roman"/>
                <a:cs typeface="Times New Roman"/>
              </a:rPr>
              <a:t>c</a:t>
            </a:r>
            <a:r>
              <a:rPr lang="en-US" spc="0" dirty="0" err="1" smtClean="0">
                <a:latin typeface="Times New Roman"/>
                <a:cs typeface="Times New Roman"/>
              </a:rPr>
              <a:t>t</a:t>
            </a:r>
            <a:r>
              <a:rPr lang="en-US" spc="4" dirty="0" err="1" smtClean="0">
                <a:latin typeface="Times New Roman"/>
                <a:cs typeface="Times New Roman"/>
              </a:rPr>
              <a:t>i</a:t>
            </a:r>
            <a:r>
              <a:rPr lang="en-US" spc="0" dirty="0" err="1" smtClean="0">
                <a:latin typeface="Times New Roman"/>
                <a:cs typeface="Times New Roman"/>
              </a:rPr>
              <a:t>ve</a:t>
            </a:r>
            <a:r>
              <a:rPr lang="en-US" spc="0" dirty="0" smtClean="0">
                <a:latin typeface="Times New Roman"/>
                <a:cs typeface="Times New Roman"/>
              </a:rPr>
              <a:t> f</a:t>
            </a:r>
            <a:r>
              <a:rPr lang="en-US" spc="-9" dirty="0" smtClean="0">
                <a:latin typeface="Times New Roman"/>
                <a:cs typeface="Times New Roman"/>
              </a:rPr>
              <a:t>a</a:t>
            </a:r>
            <a:r>
              <a:rPr lang="en-US" spc="-4" dirty="0" smtClean="0">
                <a:latin typeface="Times New Roman"/>
                <a:cs typeface="Times New Roman"/>
              </a:rPr>
              <a:t>c</a:t>
            </a:r>
            <a:r>
              <a:rPr lang="en-US" spc="0" dirty="0" smtClean="0">
                <a:latin typeface="Times New Roman"/>
                <a:cs typeface="Times New Roman"/>
              </a:rPr>
              <a:t>tors or</a:t>
            </a:r>
            <a:r>
              <a:rPr lang="en-US" spc="-4" dirty="0" smtClean="0">
                <a:latin typeface="Times New Roman"/>
                <a:cs typeface="Times New Roman"/>
              </a:rPr>
              <a:t> </a:t>
            </a:r>
            <a:r>
              <a:rPr lang="en-US" spc="0" dirty="0" smtClean="0">
                <a:latin typeface="Times New Roman"/>
                <a:cs typeface="Times New Roman"/>
              </a:rPr>
              <a:t>subs</a:t>
            </a:r>
            <a:r>
              <a:rPr lang="en-US" spc="4" dirty="0" smtClean="0">
                <a:latin typeface="Times New Roman"/>
                <a:cs typeface="Times New Roman"/>
              </a:rPr>
              <a:t>t</a:t>
            </a:r>
            <a:r>
              <a:rPr lang="en-US" spc="-4" dirty="0" smtClean="0">
                <a:latin typeface="Times New Roman"/>
                <a:cs typeface="Times New Roman"/>
              </a:rPr>
              <a:t>a</a:t>
            </a:r>
            <a:r>
              <a:rPr lang="en-US" spc="0" dirty="0" smtClean="0">
                <a:latin typeface="Times New Roman"/>
                <a:cs typeface="Times New Roman"/>
              </a:rPr>
              <a:t>n</a:t>
            </a:r>
            <a:r>
              <a:rPr lang="en-US" spc="-4" dirty="0" smtClean="0">
                <a:latin typeface="Times New Roman"/>
                <a:cs typeface="Times New Roman"/>
              </a:rPr>
              <a:t>ce</a:t>
            </a:r>
            <a:r>
              <a:rPr lang="en-US" spc="0" dirty="0" smtClean="0">
                <a:latin typeface="Times New Roman"/>
                <a:cs typeface="Times New Roman"/>
              </a:rPr>
              <a:t>s</a:t>
            </a:r>
            <a:r>
              <a:rPr lang="en-US" spc="9" dirty="0" smtClean="0">
                <a:latin typeface="Times New Roman"/>
                <a:cs typeface="Times New Roman"/>
              </a:rPr>
              <a:t> </a:t>
            </a:r>
            <a:r>
              <a:rPr lang="en-US" spc="0" dirty="0" smtClean="0">
                <a:latin typeface="Times New Roman"/>
                <a:cs typeface="Times New Roman"/>
              </a:rPr>
              <a:t>such</a:t>
            </a:r>
            <a:r>
              <a:rPr lang="en-US" spc="-4" dirty="0" smtClean="0">
                <a:latin typeface="Times New Roman"/>
                <a:cs typeface="Times New Roman"/>
              </a:rPr>
              <a:t> a</a:t>
            </a:r>
            <a:r>
              <a:rPr lang="en-US" spc="0" dirty="0" smtClean="0">
                <a:latin typeface="Times New Roman"/>
                <a:cs typeface="Times New Roman"/>
              </a:rPr>
              <a:t>s</a:t>
            </a:r>
            <a:r>
              <a:rPr lang="en-US" spc="9" dirty="0" smtClean="0">
                <a:latin typeface="Times New Roman"/>
                <a:cs typeface="Times New Roman"/>
              </a:rPr>
              <a:t> </a:t>
            </a:r>
            <a:r>
              <a:rPr lang="en-US" spc="0" dirty="0" smtClean="0">
                <a:latin typeface="Times New Roman"/>
                <a:cs typeface="Times New Roman"/>
              </a:rPr>
              <a:t>r</a:t>
            </a:r>
            <a:r>
              <a:rPr lang="en-US" spc="-9" dirty="0" smtClean="0">
                <a:latin typeface="Times New Roman"/>
                <a:cs typeface="Times New Roman"/>
              </a:rPr>
              <a:t>e</a:t>
            </a:r>
            <a:r>
              <a:rPr lang="en-US" spc="0" dirty="0" smtClean="0">
                <a:latin typeface="Times New Roman"/>
                <a:cs typeface="Times New Roman"/>
              </a:rPr>
              <a:t>nin).</a:t>
            </a:r>
          </a:p>
          <a:p>
            <a:pPr marL="395288" marR="533" indent="-395288" algn="just">
              <a:lnSpc>
                <a:spcPct val="110000"/>
              </a:lnSpc>
              <a:spcBef>
                <a:spcPts val="0"/>
              </a:spcBef>
              <a:buNone/>
            </a:pPr>
            <a:r>
              <a:rPr lang="en-US" dirty="0" smtClean="0">
                <a:latin typeface="Times New Roman"/>
                <a:cs typeface="Times New Roman"/>
              </a:rPr>
              <a:t>4 -	</a:t>
            </a:r>
            <a:r>
              <a:rPr lang="en-US" spc="1" dirty="0" smtClean="0">
                <a:latin typeface="Times New Roman"/>
                <a:cs typeface="Times New Roman"/>
              </a:rPr>
              <a:t>Kidneys contribute to </a:t>
            </a:r>
            <a:r>
              <a:rPr lang="en-US" b="1" spc="1" dirty="0" smtClean="0">
                <a:latin typeface="Times New Roman"/>
                <a:cs typeface="Times New Roman"/>
              </a:rPr>
              <a:t>acid-base regulation</a:t>
            </a:r>
            <a:r>
              <a:rPr lang="en-US" spc="1" dirty="0" smtClean="0">
                <a:latin typeface="Times New Roman"/>
                <a:cs typeface="Times New Roman"/>
              </a:rPr>
              <a:t> (along with the lungs and body buffers) through excreting acids and by regulating the body buffer stores.</a:t>
            </a:r>
          </a:p>
          <a:p>
            <a:pPr marL="395288" marR="533" indent="-395288" algn="just">
              <a:lnSpc>
                <a:spcPct val="110000"/>
              </a:lnSpc>
              <a:spcBef>
                <a:spcPts val="0"/>
              </a:spcBef>
              <a:buNone/>
            </a:pPr>
            <a:r>
              <a:rPr lang="en-US" spc="1" dirty="0" smtClean="0">
                <a:latin typeface="Times New Roman"/>
                <a:cs typeface="Times New Roman"/>
              </a:rPr>
              <a:t>5 -	</a:t>
            </a:r>
            <a:r>
              <a:rPr lang="en-US" spc="0" dirty="0" smtClean="0">
                <a:latin typeface="Times New Roman"/>
                <a:cs typeface="Times New Roman"/>
              </a:rPr>
              <a:t>Kidneys responsible for </a:t>
            </a:r>
            <a:r>
              <a:rPr lang="en-US" b="1" spc="0" dirty="0" smtClean="0">
                <a:latin typeface="Times New Roman"/>
                <a:cs typeface="Times New Roman"/>
              </a:rPr>
              <a:t>regulation</a:t>
            </a:r>
            <a:r>
              <a:rPr lang="en-US" spc="0" dirty="0" smtClean="0">
                <a:latin typeface="Times New Roman"/>
                <a:cs typeface="Times New Roman"/>
              </a:rPr>
              <a:t> </a:t>
            </a:r>
            <a:r>
              <a:rPr lang="en-US" u="sng" spc="0" dirty="0" smtClean="0">
                <a:latin typeface="Times New Roman"/>
                <a:cs typeface="Times New Roman"/>
              </a:rPr>
              <a:t>of erythrocyte production</a:t>
            </a:r>
            <a:r>
              <a:rPr lang="en-US" spc="0" dirty="0" smtClean="0">
                <a:latin typeface="Times New Roman"/>
                <a:cs typeface="Times New Roman"/>
              </a:rPr>
              <a:t> from the bone marrow by </a:t>
            </a:r>
            <a:r>
              <a:rPr lang="en-US" u="sng" spc="0" dirty="0" smtClean="0">
                <a:latin typeface="Times New Roman"/>
                <a:cs typeface="Times New Roman"/>
              </a:rPr>
              <a:t>secreting erythropoietin</a:t>
            </a:r>
            <a:r>
              <a:rPr lang="en-US" spc="0" dirty="0" smtClean="0">
                <a:latin typeface="Times New Roman"/>
                <a:cs typeface="Times New Roman"/>
              </a:rPr>
              <a:t> which stimulate the bone marrow to produce erythrocytes.</a:t>
            </a:r>
          </a:p>
          <a:p>
            <a:pPr marL="395288" marR="533" indent="-395288" algn="just">
              <a:lnSpc>
                <a:spcPct val="110000"/>
              </a:lnSpc>
              <a:spcBef>
                <a:spcPts val="0"/>
              </a:spcBef>
              <a:buNone/>
            </a:pPr>
            <a:r>
              <a:rPr lang="en-US" dirty="0" smtClean="0">
                <a:latin typeface="Times New Roman"/>
                <a:cs typeface="Times New Roman"/>
              </a:rPr>
              <a:t>6 -	</a:t>
            </a:r>
            <a:r>
              <a:rPr lang="en-US" spc="0" dirty="0" smtClean="0">
                <a:latin typeface="Times New Roman"/>
                <a:cs typeface="Times New Roman"/>
              </a:rPr>
              <a:t>Kidneys </a:t>
            </a:r>
            <a:r>
              <a:rPr lang="en-US" b="1" spc="0" dirty="0" smtClean="0">
                <a:latin typeface="Times New Roman"/>
                <a:cs typeface="Times New Roman"/>
              </a:rPr>
              <a:t>regulate</a:t>
            </a:r>
            <a:r>
              <a:rPr lang="en-US" spc="0" dirty="0" smtClean="0">
                <a:latin typeface="Times New Roman"/>
                <a:cs typeface="Times New Roman"/>
              </a:rPr>
              <a:t> </a:t>
            </a:r>
            <a:r>
              <a:rPr lang="en-US" u="sng" spc="0" dirty="0" smtClean="0">
                <a:latin typeface="Times New Roman"/>
                <a:cs typeface="Times New Roman"/>
              </a:rPr>
              <a:t>1,25-dihydroxy </a:t>
            </a:r>
            <a:r>
              <a:rPr lang="en-US" u="sng" spc="0" dirty="0" err="1" smtClean="0">
                <a:latin typeface="Times New Roman"/>
                <a:cs typeface="Times New Roman"/>
              </a:rPr>
              <a:t>vit</a:t>
            </a:r>
            <a:r>
              <a:rPr lang="en-US" u="sng" spc="0" dirty="0" smtClean="0">
                <a:latin typeface="Times New Roman"/>
                <a:cs typeface="Times New Roman"/>
              </a:rPr>
              <a:t>. D</a:t>
            </a:r>
            <a:r>
              <a:rPr lang="en-US" u="sng" spc="0" baseline="-12883" dirty="0" smtClean="0">
                <a:latin typeface="Times New Roman"/>
                <a:cs typeface="Times New Roman"/>
              </a:rPr>
              <a:t>3 </a:t>
            </a:r>
            <a:r>
              <a:rPr lang="en-US" u="sng" spc="0" dirty="0" smtClean="0">
                <a:latin typeface="Times New Roman"/>
                <a:cs typeface="Times New Roman"/>
              </a:rPr>
              <a:t>production</a:t>
            </a:r>
            <a:r>
              <a:rPr lang="en-US" spc="0" dirty="0" smtClean="0">
                <a:latin typeface="Times New Roman"/>
                <a:cs typeface="Times New Roman"/>
              </a:rPr>
              <a:t> which is essential in regulation of Ca and phosphate.</a:t>
            </a:r>
          </a:p>
          <a:p>
            <a:pPr marL="395288" marR="533" indent="-395288" algn="just">
              <a:lnSpc>
                <a:spcPct val="110000"/>
              </a:lnSpc>
              <a:spcBef>
                <a:spcPts val="0"/>
              </a:spcBef>
              <a:buNone/>
            </a:pPr>
            <a:r>
              <a:rPr lang="en-US" dirty="0" smtClean="0">
                <a:latin typeface="Times New Roman"/>
                <a:cs typeface="Times New Roman"/>
              </a:rPr>
              <a:t>7 -	</a:t>
            </a:r>
            <a:r>
              <a:rPr lang="en-US" spc="23" dirty="0" smtClean="0">
                <a:latin typeface="Times New Roman"/>
                <a:cs typeface="Times New Roman"/>
              </a:rPr>
              <a:t>In kidneys, </a:t>
            </a:r>
            <a:r>
              <a:rPr lang="en-US" u="sng" spc="23" dirty="0" smtClean="0">
                <a:latin typeface="Times New Roman"/>
                <a:cs typeface="Times New Roman"/>
              </a:rPr>
              <a:t>gluconeogenesis can take place</a:t>
            </a:r>
            <a:r>
              <a:rPr lang="en-US" spc="23" dirty="0" smtClean="0">
                <a:latin typeface="Times New Roman"/>
                <a:cs typeface="Times New Roman"/>
              </a:rPr>
              <a:t>. Most </a:t>
            </a:r>
            <a:r>
              <a:rPr lang="en-US" spc="23" dirty="0" err="1" smtClean="0">
                <a:latin typeface="Times New Roman"/>
                <a:cs typeface="Times New Roman"/>
              </a:rPr>
              <a:t>gluco-neogenesis</a:t>
            </a:r>
            <a:r>
              <a:rPr lang="en-US" spc="23" dirty="0" smtClean="0">
                <a:latin typeface="Times New Roman"/>
                <a:cs typeface="Times New Roman"/>
              </a:rPr>
              <a:t> occurs in the liver, but a substantial </a:t>
            </a:r>
            <a:r>
              <a:rPr lang="en-US" spc="0" dirty="0" smtClean="0">
                <a:latin typeface="Times New Roman"/>
                <a:cs typeface="Times New Roman"/>
              </a:rPr>
              <a:t>fraction occurs in the kidneys, particularly during a prolonged fast.</a:t>
            </a:r>
            <a:endParaRPr lang="en-US" dirty="0" smtClean="0"/>
          </a:p>
          <a:p>
            <a:pPr marL="173038" indent="-173038">
              <a:lnSpc>
                <a:spcPct val="110000"/>
              </a:lnSpc>
              <a:spcBef>
                <a:spcPts val="0"/>
              </a:spcBef>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5715000" cy="6096000"/>
          </a:xfrm>
        </p:spPr>
        <p:txBody>
          <a:bodyPr>
            <a:noAutofit/>
          </a:bodyPr>
          <a:lstStyle/>
          <a:p>
            <a:pPr marL="0" marR="13586" indent="0" algn="ctr">
              <a:lnSpc>
                <a:spcPct val="110000"/>
              </a:lnSpc>
              <a:spcBef>
                <a:spcPts val="0"/>
              </a:spcBef>
              <a:buNone/>
            </a:pPr>
            <a:r>
              <a:rPr lang="en-US" sz="2800" b="1" u="sng" spc="-1" dirty="0" smtClean="0">
                <a:latin typeface="Times New Roman"/>
                <a:cs typeface="Times New Roman"/>
              </a:rPr>
              <a:t>Anatomy and function of the kidney</a:t>
            </a:r>
          </a:p>
          <a:p>
            <a:pPr marL="0" marR="13586" indent="0" algn="ctr">
              <a:lnSpc>
                <a:spcPct val="110000"/>
              </a:lnSpc>
              <a:spcBef>
                <a:spcPts val="0"/>
              </a:spcBef>
              <a:buNone/>
            </a:pPr>
            <a:endParaRPr lang="en-US" sz="2400" dirty="0" smtClean="0">
              <a:latin typeface="Times New Roman"/>
              <a:cs typeface="Times New Roman"/>
            </a:endParaRPr>
          </a:p>
          <a:p>
            <a:pPr marL="0" marR="13586" indent="0" algn="just">
              <a:lnSpc>
                <a:spcPct val="110000"/>
              </a:lnSpc>
              <a:spcBef>
                <a:spcPts val="0"/>
              </a:spcBef>
              <a:buNone/>
            </a:pPr>
            <a:r>
              <a:rPr lang="en-US" sz="2400" b="1" spc="0" dirty="0" smtClean="0">
                <a:latin typeface="Times New Roman"/>
                <a:cs typeface="Times New Roman"/>
              </a:rPr>
              <a:t>Renal function is based on four steps:</a:t>
            </a:r>
            <a:endParaRPr lang="en-US" sz="2400" dirty="0" smtClean="0">
              <a:latin typeface="Times New Roman"/>
              <a:cs typeface="Times New Roman"/>
            </a:endParaRPr>
          </a:p>
          <a:p>
            <a:pPr marL="457200" marR="13586" indent="-457200" algn="just">
              <a:lnSpc>
                <a:spcPct val="110000"/>
              </a:lnSpc>
              <a:spcBef>
                <a:spcPts val="0"/>
              </a:spcBef>
              <a:buNone/>
            </a:pPr>
            <a:r>
              <a:rPr lang="en-US" sz="2400" b="1" dirty="0" smtClean="0">
                <a:latin typeface="Times New Roman"/>
                <a:cs typeface="Times New Roman"/>
              </a:rPr>
              <a:t>1 -	</a:t>
            </a:r>
            <a:r>
              <a:rPr lang="en-US" sz="2400" u="sng" spc="0" dirty="0" smtClean="0">
                <a:latin typeface="Times New Roman"/>
                <a:cs typeface="Times New Roman"/>
              </a:rPr>
              <a:t>Glomeruli form ultrafiltrate</a:t>
            </a:r>
            <a:r>
              <a:rPr lang="en-US" sz="2400" spc="0" dirty="0" smtClean="0">
                <a:latin typeface="Times New Roman"/>
                <a:cs typeface="Times New Roman"/>
              </a:rPr>
              <a:t>, which flows into renal tubules.</a:t>
            </a:r>
            <a:endParaRPr lang="en-US" sz="2400" dirty="0" smtClean="0">
              <a:latin typeface="Times New Roman"/>
              <a:cs typeface="Times New Roman"/>
            </a:endParaRPr>
          </a:p>
          <a:p>
            <a:pPr marL="457200" marR="13586" indent="-457200" algn="just">
              <a:lnSpc>
                <a:spcPct val="110000"/>
              </a:lnSpc>
              <a:spcBef>
                <a:spcPts val="0"/>
              </a:spcBef>
              <a:buNone/>
            </a:pPr>
            <a:r>
              <a:rPr lang="en-US" sz="2400" b="1" dirty="0" smtClean="0">
                <a:latin typeface="Times New Roman"/>
                <a:cs typeface="Times New Roman"/>
              </a:rPr>
              <a:t>2 and 3 - </a:t>
            </a:r>
            <a:r>
              <a:rPr lang="en-US" sz="2400" u="sng" dirty="0" smtClean="0">
                <a:latin typeface="Times New Roman"/>
                <a:cs typeface="Times New Roman"/>
              </a:rPr>
              <a:t>Tubules reabsorb and secrete</a:t>
            </a:r>
            <a:r>
              <a:rPr lang="en-US" sz="2400" dirty="0" smtClean="0">
                <a:latin typeface="Times New Roman"/>
                <a:cs typeface="Times New Roman"/>
              </a:rPr>
              <a:t> solute and water </a:t>
            </a:r>
            <a:r>
              <a:rPr lang="en-US" sz="2400" u="sng" dirty="0" smtClean="0">
                <a:latin typeface="Times New Roman"/>
                <a:cs typeface="Times New Roman"/>
              </a:rPr>
              <a:t>from the ultrafiltrate</a:t>
            </a:r>
            <a:r>
              <a:rPr lang="en-US" sz="2400" dirty="0" smtClean="0">
                <a:latin typeface="Times New Roman"/>
                <a:cs typeface="Times New Roman"/>
              </a:rPr>
              <a:t>.</a:t>
            </a:r>
          </a:p>
          <a:p>
            <a:pPr marL="457200" marR="13586" indent="-457200" algn="just">
              <a:lnSpc>
                <a:spcPct val="110000"/>
              </a:lnSpc>
              <a:spcBef>
                <a:spcPts val="0"/>
              </a:spcBef>
              <a:buNone/>
            </a:pPr>
            <a:r>
              <a:rPr lang="en-US" sz="2400" b="1" spc="0" dirty="0" smtClean="0">
                <a:latin typeface="Times New Roman"/>
                <a:cs typeface="Times New Roman"/>
              </a:rPr>
              <a:t>4 -	</a:t>
            </a:r>
            <a:r>
              <a:rPr lang="en-US" sz="2400" spc="0" dirty="0" smtClean="0">
                <a:latin typeface="Times New Roman"/>
                <a:cs typeface="Times New Roman"/>
              </a:rPr>
              <a:t>Tubular fluid </a:t>
            </a:r>
            <a:r>
              <a:rPr lang="en-US" sz="2400" u="sng" spc="0" dirty="0" smtClean="0">
                <a:latin typeface="Times New Roman"/>
                <a:cs typeface="Times New Roman"/>
              </a:rPr>
              <a:t>leaves the kidney via the ureter</a:t>
            </a:r>
            <a:r>
              <a:rPr lang="en-US" sz="2400" spc="0" dirty="0" smtClean="0">
                <a:latin typeface="Times New Roman"/>
                <a:cs typeface="Times New Roman"/>
              </a:rPr>
              <a:t> to the bladder and out through the urethra.</a:t>
            </a:r>
            <a:endParaRPr lang="en-US" sz="2400" dirty="0" smtClean="0">
              <a:latin typeface="Times New Roman"/>
              <a:cs typeface="Times New Roman"/>
            </a:endParaRPr>
          </a:p>
          <a:p>
            <a:pPr marL="0" indent="0" algn="just">
              <a:lnSpc>
                <a:spcPct val="110000"/>
              </a:lnSpc>
              <a:spcBef>
                <a:spcPts val="0"/>
              </a:spcBef>
              <a:buNone/>
            </a:pPr>
            <a:r>
              <a:rPr lang="en-US" sz="2400" spc="-9" dirty="0" smtClean="0">
                <a:latin typeface="Times New Roman"/>
                <a:cs typeface="Times New Roman"/>
              </a:rPr>
              <a:t>	B</a:t>
            </a:r>
            <a:r>
              <a:rPr lang="en-US" sz="2400" spc="0" dirty="0" smtClean="0">
                <a:latin typeface="Times New Roman"/>
                <a:cs typeface="Times New Roman"/>
              </a:rPr>
              <a:t>lood f</a:t>
            </a:r>
            <a:r>
              <a:rPr lang="en-US" sz="2400" spc="-4" dirty="0" smtClean="0">
                <a:latin typeface="Times New Roman"/>
                <a:cs typeface="Times New Roman"/>
              </a:rPr>
              <a:t>r</a:t>
            </a:r>
            <a:r>
              <a:rPr lang="en-US" sz="2400" spc="0" dirty="0" smtClean="0">
                <a:latin typeface="Times New Roman"/>
                <a:cs typeface="Times New Roman"/>
              </a:rPr>
              <a:t>om </a:t>
            </a:r>
            <a:r>
              <a:rPr lang="en-US" sz="2400" spc="9" dirty="0" smtClean="0">
                <a:latin typeface="Times New Roman"/>
                <a:cs typeface="Times New Roman"/>
              </a:rPr>
              <a:t>r</a:t>
            </a:r>
            <a:r>
              <a:rPr lang="en-US" sz="2400" spc="-4" dirty="0" smtClean="0">
                <a:latin typeface="Times New Roman"/>
                <a:cs typeface="Times New Roman"/>
              </a:rPr>
              <a:t>e</a:t>
            </a:r>
            <a:r>
              <a:rPr lang="en-US" sz="2400" spc="0" dirty="0" smtClean="0">
                <a:latin typeface="Times New Roman"/>
                <a:cs typeface="Times New Roman"/>
              </a:rPr>
              <a:t>n</a:t>
            </a:r>
            <a:r>
              <a:rPr lang="en-US" sz="2400" spc="-4" dirty="0" smtClean="0">
                <a:latin typeface="Times New Roman"/>
                <a:cs typeface="Times New Roman"/>
              </a:rPr>
              <a:t>a</a:t>
            </a:r>
            <a:r>
              <a:rPr lang="en-US" sz="2400" spc="0" dirty="0" smtClean="0">
                <a:latin typeface="Times New Roman"/>
                <a:cs typeface="Times New Roman"/>
              </a:rPr>
              <a:t>l a</a:t>
            </a:r>
            <a:r>
              <a:rPr lang="en-US" sz="2400" spc="-4" dirty="0" smtClean="0">
                <a:latin typeface="Times New Roman"/>
                <a:cs typeface="Times New Roman"/>
              </a:rPr>
              <a:t>r</a:t>
            </a:r>
            <a:r>
              <a:rPr lang="en-US" sz="2400" spc="14" dirty="0" smtClean="0">
                <a:latin typeface="Times New Roman"/>
                <a:cs typeface="Times New Roman"/>
              </a:rPr>
              <a:t>t</a:t>
            </a:r>
            <a:r>
              <a:rPr lang="en-US" sz="2400" spc="-4" dirty="0" smtClean="0">
                <a:latin typeface="Times New Roman"/>
                <a:cs typeface="Times New Roman"/>
              </a:rPr>
              <a:t>e</a:t>
            </a:r>
            <a:r>
              <a:rPr lang="en-US" sz="2400" spc="0" dirty="0" smtClean="0">
                <a:latin typeface="Times New Roman"/>
                <a:cs typeface="Times New Roman"/>
              </a:rPr>
              <a:t>ri</a:t>
            </a:r>
            <a:r>
              <a:rPr lang="en-US" sz="2400" spc="-4" dirty="0" smtClean="0">
                <a:latin typeface="Times New Roman"/>
                <a:cs typeface="Times New Roman"/>
              </a:rPr>
              <a:t>e</a:t>
            </a:r>
            <a:r>
              <a:rPr lang="en-US" sz="2400" spc="0" dirty="0" smtClean="0">
                <a:latin typeface="Times New Roman"/>
                <a:cs typeface="Times New Roman"/>
              </a:rPr>
              <a:t>s</a:t>
            </a:r>
            <a:r>
              <a:rPr lang="en-US" sz="2400" spc="9" dirty="0" smtClean="0">
                <a:latin typeface="Times New Roman"/>
                <a:cs typeface="Times New Roman"/>
              </a:rPr>
              <a:t> </a:t>
            </a:r>
            <a:r>
              <a:rPr lang="en-US" sz="2400" spc="0" dirty="0" smtClean="0">
                <a:latin typeface="Times New Roman"/>
                <a:cs typeface="Times New Roman"/>
              </a:rPr>
              <a:t>is deliv</a:t>
            </a:r>
            <a:r>
              <a:rPr lang="en-US" sz="2400" spc="-4" dirty="0" smtClean="0">
                <a:latin typeface="Times New Roman"/>
                <a:cs typeface="Times New Roman"/>
              </a:rPr>
              <a:t>e</a:t>
            </a:r>
            <a:r>
              <a:rPr lang="en-US" sz="2400" spc="0" dirty="0" smtClean="0">
                <a:latin typeface="Times New Roman"/>
                <a:cs typeface="Times New Roman"/>
              </a:rPr>
              <a:t>r</a:t>
            </a:r>
            <a:r>
              <a:rPr lang="en-US" sz="2400" spc="-9" dirty="0" smtClean="0">
                <a:latin typeface="Times New Roman"/>
                <a:cs typeface="Times New Roman"/>
              </a:rPr>
              <a:t>e</a:t>
            </a:r>
            <a:r>
              <a:rPr lang="en-US" sz="2400" spc="0" dirty="0" smtClean="0">
                <a:latin typeface="Times New Roman"/>
                <a:cs typeface="Times New Roman"/>
              </a:rPr>
              <a:t>d to </a:t>
            </a:r>
            <a:r>
              <a:rPr lang="en-US" sz="2400" spc="4" dirty="0" smtClean="0">
                <a:latin typeface="Times New Roman"/>
                <a:cs typeface="Times New Roman"/>
              </a:rPr>
              <a:t>t</a:t>
            </a:r>
            <a:r>
              <a:rPr lang="en-US" sz="2400" spc="0" dirty="0" smtClean="0">
                <a:latin typeface="Times New Roman"/>
                <a:cs typeface="Times New Roman"/>
              </a:rPr>
              <a:t>he</a:t>
            </a:r>
            <a:r>
              <a:rPr lang="en-US" sz="2400" spc="4" dirty="0" smtClean="0">
                <a:latin typeface="Times New Roman"/>
                <a:cs typeface="Times New Roman"/>
              </a:rPr>
              <a:t> </a:t>
            </a:r>
            <a:r>
              <a:rPr lang="en-US" sz="2400" spc="-9" dirty="0" smtClean="0">
                <a:latin typeface="Times New Roman"/>
                <a:cs typeface="Times New Roman"/>
              </a:rPr>
              <a:t>g</a:t>
            </a:r>
            <a:r>
              <a:rPr lang="en-US" sz="2400" spc="0" dirty="0" smtClean="0">
                <a:latin typeface="Times New Roman"/>
                <a:cs typeface="Times New Roman"/>
              </a:rPr>
              <a:t>lo</a:t>
            </a:r>
            <a:r>
              <a:rPr lang="en-US" sz="2400" spc="4" dirty="0" smtClean="0">
                <a:latin typeface="Times New Roman"/>
                <a:cs typeface="Times New Roman"/>
              </a:rPr>
              <a:t>me</a:t>
            </a:r>
            <a:r>
              <a:rPr lang="en-US" sz="2400" spc="0" dirty="0" smtClean="0">
                <a:latin typeface="Times New Roman"/>
                <a:cs typeface="Times New Roman"/>
              </a:rPr>
              <a:t>ruli. At </a:t>
            </a:r>
            <a:r>
              <a:rPr lang="en-US" sz="2400" b="1" u="sng" spc="0" dirty="0" smtClean="0">
                <a:latin typeface="Times New Roman"/>
                <a:cs typeface="Times New Roman"/>
              </a:rPr>
              <a:t>one </a:t>
            </a:r>
            <a:r>
              <a:rPr lang="en-US" sz="2400" b="1" u="sng" spc="-4" dirty="0" smtClean="0">
                <a:latin typeface="Times New Roman"/>
                <a:cs typeface="Times New Roman"/>
              </a:rPr>
              <a:t>f</a:t>
            </a:r>
            <a:r>
              <a:rPr lang="en-US" sz="2400" b="1" u="sng" spc="0" dirty="0" smtClean="0">
                <a:latin typeface="Times New Roman"/>
                <a:cs typeface="Times New Roman"/>
              </a:rPr>
              <a:t>ifth</a:t>
            </a:r>
            <a:r>
              <a:rPr lang="en-US" sz="2400" spc="0" dirty="0" smtClean="0">
                <a:latin typeface="Times New Roman"/>
                <a:cs typeface="Times New Roman"/>
              </a:rPr>
              <a:t> of </a:t>
            </a:r>
            <a:r>
              <a:rPr lang="en-US" sz="2400" spc="4" dirty="0" smtClean="0">
                <a:latin typeface="Times New Roman"/>
                <a:cs typeface="Times New Roman"/>
              </a:rPr>
              <a:t>c</a:t>
            </a:r>
            <a:r>
              <a:rPr lang="en-US" sz="2400" spc="-4" dirty="0" smtClean="0">
                <a:latin typeface="Times New Roman"/>
                <a:cs typeface="Times New Roman"/>
              </a:rPr>
              <a:t>a</a:t>
            </a:r>
            <a:r>
              <a:rPr lang="en-US" sz="2400" spc="0" dirty="0" smtClean="0">
                <a:latin typeface="Times New Roman"/>
                <a:cs typeface="Times New Roman"/>
              </a:rPr>
              <a:t>rd</a:t>
            </a:r>
            <a:r>
              <a:rPr lang="en-US" sz="2400" spc="9" dirty="0" smtClean="0">
                <a:latin typeface="Times New Roman"/>
                <a:cs typeface="Times New Roman"/>
              </a:rPr>
              <a:t>i</a:t>
            </a:r>
            <a:r>
              <a:rPr lang="en-US" sz="2400" spc="-4" dirty="0" smtClean="0">
                <a:latin typeface="Times New Roman"/>
                <a:cs typeface="Times New Roman"/>
              </a:rPr>
              <a:t>a</a:t>
            </a:r>
            <a:r>
              <a:rPr lang="en-US" sz="2400" spc="0" dirty="0" smtClean="0">
                <a:latin typeface="Times New Roman"/>
                <a:cs typeface="Times New Roman"/>
              </a:rPr>
              <a:t>c</a:t>
            </a:r>
            <a:r>
              <a:rPr lang="en-US" sz="2400" spc="-4" dirty="0" smtClean="0">
                <a:latin typeface="Times New Roman"/>
                <a:cs typeface="Times New Roman"/>
              </a:rPr>
              <a:t> </a:t>
            </a:r>
            <a:r>
              <a:rPr lang="en-US" sz="2400" spc="0" dirty="0" smtClean="0">
                <a:latin typeface="Times New Roman"/>
                <a:cs typeface="Times New Roman"/>
              </a:rPr>
              <a:t>outpu</a:t>
            </a:r>
            <a:r>
              <a:rPr lang="en-US" sz="2400" spc="4" dirty="0" smtClean="0">
                <a:latin typeface="Times New Roman"/>
                <a:cs typeface="Times New Roman"/>
              </a:rPr>
              <a:t>t</a:t>
            </a:r>
            <a:r>
              <a:rPr lang="en-US" sz="2400" spc="0" dirty="0" smtClean="0">
                <a:latin typeface="Times New Roman"/>
                <a:cs typeface="Times New Roman"/>
              </a:rPr>
              <a:t>, th</a:t>
            </a:r>
            <a:r>
              <a:rPr lang="en-US" sz="2400" spc="4" dirty="0" smtClean="0">
                <a:latin typeface="Times New Roman"/>
                <a:cs typeface="Times New Roman"/>
              </a:rPr>
              <a:t>i</a:t>
            </a:r>
            <a:r>
              <a:rPr lang="en-US" sz="2400" spc="0" dirty="0" smtClean="0">
                <a:latin typeface="Times New Roman"/>
                <a:cs typeface="Times New Roman"/>
              </a:rPr>
              <a:t>s is</a:t>
            </a:r>
            <a:r>
              <a:rPr lang="en-US" sz="2400" spc="4" dirty="0" smtClean="0">
                <a:latin typeface="Times New Roman"/>
                <a:cs typeface="Times New Roman"/>
              </a:rPr>
              <a:t> </a:t>
            </a:r>
            <a:r>
              <a:rPr lang="en-US" sz="2400" spc="0" dirty="0" smtClean="0">
                <a:latin typeface="Times New Roman"/>
                <a:cs typeface="Times New Roman"/>
              </a:rPr>
              <a:t>the </a:t>
            </a:r>
            <a:r>
              <a:rPr lang="en-US" sz="2400" b="1" spc="0" dirty="0" smtClean="0">
                <a:latin typeface="Times New Roman"/>
                <a:cs typeface="Times New Roman"/>
              </a:rPr>
              <a:t>hi</a:t>
            </a:r>
            <a:r>
              <a:rPr lang="en-US" sz="2400" b="1" spc="-9" dirty="0" smtClean="0">
                <a:latin typeface="Times New Roman"/>
                <a:cs typeface="Times New Roman"/>
              </a:rPr>
              <a:t>g</a:t>
            </a:r>
            <a:r>
              <a:rPr lang="en-US" sz="2400" b="1" spc="9" dirty="0" smtClean="0">
                <a:latin typeface="Times New Roman"/>
                <a:cs typeface="Times New Roman"/>
              </a:rPr>
              <a:t>h</a:t>
            </a:r>
            <a:r>
              <a:rPr lang="en-US" sz="2400" b="1" spc="-4" dirty="0" smtClean="0">
                <a:latin typeface="Times New Roman"/>
                <a:cs typeface="Times New Roman"/>
              </a:rPr>
              <a:t>e</a:t>
            </a:r>
            <a:r>
              <a:rPr lang="en-US" sz="2400" b="1" spc="0" dirty="0" smtClean="0">
                <a:latin typeface="Times New Roman"/>
                <a:cs typeface="Times New Roman"/>
              </a:rPr>
              <a:t>st t</a:t>
            </a:r>
            <a:r>
              <a:rPr lang="en-US" sz="2400" b="1" spc="4" dirty="0" smtClean="0">
                <a:latin typeface="Times New Roman"/>
                <a:cs typeface="Times New Roman"/>
              </a:rPr>
              <a:t>i</a:t>
            </a:r>
            <a:r>
              <a:rPr lang="en-US" sz="2400" b="1" spc="0" dirty="0" smtClean="0">
                <a:latin typeface="Times New Roman"/>
                <a:cs typeface="Times New Roman"/>
              </a:rPr>
              <a:t>ssue-spe</a:t>
            </a:r>
            <a:r>
              <a:rPr lang="en-US" sz="2400" b="1" spc="-9" dirty="0" smtClean="0">
                <a:latin typeface="Times New Roman"/>
                <a:cs typeface="Times New Roman"/>
              </a:rPr>
              <a:t>c</a:t>
            </a:r>
            <a:r>
              <a:rPr lang="en-US" sz="2400" b="1" spc="0" dirty="0" smtClean="0">
                <a:latin typeface="Times New Roman"/>
                <a:cs typeface="Times New Roman"/>
              </a:rPr>
              <a:t>ific </a:t>
            </a:r>
            <a:r>
              <a:rPr lang="en-US" sz="2400" b="1" spc="-4" dirty="0" smtClean="0">
                <a:latin typeface="Times New Roman"/>
                <a:cs typeface="Times New Roman"/>
              </a:rPr>
              <a:t>b</a:t>
            </a:r>
            <a:r>
              <a:rPr lang="en-US" sz="2400" b="1" spc="0" dirty="0" smtClean="0">
                <a:latin typeface="Times New Roman"/>
                <a:cs typeface="Times New Roman"/>
              </a:rPr>
              <a:t>lood fl</a:t>
            </a:r>
            <a:r>
              <a:rPr lang="en-US" sz="2400" b="1" spc="9" dirty="0" smtClean="0">
                <a:latin typeface="Times New Roman"/>
                <a:cs typeface="Times New Roman"/>
              </a:rPr>
              <a:t>o</a:t>
            </a:r>
            <a:r>
              <a:rPr lang="en-US" sz="2400" b="1" spc="0" dirty="0" smtClean="0">
                <a:latin typeface="Times New Roman"/>
                <a:cs typeface="Times New Roman"/>
              </a:rPr>
              <a:t>w</a:t>
            </a:r>
            <a:r>
              <a:rPr lang="en-US" sz="2400" spc="0" dirty="0" smtClean="0">
                <a:latin typeface="Times New Roman"/>
                <a:cs typeface="Times New Roman"/>
              </a:rPr>
              <a:t>.</a:t>
            </a:r>
            <a:endParaRPr lang="en-US" sz="2400" dirty="0"/>
          </a:p>
        </p:txBody>
      </p:sp>
      <p:sp>
        <p:nvSpPr>
          <p:cNvPr id="4" name="object 11"/>
          <p:cNvSpPr/>
          <p:nvPr/>
        </p:nvSpPr>
        <p:spPr>
          <a:xfrm>
            <a:off x="5867400" y="990600"/>
            <a:ext cx="3200400" cy="4038600"/>
          </a:xfrm>
          <a:prstGeom prst="rect">
            <a:avLst/>
          </a:prstGeom>
          <a:blipFill>
            <a:blip r:embed="rId2" cstate="print"/>
            <a:stretch>
              <a:fillRect/>
            </a:stretch>
          </a:blipFill>
        </p:spPr>
        <p:txBody>
          <a:bodyPr wrap="square" lIns="0" tIns="0" rIns="0" bIns="0" rtlCol="0">
            <a:noAutofit/>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kidney.gif"/>
          <p:cNvPicPr>
            <a:picLocks noGrp="1" noChangeAspect="1"/>
          </p:cNvPicPr>
          <p:nvPr>
            <p:ph idx="1"/>
          </p:nvPr>
        </p:nvPicPr>
        <p:blipFill>
          <a:blip r:embed="rId3"/>
          <a:stretch>
            <a:fillRect/>
          </a:stretch>
        </p:blipFill>
        <p:spPr>
          <a:xfrm>
            <a:off x="5697192" y="2743200"/>
            <a:ext cx="3373841" cy="3886200"/>
          </a:xfrm>
        </p:spPr>
      </p:pic>
      <p:sp>
        <p:nvSpPr>
          <p:cNvPr id="5" name="Rectangle 4"/>
          <p:cNvSpPr/>
          <p:nvPr/>
        </p:nvSpPr>
        <p:spPr>
          <a:xfrm>
            <a:off x="152400" y="162436"/>
            <a:ext cx="7086600" cy="790858"/>
          </a:xfrm>
          <a:prstGeom prst="rect">
            <a:avLst/>
          </a:prstGeom>
        </p:spPr>
        <p:txBody>
          <a:bodyPr wrap="square">
            <a:spAutoFit/>
          </a:bodyPr>
          <a:lstStyle/>
          <a:p>
            <a:pPr marL="12700">
              <a:lnSpc>
                <a:spcPts val="1325"/>
              </a:lnSpc>
            </a:pPr>
            <a:r>
              <a:rPr lang="en-US" b="1" u="sng" spc="0" dirty="0" smtClean="0">
                <a:latin typeface="Times New Roman"/>
                <a:cs typeface="Times New Roman"/>
              </a:rPr>
              <a:t>The kidney:</a:t>
            </a:r>
            <a:endParaRPr lang="en-US" b="1" u="sng" dirty="0" smtClean="0">
              <a:latin typeface="Times New Roman"/>
              <a:cs typeface="Times New Roman"/>
            </a:endParaRPr>
          </a:p>
          <a:p>
            <a:pPr marL="12700" marR="22860">
              <a:lnSpc>
                <a:spcPct val="95825"/>
              </a:lnSpc>
            </a:pPr>
            <a:r>
              <a:rPr lang="en-US" dirty="0" smtClean="0">
                <a:latin typeface="Times New Roman"/>
                <a:cs typeface="Times New Roman"/>
              </a:rPr>
              <a:t>The kidney divided into cortex and medulla, and composed of:</a:t>
            </a:r>
          </a:p>
          <a:p>
            <a:pPr marL="12700" marR="22860">
              <a:lnSpc>
                <a:spcPct val="95825"/>
              </a:lnSpc>
            </a:pPr>
            <a:r>
              <a:rPr lang="en-US" b="1" dirty="0" smtClean="0">
                <a:latin typeface="Times New Roman"/>
                <a:cs typeface="Times New Roman"/>
              </a:rPr>
              <a:t>[1]  Nephron, [</a:t>
            </a:r>
            <a:r>
              <a:rPr lang="en-US" b="1" spc="0" dirty="0" smtClean="0">
                <a:latin typeface="Times New Roman"/>
                <a:cs typeface="Times New Roman"/>
              </a:rPr>
              <a:t>2] Blood  vessels</a:t>
            </a:r>
            <a:r>
              <a:rPr lang="en-US" b="1" dirty="0" smtClean="0">
                <a:latin typeface="Times New Roman"/>
                <a:cs typeface="Times New Roman"/>
              </a:rPr>
              <a:t> and [</a:t>
            </a:r>
            <a:r>
              <a:rPr lang="en-US" b="1" spc="-1" dirty="0" smtClean="0">
                <a:latin typeface="Times New Roman"/>
                <a:cs typeface="Times New Roman"/>
              </a:rPr>
              <a:t>3] Nerves.</a:t>
            </a:r>
            <a:endParaRPr lang="en-US" b="1" dirty="0">
              <a:latin typeface="Times New Roman"/>
              <a:cs typeface="Times New Roman"/>
            </a:endParaRPr>
          </a:p>
        </p:txBody>
      </p:sp>
      <p:sp>
        <p:nvSpPr>
          <p:cNvPr id="6" name="Rectangle 5"/>
          <p:cNvSpPr/>
          <p:nvPr/>
        </p:nvSpPr>
        <p:spPr>
          <a:xfrm>
            <a:off x="27432" y="1037272"/>
            <a:ext cx="9116568" cy="1477328"/>
          </a:xfrm>
          <a:prstGeom prst="rect">
            <a:avLst/>
          </a:prstGeom>
        </p:spPr>
        <p:txBody>
          <a:bodyPr wrap="square">
            <a:spAutoFit/>
          </a:bodyPr>
          <a:lstStyle/>
          <a:p>
            <a:pPr marR="2057" algn="just"/>
            <a:r>
              <a:rPr lang="en-US" b="1" spc="21" dirty="0" smtClean="0">
                <a:latin typeface="Times New Roman"/>
                <a:cs typeface="Times New Roman"/>
              </a:rPr>
              <a:t>[1] The Nephron:</a:t>
            </a:r>
          </a:p>
          <a:p>
            <a:pPr marR="2057" algn="just"/>
            <a:r>
              <a:rPr lang="en-US" spc="21" dirty="0" smtClean="0">
                <a:latin typeface="Times New Roman"/>
                <a:cs typeface="Times New Roman"/>
              </a:rPr>
              <a:t>It is a tubular system, and it is </a:t>
            </a:r>
            <a:r>
              <a:rPr lang="en-US" b="1" spc="21" dirty="0" smtClean="0">
                <a:latin typeface="Times New Roman"/>
                <a:cs typeface="Times New Roman"/>
              </a:rPr>
              <a:t>the basic functional unit </a:t>
            </a:r>
            <a:r>
              <a:rPr lang="en-US" spc="21" dirty="0" smtClean="0">
                <a:latin typeface="Times New Roman"/>
                <a:cs typeface="Times New Roman"/>
              </a:rPr>
              <a:t>of the kidney that </a:t>
            </a:r>
            <a:r>
              <a:rPr lang="en-US" u="sng" spc="21" dirty="0" smtClean="0">
                <a:latin typeface="Times New Roman"/>
                <a:cs typeface="Times New Roman"/>
              </a:rPr>
              <a:t>capable of forming urine by itself</a:t>
            </a:r>
            <a:r>
              <a:rPr lang="en-US" spc="21" dirty="0" smtClean="0">
                <a:latin typeface="Times New Roman"/>
                <a:cs typeface="Times New Roman"/>
              </a:rPr>
              <a:t>.</a:t>
            </a:r>
            <a:endParaRPr lang="en-US" dirty="0" smtClean="0">
              <a:latin typeface="Times New Roman"/>
              <a:cs typeface="Times New Roman"/>
            </a:endParaRPr>
          </a:p>
          <a:p>
            <a:pPr marR="11330" algn="just"/>
            <a:r>
              <a:rPr lang="en-US" spc="14" dirty="0" smtClean="0">
                <a:latin typeface="Times New Roman"/>
                <a:cs typeface="Times New Roman"/>
              </a:rPr>
              <a:t>There are about 1.3 million nephrons </a:t>
            </a:r>
            <a:r>
              <a:rPr lang="en-US" u="sng" spc="14" dirty="0" smtClean="0">
                <a:latin typeface="Times New Roman"/>
                <a:cs typeface="Times New Roman"/>
              </a:rPr>
              <a:t>in each kidney</a:t>
            </a:r>
            <a:r>
              <a:rPr lang="en-US" spc="14" dirty="0" smtClean="0">
                <a:latin typeface="Times New Roman"/>
                <a:cs typeface="Times New Roman"/>
              </a:rPr>
              <a:t> in human. Kidneys </a:t>
            </a:r>
            <a:r>
              <a:rPr lang="en-US" u="sng" spc="14" dirty="0" smtClean="0">
                <a:latin typeface="Times New Roman"/>
                <a:cs typeface="Times New Roman"/>
              </a:rPr>
              <a:t>cannot regenerate new nephrons</a:t>
            </a:r>
            <a:r>
              <a:rPr lang="en-US" spc="14" dirty="0" smtClean="0">
                <a:latin typeface="Times New Roman"/>
                <a:cs typeface="Times New Roman"/>
              </a:rPr>
              <a:t> and their number decrease with aging. Each nephron consists of:</a:t>
            </a:r>
            <a:endParaRPr lang="en-US" dirty="0">
              <a:latin typeface="Times New Roman"/>
              <a:cs typeface="Times New Roman"/>
            </a:endParaRPr>
          </a:p>
        </p:txBody>
      </p:sp>
      <p:pic>
        <p:nvPicPr>
          <p:cNvPr id="1026" name="Picture 2"/>
          <p:cNvPicPr>
            <a:picLocks noChangeAspect="1" noChangeArrowheads="1"/>
          </p:cNvPicPr>
          <p:nvPr/>
        </p:nvPicPr>
        <p:blipFill>
          <a:blip r:embed="rId4"/>
          <a:srcRect/>
          <a:stretch>
            <a:fillRect/>
          </a:stretch>
        </p:blipFill>
        <p:spPr bwMode="auto">
          <a:xfrm>
            <a:off x="533399" y="2518608"/>
            <a:ext cx="5075861" cy="433939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28600" y="533400"/>
            <a:ext cx="8534400" cy="4862870"/>
          </a:xfrm>
          <a:prstGeom prst="rect">
            <a:avLst/>
          </a:prstGeom>
        </p:spPr>
        <p:txBody>
          <a:bodyPr wrap="square">
            <a:spAutoFit/>
          </a:bodyPr>
          <a:lstStyle/>
          <a:p>
            <a:pPr marL="396875" marR="22859" indent="-396875" algn="just"/>
            <a:r>
              <a:rPr lang="en-US" sz="2400" b="1" dirty="0" smtClean="0">
                <a:latin typeface="Times New Roman"/>
                <a:cs typeface="Times New Roman"/>
              </a:rPr>
              <a:t>A - Bowman’s capsule:</a:t>
            </a:r>
            <a:endParaRPr lang="en-US" sz="2400" dirty="0" smtClean="0">
              <a:latin typeface="Times New Roman"/>
              <a:cs typeface="Times New Roman"/>
            </a:endParaRPr>
          </a:p>
          <a:p>
            <a:pPr marL="288925" indent="-288925" algn="just">
              <a:buFont typeface="Wingdings" pitchFamily="2" charset="2"/>
              <a:buChar char="v"/>
            </a:pPr>
            <a:r>
              <a:rPr lang="en-US" sz="2200" spc="1" dirty="0" smtClean="0">
                <a:latin typeface="Times New Roman"/>
                <a:cs typeface="Times New Roman"/>
              </a:rPr>
              <a:t>It  is  the  invaginated  blind  end  of  the  tubule  that  encased  the  </a:t>
            </a:r>
            <a:r>
              <a:rPr lang="en-US" sz="2200" b="1" spc="1" dirty="0" smtClean="0">
                <a:latin typeface="Times New Roman"/>
                <a:cs typeface="Times New Roman"/>
              </a:rPr>
              <a:t>glomerulus  </a:t>
            </a:r>
            <a:r>
              <a:rPr lang="en-US" sz="2200" spc="1" dirty="0" smtClean="0">
                <a:latin typeface="Times New Roman" pitchFamily="18" charset="0"/>
                <a:cs typeface="Times New Roman" pitchFamily="18" charset="0"/>
              </a:rPr>
              <a:t>(</a:t>
            </a:r>
            <a:r>
              <a:rPr lang="en-US" sz="2200" dirty="0" smtClean="0">
                <a:latin typeface="Times New Roman" pitchFamily="18" charset="0"/>
                <a:cs typeface="Times New Roman" pitchFamily="18" charset="0"/>
              </a:rPr>
              <a:t>200µm in diameter and is formed by the invagination of a tuft of capillaries into the dilated blind end of the nephron</a:t>
            </a:r>
            <a:r>
              <a:rPr lang="en-US" sz="2200" dirty="0" smtClean="0">
                <a:latin typeface="Times New Roman"/>
                <a:cs typeface="Times New Roman"/>
              </a:rPr>
              <a:t>). </a:t>
            </a:r>
            <a:r>
              <a:rPr lang="en-US" sz="2200" u="sng" dirty="0" smtClean="0">
                <a:latin typeface="Times New Roman"/>
                <a:cs typeface="Times New Roman"/>
              </a:rPr>
              <a:t>The pressure in the glomerular capillaries is higher than that in other capillary beds</a:t>
            </a:r>
            <a:r>
              <a:rPr lang="en-US" sz="2200" dirty="0" smtClean="0">
                <a:latin typeface="Times New Roman"/>
                <a:cs typeface="Times New Roman"/>
              </a:rPr>
              <a:t>. </a:t>
            </a:r>
          </a:p>
          <a:p>
            <a:pPr marL="288925" indent="-288925" algn="just">
              <a:buFont typeface="Wingdings" pitchFamily="2" charset="2"/>
              <a:buChar char="v"/>
            </a:pPr>
            <a:r>
              <a:rPr lang="en-US" sz="2200" spc="0" dirty="0" smtClean="0">
                <a:latin typeface="Times New Roman"/>
                <a:cs typeface="Times New Roman"/>
              </a:rPr>
              <a:t>The membrane of the glomerular capillaries is called the </a:t>
            </a:r>
            <a:r>
              <a:rPr lang="en-US" sz="2200" b="1" spc="0" dirty="0" smtClean="0">
                <a:latin typeface="Times New Roman"/>
                <a:cs typeface="Times New Roman"/>
              </a:rPr>
              <a:t>glomerular membrane</a:t>
            </a:r>
            <a:r>
              <a:rPr lang="en-US" sz="2200" spc="0" dirty="0" smtClean="0">
                <a:latin typeface="Times New Roman"/>
                <a:cs typeface="Times New Roman"/>
              </a:rPr>
              <a:t>. The </a:t>
            </a:r>
            <a:r>
              <a:rPr lang="en-US" sz="2200" u="sng" spc="0" dirty="0" smtClean="0">
                <a:latin typeface="Times New Roman"/>
                <a:cs typeface="Times New Roman"/>
              </a:rPr>
              <a:t>average total area</a:t>
            </a:r>
            <a:r>
              <a:rPr lang="en-US" sz="2200" spc="0" dirty="0" smtClean="0">
                <a:latin typeface="Times New Roman"/>
                <a:cs typeface="Times New Roman"/>
              </a:rPr>
              <a:t> </a:t>
            </a:r>
            <a:r>
              <a:rPr lang="en-US" sz="2200" spc="5" dirty="0" smtClean="0">
                <a:latin typeface="Times New Roman"/>
                <a:cs typeface="Times New Roman"/>
              </a:rPr>
              <a:t>of each glomerulus is about </a:t>
            </a:r>
            <a:r>
              <a:rPr lang="en-US" sz="2200" u="sng" spc="5" dirty="0" smtClean="0">
                <a:latin typeface="Times New Roman"/>
                <a:cs typeface="Times New Roman"/>
              </a:rPr>
              <a:t>0.4 mm</a:t>
            </a:r>
            <a:r>
              <a:rPr lang="en-US" sz="2200" u="sng" spc="5" baseline="39858" dirty="0" smtClean="0">
                <a:latin typeface="Times New Roman"/>
                <a:cs typeface="Times New Roman"/>
              </a:rPr>
              <a:t>2</a:t>
            </a:r>
            <a:r>
              <a:rPr lang="en-US" sz="2200" spc="5" dirty="0" smtClean="0">
                <a:latin typeface="Times New Roman"/>
                <a:cs typeface="Times New Roman"/>
              </a:rPr>
              <a:t>, and the </a:t>
            </a:r>
            <a:r>
              <a:rPr lang="en-US" sz="2200" u="sng" spc="5" dirty="0" smtClean="0">
                <a:latin typeface="Times New Roman"/>
                <a:cs typeface="Times New Roman"/>
              </a:rPr>
              <a:t>total area of glomerular capillary endothelium</a:t>
            </a:r>
            <a:r>
              <a:rPr lang="en-US" sz="2200" spc="5" dirty="0" smtClean="0">
                <a:latin typeface="Times New Roman"/>
                <a:cs typeface="Times New Roman"/>
              </a:rPr>
              <a:t> across which </a:t>
            </a:r>
            <a:r>
              <a:rPr lang="en-US" sz="2200" dirty="0" smtClean="0">
                <a:latin typeface="Times New Roman"/>
                <a:cs typeface="Times New Roman"/>
              </a:rPr>
              <a:t>filtration occurs (i.e. the glomerular membrane) is about </a:t>
            </a:r>
            <a:r>
              <a:rPr lang="en-US" sz="2200" u="sng" dirty="0" smtClean="0">
                <a:latin typeface="Times New Roman"/>
                <a:cs typeface="Times New Roman"/>
              </a:rPr>
              <a:t>0.8m</a:t>
            </a:r>
            <a:r>
              <a:rPr lang="en-US" sz="2200" u="sng" baseline="41871" dirty="0" smtClean="0">
                <a:latin typeface="Times New Roman"/>
                <a:cs typeface="Times New Roman"/>
              </a:rPr>
              <a:t>2</a:t>
            </a:r>
            <a:r>
              <a:rPr lang="en-US" sz="2200" dirty="0" smtClean="0">
                <a:latin typeface="Times New Roman"/>
                <a:cs typeface="Times New Roman"/>
              </a:rPr>
              <a:t>.</a:t>
            </a:r>
          </a:p>
          <a:p>
            <a:pPr marL="288925" indent="-288925" algn="just">
              <a:buFont typeface="Wingdings" pitchFamily="2" charset="2"/>
              <a:buChar char="v"/>
            </a:pPr>
            <a:r>
              <a:rPr lang="en-US" sz="2200" spc="-29" dirty="0" smtClean="0">
                <a:latin typeface="Times New Roman"/>
                <a:cs typeface="Times New Roman"/>
              </a:rPr>
              <a:t>I</a:t>
            </a:r>
            <a:r>
              <a:rPr lang="en-US" sz="2200" spc="0" dirty="0" smtClean="0">
                <a:latin typeface="Times New Roman"/>
                <a:cs typeface="Times New Roman"/>
              </a:rPr>
              <a:t>n</a:t>
            </a:r>
            <a:r>
              <a:rPr lang="en-US" sz="2200" spc="34" dirty="0" smtClean="0">
                <a:latin typeface="Times New Roman"/>
                <a:cs typeface="Times New Roman"/>
              </a:rPr>
              <a:t> </a:t>
            </a:r>
            <a:r>
              <a:rPr lang="en-US" sz="2200" spc="-9" dirty="0" smtClean="0">
                <a:latin typeface="Times New Roman"/>
                <a:cs typeface="Times New Roman"/>
              </a:rPr>
              <a:t>g</a:t>
            </a:r>
            <a:r>
              <a:rPr lang="en-US" sz="2200" spc="-4" dirty="0" smtClean="0">
                <a:latin typeface="Times New Roman"/>
                <a:cs typeface="Times New Roman"/>
              </a:rPr>
              <a:t>e</a:t>
            </a:r>
            <a:r>
              <a:rPr lang="en-US" sz="2200" spc="0" dirty="0" smtClean="0">
                <a:latin typeface="Times New Roman"/>
                <a:cs typeface="Times New Roman"/>
              </a:rPr>
              <a:t>n</a:t>
            </a:r>
            <a:r>
              <a:rPr lang="en-US" sz="2200" spc="-4" dirty="0" smtClean="0">
                <a:latin typeface="Times New Roman"/>
                <a:cs typeface="Times New Roman"/>
              </a:rPr>
              <a:t>e</a:t>
            </a:r>
            <a:r>
              <a:rPr lang="en-US" sz="2200" spc="0" dirty="0" smtClean="0">
                <a:latin typeface="Times New Roman"/>
                <a:cs typeface="Times New Roman"/>
              </a:rPr>
              <a:t>r</a:t>
            </a:r>
            <a:r>
              <a:rPr lang="en-US" sz="2200" spc="-9" dirty="0" smtClean="0">
                <a:latin typeface="Times New Roman"/>
                <a:cs typeface="Times New Roman"/>
              </a:rPr>
              <a:t>a</a:t>
            </a:r>
            <a:r>
              <a:rPr lang="en-US" sz="2200" spc="0" dirty="0" smtClean="0">
                <a:latin typeface="Times New Roman"/>
                <a:cs typeface="Times New Roman"/>
              </a:rPr>
              <a:t>l,</a:t>
            </a:r>
            <a:r>
              <a:rPr lang="en-US" sz="2200" spc="40" dirty="0" smtClean="0">
                <a:latin typeface="Times New Roman"/>
                <a:cs typeface="Times New Roman"/>
              </a:rPr>
              <a:t> </a:t>
            </a:r>
            <a:r>
              <a:rPr lang="en-US" sz="2200" spc="0" dirty="0" smtClean="0">
                <a:latin typeface="Times New Roman"/>
                <a:cs typeface="Times New Roman"/>
              </a:rPr>
              <a:t>th</a:t>
            </a:r>
            <a:r>
              <a:rPr lang="en-US" sz="2200" spc="4" dirty="0" smtClean="0">
                <a:latin typeface="Times New Roman"/>
                <a:cs typeface="Times New Roman"/>
              </a:rPr>
              <a:t>i</a:t>
            </a:r>
            <a:r>
              <a:rPr lang="en-US" sz="2200" spc="0" dirty="0" smtClean="0">
                <a:latin typeface="Times New Roman"/>
                <a:cs typeface="Times New Roman"/>
              </a:rPr>
              <a:t>s</a:t>
            </a:r>
            <a:r>
              <a:rPr lang="en-US" sz="2200" spc="50" dirty="0" smtClean="0">
                <a:latin typeface="Times New Roman"/>
                <a:cs typeface="Times New Roman"/>
              </a:rPr>
              <a:t> </a:t>
            </a:r>
            <a:r>
              <a:rPr lang="en-US" sz="2200" spc="0" dirty="0" smtClean="0">
                <a:latin typeface="Times New Roman"/>
                <a:cs typeface="Times New Roman"/>
              </a:rPr>
              <a:t>memb</a:t>
            </a:r>
            <a:r>
              <a:rPr lang="en-US" sz="2200" spc="-4" dirty="0" smtClean="0">
                <a:latin typeface="Times New Roman"/>
                <a:cs typeface="Times New Roman"/>
              </a:rPr>
              <a:t>ra</a:t>
            </a:r>
            <a:r>
              <a:rPr lang="en-US" sz="2200" spc="0" dirty="0" smtClean="0">
                <a:latin typeface="Times New Roman"/>
                <a:cs typeface="Times New Roman"/>
              </a:rPr>
              <a:t>ne</a:t>
            </a:r>
            <a:r>
              <a:rPr lang="en-US" sz="2200" spc="29" dirty="0" smtClean="0">
                <a:latin typeface="Times New Roman"/>
                <a:cs typeface="Times New Roman"/>
              </a:rPr>
              <a:t> </a:t>
            </a:r>
            <a:r>
              <a:rPr lang="en-US" sz="2200" spc="0" dirty="0" smtClean="0">
                <a:latin typeface="Times New Roman"/>
                <a:cs typeface="Times New Roman"/>
              </a:rPr>
              <a:t>is</a:t>
            </a:r>
            <a:r>
              <a:rPr lang="en-US" sz="2200" spc="50" dirty="0" smtClean="0">
                <a:latin typeface="Times New Roman"/>
                <a:cs typeface="Times New Roman"/>
              </a:rPr>
              <a:t> </a:t>
            </a:r>
            <a:r>
              <a:rPr lang="en-US" sz="2200" spc="0" dirty="0" smtClean="0">
                <a:latin typeface="Times New Roman"/>
                <a:cs typeface="Times New Roman"/>
              </a:rPr>
              <a:t>dif</a:t>
            </a:r>
            <a:r>
              <a:rPr lang="en-US" sz="2200" spc="-4" dirty="0" smtClean="0">
                <a:latin typeface="Times New Roman"/>
                <a:cs typeface="Times New Roman"/>
              </a:rPr>
              <a:t>fe</a:t>
            </a:r>
            <a:r>
              <a:rPr lang="en-US" sz="2200" spc="0" dirty="0" smtClean="0">
                <a:latin typeface="Times New Roman"/>
                <a:cs typeface="Times New Roman"/>
              </a:rPr>
              <a:t>r</a:t>
            </a:r>
            <a:r>
              <a:rPr lang="en-US" sz="2200" spc="-9" dirty="0" smtClean="0">
                <a:latin typeface="Times New Roman"/>
                <a:cs typeface="Times New Roman"/>
              </a:rPr>
              <a:t>e</a:t>
            </a:r>
            <a:r>
              <a:rPr lang="en-US" sz="2200" spc="0" dirty="0" smtClean="0">
                <a:latin typeface="Times New Roman"/>
                <a:cs typeface="Times New Roman"/>
              </a:rPr>
              <a:t>nt</a:t>
            </a:r>
            <a:r>
              <a:rPr lang="en-US" sz="2200" spc="40" dirty="0" smtClean="0">
                <a:latin typeface="Times New Roman"/>
                <a:cs typeface="Times New Roman"/>
              </a:rPr>
              <a:t> </a:t>
            </a:r>
            <a:r>
              <a:rPr lang="en-US" sz="2200" spc="0" dirty="0" smtClean="0">
                <a:latin typeface="Times New Roman"/>
                <a:cs typeface="Times New Roman"/>
              </a:rPr>
              <a:t>f</a:t>
            </a:r>
            <a:r>
              <a:rPr lang="en-US" sz="2200" spc="-4" dirty="0" smtClean="0">
                <a:latin typeface="Times New Roman"/>
                <a:cs typeface="Times New Roman"/>
              </a:rPr>
              <a:t>r</a:t>
            </a:r>
            <a:r>
              <a:rPr lang="en-US" sz="2200" spc="0" dirty="0" smtClean="0">
                <a:latin typeface="Times New Roman"/>
                <a:cs typeface="Times New Roman"/>
              </a:rPr>
              <a:t>om</a:t>
            </a:r>
            <a:r>
              <a:rPr lang="en-US" sz="2200" spc="40" dirty="0" smtClean="0">
                <a:latin typeface="Times New Roman"/>
                <a:cs typeface="Times New Roman"/>
              </a:rPr>
              <a:t> </a:t>
            </a:r>
            <a:r>
              <a:rPr lang="en-US" sz="2200" spc="0" dirty="0" smtClean="0">
                <a:latin typeface="Times New Roman"/>
                <a:cs typeface="Times New Roman"/>
              </a:rPr>
              <a:t>other</a:t>
            </a:r>
            <a:r>
              <a:rPr lang="en-US" sz="2200" spc="45" dirty="0" smtClean="0">
                <a:latin typeface="Times New Roman"/>
                <a:cs typeface="Times New Roman"/>
              </a:rPr>
              <a:t> </a:t>
            </a:r>
            <a:r>
              <a:rPr lang="en-US" sz="2200" spc="-4" dirty="0" smtClean="0">
                <a:latin typeface="Times New Roman"/>
                <a:cs typeface="Times New Roman"/>
              </a:rPr>
              <a:t>ca</a:t>
            </a:r>
            <a:r>
              <a:rPr lang="en-US" sz="2200" spc="0" dirty="0" smtClean="0">
                <a:latin typeface="Times New Roman"/>
                <a:cs typeface="Times New Roman"/>
              </a:rPr>
              <a:t>pi</a:t>
            </a:r>
            <a:r>
              <a:rPr lang="en-US" sz="2200" spc="4" dirty="0" smtClean="0">
                <a:latin typeface="Times New Roman"/>
                <a:cs typeface="Times New Roman"/>
              </a:rPr>
              <a:t>l</a:t>
            </a:r>
            <a:r>
              <a:rPr lang="en-US" sz="2200" spc="0" dirty="0" smtClean="0">
                <a:latin typeface="Times New Roman"/>
                <a:cs typeface="Times New Roman"/>
              </a:rPr>
              <a:t>la</a:t>
            </a:r>
            <a:r>
              <a:rPr lang="en-US" sz="2200" spc="-4" dirty="0" smtClean="0">
                <a:latin typeface="Times New Roman"/>
                <a:cs typeface="Times New Roman"/>
              </a:rPr>
              <a:t>r</a:t>
            </a:r>
            <a:r>
              <a:rPr lang="en-US" sz="2200" spc="0" dirty="0" smtClean="0">
                <a:latin typeface="Times New Roman"/>
                <a:cs typeface="Times New Roman"/>
              </a:rPr>
              <a:t>y memb</a:t>
            </a:r>
            <a:r>
              <a:rPr lang="en-US" sz="2200" spc="-4" dirty="0" smtClean="0">
                <a:latin typeface="Times New Roman"/>
                <a:cs typeface="Times New Roman"/>
              </a:rPr>
              <a:t>ra</a:t>
            </a:r>
            <a:r>
              <a:rPr lang="en-US" sz="2200" spc="0" dirty="0" smtClean="0">
                <a:latin typeface="Times New Roman"/>
                <a:cs typeface="Times New Roman"/>
              </a:rPr>
              <a:t>n</a:t>
            </a:r>
            <a:r>
              <a:rPr lang="en-US" sz="2200" spc="-4" dirty="0" smtClean="0">
                <a:latin typeface="Times New Roman"/>
                <a:cs typeface="Times New Roman"/>
              </a:rPr>
              <a:t>e</a:t>
            </a:r>
            <a:r>
              <a:rPr lang="en-US" sz="2200" spc="0" dirty="0" smtClean="0">
                <a:latin typeface="Times New Roman"/>
                <a:cs typeface="Times New Roman"/>
              </a:rPr>
              <a:t>s</a:t>
            </a:r>
            <a:r>
              <a:rPr lang="en-US" sz="2200" spc="50" dirty="0" smtClean="0">
                <a:latin typeface="Times New Roman"/>
                <a:cs typeface="Times New Roman"/>
              </a:rPr>
              <a:t> </a:t>
            </a:r>
            <a:r>
              <a:rPr lang="en-US" sz="2200" spc="0" dirty="0" smtClean="0">
                <a:latin typeface="Times New Roman"/>
                <a:cs typeface="Times New Roman"/>
              </a:rPr>
              <a:t>by </a:t>
            </a:r>
            <a:r>
              <a:rPr lang="en-US" sz="2200" u="sng" spc="0" dirty="0" smtClean="0">
                <a:latin typeface="Times New Roman"/>
                <a:cs typeface="Times New Roman"/>
              </a:rPr>
              <a:t>h</a:t>
            </a:r>
            <a:r>
              <a:rPr lang="en-US" sz="2200" u="sng" spc="-4" dirty="0" smtClean="0">
                <a:latin typeface="Times New Roman"/>
                <a:cs typeface="Times New Roman"/>
              </a:rPr>
              <a:t>a</a:t>
            </a:r>
            <a:r>
              <a:rPr lang="en-US" sz="2200" u="sng" spc="0" dirty="0" smtClean="0">
                <a:latin typeface="Times New Roman"/>
                <a:cs typeface="Times New Roman"/>
              </a:rPr>
              <a:t>ving</a:t>
            </a:r>
            <a:r>
              <a:rPr lang="en-US" sz="2200" u="sng" spc="25" dirty="0" smtClean="0">
                <a:latin typeface="Times New Roman"/>
                <a:cs typeface="Times New Roman"/>
              </a:rPr>
              <a:t> </a:t>
            </a:r>
            <a:r>
              <a:rPr lang="en-US" sz="2200" u="sng" spc="0" dirty="0" smtClean="0">
                <a:latin typeface="Times New Roman"/>
                <a:cs typeface="Times New Roman"/>
              </a:rPr>
              <a:t>thr</a:t>
            </a:r>
            <a:r>
              <a:rPr lang="en-US" sz="2200" u="sng" spc="-4" dirty="0" smtClean="0">
                <a:latin typeface="Times New Roman"/>
                <a:cs typeface="Times New Roman"/>
              </a:rPr>
              <a:t>e</a:t>
            </a:r>
            <a:r>
              <a:rPr lang="en-US" sz="2200" u="sng" spc="0" dirty="0" smtClean="0">
                <a:latin typeface="Times New Roman"/>
                <a:cs typeface="Times New Roman"/>
              </a:rPr>
              <a:t>e</a:t>
            </a:r>
            <a:r>
              <a:rPr lang="en-US" sz="2200" u="sng" spc="45" dirty="0" smtClean="0">
                <a:latin typeface="Times New Roman"/>
                <a:cs typeface="Times New Roman"/>
              </a:rPr>
              <a:t> </a:t>
            </a:r>
            <a:r>
              <a:rPr lang="en-US" sz="2200" u="sng" spc="0" dirty="0" smtClean="0">
                <a:latin typeface="Times New Roman"/>
                <a:cs typeface="Times New Roman"/>
              </a:rPr>
              <a:t>la</a:t>
            </a:r>
            <a:r>
              <a:rPr lang="en-US" sz="2200" u="sng" spc="-39" dirty="0" smtClean="0">
                <a:latin typeface="Times New Roman"/>
                <a:cs typeface="Times New Roman"/>
              </a:rPr>
              <a:t>y</a:t>
            </a:r>
            <a:r>
              <a:rPr lang="en-US" sz="2200" u="sng" spc="-4" dirty="0" smtClean="0">
                <a:latin typeface="Times New Roman"/>
                <a:cs typeface="Times New Roman"/>
              </a:rPr>
              <a:t>e</a:t>
            </a:r>
            <a:r>
              <a:rPr lang="en-US" sz="2200" u="sng" spc="0" dirty="0" smtClean="0">
                <a:latin typeface="Times New Roman"/>
                <a:cs typeface="Times New Roman"/>
              </a:rPr>
              <a:t>rs</a:t>
            </a:r>
            <a:r>
              <a:rPr lang="en-US" sz="2200" u="sng" spc="34" dirty="0" smtClean="0">
                <a:latin typeface="Times New Roman"/>
                <a:cs typeface="Times New Roman"/>
              </a:rPr>
              <a:t> </a:t>
            </a:r>
            <a:r>
              <a:rPr lang="en-US" sz="2200" u="sng" spc="0" dirty="0" smtClean="0">
                <a:latin typeface="Times New Roman"/>
                <a:cs typeface="Times New Roman"/>
              </a:rPr>
              <a:t>ins</a:t>
            </a:r>
            <a:r>
              <a:rPr lang="en-US" sz="2200" u="sng" spc="4" dirty="0" smtClean="0">
                <a:latin typeface="Times New Roman"/>
                <a:cs typeface="Times New Roman"/>
              </a:rPr>
              <a:t>t</a:t>
            </a:r>
            <a:r>
              <a:rPr lang="en-US" sz="2200" u="sng" spc="-4" dirty="0" smtClean="0">
                <a:latin typeface="Times New Roman"/>
                <a:cs typeface="Times New Roman"/>
              </a:rPr>
              <a:t>ea</a:t>
            </a:r>
            <a:r>
              <a:rPr lang="en-US" sz="2200" u="sng" spc="0" dirty="0" smtClean="0">
                <a:latin typeface="Times New Roman"/>
                <a:cs typeface="Times New Roman"/>
              </a:rPr>
              <a:t>d</a:t>
            </a:r>
            <a:r>
              <a:rPr lang="en-US" sz="2200" u="sng" spc="50" dirty="0" smtClean="0">
                <a:latin typeface="Times New Roman"/>
                <a:cs typeface="Times New Roman"/>
              </a:rPr>
              <a:t> </a:t>
            </a:r>
            <a:r>
              <a:rPr lang="en-US" sz="2200" u="sng" spc="0" dirty="0" smtClean="0">
                <a:latin typeface="Times New Roman"/>
                <a:cs typeface="Times New Roman"/>
              </a:rPr>
              <a:t>of two</a:t>
            </a:r>
            <a:r>
              <a:rPr lang="en-US" sz="2200" spc="0" dirty="0" smtClean="0">
                <a:latin typeface="Times New Roman"/>
                <a:cs typeface="Times New Roman"/>
              </a:rPr>
              <a:t>.</a:t>
            </a:r>
            <a:r>
              <a:rPr lang="en-US" sz="2200" spc="44" dirty="0" smtClean="0">
                <a:latin typeface="Times New Roman"/>
                <a:cs typeface="Times New Roman"/>
              </a:rPr>
              <a:t> </a:t>
            </a:r>
            <a:r>
              <a:rPr lang="en-US" sz="2200" spc="0" dirty="0" smtClean="0">
                <a:latin typeface="Times New Roman"/>
                <a:cs typeface="Times New Roman"/>
              </a:rPr>
              <a:t>Th</a:t>
            </a:r>
            <a:r>
              <a:rPr lang="en-US" sz="2200" spc="-4" dirty="0" smtClean="0">
                <a:latin typeface="Times New Roman"/>
                <a:cs typeface="Times New Roman"/>
              </a:rPr>
              <a:t>e</a:t>
            </a:r>
            <a:r>
              <a:rPr lang="en-US" sz="2200" spc="0" dirty="0" smtClean="0">
                <a:latin typeface="Times New Roman"/>
                <a:cs typeface="Times New Roman"/>
              </a:rPr>
              <a:t>se</a:t>
            </a:r>
            <a:r>
              <a:rPr lang="en-US" sz="2200" spc="54" dirty="0" smtClean="0">
                <a:latin typeface="Times New Roman"/>
                <a:cs typeface="Times New Roman"/>
              </a:rPr>
              <a:t> </a:t>
            </a:r>
            <a:r>
              <a:rPr lang="en-US" sz="2200" spc="0" dirty="0" smtClean="0">
                <a:latin typeface="Times New Roman"/>
                <a:cs typeface="Times New Roman"/>
              </a:rPr>
              <a:t>thr</a:t>
            </a:r>
            <a:r>
              <a:rPr lang="en-US" sz="2200" spc="-4" dirty="0" smtClean="0">
                <a:latin typeface="Times New Roman"/>
                <a:cs typeface="Times New Roman"/>
              </a:rPr>
              <a:t>e</a:t>
            </a:r>
            <a:r>
              <a:rPr lang="en-US" sz="2200" spc="0" dirty="0" smtClean="0">
                <a:latin typeface="Times New Roman"/>
                <a:cs typeface="Times New Roman"/>
              </a:rPr>
              <a:t>e</a:t>
            </a:r>
            <a:r>
              <a:rPr lang="en-US" sz="2200" spc="54" dirty="0" smtClean="0">
                <a:latin typeface="Times New Roman"/>
                <a:cs typeface="Times New Roman"/>
              </a:rPr>
              <a:t> </a:t>
            </a:r>
            <a:r>
              <a:rPr lang="en-US" sz="2200" spc="0" dirty="0" smtClean="0">
                <a:latin typeface="Times New Roman"/>
                <a:cs typeface="Times New Roman"/>
              </a:rPr>
              <a:t>la</a:t>
            </a:r>
            <a:r>
              <a:rPr lang="en-US" sz="2200" spc="-39" dirty="0" smtClean="0">
                <a:latin typeface="Times New Roman"/>
                <a:cs typeface="Times New Roman"/>
              </a:rPr>
              <a:t>y</a:t>
            </a:r>
            <a:r>
              <a:rPr lang="en-US" sz="2200" spc="-4" dirty="0" smtClean="0">
                <a:latin typeface="Times New Roman"/>
                <a:cs typeface="Times New Roman"/>
              </a:rPr>
              <a:t>e</a:t>
            </a:r>
            <a:r>
              <a:rPr lang="en-US" sz="2200" spc="0" dirty="0" smtClean="0">
                <a:latin typeface="Times New Roman"/>
                <a:cs typeface="Times New Roman"/>
              </a:rPr>
              <a:t>rs</a:t>
            </a:r>
            <a:r>
              <a:rPr lang="en-US" sz="2200" spc="54" dirty="0" smtClean="0">
                <a:latin typeface="Times New Roman"/>
                <a:cs typeface="Times New Roman"/>
              </a:rPr>
              <a:t> </a:t>
            </a:r>
            <a:r>
              <a:rPr lang="en-US" sz="2200" spc="-4" dirty="0" smtClean="0">
                <a:latin typeface="Times New Roman"/>
                <a:cs typeface="Times New Roman"/>
              </a:rPr>
              <a:t>a</a:t>
            </a:r>
            <a:r>
              <a:rPr lang="en-US" sz="2200" spc="0" dirty="0" smtClean="0">
                <a:latin typeface="Times New Roman"/>
                <a:cs typeface="Times New Roman"/>
              </a:rPr>
              <a:t>re</a:t>
            </a:r>
            <a:r>
              <a:rPr lang="en-US" sz="2200" spc="44" dirty="0" smtClean="0">
                <a:latin typeface="Times New Roman"/>
                <a:cs typeface="Times New Roman"/>
              </a:rPr>
              <a:t> </a:t>
            </a:r>
            <a:r>
              <a:rPr lang="en-US" sz="2200" u="sng" spc="-4" dirty="0" smtClean="0">
                <a:latin typeface="Times New Roman"/>
                <a:cs typeface="Times New Roman"/>
              </a:rPr>
              <a:t>e</a:t>
            </a:r>
            <a:r>
              <a:rPr lang="en-US" sz="2200" u="sng" spc="0" dirty="0" smtClean="0">
                <a:latin typeface="Times New Roman"/>
                <a:cs typeface="Times New Roman"/>
              </a:rPr>
              <a:t>ndothelial</a:t>
            </a:r>
            <a:r>
              <a:rPr lang="en-US" sz="2200" u="sng" spc="59" dirty="0" smtClean="0">
                <a:latin typeface="Times New Roman"/>
                <a:cs typeface="Times New Roman"/>
              </a:rPr>
              <a:t> </a:t>
            </a:r>
            <a:r>
              <a:rPr lang="en-US" sz="2200" u="sng" spc="0" dirty="0" smtClean="0">
                <a:latin typeface="Times New Roman"/>
                <a:cs typeface="Times New Roman"/>
              </a:rPr>
              <a:t>la</a:t>
            </a:r>
            <a:r>
              <a:rPr lang="en-US" sz="2200" u="sng" spc="-39" dirty="0" smtClean="0">
                <a:latin typeface="Times New Roman"/>
                <a:cs typeface="Times New Roman"/>
              </a:rPr>
              <a:t>y</a:t>
            </a:r>
            <a:r>
              <a:rPr lang="en-US" sz="2200" u="sng" spc="-4" dirty="0" smtClean="0">
                <a:latin typeface="Times New Roman"/>
                <a:cs typeface="Times New Roman"/>
              </a:rPr>
              <a:t>e</a:t>
            </a:r>
            <a:r>
              <a:rPr lang="en-US" sz="2200" u="sng" spc="0" dirty="0" smtClean="0">
                <a:latin typeface="Times New Roman"/>
                <a:cs typeface="Times New Roman"/>
              </a:rPr>
              <a:t>r</a:t>
            </a:r>
            <a:r>
              <a:rPr lang="en-US" sz="2200" spc="59" dirty="0" smtClean="0">
                <a:latin typeface="Times New Roman"/>
                <a:cs typeface="Times New Roman"/>
              </a:rPr>
              <a:t> </a:t>
            </a:r>
            <a:r>
              <a:rPr lang="en-US" sz="2200" spc="0" dirty="0" smtClean="0">
                <a:latin typeface="Times New Roman"/>
                <a:cs typeface="Times New Roman"/>
              </a:rPr>
              <a:t>of</a:t>
            </a:r>
            <a:r>
              <a:rPr lang="en-US" sz="2200" spc="54" dirty="0" smtClean="0">
                <a:latin typeface="Times New Roman"/>
                <a:cs typeface="Times New Roman"/>
              </a:rPr>
              <a:t> </a:t>
            </a:r>
            <a:r>
              <a:rPr lang="en-US" sz="2200" spc="0" dirty="0" smtClean="0">
                <a:latin typeface="Times New Roman"/>
                <a:cs typeface="Times New Roman"/>
              </a:rPr>
              <a:t>the</a:t>
            </a:r>
            <a:r>
              <a:rPr lang="en-US" sz="2200" spc="44" dirty="0" smtClean="0">
                <a:latin typeface="Times New Roman"/>
                <a:cs typeface="Times New Roman"/>
              </a:rPr>
              <a:t> </a:t>
            </a:r>
            <a:r>
              <a:rPr lang="en-US" sz="2200" spc="-4" dirty="0" smtClean="0">
                <a:latin typeface="Times New Roman"/>
                <a:cs typeface="Times New Roman"/>
              </a:rPr>
              <a:t>ca</a:t>
            </a:r>
            <a:r>
              <a:rPr lang="en-US" sz="2200" spc="0" dirty="0" smtClean="0">
                <a:latin typeface="Times New Roman"/>
                <a:cs typeface="Times New Roman"/>
              </a:rPr>
              <a:t>pi</a:t>
            </a:r>
            <a:r>
              <a:rPr lang="en-US" sz="2200" spc="4" dirty="0" smtClean="0">
                <a:latin typeface="Times New Roman"/>
                <a:cs typeface="Times New Roman"/>
              </a:rPr>
              <a:t>l</a:t>
            </a:r>
            <a:r>
              <a:rPr lang="en-US" sz="2200" spc="0" dirty="0" smtClean="0">
                <a:latin typeface="Times New Roman"/>
                <a:cs typeface="Times New Roman"/>
              </a:rPr>
              <a:t>la</a:t>
            </a:r>
            <a:r>
              <a:rPr lang="en-US" sz="2200" spc="-4" dirty="0" smtClean="0">
                <a:latin typeface="Times New Roman"/>
                <a:cs typeface="Times New Roman"/>
              </a:rPr>
              <a:t>r</a:t>
            </a:r>
            <a:r>
              <a:rPr lang="en-US" sz="2200" spc="0" dirty="0" smtClean="0">
                <a:latin typeface="Times New Roman"/>
                <a:cs typeface="Times New Roman"/>
              </a:rPr>
              <a:t>y</a:t>
            </a:r>
            <a:r>
              <a:rPr lang="en-US" sz="2200" spc="29" dirty="0" smtClean="0">
                <a:latin typeface="Times New Roman"/>
                <a:cs typeface="Times New Roman"/>
              </a:rPr>
              <a:t> </a:t>
            </a:r>
            <a:r>
              <a:rPr lang="en-US" sz="2200" spc="0" dirty="0" smtClean="0">
                <a:latin typeface="Times New Roman"/>
                <a:cs typeface="Times New Roman"/>
              </a:rPr>
              <a:t>i</a:t>
            </a:r>
            <a:r>
              <a:rPr lang="en-US" sz="2200" spc="4" dirty="0" smtClean="0">
                <a:latin typeface="Times New Roman"/>
                <a:cs typeface="Times New Roman"/>
              </a:rPr>
              <a:t>t</a:t>
            </a:r>
            <a:r>
              <a:rPr lang="en-US" sz="2200" spc="0" dirty="0" smtClean="0">
                <a:latin typeface="Times New Roman"/>
                <a:cs typeface="Times New Roman"/>
              </a:rPr>
              <a:t>s</a:t>
            </a:r>
            <a:r>
              <a:rPr lang="en-US" sz="2200" spc="-4" dirty="0" smtClean="0">
                <a:latin typeface="Times New Roman"/>
                <a:cs typeface="Times New Roman"/>
              </a:rPr>
              <a:t>e</a:t>
            </a:r>
            <a:r>
              <a:rPr lang="en-US" sz="2200" spc="0" dirty="0" smtClean="0">
                <a:latin typeface="Times New Roman"/>
                <a:cs typeface="Times New Roman"/>
              </a:rPr>
              <a:t>lf,</a:t>
            </a:r>
            <a:r>
              <a:rPr lang="en-US" sz="2200" spc="59" dirty="0" smtClean="0">
                <a:latin typeface="Times New Roman"/>
                <a:cs typeface="Times New Roman"/>
              </a:rPr>
              <a:t> </a:t>
            </a:r>
            <a:r>
              <a:rPr lang="en-US" sz="2200" spc="0" dirty="0" smtClean="0">
                <a:latin typeface="Times New Roman"/>
                <a:cs typeface="Times New Roman"/>
              </a:rPr>
              <a:t>a</a:t>
            </a:r>
            <a:r>
              <a:rPr lang="en-US" sz="2200" spc="59" dirty="0" smtClean="0">
                <a:latin typeface="Times New Roman"/>
                <a:cs typeface="Times New Roman"/>
              </a:rPr>
              <a:t> </a:t>
            </a:r>
            <a:r>
              <a:rPr lang="en-US" sz="2200" u="sng" spc="0" dirty="0" smtClean="0">
                <a:latin typeface="Times New Roman"/>
                <a:cs typeface="Times New Roman"/>
              </a:rPr>
              <a:t>b</a:t>
            </a:r>
            <a:r>
              <a:rPr lang="en-US" sz="2200" u="sng" spc="-4" dirty="0" smtClean="0">
                <a:latin typeface="Times New Roman"/>
                <a:cs typeface="Times New Roman"/>
              </a:rPr>
              <a:t>a</a:t>
            </a:r>
            <a:r>
              <a:rPr lang="en-US" sz="2200" u="sng" spc="0" dirty="0" smtClean="0">
                <a:latin typeface="Times New Roman"/>
                <a:cs typeface="Times New Roman"/>
              </a:rPr>
              <a:t>s</a:t>
            </a:r>
            <a:r>
              <a:rPr lang="en-US" sz="2200" u="sng" spc="-4" dirty="0" smtClean="0">
                <a:latin typeface="Times New Roman"/>
                <a:cs typeface="Times New Roman"/>
              </a:rPr>
              <a:t>e</a:t>
            </a:r>
            <a:r>
              <a:rPr lang="en-US" sz="2200" u="sng" spc="0" dirty="0" smtClean="0">
                <a:latin typeface="Times New Roman"/>
                <a:cs typeface="Times New Roman"/>
              </a:rPr>
              <a:t>ment</a:t>
            </a:r>
            <a:r>
              <a:rPr lang="en-US" sz="2200" u="sng" spc="44" dirty="0" smtClean="0">
                <a:latin typeface="Times New Roman"/>
                <a:cs typeface="Times New Roman"/>
              </a:rPr>
              <a:t> </a:t>
            </a:r>
            <a:r>
              <a:rPr lang="en-US" sz="2200" u="sng" spc="0" dirty="0" smtClean="0">
                <a:latin typeface="Times New Roman"/>
                <a:cs typeface="Times New Roman"/>
              </a:rPr>
              <a:t>memb</a:t>
            </a:r>
            <a:r>
              <a:rPr lang="en-US" sz="2200" u="sng" spc="-4" dirty="0" smtClean="0">
                <a:latin typeface="Times New Roman"/>
                <a:cs typeface="Times New Roman"/>
              </a:rPr>
              <a:t>ra</a:t>
            </a:r>
            <a:r>
              <a:rPr lang="en-US" sz="2200" u="sng" spc="0" dirty="0" smtClean="0">
                <a:latin typeface="Times New Roman"/>
                <a:cs typeface="Times New Roman"/>
              </a:rPr>
              <a:t>ne</a:t>
            </a:r>
            <a:r>
              <a:rPr lang="en-US" sz="2200" u="sng" spc="54" dirty="0" smtClean="0">
                <a:latin typeface="Times New Roman"/>
                <a:cs typeface="Times New Roman"/>
              </a:rPr>
              <a:t> </a:t>
            </a:r>
            <a:r>
              <a:rPr lang="en-US" sz="2200" u="sng" spc="0" dirty="0" smtClean="0">
                <a:latin typeface="Times New Roman"/>
                <a:cs typeface="Times New Roman"/>
              </a:rPr>
              <a:t>(b</a:t>
            </a:r>
            <a:r>
              <a:rPr lang="en-US" sz="2200" u="sng" spc="-9" dirty="0" smtClean="0">
                <a:latin typeface="Times New Roman"/>
                <a:cs typeface="Times New Roman"/>
              </a:rPr>
              <a:t>a</a:t>
            </a:r>
            <a:r>
              <a:rPr lang="en-US" sz="2200" u="sng" spc="0" dirty="0" smtClean="0">
                <a:latin typeface="Times New Roman"/>
                <a:cs typeface="Times New Roman"/>
              </a:rPr>
              <a:t>s</a:t>
            </a:r>
            <a:r>
              <a:rPr lang="en-US" sz="2200" u="sng" spc="-4" dirty="0" smtClean="0">
                <a:latin typeface="Times New Roman"/>
                <a:cs typeface="Times New Roman"/>
              </a:rPr>
              <a:t>a</a:t>
            </a:r>
            <a:r>
              <a:rPr lang="en-US" sz="2200" u="sng" spc="0" dirty="0" smtClean="0">
                <a:latin typeface="Times New Roman"/>
                <a:cs typeface="Times New Roman"/>
              </a:rPr>
              <a:t>l</a:t>
            </a:r>
            <a:r>
              <a:rPr lang="en-US" sz="2200" u="sng" spc="59" dirty="0" smtClean="0">
                <a:latin typeface="Times New Roman"/>
                <a:cs typeface="Times New Roman"/>
              </a:rPr>
              <a:t> </a:t>
            </a:r>
            <a:r>
              <a:rPr lang="en-US" sz="2200" u="sng" spc="0" dirty="0" smtClean="0">
                <a:latin typeface="Times New Roman"/>
                <a:cs typeface="Times New Roman"/>
              </a:rPr>
              <a:t>lamina</a:t>
            </a:r>
            <a:r>
              <a:rPr lang="en-US" sz="2200" u="sng" spc="4" dirty="0" smtClean="0">
                <a:latin typeface="Times New Roman"/>
                <a:cs typeface="Times New Roman"/>
              </a:rPr>
              <a:t>)</a:t>
            </a:r>
            <a:r>
              <a:rPr lang="en-US" sz="2200" spc="0" dirty="0" smtClean="0">
                <a:latin typeface="Times New Roman"/>
                <a:cs typeface="Times New Roman"/>
              </a:rPr>
              <a:t>,</a:t>
            </a:r>
            <a:r>
              <a:rPr lang="en-US" sz="2200" spc="59" dirty="0" smtClean="0">
                <a:latin typeface="Times New Roman"/>
                <a:cs typeface="Times New Roman"/>
              </a:rPr>
              <a:t> </a:t>
            </a:r>
            <a:r>
              <a:rPr lang="en-US" sz="2200" spc="-4" dirty="0" smtClean="0">
                <a:latin typeface="Times New Roman"/>
                <a:cs typeface="Times New Roman"/>
              </a:rPr>
              <a:t>a</a:t>
            </a:r>
            <a:r>
              <a:rPr lang="en-US" sz="2200" spc="0" dirty="0" smtClean="0">
                <a:latin typeface="Times New Roman"/>
                <a:cs typeface="Times New Roman"/>
              </a:rPr>
              <a:t>nd</a:t>
            </a:r>
            <a:r>
              <a:rPr lang="en-US" sz="2200" spc="59" dirty="0" smtClean="0">
                <a:latin typeface="Times New Roman"/>
                <a:cs typeface="Times New Roman"/>
              </a:rPr>
              <a:t> </a:t>
            </a:r>
            <a:r>
              <a:rPr lang="en-US" sz="2200" spc="0" dirty="0" smtClean="0">
                <a:latin typeface="Times New Roman"/>
                <a:cs typeface="Times New Roman"/>
              </a:rPr>
              <a:t>a </a:t>
            </a:r>
            <a:r>
              <a:rPr lang="en-US" sz="2200" u="sng" spc="26" dirty="0" smtClean="0">
                <a:latin typeface="Times New Roman"/>
                <a:cs typeface="Times New Roman"/>
              </a:rPr>
              <a:t>layer of epithelial cells (</a:t>
            </a:r>
            <a:r>
              <a:rPr lang="en-US" sz="2200" u="sng" spc="26" dirty="0" err="1" smtClean="0">
                <a:latin typeface="Times New Roman"/>
                <a:cs typeface="Times New Roman"/>
              </a:rPr>
              <a:t>podocytes</a:t>
            </a:r>
            <a:r>
              <a:rPr lang="en-US" sz="2200" u="sng" spc="26" dirty="0" smtClean="0">
                <a:latin typeface="Times New Roman"/>
                <a:cs typeface="Times New Roman"/>
              </a:rPr>
              <a:t>) </a:t>
            </a:r>
            <a:r>
              <a:rPr lang="en-US" sz="2200" spc="26" dirty="0" smtClean="0">
                <a:latin typeface="Times New Roman"/>
                <a:cs typeface="Times New Roman"/>
              </a:rPr>
              <a:t>(As in the figure).</a:t>
            </a:r>
            <a:endParaRPr lang="en-US" sz="2200" dirty="0" smtClean="0">
              <a:latin typeface="Times New Roman"/>
              <a:cs typeface="Times New Roman"/>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srcRect/>
          <a:stretch>
            <a:fillRect/>
          </a:stretch>
        </p:blipFill>
        <p:spPr bwMode="auto">
          <a:xfrm>
            <a:off x="1371600" y="99920"/>
            <a:ext cx="5867400" cy="652948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a:bodyPr>
          <a:lstStyle/>
          <a:p>
            <a:pPr marL="234950" indent="-234950" algn="just">
              <a:lnSpc>
                <a:spcPct val="110000"/>
              </a:lnSpc>
              <a:spcBef>
                <a:spcPts val="0"/>
              </a:spcBef>
              <a:buFont typeface="Wingdings" pitchFamily="2" charset="2"/>
              <a:buChar char="v"/>
            </a:pPr>
            <a:r>
              <a:rPr lang="en-US" sz="2600" spc="26" dirty="0" smtClean="0">
                <a:latin typeface="Times New Roman"/>
                <a:cs typeface="Times New Roman"/>
              </a:rPr>
              <a:t>Another type of cells is also present between the basal lamina and the </a:t>
            </a:r>
            <a:r>
              <a:rPr lang="en-US" sz="2600" spc="13" dirty="0" smtClean="0">
                <a:latin typeface="Times New Roman"/>
                <a:cs typeface="Times New Roman"/>
              </a:rPr>
              <a:t>endothelium called </a:t>
            </a:r>
            <a:r>
              <a:rPr lang="en-US" sz="2600" u="sng" spc="13" dirty="0" smtClean="0">
                <a:latin typeface="Times New Roman"/>
                <a:cs typeface="Times New Roman"/>
              </a:rPr>
              <a:t>mesangial cells</a:t>
            </a:r>
            <a:r>
              <a:rPr lang="en-US" sz="2600" spc="13" dirty="0" smtClean="0">
                <a:latin typeface="Times New Roman"/>
                <a:cs typeface="Times New Roman"/>
              </a:rPr>
              <a:t>, which are contractile cells and play a role in the </a:t>
            </a:r>
            <a:r>
              <a:rPr lang="en-US" sz="2600" u="sng" spc="13" dirty="0" smtClean="0">
                <a:latin typeface="Times New Roman"/>
                <a:cs typeface="Times New Roman"/>
              </a:rPr>
              <a:t>regulation of glomerular f</a:t>
            </a:r>
            <a:r>
              <a:rPr lang="en-US" sz="2600" u="sng" spc="0" dirty="0" smtClean="0">
                <a:latin typeface="Times New Roman"/>
                <a:cs typeface="Times New Roman"/>
              </a:rPr>
              <a:t>iltration</a:t>
            </a:r>
            <a:r>
              <a:rPr lang="en-US" sz="2600" spc="0" dirty="0" smtClean="0">
                <a:latin typeface="Times New Roman"/>
                <a:cs typeface="Times New Roman"/>
              </a:rPr>
              <a:t> besides other functions.</a:t>
            </a:r>
            <a:endParaRPr lang="en-US" sz="2600" dirty="0" smtClean="0">
              <a:latin typeface="Times New Roman"/>
              <a:cs typeface="Times New Roman"/>
            </a:endParaRPr>
          </a:p>
          <a:p>
            <a:pPr marL="234950" indent="-234950" algn="just">
              <a:lnSpc>
                <a:spcPct val="110000"/>
              </a:lnSpc>
              <a:spcBef>
                <a:spcPts val="0"/>
              </a:spcBef>
              <a:buFont typeface="Wingdings" pitchFamily="2" charset="2"/>
              <a:buChar char="v"/>
            </a:pPr>
            <a:r>
              <a:rPr lang="en-US" sz="2600" dirty="0" smtClean="0">
                <a:latin typeface="Times New Roman"/>
                <a:cs typeface="Times New Roman"/>
              </a:rPr>
              <a:t>Y</a:t>
            </a:r>
            <a:r>
              <a:rPr lang="en-US" sz="2600" spc="-4" dirty="0" smtClean="0">
                <a:latin typeface="Times New Roman"/>
                <a:cs typeface="Times New Roman"/>
              </a:rPr>
              <a:t>e</a:t>
            </a:r>
            <a:r>
              <a:rPr lang="en-US" sz="2600" spc="0" dirty="0" smtClean="0">
                <a:latin typeface="Times New Roman"/>
                <a:cs typeface="Times New Roman"/>
              </a:rPr>
              <a:t>t,</a:t>
            </a:r>
            <a:r>
              <a:rPr lang="en-US" sz="2600" spc="59" dirty="0" smtClean="0">
                <a:latin typeface="Times New Roman"/>
                <a:cs typeface="Times New Roman"/>
              </a:rPr>
              <a:t> </a:t>
            </a:r>
            <a:r>
              <a:rPr lang="en-US" sz="2600" spc="0" dirty="0" smtClean="0">
                <a:latin typeface="Times New Roman"/>
                <a:cs typeface="Times New Roman"/>
              </a:rPr>
              <a:t>d</a:t>
            </a:r>
            <a:r>
              <a:rPr lang="en-US" sz="2600" spc="-4" dirty="0" smtClean="0">
                <a:latin typeface="Times New Roman"/>
                <a:cs typeface="Times New Roman"/>
              </a:rPr>
              <a:t>e</a:t>
            </a:r>
            <a:r>
              <a:rPr lang="en-US" sz="2600" spc="0" dirty="0" smtClean="0">
                <a:latin typeface="Times New Roman"/>
                <a:cs typeface="Times New Roman"/>
              </a:rPr>
              <a:t>spi</a:t>
            </a:r>
            <a:r>
              <a:rPr lang="en-US" sz="2600" spc="4" dirty="0" smtClean="0">
                <a:latin typeface="Times New Roman"/>
                <a:cs typeface="Times New Roman"/>
              </a:rPr>
              <a:t>t</a:t>
            </a:r>
            <a:r>
              <a:rPr lang="en-US" sz="2600" spc="0" dirty="0" smtClean="0">
                <a:latin typeface="Times New Roman"/>
                <a:cs typeface="Times New Roman"/>
              </a:rPr>
              <a:t>e</a:t>
            </a:r>
            <a:r>
              <a:rPr lang="en-US" sz="2600" spc="64" dirty="0" smtClean="0">
                <a:latin typeface="Times New Roman"/>
                <a:cs typeface="Times New Roman"/>
              </a:rPr>
              <a:t> </a:t>
            </a:r>
            <a:r>
              <a:rPr lang="en-US" sz="2600" spc="0" dirty="0" smtClean="0">
                <a:latin typeface="Times New Roman"/>
                <a:cs typeface="Times New Roman"/>
              </a:rPr>
              <a:t>the</a:t>
            </a:r>
            <a:r>
              <a:rPr lang="en-US" sz="2600" spc="54" dirty="0" smtClean="0">
                <a:latin typeface="Times New Roman"/>
                <a:cs typeface="Times New Roman"/>
              </a:rPr>
              <a:t> </a:t>
            </a:r>
            <a:r>
              <a:rPr lang="en-US" sz="2600" spc="0" dirty="0" smtClean="0">
                <a:latin typeface="Times New Roman"/>
                <a:cs typeface="Times New Roman"/>
              </a:rPr>
              <a:t>numb</a:t>
            </a:r>
            <a:r>
              <a:rPr lang="en-US" sz="2600" spc="9" dirty="0" smtClean="0">
                <a:latin typeface="Times New Roman"/>
                <a:cs typeface="Times New Roman"/>
              </a:rPr>
              <a:t>e</a:t>
            </a:r>
            <a:r>
              <a:rPr lang="en-US" sz="2600" spc="0" dirty="0" smtClean="0">
                <a:latin typeface="Times New Roman"/>
                <a:cs typeface="Times New Roman"/>
              </a:rPr>
              <a:t>r</a:t>
            </a:r>
            <a:r>
              <a:rPr lang="en-US" sz="2600" spc="64" dirty="0" smtClean="0">
                <a:latin typeface="Times New Roman"/>
                <a:cs typeface="Times New Roman"/>
              </a:rPr>
              <a:t> </a:t>
            </a:r>
            <a:r>
              <a:rPr lang="en-US" sz="2600" spc="0" dirty="0" smtClean="0">
                <a:latin typeface="Times New Roman"/>
                <a:cs typeface="Times New Roman"/>
              </a:rPr>
              <a:t>of</a:t>
            </a:r>
            <a:r>
              <a:rPr lang="en-US" sz="2600" spc="54" dirty="0" smtClean="0">
                <a:latin typeface="Times New Roman"/>
                <a:cs typeface="Times New Roman"/>
              </a:rPr>
              <a:t> </a:t>
            </a:r>
            <a:r>
              <a:rPr lang="en-US" sz="2600" spc="0" dirty="0" smtClean="0">
                <a:latin typeface="Times New Roman"/>
                <a:cs typeface="Times New Roman"/>
              </a:rPr>
              <a:t>l</a:t>
            </a:r>
            <a:r>
              <a:rPr lang="en-US" sz="2600" spc="19" dirty="0" smtClean="0">
                <a:latin typeface="Times New Roman"/>
                <a:cs typeface="Times New Roman"/>
              </a:rPr>
              <a:t>a</a:t>
            </a:r>
            <a:r>
              <a:rPr lang="en-US" sz="2600" spc="-25" dirty="0" smtClean="0">
                <a:latin typeface="Times New Roman"/>
                <a:cs typeface="Times New Roman"/>
              </a:rPr>
              <a:t>y</a:t>
            </a:r>
            <a:r>
              <a:rPr lang="en-US" sz="2600" spc="4" dirty="0" smtClean="0">
                <a:latin typeface="Times New Roman"/>
                <a:cs typeface="Times New Roman"/>
              </a:rPr>
              <a:t>e</a:t>
            </a:r>
            <a:r>
              <a:rPr lang="en-US" sz="2600" spc="0" dirty="0" smtClean="0">
                <a:latin typeface="Times New Roman"/>
                <a:cs typeface="Times New Roman"/>
              </a:rPr>
              <a:t>rs,</a:t>
            </a:r>
            <a:r>
              <a:rPr lang="en-US" sz="2600" spc="54" dirty="0" smtClean="0">
                <a:latin typeface="Times New Roman"/>
                <a:cs typeface="Times New Roman"/>
              </a:rPr>
              <a:t> </a:t>
            </a:r>
            <a:r>
              <a:rPr lang="en-US" sz="2600" u="sng" spc="0" dirty="0" smtClean="0">
                <a:latin typeface="Times New Roman"/>
                <a:cs typeface="Times New Roman"/>
              </a:rPr>
              <a:t>the</a:t>
            </a:r>
            <a:r>
              <a:rPr lang="en-US" sz="2600" u="sng" spc="64" dirty="0" smtClean="0">
                <a:latin typeface="Times New Roman"/>
                <a:cs typeface="Times New Roman"/>
              </a:rPr>
              <a:t> </a:t>
            </a:r>
            <a:r>
              <a:rPr lang="en-US" sz="2600" u="sng" spc="0" dirty="0" smtClean="0">
                <a:latin typeface="Times New Roman"/>
                <a:cs typeface="Times New Roman"/>
              </a:rPr>
              <a:t>p</a:t>
            </a:r>
            <a:r>
              <a:rPr lang="en-US" sz="2600" u="sng" spc="-4" dirty="0" smtClean="0">
                <a:latin typeface="Times New Roman"/>
                <a:cs typeface="Times New Roman"/>
              </a:rPr>
              <a:t>e</a:t>
            </a:r>
            <a:r>
              <a:rPr lang="en-US" sz="2600" u="sng" spc="0" dirty="0" smtClean="0">
                <a:latin typeface="Times New Roman"/>
                <a:cs typeface="Times New Roman"/>
              </a:rPr>
              <a:t>rm</a:t>
            </a:r>
            <a:r>
              <a:rPr lang="en-US" sz="2600" u="sng" spc="4" dirty="0" smtClean="0">
                <a:latin typeface="Times New Roman"/>
                <a:cs typeface="Times New Roman"/>
              </a:rPr>
              <a:t>e</a:t>
            </a:r>
            <a:r>
              <a:rPr lang="en-US" sz="2600" u="sng" spc="-4" dirty="0" smtClean="0">
                <a:latin typeface="Times New Roman"/>
                <a:cs typeface="Times New Roman"/>
              </a:rPr>
              <a:t>a</a:t>
            </a:r>
            <a:r>
              <a:rPr lang="en-US" sz="2600" u="sng" spc="0" dirty="0" smtClean="0">
                <a:latin typeface="Times New Roman"/>
                <a:cs typeface="Times New Roman"/>
              </a:rPr>
              <a:t>bi</a:t>
            </a:r>
            <a:r>
              <a:rPr lang="en-US" sz="2600" u="sng" spc="4" dirty="0" smtClean="0">
                <a:latin typeface="Times New Roman"/>
                <a:cs typeface="Times New Roman"/>
              </a:rPr>
              <a:t>l</a:t>
            </a:r>
            <a:r>
              <a:rPr lang="en-US" sz="2600" u="sng" spc="0" dirty="0" smtClean="0">
                <a:latin typeface="Times New Roman"/>
                <a:cs typeface="Times New Roman"/>
              </a:rPr>
              <a:t>i</a:t>
            </a:r>
            <a:r>
              <a:rPr lang="en-US" sz="2600" u="sng" spc="4" dirty="0" smtClean="0">
                <a:latin typeface="Times New Roman"/>
                <a:cs typeface="Times New Roman"/>
              </a:rPr>
              <a:t>t</a:t>
            </a:r>
            <a:r>
              <a:rPr lang="en-US" sz="2600" u="sng" spc="0" dirty="0" smtClean="0">
                <a:latin typeface="Times New Roman"/>
                <a:cs typeface="Times New Roman"/>
              </a:rPr>
              <a:t>y</a:t>
            </a:r>
            <a:r>
              <a:rPr lang="en-US" sz="2600" spc="44" dirty="0" smtClean="0">
                <a:latin typeface="Times New Roman"/>
                <a:cs typeface="Times New Roman"/>
              </a:rPr>
              <a:t> </a:t>
            </a:r>
            <a:r>
              <a:rPr lang="en-US" sz="2600" spc="9" dirty="0" smtClean="0">
                <a:latin typeface="Times New Roman"/>
                <a:cs typeface="Times New Roman"/>
              </a:rPr>
              <a:t>o</a:t>
            </a:r>
            <a:r>
              <a:rPr lang="en-US" sz="2600" spc="0" dirty="0" smtClean="0">
                <a:latin typeface="Times New Roman"/>
                <a:cs typeface="Times New Roman"/>
              </a:rPr>
              <a:t>f</a:t>
            </a:r>
            <a:r>
              <a:rPr lang="en-US" sz="2600" spc="54" dirty="0" smtClean="0">
                <a:latin typeface="Times New Roman"/>
                <a:cs typeface="Times New Roman"/>
              </a:rPr>
              <a:t> </a:t>
            </a:r>
            <a:r>
              <a:rPr lang="en-US" sz="2600" spc="0" dirty="0" smtClean="0">
                <a:latin typeface="Times New Roman"/>
                <a:cs typeface="Times New Roman"/>
              </a:rPr>
              <a:t>the</a:t>
            </a:r>
            <a:r>
              <a:rPr lang="en-US" sz="2600" spc="79" dirty="0" smtClean="0">
                <a:latin typeface="Times New Roman"/>
                <a:cs typeface="Times New Roman"/>
              </a:rPr>
              <a:t> </a:t>
            </a:r>
            <a:r>
              <a:rPr lang="en-US" sz="2600" spc="-9" dirty="0" smtClean="0">
                <a:latin typeface="Times New Roman"/>
                <a:cs typeface="Times New Roman"/>
              </a:rPr>
              <a:t>g</a:t>
            </a:r>
            <a:r>
              <a:rPr lang="en-US" sz="2600" spc="0" dirty="0" smtClean="0">
                <a:latin typeface="Times New Roman"/>
                <a:cs typeface="Times New Roman"/>
              </a:rPr>
              <a:t>lo</a:t>
            </a:r>
            <a:r>
              <a:rPr lang="en-US" sz="2600" spc="4" dirty="0" smtClean="0">
                <a:latin typeface="Times New Roman"/>
                <a:cs typeface="Times New Roman"/>
              </a:rPr>
              <a:t>m</a:t>
            </a:r>
            <a:r>
              <a:rPr lang="en-US" sz="2600" spc="-4" dirty="0" smtClean="0">
                <a:latin typeface="Times New Roman"/>
                <a:cs typeface="Times New Roman"/>
              </a:rPr>
              <a:t>e</a:t>
            </a:r>
            <a:r>
              <a:rPr lang="en-US" sz="2600" spc="0" dirty="0" smtClean="0">
                <a:latin typeface="Times New Roman"/>
                <a:cs typeface="Times New Roman"/>
              </a:rPr>
              <a:t>rul</a:t>
            </a:r>
            <a:r>
              <a:rPr lang="en-US" sz="2600" spc="-4" dirty="0" smtClean="0">
                <a:latin typeface="Times New Roman"/>
                <a:cs typeface="Times New Roman"/>
              </a:rPr>
              <a:t>a</a:t>
            </a:r>
            <a:r>
              <a:rPr lang="en-US" sz="2600" spc="0" dirty="0" smtClean="0">
                <a:latin typeface="Times New Roman"/>
                <a:cs typeface="Times New Roman"/>
              </a:rPr>
              <a:t>r</a:t>
            </a:r>
            <a:r>
              <a:rPr lang="en-US" sz="2600" spc="64" dirty="0" smtClean="0">
                <a:latin typeface="Times New Roman"/>
                <a:cs typeface="Times New Roman"/>
              </a:rPr>
              <a:t> </a:t>
            </a:r>
            <a:r>
              <a:rPr lang="en-US" sz="2600" spc="0" dirty="0" smtClean="0">
                <a:latin typeface="Times New Roman"/>
                <a:cs typeface="Times New Roman"/>
              </a:rPr>
              <a:t>me</a:t>
            </a:r>
            <a:r>
              <a:rPr lang="en-US" sz="2600" spc="9" dirty="0" smtClean="0">
                <a:latin typeface="Times New Roman"/>
                <a:cs typeface="Times New Roman"/>
              </a:rPr>
              <a:t>m</a:t>
            </a:r>
            <a:r>
              <a:rPr lang="en-US" sz="2600" spc="0" dirty="0" smtClean="0">
                <a:latin typeface="Times New Roman"/>
                <a:cs typeface="Times New Roman"/>
              </a:rPr>
              <a:t>b</a:t>
            </a:r>
            <a:r>
              <a:rPr lang="en-US" sz="2600" spc="-4" dirty="0" smtClean="0">
                <a:latin typeface="Times New Roman"/>
                <a:cs typeface="Times New Roman"/>
              </a:rPr>
              <a:t>ra</a:t>
            </a:r>
            <a:r>
              <a:rPr lang="en-US" sz="2600" spc="0" dirty="0" smtClean="0">
                <a:latin typeface="Times New Roman"/>
                <a:cs typeface="Times New Roman"/>
              </a:rPr>
              <a:t>ne</a:t>
            </a:r>
            <a:r>
              <a:rPr lang="en-US" sz="2600" spc="64" dirty="0" smtClean="0">
                <a:latin typeface="Times New Roman"/>
                <a:cs typeface="Times New Roman"/>
              </a:rPr>
              <a:t> </a:t>
            </a:r>
            <a:r>
              <a:rPr lang="en-US" sz="2600" spc="0" dirty="0" smtClean="0">
                <a:latin typeface="Times New Roman"/>
                <a:cs typeface="Times New Roman"/>
              </a:rPr>
              <a:t>is</a:t>
            </a:r>
            <a:r>
              <a:rPr lang="en-US" sz="2600" spc="59" dirty="0" smtClean="0">
                <a:latin typeface="Times New Roman"/>
                <a:cs typeface="Times New Roman"/>
              </a:rPr>
              <a:t> </a:t>
            </a:r>
            <a:r>
              <a:rPr lang="en-US" sz="2600" spc="0" dirty="0" smtClean="0">
                <a:latin typeface="Times New Roman"/>
                <a:cs typeface="Times New Roman"/>
              </a:rPr>
              <a:t>f</a:t>
            </a:r>
            <a:r>
              <a:rPr lang="en-US" sz="2600" spc="-4" dirty="0" smtClean="0">
                <a:latin typeface="Times New Roman"/>
                <a:cs typeface="Times New Roman"/>
              </a:rPr>
              <a:t>r</a:t>
            </a:r>
            <a:r>
              <a:rPr lang="en-US" sz="2600" spc="0" dirty="0" smtClean="0">
                <a:latin typeface="Times New Roman"/>
                <a:cs typeface="Times New Roman"/>
              </a:rPr>
              <a:t>om</a:t>
            </a:r>
            <a:r>
              <a:rPr lang="en-US" sz="2600" spc="59" dirty="0" smtClean="0">
                <a:latin typeface="Times New Roman"/>
                <a:cs typeface="Times New Roman"/>
              </a:rPr>
              <a:t> </a:t>
            </a:r>
            <a:r>
              <a:rPr lang="en-US" sz="2600" u="sng" spc="0" dirty="0" smtClean="0">
                <a:latin typeface="Times New Roman"/>
                <a:cs typeface="Times New Roman"/>
              </a:rPr>
              <a:t>10</a:t>
            </a:r>
            <a:r>
              <a:rPr lang="en-US" sz="2600" u="sng" spc="54" dirty="0" smtClean="0">
                <a:latin typeface="Times New Roman"/>
                <a:cs typeface="Times New Roman"/>
              </a:rPr>
              <a:t>0</a:t>
            </a:r>
            <a:r>
              <a:rPr lang="en-US" sz="2600" u="sng" spc="-4" dirty="0" smtClean="0">
                <a:latin typeface="Times New Roman"/>
                <a:cs typeface="Times New Roman"/>
              </a:rPr>
              <a:t>-</a:t>
            </a:r>
            <a:r>
              <a:rPr lang="en-US" sz="2600" u="sng" spc="0" dirty="0" smtClean="0">
                <a:latin typeface="Times New Roman"/>
                <a:cs typeface="Times New Roman"/>
              </a:rPr>
              <a:t>500</a:t>
            </a:r>
            <a:r>
              <a:rPr lang="en-US" sz="2600" u="sng" spc="59" dirty="0" smtClean="0">
                <a:latin typeface="Times New Roman"/>
                <a:cs typeface="Times New Roman"/>
              </a:rPr>
              <a:t> </a:t>
            </a:r>
            <a:r>
              <a:rPr lang="en-US" sz="2600" u="sng" spc="0" dirty="0" smtClean="0">
                <a:latin typeface="Times New Roman"/>
                <a:cs typeface="Times New Roman"/>
              </a:rPr>
              <a:t>t</a:t>
            </a:r>
            <a:r>
              <a:rPr lang="en-US" sz="2600" u="sng" spc="14" dirty="0" smtClean="0">
                <a:latin typeface="Times New Roman"/>
                <a:cs typeface="Times New Roman"/>
              </a:rPr>
              <a:t>i</a:t>
            </a:r>
            <a:r>
              <a:rPr lang="en-US" sz="2600" u="sng" spc="0" dirty="0" smtClean="0">
                <a:latin typeface="Times New Roman"/>
                <a:cs typeface="Times New Roman"/>
              </a:rPr>
              <a:t>mes </a:t>
            </a:r>
            <a:r>
              <a:rPr lang="en-US" sz="2600" u="sng" spc="-4" dirty="0" smtClean="0">
                <a:latin typeface="Times New Roman"/>
                <a:cs typeface="Times New Roman"/>
              </a:rPr>
              <a:t>a</a:t>
            </a:r>
            <a:r>
              <a:rPr lang="en-US" sz="2600" u="sng" spc="0" dirty="0" smtClean="0">
                <a:latin typeface="Times New Roman"/>
                <a:cs typeface="Times New Roman"/>
              </a:rPr>
              <a:t>s</a:t>
            </a:r>
            <a:r>
              <a:rPr lang="en-US" sz="2600" u="sng" spc="94" dirty="0" smtClean="0">
                <a:latin typeface="Times New Roman"/>
                <a:cs typeface="Times New Roman"/>
              </a:rPr>
              <a:t> </a:t>
            </a:r>
            <a:r>
              <a:rPr lang="en-US" sz="2600" u="sng" spc="-9" dirty="0" smtClean="0">
                <a:latin typeface="Times New Roman"/>
                <a:cs typeface="Times New Roman"/>
              </a:rPr>
              <a:t>g</a:t>
            </a:r>
            <a:r>
              <a:rPr lang="en-US" sz="2600" u="sng" spc="0" dirty="0" smtClean="0">
                <a:latin typeface="Times New Roman"/>
                <a:cs typeface="Times New Roman"/>
              </a:rPr>
              <a:t>re</a:t>
            </a:r>
            <a:r>
              <a:rPr lang="en-US" sz="2600" u="sng" spc="-4" dirty="0" smtClean="0">
                <a:latin typeface="Times New Roman"/>
                <a:cs typeface="Times New Roman"/>
              </a:rPr>
              <a:t>a</a:t>
            </a:r>
            <a:r>
              <a:rPr lang="en-US" sz="2600" u="sng" spc="0" dirty="0" smtClean="0">
                <a:latin typeface="Times New Roman"/>
                <a:cs typeface="Times New Roman"/>
              </a:rPr>
              <a:t>t</a:t>
            </a:r>
            <a:r>
              <a:rPr lang="en-US" sz="2600" u="sng" spc="84" dirty="0" smtClean="0">
                <a:latin typeface="Times New Roman"/>
                <a:cs typeface="Times New Roman"/>
              </a:rPr>
              <a:t> </a:t>
            </a:r>
            <a:r>
              <a:rPr lang="en-US" sz="2600" u="sng" spc="-4" dirty="0" smtClean="0">
                <a:latin typeface="Times New Roman"/>
                <a:cs typeface="Times New Roman"/>
              </a:rPr>
              <a:t>a</a:t>
            </a:r>
            <a:r>
              <a:rPr lang="en-US" sz="2600" u="sng" spc="0" dirty="0" smtClean="0">
                <a:latin typeface="Times New Roman"/>
                <a:cs typeface="Times New Roman"/>
              </a:rPr>
              <a:t>s</a:t>
            </a:r>
            <a:r>
              <a:rPr lang="en-US" sz="2600" spc="84" dirty="0" smtClean="0">
                <a:latin typeface="Times New Roman"/>
                <a:cs typeface="Times New Roman"/>
              </a:rPr>
              <a:t> </a:t>
            </a:r>
            <a:r>
              <a:rPr lang="en-US" sz="2600" spc="0" dirty="0" smtClean="0">
                <a:latin typeface="Times New Roman"/>
                <a:cs typeface="Times New Roman"/>
              </a:rPr>
              <a:t>that</a:t>
            </a:r>
            <a:r>
              <a:rPr lang="en-US" sz="2600" spc="84" dirty="0" smtClean="0">
                <a:latin typeface="Times New Roman"/>
                <a:cs typeface="Times New Roman"/>
              </a:rPr>
              <a:t> </a:t>
            </a:r>
            <a:r>
              <a:rPr lang="en-US" sz="2600" spc="9" dirty="0" smtClean="0">
                <a:latin typeface="Times New Roman"/>
                <a:cs typeface="Times New Roman"/>
              </a:rPr>
              <a:t>o</a:t>
            </a:r>
            <a:r>
              <a:rPr lang="en-US" sz="2600" spc="0" dirty="0" smtClean="0">
                <a:latin typeface="Times New Roman"/>
                <a:cs typeface="Times New Roman"/>
              </a:rPr>
              <a:t>f</a:t>
            </a:r>
            <a:r>
              <a:rPr lang="en-US" sz="2600" spc="79" dirty="0" smtClean="0">
                <a:latin typeface="Times New Roman"/>
                <a:cs typeface="Times New Roman"/>
              </a:rPr>
              <a:t> </a:t>
            </a:r>
            <a:r>
              <a:rPr lang="en-US" sz="2600" spc="0" dirty="0" smtClean="0">
                <a:latin typeface="Times New Roman"/>
                <a:cs typeface="Times New Roman"/>
              </a:rPr>
              <a:t>the</a:t>
            </a:r>
            <a:r>
              <a:rPr lang="en-US" sz="2600" spc="79" dirty="0" smtClean="0">
                <a:latin typeface="Times New Roman"/>
                <a:cs typeface="Times New Roman"/>
              </a:rPr>
              <a:t> </a:t>
            </a:r>
            <a:r>
              <a:rPr lang="en-US" sz="2600" u="sng" spc="0" dirty="0" smtClean="0">
                <a:latin typeface="Times New Roman"/>
                <a:cs typeface="Times New Roman"/>
              </a:rPr>
              <a:t>u</a:t>
            </a:r>
            <a:r>
              <a:rPr lang="en-US" sz="2600" u="sng" spc="9" dirty="0" smtClean="0">
                <a:latin typeface="Times New Roman"/>
                <a:cs typeface="Times New Roman"/>
              </a:rPr>
              <a:t>s</a:t>
            </a:r>
            <a:r>
              <a:rPr lang="en-US" sz="2600" u="sng" spc="0" dirty="0" smtClean="0">
                <a:latin typeface="Times New Roman"/>
                <a:cs typeface="Times New Roman"/>
              </a:rPr>
              <a:t>u</a:t>
            </a:r>
            <a:r>
              <a:rPr lang="en-US" sz="2600" u="sng" spc="-4" dirty="0" smtClean="0">
                <a:latin typeface="Times New Roman"/>
                <a:cs typeface="Times New Roman"/>
              </a:rPr>
              <a:t>a</a:t>
            </a:r>
            <a:r>
              <a:rPr lang="en-US" sz="2600" u="sng" spc="0" dirty="0" smtClean="0">
                <a:latin typeface="Times New Roman"/>
                <a:cs typeface="Times New Roman"/>
              </a:rPr>
              <a:t>l</a:t>
            </a:r>
            <a:r>
              <a:rPr lang="en-US" sz="2600" u="sng" spc="84" dirty="0" smtClean="0">
                <a:latin typeface="Times New Roman"/>
                <a:cs typeface="Times New Roman"/>
              </a:rPr>
              <a:t> </a:t>
            </a:r>
            <a:r>
              <a:rPr lang="en-US" sz="2600" u="sng" spc="-4" dirty="0" smtClean="0">
                <a:latin typeface="Times New Roman"/>
                <a:cs typeface="Times New Roman"/>
              </a:rPr>
              <a:t>ca</a:t>
            </a:r>
            <a:r>
              <a:rPr lang="en-US" sz="2600" u="sng" spc="0" dirty="0" smtClean="0">
                <a:latin typeface="Times New Roman"/>
                <a:cs typeface="Times New Roman"/>
              </a:rPr>
              <a:t>pi</a:t>
            </a:r>
            <a:r>
              <a:rPr lang="en-US" sz="2600" u="sng" spc="4" dirty="0" smtClean="0">
                <a:latin typeface="Times New Roman"/>
                <a:cs typeface="Times New Roman"/>
              </a:rPr>
              <a:t>l</a:t>
            </a:r>
            <a:r>
              <a:rPr lang="en-US" sz="2600" u="sng" spc="0" dirty="0" smtClean="0">
                <a:latin typeface="Times New Roman"/>
                <a:cs typeface="Times New Roman"/>
              </a:rPr>
              <a:t>la</a:t>
            </a:r>
            <a:r>
              <a:rPr lang="en-US" sz="2600" u="sng" spc="14" dirty="0" smtClean="0">
                <a:latin typeface="Times New Roman"/>
                <a:cs typeface="Times New Roman"/>
              </a:rPr>
              <a:t>r</a:t>
            </a:r>
            <a:r>
              <a:rPr lang="en-US" sz="2600" u="sng" spc="-25" dirty="0" smtClean="0">
                <a:latin typeface="Times New Roman"/>
                <a:cs typeface="Times New Roman"/>
              </a:rPr>
              <a:t>y</a:t>
            </a:r>
            <a:r>
              <a:rPr lang="en-US" sz="2600" spc="0" dirty="0" smtClean="0">
                <a:latin typeface="Times New Roman"/>
                <a:cs typeface="Times New Roman"/>
              </a:rPr>
              <a:t>.</a:t>
            </a:r>
            <a:r>
              <a:rPr lang="en-US" sz="2600" spc="94" dirty="0" smtClean="0">
                <a:latin typeface="Times New Roman"/>
                <a:cs typeface="Times New Roman"/>
              </a:rPr>
              <a:t> </a:t>
            </a:r>
            <a:r>
              <a:rPr lang="en-US" sz="2600" spc="0" dirty="0" smtClean="0">
                <a:latin typeface="Times New Roman"/>
                <a:cs typeface="Times New Roman"/>
              </a:rPr>
              <a:t>The</a:t>
            </a:r>
            <a:r>
              <a:rPr lang="en-US" sz="2600" spc="75" dirty="0" smtClean="0">
                <a:latin typeface="Times New Roman"/>
                <a:cs typeface="Times New Roman"/>
              </a:rPr>
              <a:t> </a:t>
            </a:r>
            <a:r>
              <a:rPr lang="en-US" sz="2600" spc="0" dirty="0" smtClean="0">
                <a:latin typeface="Times New Roman"/>
                <a:cs typeface="Times New Roman"/>
              </a:rPr>
              <a:t>t</a:t>
            </a:r>
            <a:r>
              <a:rPr lang="en-US" sz="2600" spc="9" dirty="0" smtClean="0">
                <a:latin typeface="Times New Roman"/>
                <a:cs typeface="Times New Roman"/>
              </a:rPr>
              <a:t>r</a:t>
            </a:r>
            <a:r>
              <a:rPr lang="en-US" sz="2600" spc="-4" dirty="0" smtClean="0">
                <a:latin typeface="Times New Roman"/>
                <a:cs typeface="Times New Roman"/>
              </a:rPr>
              <a:t>e</a:t>
            </a:r>
            <a:r>
              <a:rPr lang="en-US" sz="2600" spc="0" dirty="0" smtClean="0">
                <a:latin typeface="Times New Roman"/>
                <a:cs typeface="Times New Roman"/>
              </a:rPr>
              <a:t>m</a:t>
            </a:r>
            <a:r>
              <a:rPr lang="en-US" sz="2600" spc="9" dirty="0" smtClean="0">
                <a:latin typeface="Times New Roman"/>
                <a:cs typeface="Times New Roman"/>
              </a:rPr>
              <a:t>e</a:t>
            </a:r>
            <a:r>
              <a:rPr lang="en-US" sz="2600" spc="0" dirty="0" smtClean="0">
                <a:latin typeface="Times New Roman"/>
                <a:cs typeface="Times New Roman"/>
              </a:rPr>
              <a:t>ndous</a:t>
            </a:r>
            <a:r>
              <a:rPr lang="en-US" sz="2600" spc="84" dirty="0" smtClean="0">
                <a:latin typeface="Times New Roman"/>
                <a:cs typeface="Times New Roman"/>
              </a:rPr>
              <a:t> </a:t>
            </a:r>
            <a:r>
              <a:rPr lang="en-US" sz="2600" spc="0" dirty="0" smtClean="0">
                <a:latin typeface="Times New Roman"/>
                <a:cs typeface="Times New Roman"/>
              </a:rPr>
              <a:t>p</a:t>
            </a:r>
            <a:r>
              <a:rPr lang="en-US" sz="2600" spc="-4" dirty="0" smtClean="0">
                <a:latin typeface="Times New Roman"/>
                <a:cs typeface="Times New Roman"/>
              </a:rPr>
              <a:t>e</a:t>
            </a:r>
            <a:r>
              <a:rPr lang="en-US" sz="2600" spc="0" dirty="0" smtClean="0">
                <a:latin typeface="Times New Roman"/>
                <a:cs typeface="Times New Roman"/>
              </a:rPr>
              <a:t>rm</a:t>
            </a:r>
            <a:r>
              <a:rPr lang="en-US" sz="2600" spc="-4" dirty="0" smtClean="0">
                <a:latin typeface="Times New Roman"/>
                <a:cs typeface="Times New Roman"/>
              </a:rPr>
              <a:t>ea</a:t>
            </a:r>
            <a:r>
              <a:rPr lang="en-US" sz="2600" spc="0" dirty="0" smtClean="0">
                <a:latin typeface="Times New Roman"/>
                <a:cs typeface="Times New Roman"/>
              </a:rPr>
              <a:t>bi</a:t>
            </a:r>
            <a:r>
              <a:rPr lang="en-US" sz="2600" spc="4" dirty="0" smtClean="0">
                <a:latin typeface="Times New Roman"/>
                <a:cs typeface="Times New Roman"/>
              </a:rPr>
              <a:t>l</a:t>
            </a:r>
            <a:r>
              <a:rPr lang="en-US" sz="2600" spc="0" dirty="0" smtClean="0">
                <a:latin typeface="Times New Roman"/>
                <a:cs typeface="Times New Roman"/>
              </a:rPr>
              <a:t>i</a:t>
            </a:r>
            <a:r>
              <a:rPr lang="en-US" sz="2600" spc="29" dirty="0" smtClean="0">
                <a:latin typeface="Times New Roman"/>
                <a:cs typeface="Times New Roman"/>
              </a:rPr>
              <a:t>t</a:t>
            </a:r>
            <a:r>
              <a:rPr lang="en-US" sz="2600" spc="0" dirty="0" smtClean="0">
                <a:latin typeface="Times New Roman"/>
                <a:cs typeface="Times New Roman"/>
              </a:rPr>
              <a:t>y</a:t>
            </a:r>
            <a:r>
              <a:rPr lang="en-US" sz="2600" spc="59" dirty="0" smtClean="0">
                <a:latin typeface="Times New Roman"/>
                <a:cs typeface="Times New Roman"/>
              </a:rPr>
              <a:t> </a:t>
            </a:r>
            <a:r>
              <a:rPr lang="en-US" sz="2600" spc="0" dirty="0" smtClean="0">
                <a:latin typeface="Times New Roman"/>
                <a:cs typeface="Times New Roman"/>
              </a:rPr>
              <a:t>of</a:t>
            </a:r>
            <a:r>
              <a:rPr lang="en-US" sz="2600" spc="79" dirty="0" smtClean="0">
                <a:latin typeface="Times New Roman"/>
                <a:cs typeface="Times New Roman"/>
              </a:rPr>
              <a:t> </a:t>
            </a:r>
            <a:r>
              <a:rPr lang="en-US" sz="2600" spc="0" dirty="0" smtClean="0">
                <a:latin typeface="Times New Roman"/>
                <a:cs typeface="Times New Roman"/>
              </a:rPr>
              <a:t>t</a:t>
            </a:r>
            <a:r>
              <a:rPr lang="en-US" sz="2600" spc="14" dirty="0" smtClean="0">
                <a:latin typeface="Times New Roman"/>
                <a:cs typeface="Times New Roman"/>
              </a:rPr>
              <a:t>h</a:t>
            </a:r>
            <a:r>
              <a:rPr lang="en-US" sz="2600" spc="0" dirty="0" smtClean="0">
                <a:latin typeface="Times New Roman"/>
                <a:cs typeface="Times New Roman"/>
              </a:rPr>
              <a:t>e</a:t>
            </a:r>
            <a:r>
              <a:rPr lang="en-US" sz="2600" spc="89" dirty="0" smtClean="0">
                <a:latin typeface="Times New Roman"/>
                <a:cs typeface="Times New Roman"/>
              </a:rPr>
              <a:t> </a:t>
            </a:r>
            <a:r>
              <a:rPr lang="en-US" sz="2600" spc="-9" dirty="0" smtClean="0">
                <a:latin typeface="Times New Roman"/>
                <a:cs typeface="Times New Roman"/>
              </a:rPr>
              <a:t>g</a:t>
            </a:r>
            <a:r>
              <a:rPr lang="en-US" sz="2600" spc="0" dirty="0" smtClean="0">
                <a:latin typeface="Times New Roman"/>
                <a:cs typeface="Times New Roman"/>
              </a:rPr>
              <a:t>lo</a:t>
            </a:r>
            <a:r>
              <a:rPr lang="en-US" sz="2600" spc="4" dirty="0" smtClean="0">
                <a:latin typeface="Times New Roman"/>
                <a:cs typeface="Times New Roman"/>
              </a:rPr>
              <a:t>m</a:t>
            </a:r>
            <a:r>
              <a:rPr lang="en-US" sz="2600" spc="-4" dirty="0" smtClean="0">
                <a:latin typeface="Times New Roman"/>
                <a:cs typeface="Times New Roman"/>
              </a:rPr>
              <a:t>e</a:t>
            </a:r>
            <a:r>
              <a:rPr lang="en-US" sz="2600" spc="0" dirty="0" smtClean="0">
                <a:latin typeface="Times New Roman"/>
                <a:cs typeface="Times New Roman"/>
              </a:rPr>
              <a:t>rul</a:t>
            </a:r>
            <a:r>
              <a:rPr lang="en-US" sz="2600" spc="-4" dirty="0" smtClean="0">
                <a:latin typeface="Times New Roman"/>
                <a:cs typeface="Times New Roman"/>
              </a:rPr>
              <a:t>a</a:t>
            </a:r>
            <a:r>
              <a:rPr lang="en-US" sz="2600" spc="0" dirty="0" smtClean="0">
                <a:latin typeface="Times New Roman"/>
                <a:cs typeface="Times New Roman"/>
              </a:rPr>
              <a:t>r</a:t>
            </a:r>
            <a:r>
              <a:rPr lang="en-US" sz="2600" spc="89" dirty="0" smtClean="0">
                <a:latin typeface="Times New Roman"/>
                <a:cs typeface="Times New Roman"/>
              </a:rPr>
              <a:t> </a:t>
            </a:r>
            <a:r>
              <a:rPr lang="en-US" sz="2600" spc="0" dirty="0" smtClean="0">
                <a:latin typeface="Times New Roman"/>
                <a:cs typeface="Times New Roman"/>
              </a:rPr>
              <a:t>memb</a:t>
            </a:r>
            <a:r>
              <a:rPr lang="en-US" sz="2600" spc="-4" dirty="0" smtClean="0">
                <a:latin typeface="Times New Roman"/>
                <a:cs typeface="Times New Roman"/>
              </a:rPr>
              <a:t>ra</a:t>
            </a:r>
            <a:r>
              <a:rPr lang="en-US" sz="2600" spc="9" dirty="0" smtClean="0">
                <a:latin typeface="Times New Roman"/>
                <a:cs typeface="Times New Roman"/>
              </a:rPr>
              <a:t>n</a:t>
            </a:r>
            <a:r>
              <a:rPr lang="en-US" sz="2600" spc="0" dirty="0" smtClean="0">
                <a:latin typeface="Times New Roman"/>
                <a:cs typeface="Times New Roman"/>
              </a:rPr>
              <a:t>e</a:t>
            </a:r>
            <a:r>
              <a:rPr lang="en-US" sz="2600" spc="89" dirty="0" smtClean="0">
                <a:latin typeface="Times New Roman"/>
                <a:cs typeface="Times New Roman"/>
              </a:rPr>
              <a:t> </a:t>
            </a:r>
            <a:r>
              <a:rPr lang="en-US" sz="2600" spc="0" dirty="0" smtClean="0">
                <a:latin typeface="Times New Roman"/>
                <a:cs typeface="Times New Roman"/>
              </a:rPr>
              <a:t>is</a:t>
            </a:r>
            <a:r>
              <a:rPr lang="en-US" sz="2600" spc="129" dirty="0" smtClean="0">
                <a:latin typeface="Times New Roman"/>
                <a:cs typeface="Times New Roman"/>
              </a:rPr>
              <a:t> </a:t>
            </a:r>
            <a:r>
              <a:rPr lang="en-US" sz="2600" u="sng" spc="-4" dirty="0" smtClean="0">
                <a:latin typeface="Times New Roman"/>
                <a:cs typeface="Times New Roman"/>
              </a:rPr>
              <a:t>ca</a:t>
            </a:r>
            <a:r>
              <a:rPr lang="en-US" sz="2600" u="sng" spc="0" dirty="0" smtClean="0">
                <a:latin typeface="Times New Roman"/>
                <a:cs typeface="Times New Roman"/>
              </a:rPr>
              <a:t>used</a:t>
            </a:r>
            <a:r>
              <a:rPr lang="en-US" sz="2600" u="sng" spc="79" dirty="0" smtClean="0">
                <a:latin typeface="Times New Roman"/>
                <a:cs typeface="Times New Roman"/>
              </a:rPr>
              <a:t> </a:t>
            </a:r>
            <a:r>
              <a:rPr lang="en-US" sz="2600" u="sng" spc="25" dirty="0" smtClean="0">
                <a:latin typeface="Times New Roman"/>
                <a:cs typeface="Times New Roman"/>
              </a:rPr>
              <a:t>b</a:t>
            </a:r>
            <a:r>
              <a:rPr lang="en-US" sz="2600" u="sng" spc="0" dirty="0" smtClean="0">
                <a:latin typeface="Times New Roman"/>
                <a:cs typeface="Times New Roman"/>
              </a:rPr>
              <a:t>y:</a:t>
            </a:r>
          </a:p>
          <a:p>
            <a:pPr marL="625475" indent="-396875" algn="just">
              <a:lnSpc>
                <a:spcPct val="110000"/>
              </a:lnSpc>
              <a:spcBef>
                <a:spcPts val="0"/>
              </a:spcBef>
              <a:buNone/>
            </a:pPr>
            <a:r>
              <a:rPr lang="en-US" sz="2600" spc="0" dirty="0" smtClean="0">
                <a:latin typeface="Times New Roman"/>
                <a:cs typeface="Times New Roman"/>
              </a:rPr>
              <a:t>1 -	The</a:t>
            </a:r>
            <a:r>
              <a:rPr lang="en-US" sz="2600" spc="19" dirty="0" smtClean="0">
                <a:latin typeface="Times New Roman"/>
                <a:cs typeface="Times New Roman"/>
              </a:rPr>
              <a:t> </a:t>
            </a:r>
            <a:r>
              <a:rPr lang="en-US" sz="2600" spc="0" dirty="0" smtClean="0">
                <a:latin typeface="Times New Roman"/>
                <a:cs typeface="Times New Roman"/>
              </a:rPr>
              <a:t>p</a:t>
            </a:r>
            <a:r>
              <a:rPr lang="en-US" sz="2600" spc="-4" dirty="0" smtClean="0">
                <a:latin typeface="Times New Roman"/>
                <a:cs typeface="Times New Roman"/>
              </a:rPr>
              <a:t>re</a:t>
            </a:r>
            <a:r>
              <a:rPr lang="en-US" sz="2600" spc="0" dirty="0" smtClean="0">
                <a:latin typeface="Times New Roman"/>
                <a:cs typeface="Times New Roman"/>
              </a:rPr>
              <a:t>s</a:t>
            </a:r>
            <a:r>
              <a:rPr lang="en-US" sz="2600" spc="-4" dirty="0" smtClean="0">
                <a:latin typeface="Times New Roman"/>
                <a:cs typeface="Times New Roman"/>
              </a:rPr>
              <a:t>e</a:t>
            </a:r>
            <a:r>
              <a:rPr lang="en-US" sz="2600" spc="0" dirty="0" smtClean="0">
                <a:latin typeface="Times New Roman"/>
                <a:cs typeface="Times New Roman"/>
              </a:rPr>
              <a:t>n</a:t>
            </a:r>
            <a:r>
              <a:rPr lang="en-US" sz="2600" spc="4" dirty="0" smtClean="0">
                <a:latin typeface="Times New Roman"/>
                <a:cs typeface="Times New Roman"/>
              </a:rPr>
              <a:t>c</a:t>
            </a:r>
            <a:r>
              <a:rPr lang="en-US" sz="2600" spc="0" dirty="0" smtClean="0">
                <a:latin typeface="Times New Roman"/>
                <a:cs typeface="Times New Roman"/>
              </a:rPr>
              <a:t>e</a:t>
            </a:r>
            <a:r>
              <a:rPr lang="en-US" sz="2600" spc="14" dirty="0" smtClean="0">
                <a:latin typeface="Times New Roman"/>
                <a:cs typeface="Times New Roman"/>
              </a:rPr>
              <a:t> </a:t>
            </a:r>
            <a:r>
              <a:rPr lang="en-US" sz="2600" spc="0" dirty="0" smtClean="0">
                <a:latin typeface="Times New Roman"/>
                <a:cs typeface="Times New Roman"/>
              </a:rPr>
              <a:t>of</a:t>
            </a:r>
            <a:r>
              <a:rPr lang="en-US" sz="2600" spc="19" dirty="0" smtClean="0">
                <a:latin typeface="Times New Roman"/>
                <a:cs typeface="Times New Roman"/>
              </a:rPr>
              <a:t> </a:t>
            </a:r>
            <a:r>
              <a:rPr lang="en-US" sz="2600" spc="0" dirty="0" smtClean="0">
                <a:latin typeface="Times New Roman"/>
                <a:cs typeface="Times New Roman"/>
              </a:rPr>
              <a:t>thous</a:t>
            </a:r>
            <a:r>
              <a:rPr lang="en-US" sz="2600" spc="-4" dirty="0" smtClean="0">
                <a:latin typeface="Times New Roman"/>
                <a:cs typeface="Times New Roman"/>
              </a:rPr>
              <a:t>a</a:t>
            </a:r>
            <a:r>
              <a:rPr lang="en-US" sz="2600" spc="0" dirty="0" smtClean="0">
                <a:latin typeface="Times New Roman"/>
                <a:cs typeface="Times New Roman"/>
              </a:rPr>
              <a:t>n</a:t>
            </a:r>
            <a:r>
              <a:rPr lang="en-US" sz="2600" spc="9" dirty="0" smtClean="0">
                <a:latin typeface="Times New Roman"/>
                <a:cs typeface="Times New Roman"/>
              </a:rPr>
              <a:t>d</a:t>
            </a:r>
            <a:r>
              <a:rPr lang="en-US" sz="2600" spc="0" dirty="0" smtClean="0">
                <a:latin typeface="Times New Roman"/>
                <a:cs typeface="Times New Roman"/>
              </a:rPr>
              <a:t>s</a:t>
            </a:r>
            <a:r>
              <a:rPr lang="en-US" sz="2600" spc="25" dirty="0" smtClean="0">
                <a:latin typeface="Times New Roman"/>
                <a:cs typeface="Times New Roman"/>
              </a:rPr>
              <a:t> </a:t>
            </a:r>
            <a:r>
              <a:rPr lang="en-US" sz="2600" spc="0" dirty="0" smtClean="0">
                <a:latin typeface="Times New Roman"/>
                <a:cs typeface="Times New Roman"/>
              </a:rPr>
              <a:t>of</a:t>
            </a:r>
            <a:r>
              <a:rPr lang="en-US" sz="2600" spc="19" dirty="0" smtClean="0">
                <a:latin typeface="Times New Roman"/>
                <a:cs typeface="Times New Roman"/>
              </a:rPr>
              <a:t> </a:t>
            </a:r>
            <a:r>
              <a:rPr lang="en-US" sz="2600" u="sng" spc="0" dirty="0" smtClean="0">
                <a:latin typeface="Times New Roman"/>
                <a:cs typeface="Times New Roman"/>
              </a:rPr>
              <a:t>small</a:t>
            </a:r>
            <a:r>
              <a:rPr lang="en-US" sz="2600" u="sng" spc="25" dirty="0" smtClean="0">
                <a:latin typeface="Times New Roman"/>
                <a:cs typeface="Times New Roman"/>
              </a:rPr>
              <a:t> </a:t>
            </a:r>
            <a:r>
              <a:rPr lang="en-US" sz="2600" u="sng" spc="0" dirty="0" smtClean="0">
                <a:latin typeface="Times New Roman"/>
                <a:cs typeface="Times New Roman"/>
              </a:rPr>
              <a:t>holes</a:t>
            </a:r>
            <a:r>
              <a:rPr lang="en-US" sz="2600" spc="19" dirty="0" smtClean="0">
                <a:latin typeface="Times New Roman"/>
                <a:cs typeface="Times New Roman"/>
              </a:rPr>
              <a:t> </a:t>
            </a:r>
            <a:r>
              <a:rPr lang="en-US" sz="2600" spc="0" dirty="0" smtClean="0">
                <a:latin typeface="Times New Roman"/>
                <a:cs typeface="Times New Roman"/>
              </a:rPr>
              <a:t>whi</a:t>
            </a:r>
            <a:r>
              <a:rPr lang="en-US" sz="2600" spc="-4" dirty="0" smtClean="0">
                <a:latin typeface="Times New Roman"/>
                <a:cs typeface="Times New Roman"/>
              </a:rPr>
              <a:t>c</a:t>
            </a:r>
            <a:r>
              <a:rPr lang="en-US" sz="2600" spc="0" dirty="0" smtClean="0">
                <a:latin typeface="Times New Roman"/>
                <a:cs typeface="Times New Roman"/>
              </a:rPr>
              <a:t>h</a:t>
            </a:r>
            <a:r>
              <a:rPr lang="en-US" sz="2600" spc="19" dirty="0" smtClean="0">
                <a:latin typeface="Times New Roman"/>
                <a:cs typeface="Times New Roman"/>
              </a:rPr>
              <a:t> </a:t>
            </a:r>
            <a:r>
              <a:rPr lang="en-US" sz="2600" spc="-4" dirty="0" smtClean="0">
                <a:latin typeface="Times New Roman"/>
                <a:cs typeface="Times New Roman"/>
              </a:rPr>
              <a:t>a</a:t>
            </a:r>
            <a:r>
              <a:rPr lang="en-US" sz="2600" spc="4" dirty="0" smtClean="0">
                <a:latin typeface="Times New Roman"/>
                <a:cs typeface="Times New Roman"/>
              </a:rPr>
              <a:t>r</a:t>
            </a:r>
            <a:r>
              <a:rPr lang="en-US" sz="2600" spc="0" dirty="0" smtClean="0">
                <a:latin typeface="Times New Roman"/>
                <a:cs typeface="Times New Roman"/>
              </a:rPr>
              <a:t>e</a:t>
            </a:r>
            <a:r>
              <a:rPr lang="en-US" sz="2600" spc="14" dirty="0" smtClean="0">
                <a:latin typeface="Times New Roman"/>
                <a:cs typeface="Times New Roman"/>
              </a:rPr>
              <a:t> </a:t>
            </a:r>
            <a:r>
              <a:rPr lang="en-US" sz="2600" spc="-4" dirty="0" smtClean="0">
                <a:latin typeface="Times New Roman"/>
                <a:cs typeface="Times New Roman"/>
              </a:rPr>
              <a:t>ca</a:t>
            </a:r>
            <a:r>
              <a:rPr lang="en-US" sz="2600" spc="0" dirty="0" smtClean="0">
                <a:latin typeface="Times New Roman"/>
                <a:cs typeface="Times New Roman"/>
              </a:rPr>
              <a:t>l</a:t>
            </a:r>
            <a:r>
              <a:rPr lang="en-US" sz="2600" spc="4" dirty="0" smtClean="0">
                <a:latin typeface="Times New Roman"/>
                <a:cs typeface="Times New Roman"/>
              </a:rPr>
              <a:t>l</a:t>
            </a:r>
            <a:r>
              <a:rPr lang="en-US" sz="2600" spc="-4" dirty="0" smtClean="0">
                <a:latin typeface="Times New Roman"/>
                <a:cs typeface="Times New Roman"/>
              </a:rPr>
              <a:t>e</a:t>
            </a:r>
            <a:r>
              <a:rPr lang="en-US" sz="2600" spc="0" dirty="0" smtClean="0">
                <a:latin typeface="Times New Roman"/>
                <a:cs typeface="Times New Roman"/>
              </a:rPr>
              <a:t>d</a:t>
            </a:r>
            <a:r>
              <a:rPr lang="en-US" sz="2600" spc="50" dirty="0" smtClean="0">
                <a:latin typeface="Times New Roman"/>
                <a:cs typeface="Times New Roman"/>
              </a:rPr>
              <a:t> </a:t>
            </a:r>
            <a:r>
              <a:rPr lang="en-US" sz="2600" b="1" spc="4" dirty="0" err="1" smtClean="0">
                <a:latin typeface="Times New Roman"/>
                <a:cs typeface="Times New Roman"/>
              </a:rPr>
              <a:t>f</a:t>
            </a:r>
            <a:r>
              <a:rPr lang="en-US" sz="2600" b="1" spc="-4" dirty="0" err="1" smtClean="0">
                <a:latin typeface="Times New Roman"/>
                <a:cs typeface="Times New Roman"/>
              </a:rPr>
              <a:t>e</a:t>
            </a:r>
            <a:r>
              <a:rPr lang="en-US" sz="2600" b="1" spc="4" dirty="0" err="1" smtClean="0">
                <a:latin typeface="Times New Roman"/>
                <a:cs typeface="Times New Roman"/>
              </a:rPr>
              <a:t>n</a:t>
            </a:r>
            <a:r>
              <a:rPr lang="en-US" sz="2600" b="1" spc="-4" dirty="0" err="1" smtClean="0">
                <a:latin typeface="Times New Roman"/>
                <a:cs typeface="Times New Roman"/>
              </a:rPr>
              <a:t>e</a:t>
            </a:r>
            <a:r>
              <a:rPr lang="en-US" sz="2600" b="1" spc="0" dirty="0" err="1" smtClean="0">
                <a:latin typeface="Times New Roman"/>
                <a:cs typeface="Times New Roman"/>
              </a:rPr>
              <a:t>st</a:t>
            </a:r>
            <a:r>
              <a:rPr lang="en-US" sz="2600" b="1" spc="-4" dirty="0" err="1" smtClean="0">
                <a:latin typeface="Times New Roman"/>
                <a:cs typeface="Times New Roman"/>
              </a:rPr>
              <a:t>r</a:t>
            </a:r>
            <a:r>
              <a:rPr lang="en-US" sz="2600" b="1" spc="9" dirty="0" err="1" smtClean="0">
                <a:latin typeface="Times New Roman"/>
                <a:cs typeface="Times New Roman"/>
              </a:rPr>
              <a:t>a</a:t>
            </a:r>
            <a:r>
              <a:rPr lang="en-US" sz="2600" b="1" spc="0" dirty="0" err="1" smtClean="0">
                <a:latin typeface="Times New Roman"/>
                <a:cs typeface="Times New Roman"/>
              </a:rPr>
              <a:t>e</a:t>
            </a:r>
            <a:r>
              <a:rPr lang="en-US" sz="2600" b="1" spc="19" dirty="0" smtClean="0">
                <a:latin typeface="Times New Roman"/>
                <a:cs typeface="Times New Roman"/>
              </a:rPr>
              <a:t> </a:t>
            </a:r>
            <a:r>
              <a:rPr lang="en-US" sz="2600" spc="0" dirty="0" smtClean="0">
                <a:latin typeface="Times New Roman"/>
                <a:cs typeface="Times New Roman"/>
              </a:rPr>
              <a:t>in</a:t>
            </a:r>
            <a:r>
              <a:rPr lang="en-US" sz="2600" spc="25" dirty="0" smtClean="0">
                <a:latin typeface="Times New Roman"/>
                <a:cs typeface="Times New Roman"/>
              </a:rPr>
              <a:t> </a:t>
            </a:r>
            <a:r>
              <a:rPr lang="en-US" sz="2600" spc="0" dirty="0" smtClean="0">
                <a:latin typeface="Times New Roman"/>
                <a:cs typeface="Times New Roman"/>
              </a:rPr>
              <a:t>the</a:t>
            </a:r>
            <a:r>
              <a:rPr lang="en-US" sz="2600" spc="19" dirty="0" smtClean="0">
                <a:latin typeface="Times New Roman"/>
                <a:cs typeface="Times New Roman"/>
              </a:rPr>
              <a:t> </a:t>
            </a:r>
            <a:r>
              <a:rPr lang="en-US" sz="2600" spc="-4" dirty="0" smtClean="0">
                <a:latin typeface="Times New Roman"/>
                <a:cs typeface="Times New Roman"/>
              </a:rPr>
              <a:t>e</a:t>
            </a:r>
            <a:r>
              <a:rPr lang="en-US" sz="2600" spc="0" dirty="0" smtClean="0">
                <a:latin typeface="Times New Roman"/>
                <a:cs typeface="Times New Roman"/>
              </a:rPr>
              <a:t>ndothelial</a:t>
            </a:r>
            <a:r>
              <a:rPr lang="en-US" sz="2600" spc="19" dirty="0" smtClean="0">
                <a:latin typeface="Times New Roman"/>
                <a:cs typeface="Times New Roman"/>
              </a:rPr>
              <a:t> </a:t>
            </a:r>
            <a:r>
              <a:rPr lang="en-US" sz="2600" spc="-4" dirty="0" smtClean="0">
                <a:latin typeface="Times New Roman"/>
                <a:cs typeface="Times New Roman"/>
              </a:rPr>
              <a:t>ce</a:t>
            </a:r>
            <a:r>
              <a:rPr lang="en-US" sz="2600" spc="0" dirty="0" smtClean="0">
                <a:latin typeface="Times New Roman"/>
                <a:cs typeface="Times New Roman"/>
              </a:rPr>
              <a:t>l</a:t>
            </a:r>
            <a:r>
              <a:rPr lang="en-US" sz="2600" spc="4" dirty="0" smtClean="0">
                <a:latin typeface="Times New Roman"/>
                <a:cs typeface="Times New Roman"/>
              </a:rPr>
              <a:t>l</a:t>
            </a:r>
            <a:r>
              <a:rPr lang="en-US" sz="2600" spc="0" dirty="0" smtClean="0">
                <a:latin typeface="Times New Roman"/>
                <a:cs typeface="Times New Roman"/>
              </a:rPr>
              <a:t>s.</a:t>
            </a:r>
          </a:p>
          <a:p>
            <a:pPr marL="625475" indent="-396875" algn="just">
              <a:lnSpc>
                <a:spcPct val="110000"/>
              </a:lnSpc>
              <a:spcBef>
                <a:spcPts val="0"/>
              </a:spcBef>
              <a:buNone/>
            </a:pPr>
            <a:r>
              <a:rPr lang="en-US" sz="2600" dirty="0" smtClean="0">
                <a:latin typeface="Times New Roman"/>
                <a:cs typeface="Times New Roman"/>
              </a:rPr>
              <a:t>2 -	T</a:t>
            </a:r>
            <a:r>
              <a:rPr lang="en-US" sz="2600" spc="14" dirty="0" smtClean="0">
                <a:latin typeface="Times New Roman"/>
                <a:cs typeface="Times New Roman"/>
              </a:rPr>
              <a:t>h</a:t>
            </a:r>
            <a:r>
              <a:rPr lang="en-US" sz="2600" spc="0" dirty="0" smtClean="0">
                <a:latin typeface="Times New Roman"/>
                <a:cs typeface="Times New Roman"/>
              </a:rPr>
              <a:t>e</a:t>
            </a:r>
            <a:r>
              <a:rPr lang="en-US" sz="2600" spc="14" dirty="0" smtClean="0">
                <a:latin typeface="Times New Roman"/>
                <a:cs typeface="Times New Roman"/>
              </a:rPr>
              <a:t> </a:t>
            </a:r>
            <a:r>
              <a:rPr lang="en-US" sz="2600" spc="0" dirty="0" smtClean="0">
                <a:latin typeface="Times New Roman"/>
                <a:cs typeface="Times New Roman"/>
              </a:rPr>
              <a:t>p</a:t>
            </a:r>
            <a:r>
              <a:rPr lang="en-US" sz="2600" spc="-4" dirty="0" smtClean="0">
                <a:latin typeface="Times New Roman"/>
                <a:cs typeface="Times New Roman"/>
              </a:rPr>
              <a:t>re</a:t>
            </a:r>
            <a:r>
              <a:rPr lang="en-US" sz="2600" spc="0" dirty="0" smtClean="0">
                <a:latin typeface="Times New Roman"/>
                <a:cs typeface="Times New Roman"/>
              </a:rPr>
              <a:t>s</a:t>
            </a:r>
            <a:r>
              <a:rPr lang="en-US" sz="2600" spc="-4" dirty="0" smtClean="0">
                <a:latin typeface="Times New Roman"/>
                <a:cs typeface="Times New Roman"/>
              </a:rPr>
              <a:t>e</a:t>
            </a:r>
            <a:r>
              <a:rPr lang="en-US" sz="2600" spc="0" dirty="0" smtClean="0">
                <a:latin typeface="Times New Roman"/>
                <a:cs typeface="Times New Roman"/>
              </a:rPr>
              <a:t>n</a:t>
            </a:r>
            <a:r>
              <a:rPr lang="en-US" sz="2600" spc="4" dirty="0" smtClean="0">
                <a:latin typeface="Times New Roman"/>
                <a:cs typeface="Times New Roman"/>
              </a:rPr>
              <a:t>c</a:t>
            </a:r>
            <a:r>
              <a:rPr lang="en-US" sz="2600" spc="0" dirty="0" smtClean="0">
                <a:latin typeface="Times New Roman"/>
                <a:cs typeface="Times New Roman"/>
              </a:rPr>
              <a:t>e</a:t>
            </a:r>
            <a:r>
              <a:rPr lang="en-US" sz="2600" spc="14" dirty="0" smtClean="0">
                <a:latin typeface="Times New Roman"/>
                <a:cs typeface="Times New Roman"/>
              </a:rPr>
              <a:t> </a:t>
            </a:r>
            <a:r>
              <a:rPr lang="en-US" sz="2600" spc="0" dirty="0" smtClean="0">
                <a:latin typeface="Times New Roman"/>
                <a:cs typeface="Times New Roman"/>
              </a:rPr>
              <a:t>of </a:t>
            </a:r>
            <a:r>
              <a:rPr lang="en-US" sz="2600" b="1" spc="0" dirty="0" smtClean="0">
                <a:latin typeface="Times New Roman"/>
                <a:cs typeface="Times New Roman"/>
              </a:rPr>
              <a:t>large</a:t>
            </a:r>
            <a:r>
              <a:rPr lang="en-US" sz="2600" b="1" spc="-4" dirty="0" smtClean="0">
                <a:latin typeface="Times New Roman"/>
                <a:cs typeface="Times New Roman"/>
              </a:rPr>
              <a:t> </a:t>
            </a:r>
            <a:r>
              <a:rPr lang="en-US" sz="2600" b="1" spc="0" dirty="0" smtClean="0">
                <a:latin typeface="Times New Roman"/>
                <a:cs typeface="Times New Roman"/>
              </a:rPr>
              <a:t>s</a:t>
            </a:r>
            <a:r>
              <a:rPr lang="en-US" sz="2600" b="1" spc="4" dirty="0" smtClean="0">
                <a:latin typeface="Times New Roman"/>
                <a:cs typeface="Times New Roman"/>
              </a:rPr>
              <a:t>p</a:t>
            </a:r>
            <a:r>
              <a:rPr lang="en-US" sz="2600" b="1" spc="0" dirty="0" smtClean="0">
                <a:latin typeface="Times New Roman"/>
                <a:cs typeface="Times New Roman"/>
              </a:rPr>
              <a:t>a</a:t>
            </a:r>
            <a:r>
              <a:rPr lang="en-US" sz="2600" b="1" spc="-4" dirty="0" smtClean="0">
                <a:latin typeface="Times New Roman"/>
                <a:cs typeface="Times New Roman"/>
              </a:rPr>
              <a:t>ce</a:t>
            </a:r>
            <a:r>
              <a:rPr lang="en-US" sz="2600" b="1" spc="0" dirty="0" smtClean="0">
                <a:latin typeface="Times New Roman"/>
                <a:cs typeface="Times New Roman"/>
              </a:rPr>
              <a:t>s</a:t>
            </a:r>
            <a:r>
              <a:rPr lang="en-US" sz="2600" b="1" spc="4" dirty="0" smtClean="0">
                <a:latin typeface="Times New Roman"/>
                <a:cs typeface="Times New Roman"/>
              </a:rPr>
              <a:t> </a:t>
            </a:r>
            <a:r>
              <a:rPr lang="en-US" sz="2600" spc="0" dirty="0" smtClean="0">
                <a:latin typeface="Times New Roman"/>
                <a:cs typeface="Times New Roman"/>
              </a:rPr>
              <a:t>in </a:t>
            </a:r>
            <a:r>
              <a:rPr lang="en-US" sz="2600" spc="4" dirty="0" smtClean="0">
                <a:latin typeface="Times New Roman"/>
                <a:cs typeface="Times New Roman"/>
              </a:rPr>
              <a:t>t</a:t>
            </a:r>
            <a:r>
              <a:rPr lang="en-US" sz="2600" spc="0" dirty="0" smtClean="0">
                <a:latin typeface="Times New Roman"/>
                <a:cs typeface="Times New Roman"/>
              </a:rPr>
              <a:t>he</a:t>
            </a:r>
            <a:r>
              <a:rPr lang="en-US" sz="2600" spc="4" dirty="0" smtClean="0">
                <a:latin typeface="Times New Roman"/>
                <a:cs typeface="Times New Roman"/>
              </a:rPr>
              <a:t> </a:t>
            </a:r>
            <a:r>
              <a:rPr lang="en-US" sz="2600" spc="0" dirty="0" smtClean="0">
                <a:latin typeface="Times New Roman"/>
                <a:cs typeface="Times New Roman"/>
              </a:rPr>
              <a:t>b</a:t>
            </a:r>
            <a:r>
              <a:rPr lang="en-US" sz="2600" spc="-4" dirty="0" smtClean="0">
                <a:latin typeface="Times New Roman"/>
                <a:cs typeface="Times New Roman"/>
              </a:rPr>
              <a:t>a</a:t>
            </a:r>
            <a:r>
              <a:rPr lang="en-US" sz="2600" spc="0" dirty="0" smtClean="0">
                <a:latin typeface="Times New Roman"/>
                <a:cs typeface="Times New Roman"/>
              </a:rPr>
              <a:t>s</a:t>
            </a:r>
            <a:r>
              <a:rPr lang="en-US" sz="2600" spc="4" dirty="0" smtClean="0">
                <a:latin typeface="Times New Roman"/>
                <a:cs typeface="Times New Roman"/>
              </a:rPr>
              <a:t>e</a:t>
            </a:r>
            <a:r>
              <a:rPr lang="en-US" sz="2600" spc="0" dirty="0" smtClean="0">
                <a:latin typeface="Times New Roman"/>
                <a:cs typeface="Times New Roman"/>
              </a:rPr>
              <a:t>ment memb</a:t>
            </a:r>
            <a:r>
              <a:rPr lang="en-US" sz="2600" spc="-4" dirty="0" smtClean="0">
                <a:latin typeface="Times New Roman"/>
                <a:cs typeface="Times New Roman"/>
              </a:rPr>
              <a:t>ra</a:t>
            </a:r>
            <a:r>
              <a:rPr lang="en-US" sz="2600" spc="0" dirty="0" smtClean="0">
                <a:latin typeface="Times New Roman"/>
                <a:cs typeface="Times New Roman"/>
              </a:rPr>
              <a:t>n</a:t>
            </a:r>
            <a:r>
              <a:rPr lang="en-US" sz="2600" spc="-4" dirty="0" smtClean="0">
                <a:latin typeface="Times New Roman"/>
                <a:cs typeface="Times New Roman"/>
              </a:rPr>
              <a:t>e</a:t>
            </a:r>
            <a:r>
              <a:rPr lang="en-US" sz="2600" spc="0" dirty="0" smtClean="0">
                <a:latin typeface="Times New Roman"/>
                <a:cs typeface="Times New Roman"/>
              </a:rPr>
              <a:t>.</a:t>
            </a:r>
          </a:p>
          <a:p>
            <a:pPr marL="625475" indent="-396875" algn="just">
              <a:lnSpc>
                <a:spcPct val="110000"/>
              </a:lnSpc>
              <a:spcBef>
                <a:spcPts val="0"/>
              </a:spcBef>
              <a:buNone/>
            </a:pPr>
            <a:r>
              <a:rPr lang="en-US" sz="2600" dirty="0" smtClean="0">
                <a:latin typeface="Times New Roman"/>
                <a:cs typeface="Times New Roman"/>
              </a:rPr>
              <a:t>3 -	</a:t>
            </a:r>
            <a:r>
              <a:rPr lang="en-US" sz="2600" spc="-4" dirty="0" err="1" smtClean="0">
                <a:latin typeface="Times New Roman"/>
                <a:cs typeface="Times New Roman"/>
              </a:rPr>
              <a:t>I</a:t>
            </a:r>
            <a:r>
              <a:rPr lang="en-US" sz="2600" spc="0" dirty="0" err="1" smtClean="0">
                <a:latin typeface="Times New Roman"/>
                <a:cs typeface="Times New Roman"/>
              </a:rPr>
              <a:t>n</a:t>
            </a:r>
            <a:r>
              <a:rPr lang="en-US" sz="2600" spc="-4" dirty="0" err="1" smtClean="0">
                <a:latin typeface="Times New Roman"/>
                <a:cs typeface="Times New Roman"/>
              </a:rPr>
              <a:t>c</a:t>
            </a:r>
            <a:r>
              <a:rPr lang="en-US" sz="2600" spc="0" dirty="0" err="1" smtClean="0">
                <a:latin typeface="Times New Roman"/>
                <a:cs typeface="Times New Roman"/>
              </a:rPr>
              <a:t>ont</a:t>
            </a:r>
            <a:r>
              <a:rPr lang="en-US" sz="2600" spc="4" dirty="0" err="1" smtClean="0">
                <a:latin typeface="Times New Roman"/>
                <a:cs typeface="Times New Roman"/>
              </a:rPr>
              <a:t>i</a:t>
            </a:r>
            <a:r>
              <a:rPr lang="en-US" sz="2600" spc="0" dirty="0" err="1" smtClean="0">
                <a:latin typeface="Times New Roman"/>
                <a:cs typeface="Times New Roman"/>
              </a:rPr>
              <a:t>nui</a:t>
            </a:r>
            <a:r>
              <a:rPr lang="en-US" sz="2600" spc="14" dirty="0" err="1" smtClean="0">
                <a:latin typeface="Times New Roman"/>
                <a:cs typeface="Times New Roman"/>
              </a:rPr>
              <a:t>t</a:t>
            </a:r>
            <a:r>
              <a:rPr lang="en-US" sz="2600" spc="0" dirty="0" err="1" smtClean="0">
                <a:latin typeface="Times New Roman"/>
                <a:cs typeface="Times New Roman"/>
              </a:rPr>
              <a:t>y</a:t>
            </a:r>
            <a:r>
              <a:rPr lang="en-US" sz="2600" spc="-25" dirty="0" smtClean="0">
                <a:latin typeface="Times New Roman"/>
                <a:cs typeface="Times New Roman"/>
              </a:rPr>
              <a:t> </a:t>
            </a:r>
            <a:r>
              <a:rPr lang="en-US" sz="2600" spc="0" dirty="0" smtClean="0">
                <a:latin typeface="Times New Roman"/>
                <a:cs typeface="Times New Roman"/>
              </a:rPr>
              <a:t>of the</a:t>
            </a:r>
            <a:r>
              <a:rPr lang="en-US" sz="2600" spc="4" dirty="0" smtClean="0">
                <a:latin typeface="Times New Roman"/>
                <a:cs typeface="Times New Roman"/>
              </a:rPr>
              <a:t> </a:t>
            </a:r>
            <a:r>
              <a:rPr lang="en-US" sz="2600" spc="-4" dirty="0" smtClean="0">
                <a:latin typeface="Times New Roman"/>
                <a:cs typeface="Times New Roman"/>
              </a:rPr>
              <a:t>ce</a:t>
            </a:r>
            <a:r>
              <a:rPr lang="en-US" sz="2600" spc="0" dirty="0" smtClean="0">
                <a:latin typeface="Times New Roman"/>
                <a:cs typeface="Times New Roman"/>
              </a:rPr>
              <a:t>l</a:t>
            </a:r>
            <a:r>
              <a:rPr lang="en-US" sz="2600" spc="4" dirty="0" smtClean="0">
                <a:latin typeface="Times New Roman"/>
                <a:cs typeface="Times New Roman"/>
              </a:rPr>
              <a:t>l</a:t>
            </a:r>
            <a:r>
              <a:rPr lang="en-US" sz="2600" spc="0" dirty="0" smtClean="0">
                <a:latin typeface="Times New Roman"/>
                <a:cs typeface="Times New Roman"/>
              </a:rPr>
              <a:t>s t</a:t>
            </a:r>
            <a:r>
              <a:rPr lang="en-US" sz="2600" spc="14" dirty="0" smtClean="0">
                <a:latin typeface="Times New Roman"/>
                <a:cs typeface="Times New Roman"/>
              </a:rPr>
              <a:t>h</a:t>
            </a:r>
            <a:r>
              <a:rPr lang="en-US" sz="2600" spc="-4" dirty="0" smtClean="0">
                <a:latin typeface="Times New Roman"/>
                <a:cs typeface="Times New Roman"/>
              </a:rPr>
              <a:t>a</a:t>
            </a:r>
            <a:r>
              <a:rPr lang="en-US" sz="2600" spc="0" dirty="0" smtClean="0">
                <a:latin typeface="Times New Roman"/>
                <a:cs typeface="Times New Roman"/>
              </a:rPr>
              <a:t>t </a:t>
            </a:r>
            <a:r>
              <a:rPr lang="en-US" sz="2600" u="sng" spc="0" dirty="0" smtClean="0">
                <a:latin typeface="Times New Roman"/>
                <a:cs typeface="Times New Roman"/>
              </a:rPr>
              <a:t>fo</a:t>
            </a:r>
            <a:r>
              <a:rPr lang="en-US" sz="2600" u="sng" spc="-4" dirty="0" smtClean="0">
                <a:latin typeface="Times New Roman"/>
                <a:cs typeface="Times New Roman"/>
              </a:rPr>
              <a:t>r</a:t>
            </a:r>
            <a:r>
              <a:rPr lang="en-US" sz="2600" u="sng" spc="0" dirty="0" smtClean="0">
                <a:latin typeface="Times New Roman"/>
                <a:cs typeface="Times New Roman"/>
              </a:rPr>
              <a:t>m </a:t>
            </a:r>
            <a:r>
              <a:rPr lang="en-US" sz="2600" u="sng" spc="4" dirty="0" smtClean="0">
                <a:latin typeface="Times New Roman"/>
                <a:cs typeface="Times New Roman"/>
              </a:rPr>
              <a:t>t</a:t>
            </a:r>
            <a:r>
              <a:rPr lang="en-US" sz="2600" u="sng" spc="0" dirty="0" smtClean="0">
                <a:latin typeface="Times New Roman"/>
                <a:cs typeface="Times New Roman"/>
              </a:rPr>
              <a:t>he</a:t>
            </a:r>
            <a:r>
              <a:rPr lang="en-US" sz="2600" u="sng" spc="4" dirty="0" smtClean="0">
                <a:latin typeface="Times New Roman"/>
                <a:cs typeface="Times New Roman"/>
              </a:rPr>
              <a:t> </a:t>
            </a:r>
            <a:r>
              <a:rPr lang="en-US" sz="2600" u="sng" spc="-4" dirty="0" smtClean="0">
                <a:latin typeface="Times New Roman"/>
                <a:cs typeface="Times New Roman"/>
              </a:rPr>
              <a:t>e</a:t>
            </a:r>
            <a:r>
              <a:rPr lang="en-US" sz="2600" u="sng" spc="0" dirty="0" smtClean="0">
                <a:latin typeface="Times New Roman"/>
                <a:cs typeface="Times New Roman"/>
              </a:rPr>
              <a:t>pi</a:t>
            </a:r>
            <a:r>
              <a:rPr lang="en-US" sz="2600" u="sng" spc="4" dirty="0" smtClean="0">
                <a:latin typeface="Times New Roman"/>
                <a:cs typeface="Times New Roman"/>
              </a:rPr>
              <a:t>t</a:t>
            </a:r>
            <a:r>
              <a:rPr lang="en-US" sz="2600" u="sng" spc="0" dirty="0" smtClean="0">
                <a:latin typeface="Times New Roman"/>
                <a:cs typeface="Times New Roman"/>
              </a:rPr>
              <a:t>h</a:t>
            </a:r>
            <a:r>
              <a:rPr lang="en-US" sz="2600" u="sng" spc="-4" dirty="0" smtClean="0">
                <a:latin typeface="Times New Roman"/>
                <a:cs typeface="Times New Roman"/>
              </a:rPr>
              <a:t>e</a:t>
            </a:r>
            <a:r>
              <a:rPr lang="en-US" sz="2600" u="sng" spc="0" dirty="0" smtClean="0">
                <a:latin typeface="Times New Roman"/>
                <a:cs typeface="Times New Roman"/>
              </a:rPr>
              <a:t>l</a:t>
            </a:r>
            <a:r>
              <a:rPr lang="en-US" sz="2600" u="sng" spc="4" dirty="0" smtClean="0">
                <a:latin typeface="Times New Roman"/>
                <a:cs typeface="Times New Roman"/>
              </a:rPr>
              <a:t>i</a:t>
            </a:r>
            <a:r>
              <a:rPr lang="en-US" sz="2600" u="sng" spc="-4" dirty="0" smtClean="0">
                <a:latin typeface="Times New Roman"/>
                <a:cs typeface="Times New Roman"/>
              </a:rPr>
              <a:t>a</a:t>
            </a:r>
            <a:r>
              <a:rPr lang="en-US" sz="2600" u="sng" spc="0" dirty="0" smtClean="0">
                <a:latin typeface="Times New Roman"/>
                <a:cs typeface="Times New Roman"/>
              </a:rPr>
              <a:t>l </a:t>
            </a:r>
            <a:r>
              <a:rPr lang="en-US" sz="2600" u="sng" spc="4" dirty="0" smtClean="0">
                <a:latin typeface="Times New Roman"/>
                <a:cs typeface="Times New Roman"/>
              </a:rPr>
              <a:t>l</a:t>
            </a:r>
            <a:r>
              <a:rPr lang="en-US" sz="2600" u="sng" spc="19" dirty="0" smtClean="0">
                <a:latin typeface="Times New Roman"/>
                <a:cs typeface="Times New Roman"/>
              </a:rPr>
              <a:t>a</a:t>
            </a:r>
            <a:r>
              <a:rPr lang="en-US" sz="2600" u="sng" spc="-9" dirty="0" smtClean="0">
                <a:latin typeface="Times New Roman"/>
                <a:cs typeface="Times New Roman"/>
              </a:rPr>
              <a:t>y</a:t>
            </a:r>
            <a:r>
              <a:rPr lang="en-US" sz="2600" u="sng" spc="-4" dirty="0" smtClean="0">
                <a:latin typeface="Times New Roman"/>
                <a:cs typeface="Times New Roman"/>
              </a:rPr>
              <a:t>e</a:t>
            </a:r>
            <a:r>
              <a:rPr lang="en-US" sz="2600" u="sng" spc="0" dirty="0" smtClean="0">
                <a:latin typeface="Times New Roman"/>
                <a:cs typeface="Times New Roman"/>
              </a:rPr>
              <a:t>r</a:t>
            </a:r>
            <a:r>
              <a:rPr lang="en-US" sz="2600" spc="0" dirty="0" smtClean="0">
                <a:latin typeface="Times New Roman"/>
                <a:cs typeface="Times New Roman"/>
              </a:rPr>
              <a:t> </a:t>
            </a:r>
            <a:r>
              <a:rPr lang="en-US" sz="2600" spc="-4" dirty="0" smtClean="0">
                <a:latin typeface="Times New Roman"/>
                <a:cs typeface="Times New Roman"/>
              </a:rPr>
              <a:t>w</a:t>
            </a:r>
            <a:r>
              <a:rPr lang="en-US" sz="2600" spc="0" dirty="0" smtClean="0">
                <a:latin typeface="Times New Roman"/>
                <a:cs typeface="Times New Roman"/>
              </a:rPr>
              <a:t>hich</a:t>
            </a:r>
            <a:r>
              <a:rPr lang="en-US" sz="2600" spc="9" dirty="0" smtClean="0">
                <a:latin typeface="Times New Roman"/>
                <a:cs typeface="Times New Roman"/>
              </a:rPr>
              <a:t> </a:t>
            </a:r>
            <a:r>
              <a:rPr lang="en-US" sz="2600" spc="-4" dirty="0" smtClean="0">
                <a:latin typeface="Times New Roman"/>
                <a:cs typeface="Times New Roman"/>
              </a:rPr>
              <a:t>a</a:t>
            </a:r>
            <a:r>
              <a:rPr lang="en-US" sz="2600" spc="4" dirty="0" smtClean="0">
                <a:latin typeface="Times New Roman"/>
                <a:cs typeface="Times New Roman"/>
              </a:rPr>
              <a:t>r</a:t>
            </a:r>
            <a:r>
              <a:rPr lang="en-US" sz="2600" spc="0" dirty="0" smtClean="0">
                <a:latin typeface="Times New Roman"/>
                <a:cs typeface="Times New Roman"/>
              </a:rPr>
              <a:t>e </a:t>
            </a:r>
            <a:r>
              <a:rPr lang="en-US" sz="2600" u="sng" spc="0" dirty="0" smtClean="0">
                <a:latin typeface="Times New Roman"/>
                <a:cs typeface="Times New Roman"/>
              </a:rPr>
              <a:t>fin</a:t>
            </a:r>
            <a:r>
              <a:rPr lang="en-US" sz="2600" u="sng" spc="-14" dirty="0" smtClean="0">
                <a:latin typeface="Times New Roman"/>
                <a:cs typeface="Times New Roman"/>
              </a:rPr>
              <a:t>g</a:t>
            </a:r>
            <a:r>
              <a:rPr lang="en-US" sz="2600" u="sng" spc="4" dirty="0" smtClean="0">
                <a:latin typeface="Times New Roman"/>
                <a:cs typeface="Times New Roman"/>
              </a:rPr>
              <a:t>e</a:t>
            </a:r>
            <a:r>
              <a:rPr lang="en-US" sz="2600" u="sng" spc="0" dirty="0" smtClean="0">
                <a:latin typeface="Times New Roman"/>
                <a:cs typeface="Times New Roman"/>
              </a:rPr>
              <a:t>r-l</a:t>
            </a:r>
            <a:r>
              <a:rPr lang="en-US" sz="2600" u="sng" spc="4" dirty="0" smtClean="0">
                <a:latin typeface="Times New Roman"/>
                <a:cs typeface="Times New Roman"/>
              </a:rPr>
              <a:t>i</a:t>
            </a:r>
            <a:r>
              <a:rPr lang="en-US" sz="2600" u="sng" spc="0" dirty="0" smtClean="0">
                <a:latin typeface="Times New Roman"/>
                <a:cs typeface="Times New Roman"/>
              </a:rPr>
              <a:t>ke</a:t>
            </a:r>
            <a:r>
              <a:rPr lang="en-US" sz="2600" u="sng" spc="-4" dirty="0" smtClean="0">
                <a:latin typeface="Times New Roman"/>
                <a:cs typeface="Times New Roman"/>
              </a:rPr>
              <a:t> </a:t>
            </a:r>
            <a:r>
              <a:rPr lang="en-US" sz="2600" u="sng" spc="0" dirty="0" smtClean="0">
                <a:latin typeface="Times New Roman"/>
                <a:cs typeface="Times New Roman"/>
              </a:rPr>
              <a:t>pro</a:t>
            </a:r>
            <a:r>
              <a:rPr lang="en-US" sz="2600" u="sng" spc="9" dirty="0" smtClean="0">
                <a:latin typeface="Times New Roman"/>
                <a:cs typeface="Times New Roman"/>
              </a:rPr>
              <a:t>j</a:t>
            </a:r>
            <a:r>
              <a:rPr lang="en-US" sz="2600" u="sng" spc="-4" dirty="0" smtClean="0">
                <a:latin typeface="Times New Roman"/>
                <a:cs typeface="Times New Roman"/>
              </a:rPr>
              <a:t>ec</a:t>
            </a:r>
            <a:r>
              <a:rPr lang="en-US" sz="2600" u="sng" spc="0" dirty="0" smtClean="0">
                <a:latin typeface="Times New Roman"/>
                <a:cs typeface="Times New Roman"/>
              </a:rPr>
              <a:t>t</a:t>
            </a:r>
            <a:r>
              <a:rPr lang="en-US" sz="2600" u="sng" spc="4" dirty="0" smtClean="0">
                <a:latin typeface="Times New Roman"/>
                <a:cs typeface="Times New Roman"/>
              </a:rPr>
              <a:t>i</a:t>
            </a:r>
            <a:r>
              <a:rPr lang="en-US" sz="2600" u="sng" spc="0" dirty="0" smtClean="0">
                <a:latin typeface="Times New Roman"/>
                <a:cs typeface="Times New Roman"/>
              </a:rPr>
              <a:t>ons</a:t>
            </a:r>
            <a:r>
              <a:rPr lang="en-US" sz="2600" spc="0" dirty="0" smtClean="0">
                <a:latin typeface="Times New Roman"/>
                <a:cs typeface="Times New Roman"/>
              </a:rPr>
              <a:t> th</a:t>
            </a:r>
            <a:r>
              <a:rPr lang="en-US" sz="2600" spc="-4" dirty="0" smtClean="0">
                <a:latin typeface="Times New Roman"/>
                <a:cs typeface="Times New Roman"/>
              </a:rPr>
              <a:t>a</a:t>
            </a:r>
            <a:r>
              <a:rPr lang="en-US" sz="2600" spc="0" dirty="0" smtClean="0">
                <a:latin typeface="Times New Roman"/>
                <a:cs typeface="Times New Roman"/>
              </a:rPr>
              <a:t>t fo</a:t>
            </a:r>
            <a:r>
              <a:rPr lang="en-US" sz="2600" spc="-4" dirty="0" smtClean="0">
                <a:latin typeface="Times New Roman"/>
                <a:cs typeface="Times New Roman"/>
              </a:rPr>
              <a:t>r</a:t>
            </a:r>
            <a:r>
              <a:rPr lang="en-US" sz="2600" spc="0" dirty="0" smtClean="0">
                <a:latin typeface="Times New Roman"/>
                <a:cs typeface="Times New Roman"/>
              </a:rPr>
              <a:t>ms </a:t>
            </a:r>
            <a:r>
              <a:rPr lang="en-US" sz="2600" spc="4" dirty="0" smtClean="0">
                <a:latin typeface="Times New Roman"/>
                <a:cs typeface="Times New Roman"/>
              </a:rPr>
              <a:t>s</a:t>
            </a:r>
            <a:r>
              <a:rPr lang="en-US" sz="2600" spc="0" dirty="0" smtClean="0">
                <a:latin typeface="Times New Roman"/>
                <a:cs typeface="Times New Roman"/>
              </a:rPr>
              <a:t>l</a:t>
            </a:r>
            <a:r>
              <a:rPr lang="en-US" sz="2600" spc="4" dirty="0" smtClean="0">
                <a:latin typeface="Times New Roman"/>
                <a:cs typeface="Times New Roman"/>
              </a:rPr>
              <a:t>i</a:t>
            </a:r>
            <a:r>
              <a:rPr lang="en-US" sz="2600" spc="0" dirty="0" smtClean="0">
                <a:latin typeface="Times New Roman"/>
                <a:cs typeface="Times New Roman"/>
              </a:rPr>
              <a:t>ts betw</a:t>
            </a:r>
            <a:r>
              <a:rPr lang="en-US" sz="2600" spc="-4" dirty="0" smtClean="0">
                <a:latin typeface="Times New Roman"/>
                <a:cs typeface="Times New Roman"/>
              </a:rPr>
              <a:t>ee</a:t>
            </a:r>
            <a:r>
              <a:rPr lang="en-US" sz="2600" spc="0" dirty="0" smtClean="0">
                <a:latin typeface="Times New Roman"/>
                <a:cs typeface="Times New Roman"/>
              </a:rPr>
              <a:t>n th</a:t>
            </a:r>
            <a:r>
              <a:rPr lang="en-US" sz="2600" spc="9" dirty="0" smtClean="0">
                <a:latin typeface="Times New Roman"/>
                <a:cs typeface="Times New Roman"/>
              </a:rPr>
              <a:t>e</a:t>
            </a:r>
            <a:r>
              <a:rPr lang="en-US" sz="2600" spc="0" dirty="0" smtClean="0">
                <a:latin typeface="Times New Roman"/>
                <a:cs typeface="Times New Roman"/>
              </a:rPr>
              <a:t>mselv</a:t>
            </a:r>
            <a:r>
              <a:rPr lang="en-US" sz="2600" spc="-4" dirty="0" smtClean="0">
                <a:latin typeface="Times New Roman"/>
                <a:cs typeface="Times New Roman"/>
              </a:rPr>
              <a:t>e</a:t>
            </a:r>
            <a:r>
              <a:rPr lang="en-US" sz="2600" spc="0" dirty="0" smtClean="0">
                <a:latin typeface="Times New Roman"/>
                <a:cs typeface="Times New Roman"/>
              </a:rPr>
              <a:t>s c</a:t>
            </a:r>
            <a:r>
              <a:rPr lang="en-US" sz="2600" spc="-9" dirty="0" smtClean="0">
                <a:latin typeface="Times New Roman"/>
                <a:cs typeface="Times New Roman"/>
              </a:rPr>
              <a:t>a</a:t>
            </a:r>
            <a:r>
              <a:rPr lang="en-US" sz="2600" spc="0" dirty="0" smtClean="0">
                <a:latin typeface="Times New Roman"/>
                <a:cs typeface="Times New Roman"/>
              </a:rPr>
              <a:t>l</a:t>
            </a:r>
            <a:r>
              <a:rPr lang="en-US" sz="2600" spc="4" dirty="0" smtClean="0">
                <a:latin typeface="Times New Roman"/>
                <a:cs typeface="Times New Roman"/>
              </a:rPr>
              <a:t>l</a:t>
            </a:r>
            <a:r>
              <a:rPr lang="en-US" sz="2600" spc="-4" dirty="0" smtClean="0">
                <a:latin typeface="Times New Roman"/>
                <a:cs typeface="Times New Roman"/>
              </a:rPr>
              <a:t>e</a:t>
            </a:r>
            <a:r>
              <a:rPr lang="en-US" sz="2600" spc="0" dirty="0" smtClean="0">
                <a:latin typeface="Times New Roman"/>
                <a:cs typeface="Times New Roman"/>
              </a:rPr>
              <a:t>d</a:t>
            </a:r>
            <a:r>
              <a:rPr lang="en-US" sz="2600" spc="9" dirty="0" smtClean="0">
                <a:latin typeface="Times New Roman"/>
                <a:cs typeface="Times New Roman"/>
              </a:rPr>
              <a:t> </a:t>
            </a:r>
            <a:r>
              <a:rPr lang="en-US" sz="2600" b="1" spc="0" dirty="0" smtClean="0">
                <a:latin typeface="Times New Roman"/>
                <a:cs typeface="Times New Roman"/>
              </a:rPr>
              <a:t>sl</a:t>
            </a:r>
            <a:r>
              <a:rPr lang="en-US" sz="2600" b="1" spc="4" dirty="0" smtClean="0">
                <a:latin typeface="Times New Roman"/>
                <a:cs typeface="Times New Roman"/>
              </a:rPr>
              <a:t>i</a:t>
            </a:r>
            <a:r>
              <a:rPr lang="en-US" sz="2600" b="1" spc="0" dirty="0" smtClean="0">
                <a:latin typeface="Times New Roman"/>
                <a:cs typeface="Times New Roman"/>
              </a:rPr>
              <a:t>t</a:t>
            </a:r>
            <a:r>
              <a:rPr lang="en-US" sz="2600" b="1" spc="-4" dirty="0" smtClean="0">
                <a:latin typeface="Times New Roman"/>
                <a:cs typeface="Times New Roman"/>
              </a:rPr>
              <a:t>-</a:t>
            </a:r>
            <a:r>
              <a:rPr lang="en-US" sz="2600" b="1" spc="4" dirty="0" smtClean="0">
                <a:latin typeface="Times New Roman"/>
                <a:cs typeface="Times New Roman"/>
              </a:rPr>
              <a:t>p</a:t>
            </a:r>
            <a:r>
              <a:rPr lang="en-US" sz="2600" b="1" spc="0" dirty="0" smtClean="0">
                <a:latin typeface="Times New Roman"/>
                <a:cs typeface="Times New Roman"/>
              </a:rPr>
              <a:t>o</a:t>
            </a:r>
            <a:r>
              <a:rPr lang="en-US" sz="2600" b="1" spc="-4" dirty="0" smtClean="0">
                <a:latin typeface="Times New Roman"/>
                <a:cs typeface="Times New Roman"/>
              </a:rPr>
              <a:t>re</a:t>
            </a:r>
            <a:r>
              <a:rPr lang="en-US" sz="2600" b="1" spc="14" dirty="0" smtClean="0">
                <a:latin typeface="Times New Roman"/>
                <a:cs typeface="Times New Roman"/>
              </a:rPr>
              <a:t>s </a:t>
            </a:r>
            <a:r>
              <a:rPr lang="en-US" sz="2600" spc="14" dirty="0" smtClean="0">
                <a:latin typeface="Times New Roman"/>
                <a:cs typeface="Times New Roman"/>
              </a:rPr>
              <a:t>(filtration slits)</a:t>
            </a:r>
            <a:r>
              <a:rPr lang="en-US" sz="2600" spc="0" dirty="0" smtClean="0">
                <a:latin typeface="Times New Roman"/>
                <a:cs typeface="Times New Roman"/>
              </a:rPr>
              <a:t>.</a:t>
            </a:r>
            <a:endParaRPr lang="en-US" sz="2600" dirty="0" smtClean="0">
              <a:latin typeface="Times New Roman"/>
              <a:cs typeface="Times New Roman"/>
            </a:endParaRPr>
          </a:p>
          <a:p>
            <a:pPr marL="234950" indent="-234950" algn="just">
              <a:lnSpc>
                <a:spcPct val="110000"/>
              </a:lnSpc>
              <a:spcBef>
                <a:spcPts val="0"/>
              </a:spcBef>
            </a:pPr>
            <a:endParaRPr lang="en-US" sz="2600" dirty="0" smtClean="0">
              <a:latin typeface="Times New Roman"/>
              <a:cs typeface="Times New Roman"/>
            </a:endParaRPr>
          </a:p>
          <a:p>
            <a:pPr marL="234950" indent="-234950" algn="just">
              <a:lnSpc>
                <a:spcPct val="110000"/>
              </a:lnSpc>
              <a:spcBef>
                <a:spcPts val="0"/>
              </a:spcBef>
            </a:pPr>
            <a:endParaRPr lang="en-US" sz="2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fontScale="70000" lnSpcReduction="20000"/>
          </a:bodyPr>
          <a:lstStyle/>
          <a:p>
            <a:pPr marL="0" marR="5637860" indent="0" algn="just">
              <a:lnSpc>
                <a:spcPct val="120000"/>
              </a:lnSpc>
              <a:spcBef>
                <a:spcPts val="0"/>
              </a:spcBef>
              <a:buNone/>
            </a:pPr>
            <a:r>
              <a:rPr lang="en-US" sz="3600" b="1" spc="0" dirty="0" smtClean="0">
                <a:latin typeface="Times New Roman"/>
                <a:cs typeface="Times New Roman"/>
              </a:rPr>
              <a:t>B - The Tubule:</a:t>
            </a:r>
            <a:endParaRPr lang="en-US" sz="3600" dirty="0" smtClean="0">
              <a:latin typeface="Times New Roman"/>
              <a:cs typeface="Times New Roman"/>
            </a:endParaRPr>
          </a:p>
          <a:p>
            <a:pPr marL="228600" marR="4394" indent="-228600" algn="just">
              <a:lnSpc>
                <a:spcPct val="120000"/>
              </a:lnSpc>
              <a:spcBef>
                <a:spcPts val="0"/>
              </a:spcBef>
              <a:buFont typeface="Wingdings" pitchFamily="2" charset="2"/>
              <a:buChar char="§"/>
            </a:pPr>
            <a:r>
              <a:rPr lang="en-US" spc="14" dirty="0" smtClean="0">
                <a:latin typeface="Times New Roman"/>
                <a:cs typeface="Times New Roman"/>
              </a:rPr>
              <a:t>Throughout its course, the tubule </a:t>
            </a:r>
            <a:r>
              <a:rPr lang="en-US" u="sng" spc="14" dirty="0" smtClean="0">
                <a:latin typeface="Times New Roman"/>
                <a:cs typeface="Times New Roman"/>
              </a:rPr>
              <a:t>is made up of a single layer</a:t>
            </a:r>
            <a:r>
              <a:rPr lang="en-US" spc="14" dirty="0" smtClean="0">
                <a:latin typeface="Times New Roman"/>
                <a:cs typeface="Times New Roman"/>
              </a:rPr>
              <a:t> of epithelial cells resting on a basement </a:t>
            </a:r>
            <a:r>
              <a:rPr lang="en-US" spc="1" dirty="0" smtClean="0">
                <a:latin typeface="Times New Roman"/>
                <a:cs typeface="Times New Roman"/>
              </a:rPr>
              <a:t>membrane. (Note: All epithelial cell layers rest on a basement membrane). </a:t>
            </a:r>
          </a:p>
          <a:p>
            <a:pPr marL="228600" marR="4394" indent="-228600" algn="just">
              <a:lnSpc>
                <a:spcPct val="120000"/>
              </a:lnSpc>
              <a:spcBef>
                <a:spcPts val="0"/>
              </a:spcBef>
              <a:buFont typeface="Wingdings" pitchFamily="2" charset="2"/>
              <a:buChar char="§"/>
            </a:pPr>
            <a:r>
              <a:rPr lang="en-US" spc="1" dirty="0" smtClean="0">
                <a:latin typeface="Times New Roman"/>
                <a:cs typeface="Times New Roman"/>
              </a:rPr>
              <a:t>The structural and </a:t>
            </a:r>
            <a:r>
              <a:rPr lang="en-US" spc="1" dirty="0" err="1" smtClean="0">
                <a:latin typeface="Times New Roman"/>
                <a:cs typeface="Times New Roman"/>
              </a:rPr>
              <a:t>immunocytochemical</a:t>
            </a:r>
            <a:r>
              <a:rPr lang="en-US" spc="1" dirty="0" smtClean="0">
                <a:latin typeface="Times New Roman"/>
                <a:cs typeface="Times New Roman"/>
              </a:rPr>
              <a:t> characteristics of these epithelial cells </a:t>
            </a:r>
            <a:r>
              <a:rPr lang="en-US" u="sng" spc="1" dirty="0" smtClean="0">
                <a:latin typeface="Times New Roman"/>
                <a:cs typeface="Times New Roman"/>
              </a:rPr>
              <a:t>vary from segment to segment</a:t>
            </a:r>
            <a:r>
              <a:rPr lang="en-US" spc="1" dirty="0" smtClean="0">
                <a:latin typeface="Times New Roman"/>
                <a:cs typeface="Times New Roman"/>
              </a:rPr>
              <a:t> of the tubule. </a:t>
            </a:r>
            <a:r>
              <a:rPr lang="en-US" u="sng" spc="1" dirty="0" smtClean="0">
                <a:latin typeface="Times New Roman"/>
                <a:cs typeface="Times New Roman"/>
              </a:rPr>
              <a:t>A common feature</a:t>
            </a:r>
            <a:r>
              <a:rPr lang="en-US" spc="1" dirty="0" smtClean="0">
                <a:latin typeface="Times New Roman"/>
                <a:cs typeface="Times New Roman"/>
              </a:rPr>
              <a:t> is the </a:t>
            </a:r>
            <a:r>
              <a:rPr lang="en-US" u="sng" spc="1" dirty="0" smtClean="0">
                <a:latin typeface="Times New Roman"/>
                <a:cs typeface="Times New Roman"/>
              </a:rPr>
              <a:t>presence of tight junctions</a:t>
            </a:r>
            <a:r>
              <a:rPr lang="en-US" spc="1" dirty="0" smtClean="0">
                <a:latin typeface="Times New Roman"/>
                <a:cs typeface="Times New Roman"/>
              </a:rPr>
              <a:t> between adjacent cells that physically link them together. The tubule divided in:</a:t>
            </a:r>
            <a:endParaRPr lang="en-US" dirty="0" smtClean="0">
              <a:latin typeface="Times New Roman"/>
              <a:cs typeface="Times New Roman"/>
            </a:endParaRPr>
          </a:p>
          <a:p>
            <a:pPr marL="0" marR="5248862" indent="0" algn="just">
              <a:lnSpc>
                <a:spcPct val="120000"/>
              </a:lnSpc>
              <a:spcBef>
                <a:spcPts val="0"/>
              </a:spcBef>
              <a:buNone/>
            </a:pPr>
            <a:r>
              <a:rPr lang="en-US" sz="3600" b="1" spc="0" dirty="0" smtClean="0">
                <a:latin typeface="Times New Roman"/>
                <a:cs typeface="Times New Roman"/>
              </a:rPr>
              <a:t>1 - Proximal tubules:</a:t>
            </a:r>
            <a:endParaRPr lang="en-US" sz="3600" dirty="0" smtClean="0">
              <a:latin typeface="Times New Roman"/>
              <a:cs typeface="Times New Roman"/>
            </a:endParaRPr>
          </a:p>
          <a:p>
            <a:pPr marL="173038" indent="-173038" algn="just">
              <a:lnSpc>
                <a:spcPct val="120000"/>
              </a:lnSpc>
              <a:spcBef>
                <a:spcPts val="0"/>
              </a:spcBef>
              <a:buFont typeface="Wingdings" pitchFamily="2" charset="2"/>
              <a:buChar char="ü"/>
            </a:pPr>
            <a:r>
              <a:rPr lang="en-US" spc="12" dirty="0" smtClean="0">
                <a:latin typeface="Times New Roman"/>
                <a:cs typeface="Times New Roman"/>
              </a:rPr>
              <a:t>It includes </a:t>
            </a:r>
            <a:r>
              <a:rPr lang="en-US" b="1" u="sng" spc="12" dirty="0" smtClean="0">
                <a:latin typeface="Times New Roman"/>
                <a:cs typeface="Times New Roman"/>
              </a:rPr>
              <a:t>proximal convoluted</a:t>
            </a:r>
            <a:r>
              <a:rPr lang="en-US" spc="12" dirty="0" smtClean="0">
                <a:latin typeface="Times New Roman"/>
                <a:cs typeface="Times New Roman"/>
              </a:rPr>
              <a:t> tubule and </a:t>
            </a:r>
            <a:r>
              <a:rPr lang="en-US" b="1" u="sng" spc="12" dirty="0" smtClean="0">
                <a:latin typeface="Times New Roman"/>
                <a:cs typeface="Times New Roman"/>
              </a:rPr>
              <a:t>proximal straight</a:t>
            </a:r>
            <a:r>
              <a:rPr lang="en-US" spc="12" dirty="0" smtClean="0">
                <a:latin typeface="Times New Roman"/>
                <a:cs typeface="Times New Roman"/>
              </a:rPr>
              <a:t> tubule. They lie in the </a:t>
            </a:r>
            <a:r>
              <a:rPr lang="en-US" u="sng" spc="12" dirty="0" smtClean="0">
                <a:latin typeface="Times New Roman"/>
                <a:cs typeface="Times New Roman"/>
              </a:rPr>
              <a:t>renal cortex</a:t>
            </a:r>
            <a:r>
              <a:rPr lang="en-US" spc="12" dirty="0" smtClean="0">
                <a:latin typeface="Times New Roman"/>
                <a:cs typeface="Times New Roman"/>
              </a:rPr>
              <a:t> along </a:t>
            </a:r>
            <a:r>
              <a:rPr lang="en-US" dirty="0" smtClean="0">
                <a:latin typeface="Times New Roman"/>
                <a:cs typeface="Times New Roman"/>
              </a:rPr>
              <a:t>with</a:t>
            </a:r>
            <a:r>
              <a:rPr lang="en-US" spc="14" dirty="0" smtClean="0">
                <a:latin typeface="Times New Roman"/>
                <a:cs typeface="Times New Roman"/>
              </a:rPr>
              <a:t> </a:t>
            </a:r>
            <a:r>
              <a:rPr lang="en-US" spc="0" dirty="0" smtClean="0">
                <a:latin typeface="Times New Roman"/>
                <a:cs typeface="Times New Roman"/>
              </a:rPr>
              <a:t>the</a:t>
            </a:r>
            <a:r>
              <a:rPr lang="en-US" spc="9" dirty="0" smtClean="0">
                <a:latin typeface="Times New Roman"/>
                <a:cs typeface="Times New Roman"/>
              </a:rPr>
              <a:t> </a:t>
            </a:r>
            <a:r>
              <a:rPr lang="en-US" spc="-9" dirty="0" smtClean="0">
                <a:latin typeface="Times New Roman"/>
                <a:cs typeface="Times New Roman"/>
              </a:rPr>
              <a:t>g</a:t>
            </a:r>
            <a:r>
              <a:rPr lang="en-US" spc="0" dirty="0" smtClean="0">
                <a:latin typeface="Times New Roman"/>
                <a:cs typeface="Times New Roman"/>
              </a:rPr>
              <a:t>lo</a:t>
            </a:r>
            <a:r>
              <a:rPr lang="en-US" spc="4" dirty="0" smtClean="0">
                <a:latin typeface="Times New Roman"/>
                <a:cs typeface="Times New Roman"/>
              </a:rPr>
              <a:t>m</a:t>
            </a:r>
            <a:r>
              <a:rPr lang="en-US" spc="-4" dirty="0" smtClean="0">
                <a:latin typeface="Times New Roman"/>
                <a:cs typeface="Times New Roman"/>
              </a:rPr>
              <a:t>e</a:t>
            </a:r>
            <a:r>
              <a:rPr lang="en-US" spc="0" dirty="0" smtClean="0">
                <a:latin typeface="Times New Roman"/>
                <a:cs typeface="Times New Roman"/>
              </a:rPr>
              <a:t>rulus.</a:t>
            </a:r>
            <a:r>
              <a:rPr lang="en-US" spc="25" dirty="0" smtClean="0">
                <a:latin typeface="Times New Roman"/>
                <a:cs typeface="Times New Roman"/>
              </a:rPr>
              <a:t> </a:t>
            </a:r>
            <a:r>
              <a:rPr lang="en-US" spc="0" dirty="0" smtClean="0">
                <a:latin typeface="Times New Roman"/>
                <a:cs typeface="Times New Roman"/>
              </a:rPr>
              <a:t>The</a:t>
            </a:r>
            <a:r>
              <a:rPr lang="en-US" spc="4" dirty="0" smtClean="0">
                <a:latin typeface="Times New Roman"/>
                <a:cs typeface="Times New Roman"/>
              </a:rPr>
              <a:t> </a:t>
            </a:r>
            <a:r>
              <a:rPr lang="en-US" spc="-4" dirty="0" smtClean="0">
                <a:latin typeface="Times New Roman"/>
                <a:cs typeface="Times New Roman"/>
              </a:rPr>
              <a:t>e</a:t>
            </a:r>
            <a:r>
              <a:rPr lang="en-US" spc="0" dirty="0" smtClean="0">
                <a:latin typeface="Times New Roman"/>
                <a:cs typeface="Times New Roman"/>
              </a:rPr>
              <a:t>pi</a:t>
            </a:r>
            <a:r>
              <a:rPr lang="en-US" spc="4" dirty="0" smtClean="0">
                <a:latin typeface="Times New Roman"/>
                <a:cs typeface="Times New Roman"/>
              </a:rPr>
              <a:t>t</a:t>
            </a:r>
            <a:r>
              <a:rPr lang="en-US" spc="0" dirty="0" smtClean="0">
                <a:latin typeface="Times New Roman"/>
                <a:cs typeface="Times New Roman"/>
              </a:rPr>
              <a:t>h</a:t>
            </a:r>
            <a:r>
              <a:rPr lang="en-US" spc="-4" dirty="0" smtClean="0">
                <a:latin typeface="Times New Roman"/>
                <a:cs typeface="Times New Roman"/>
              </a:rPr>
              <a:t>e</a:t>
            </a:r>
            <a:r>
              <a:rPr lang="en-US" spc="0" dirty="0" smtClean="0">
                <a:latin typeface="Times New Roman"/>
                <a:cs typeface="Times New Roman"/>
              </a:rPr>
              <a:t>l</a:t>
            </a:r>
            <a:r>
              <a:rPr lang="en-US" spc="4" dirty="0" smtClean="0">
                <a:latin typeface="Times New Roman"/>
                <a:cs typeface="Times New Roman"/>
              </a:rPr>
              <a:t>i</a:t>
            </a:r>
            <a:r>
              <a:rPr lang="en-US" spc="-4" dirty="0" smtClean="0">
                <a:latin typeface="Times New Roman"/>
                <a:cs typeface="Times New Roman"/>
              </a:rPr>
              <a:t>a</a:t>
            </a:r>
            <a:r>
              <a:rPr lang="en-US" spc="0" dirty="0" smtClean="0">
                <a:latin typeface="Times New Roman"/>
                <a:cs typeface="Times New Roman"/>
              </a:rPr>
              <a:t>l</a:t>
            </a:r>
            <a:r>
              <a:rPr lang="en-US" spc="14" dirty="0" smtClean="0">
                <a:latin typeface="Times New Roman"/>
                <a:cs typeface="Times New Roman"/>
              </a:rPr>
              <a:t> </a:t>
            </a:r>
            <a:r>
              <a:rPr lang="en-US" spc="-4" dirty="0" smtClean="0">
                <a:latin typeface="Times New Roman"/>
                <a:cs typeface="Times New Roman"/>
              </a:rPr>
              <a:t>ce</a:t>
            </a:r>
            <a:r>
              <a:rPr lang="en-US" spc="0" dirty="0" smtClean="0">
                <a:latin typeface="Times New Roman"/>
                <a:cs typeface="Times New Roman"/>
              </a:rPr>
              <a:t>l</a:t>
            </a:r>
            <a:r>
              <a:rPr lang="en-US" spc="4" dirty="0" smtClean="0">
                <a:latin typeface="Times New Roman"/>
                <a:cs typeface="Times New Roman"/>
              </a:rPr>
              <a:t>l</a:t>
            </a:r>
            <a:r>
              <a:rPr lang="en-US" spc="0" dirty="0" smtClean="0">
                <a:latin typeface="Times New Roman"/>
                <a:cs typeface="Times New Roman"/>
              </a:rPr>
              <a:t>s</a:t>
            </a:r>
            <a:r>
              <a:rPr lang="en-US" spc="25" dirty="0" smtClean="0">
                <a:latin typeface="Times New Roman"/>
                <a:cs typeface="Times New Roman"/>
              </a:rPr>
              <a:t> </a:t>
            </a:r>
            <a:r>
              <a:rPr lang="en-US" spc="0" dirty="0" smtClean="0">
                <a:latin typeface="Times New Roman"/>
                <a:cs typeface="Times New Roman"/>
              </a:rPr>
              <a:t>of</a:t>
            </a:r>
            <a:r>
              <a:rPr lang="en-US" spc="4" dirty="0" smtClean="0">
                <a:latin typeface="Times New Roman"/>
                <a:cs typeface="Times New Roman"/>
              </a:rPr>
              <a:t> </a:t>
            </a:r>
            <a:r>
              <a:rPr lang="en-US" spc="0" dirty="0" smtClean="0">
                <a:latin typeface="Times New Roman"/>
                <a:cs typeface="Times New Roman"/>
              </a:rPr>
              <a:t>the</a:t>
            </a:r>
            <a:r>
              <a:rPr lang="en-US" spc="9" dirty="0" smtClean="0">
                <a:latin typeface="Times New Roman"/>
                <a:cs typeface="Times New Roman"/>
              </a:rPr>
              <a:t> </a:t>
            </a:r>
            <a:r>
              <a:rPr lang="en-US" spc="0" dirty="0" smtClean="0">
                <a:latin typeface="Times New Roman"/>
                <a:cs typeface="Times New Roman"/>
              </a:rPr>
              <a:t>p</a:t>
            </a:r>
            <a:r>
              <a:rPr lang="en-US" spc="-4" dirty="0" smtClean="0">
                <a:latin typeface="Times New Roman"/>
                <a:cs typeface="Times New Roman"/>
              </a:rPr>
              <a:t>r</a:t>
            </a:r>
            <a:r>
              <a:rPr lang="en-US" spc="0" dirty="0" smtClean="0">
                <a:latin typeface="Times New Roman"/>
                <a:cs typeface="Times New Roman"/>
              </a:rPr>
              <a:t>o</a:t>
            </a:r>
            <a:r>
              <a:rPr lang="en-US" spc="9" dirty="0" smtClean="0">
                <a:latin typeface="Times New Roman"/>
                <a:cs typeface="Times New Roman"/>
              </a:rPr>
              <a:t>x</a:t>
            </a:r>
            <a:r>
              <a:rPr lang="en-US" spc="0" dirty="0" smtClean="0">
                <a:latin typeface="Times New Roman"/>
                <a:cs typeface="Times New Roman"/>
              </a:rPr>
              <a:t>i</a:t>
            </a:r>
            <a:r>
              <a:rPr lang="en-US" spc="4" dirty="0" smtClean="0">
                <a:latin typeface="Times New Roman"/>
                <a:cs typeface="Times New Roman"/>
              </a:rPr>
              <a:t>m</a:t>
            </a:r>
            <a:r>
              <a:rPr lang="en-US" spc="-4" dirty="0" smtClean="0">
                <a:latin typeface="Times New Roman"/>
                <a:cs typeface="Times New Roman"/>
              </a:rPr>
              <a:t>a</a:t>
            </a:r>
            <a:r>
              <a:rPr lang="en-US" spc="0" dirty="0" smtClean="0">
                <a:latin typeface="Times New Roman"/>
                <a:cs typeface="Times New Roman"/>
              </a:rPr>
              <a:t>l</a:t>
            </a:r>
            <a:r>
              <a:rPr lang="en-US" spc="25" dirty="0" smtClean="0">
                <a:latin typeface="Times New Roman"/>
                <a:cs typeface="Times New Roman"/>
              </a:rPr>
              <a:t> </a:t>
            </a:r>
            <a:r>
              <a:rPr lang="en-US" spc="0" dirty="0" smtClean="0">
                <a:latin typeface="Times New Roman"/>
                <a:cs typeface="Times New Roman"/>
              </a:rPr>
              <a:t>tubu</a:t>
            </a:r>
            <a:r>
              <a:rPr lang="en-US" spc="4" dirty="0" smtClean="0">
                <a:latin typeface="Times New Roman"/>
                <a:cs typeface="Times New Roman"/>
              </a:rPr>
              <a:t>l</a:t>
            </a:r>
            <a:r>
              <a:rPr lang="en-US" spc="0" dirty="0" smtClean="0">
                <a:latin typeface="Times New Roman"/>
                <a:cs typeface="Times New Roman"/>
              </a:rPr>
              <a:t>e</a:t>
            </a:r>
            <a:r>
              <a:rPr lang="en-US" spc="4" dirty="0" smtClean="0">
                <a:latin typeface="Times New Roman"/>
                <a:cs typeface="Times New Roman"/>
              </a:rPr>
              <a:t> </a:t>
            </a:r>
            <a:r>
              <a:rPr lang="en-US" spc="-4" dirty="0" smtClean="0">
                <a:latin typeface="Times New Roman"/>
                <a:cs typeface="Times New Roman"/>
              </a:rPr>
              <a:t>a</a:t>
            </a:r>
            <a:r>
              <a:rPr lang="en-US" spc="0" dirty="0" smtClean="0">
                <a:latin typeface="Times New Roman"/>
                <a:cs typeface="Times New Roman"/>
              </a:rPr>
              <a:t>re </a:t>
            </a:r>
            <a:r>
              <a:rPr lang="en-US" u="sng" spc="0" dirty="0" smtClean="0">
                <a:latin typeface="Times New Roman"/>
                <a:cs typeface="Times New Roman"/>
              </a:rPr>
              <a:t>hi</a:t>
            </a:r>
            <a:r>
              <a:rPr lang="en-US" u="sng" spc="-9" dirty="0" smtClean="0">
                <a:latin typeface="Times New Roman"/>
                <a:cs typeface="Times New Roman"/>
              </a:rPr>
              <a:t>g</a:t>
            </a:r>
            <a:r>
              <a:rPr lang="en-US" u="sng" spc="0" dirty="0" smtClean="0">
                <a:latin typeface="Times New Roman"/>
                <a:cs typeface="Times New Roman"/>
              </a:rPr>
              <a:t>hly</a:t>
            </a:r>
            <a:r>
              <a:rPr lang="en-US" u="sng" spc="-9" dirty="0" smtClean="0">
                <a:latin typeface="Times New Roman"/>
                <a:cs typeface="Times New Roman"/>
              </a:rPr>
              <a:t> </a:t>
            </a:r>
            <a:r>
              <a:rPr lang="en-US" u="sng" spc="0" dirty="0" smtClean="0">
                <a:latin typeface="Times New Roman"/>
                <a:cs typeface="Times New Roman"/>
              </a:rPr>
              <a:t>met</a:t>
            </a:r>
            <a:r>
              <a:rPr lang="en-US" u="sng" spc="-4" dirty="0" smtClean="0">
                <a:latin typeface="Times New Roman"/>
                <a:cs typeface="Times New Roman"/>
              </a:rPr>
              <a:t>a</a:t>
            </a:r>
            <a:r>
              <a:rPr lang="en-US" u="sng" spc="0" dirty="0" smtClean="0">
                <a:latin typeface="Times New Roman"/>
                <a:cs typeface="Times New Roman"/>
              </a:rPr>
              <a:t>bol</a:t>
            </a:r>
            <a:r>
              <a:rPr lang="en-US" u="sng" spc="4" dirty="0" smtClean="0">
                <a:latin typeface="Times New Roman"/>
                <a:cs typeface="Times New Roman"/>
              </a:rPr>
              <a:t>i</a:t>
            </a:r>
            <a:r>
              <a:rPr lang="en-US" u="sng" spc="0" dirty="0" smtClean="0">
                <a:latin typeface="Times New Roman"/>
                <a:cs typeface="Times New Roman"/>
              </a:rPr>
              <a:t>c</a:t>
            </a:r>
            <a:r>
              <a:rPr lang="en-US" u="sng" spc="4" dirty="0" smtClean="0">
                <a:latin typeface="Times New Roman"/>
                <a:cs typeface="Times New Roman"/>
              </a:rPr>
              <a:t> </a:t>
            </a:r>
            <a:r>
              <a:rPr lang="en-US" u="sng" spc="-4" dirty="0" smtClean="0">
                <a:latin typeface="Times New Roman"/>
                <a:cs typeface="Times New Roman"/>
              </a:rPr>
              <a:t>ce</a:t>
            </a:r>
            <a:r>
              <a:rPr lang="en-US" u="sng" spc="0" dirty="0" smtClean="0">
                <a:latin typeface="Times New Roman"/>
                <a:cs typeface="Times New Roman"/>
              </a:rPr>
              <a:t>l</a:t>
            </a:r>
            <a:r>
              <a:rPr lang="en-US" u="sng" spc="4" dirty="0" smtClean="0">
                <a:latin typeface="Times New Roman"/>
                <a:cs typeface="Times New Roman"/>
              </a:rPr>
              <a:t>l</a:t>
            </a:r>
            <a:r>
              <a:rPr lang="en-US" u="sng" spc="0" dirty="0" smtClean="0">
                <a:latin typeface="Times New Roman"/>
                <a:cs typeface="Times New Roman"/>
              </a:rPr>
              <a:t>s</a:t>
            </a:r>
            <a:r>
              <a:rPr lang="en-US" spc="0" dirty="0" smtClean="0">
                <a:latin typeface="Times New Roman"/>
                <a:cs typeface="Times New Roman"/>
              </a:rPr>
              <a:t>,</a:t>
            </a:r>
            <a:r>
              <a:rPr lang="en-US" spc="9" dirty="0" smtClean="0">
                <a:latin typeface="Times New Roman"/>
                <a:cs typeface="Times New Roman"/>
              </a:rPr>
              <a:t> </a:t>
            </a:r>
            <a:r>
              <a:rPr lang="en-US" spc="0" dirty="0" smtClean="0">
                <a:latin typeface="Times New Roman"/>
                <a:cs typeface="Times New Roman"/>
              </a:rPr>
              <a:t>with</a:t>
            </a:r>
            <a:r>
              <a:rPr lang="en-US" spc="25" dirty="0" smtClean="0">
                <a:latin typeface="Times New Roman"/>
                <a:cs typeface="Times New Roman"/>
              </a:rPr>
              <a:t> </a:t>
            </a:r>
            <a:r>
              <a:rPr lang="en-US" u="sng" spc="0" dirty="0" smtClean="0">
                <a:latin typeface="Times New Roman"/>
                <a:cs typeface="Times New Roman"/>
              </a:rPr>
              <a:t>la</a:t>
            </a:r>
            <a:r>
              <a:rPr lang="en-US" u="sng" spc="-4" dirty="0" smtClean="0">
                <a:latin typeface="Times New Roman"/>
                <a:cs typeface="Times New Roman"/>
              </a:rPr>
              <a:t>r</a:t>
            </a:r>
            <a:r>
              <a:rPr lang="en-US" u="sng" spc="-9" dirty="0" smtClean="0">
                <a:latin typeface="Times New Roman"/>
                <a:cs typeface="Times New Roman"/>
              </a:rPr>
              <a:t>g</a:t>
            </a:r>
            <a:r>
              <a:rPr lang="en-US" u="sng" spc="0" dirty="0" smtClean="0">
                <a:latin typeface="Times New Roman"/>
                <a:cs typeface="Times New Roman"/>
              </a:rPr>
              <a:t>e</a:t>
            </a:r>
            <a:r>
              <a:rPr lang="en-US" u="sng" spc="4" dirty="0" smtClean="0">
                <a:latin typeface="Times New Roman"/>
                <a:cs typeface="Times New Roman"/>
              </a:rPr>
              <a:t> </a:t>
            </a:r>
            <a:r>
              <a:rPr lang="en-US" u="sng" spc="0" dirty="0" smtClean="0">
                <a:latin typeface="Times New Roman"/>
                <a:cs typeface="Times New Roman"/>
              </a:rPr>
              <a:t>number</a:t>
            </a:r>
            <a:r>
              <a:rPr lang="en-US" spc="14" dirty="0" smtClean="0">
                <a:latin typeface="Times New Roman"/>
                <a:cs typeface="Times New Roman"/>
              </a:rPr>
              <a:t> </a:t>
            </a:r>
            <a:r>
              <a:rPr lang="en-US" spc="0" dirty="0" smtClean="0">
                <a:latin typeface="Times New Roman"/>
                <a:cs typeface="Times New Roman"/>
              </a:rPr>
              <a:t>of </a:t>
            </a:r>
            <a:r>
              <a:rPr lang="en-US" u="sng" spc="0" dirty="0" smtClean="0">
                <a:latin typeface="Times New Roman"/>
                <a:cs typeface="Times New Roman"/>
              </a:rPr>
              <a:t>m</a:t>
            </a:r>
            <a:r>
              <a:rPr lang="en-US" u="sng" spc="4" dirty="0" smtClean="0">
                <a:latin typeface="Times New Roman"/>
                <a:cs typeface="Times New Roman"/>
              </a:rPr>
              <a:t>i</a:t>
            </a:r>
            <a:r>
              <a:rPr lang="en-US" u="sng" spc="0" dirty="0" smtClean="0">
                <a:latin typeface="Times New Roman"/>
                <a:cs typeface="Times New Roman"/>
              </a:rPr>
              <a:t>tochond</a:t>
            </a:r>
            <a:r>
              <a:rPr lang="en-US" u="sng" spc="-4" dirty="0" smtClean="0">
                <a:latin typeface="Times New Roman"/>
                <a:cs typeface="Times New Roman"/>
              </a:rPr>
              <a:t>r</a:t>
            </a:r>
            <a:r>
              <a:rPr lang="en-US" u="sng" spc="0" dirty="0" smtClean="0">
                <a:latin typeface="Times New Roman"/>
                <a:cs typeface="Times New Roman"/>
              </a:rPr>
              <a:t>ia</a:t>
            </a:r>
            <a:r>
              <a:rPr lang="en-US" spc="44" dirty="0" smtClean="0">
                <a:latin typeface="Times New Roman"/>
                <a:cs typeface="Times New Roman"/>
              </a:rPr>
              <a:t> </a:t>
            </a:r>
            <a:r>
              <a:rPr lang="en-US" spc="0" dirty="0" smtClean="0">
                <a:latin typeface="Times New Roman"/>
                <a:cs typeface="Times New Roman"/>
              </a:rPr>
              <a:t>to</a:t>
            </a:r>
            <a:r>
              <a:rPr lang="en-US" spc="59" dirty="0" smtClean="0">
                <a:latin typeface="Times New Roman"/>
                <a:cs typeface="Times New Roman"/>
              </a:rPr>
              <a:t> </a:t>
            </a:r>
            <a:r>
              <a:rPr lang="en-US" spc="0" dirty="0" smtClean="0">
                <a:latin typeface="Times New Roman"/>
                <a:cs typeface="Times New Roman"/>
              </a:rPr>
              <a:t>support</a:t>
            </a:r>
            <a:r>
              <a:rPr lang="en-US" spc="59" dirty="0" smtClean="0">
                <a:latin typeface="Times New Roman"/>
                <a:cs typeface="Times New Roman"/>
              </a:rPr>
              <a:t> </a:t>
            </a:r>
            <a:r>
              <a:rPr lang="en-US" spc="-4" dirty="0" smtClean="0">
                <a:latin typeface="Times New Roman"/>
                <a:cs typeface="Times New Roman"/>
              </a:rPr>
              <a:t>e</a:t>
            </a:r>
            <a:r>
              <a:rPr lang="en-US" spc="9" dirty="0" smtClean="0">
                <a:latin typeface="Times New Roman"/>
                <a:cs typeface="Times New Roman"/>
              </a:rPr>
              <a:t>x</a:t>
            </a:r>
            <a:r>
              <a:rPr lang="en-US" spc="0" dirty="0" smtClean="0">
                <a:latin typeface="Times New Roman"/>
                <a:cs typeface="Times New Roman"/>
              </a:rPr>
              <a:t>tr</a:t>
            </a:r>
            <a:r>
              <a:rPr lang="en-US" spc="-4" dirty="0" smtClean="0">
                <a:latin typeface="Times New Roman"/>
                <a:cs typeface="Times New Roman"/>
              </a:rPr>
              <a:t>e</a:t>
            </a:r>
            <a:r>
              <a:rPr lang="en-US" spc="0" dirty="0" smtClean="0">
                <a:latin typeface="Times New Roman"/>
                <a:cs typeface="Times New Roman"/>
              </a:rPr>
              <a:t>mely</a:t>
            </a:r>
            <a:r>
              <a:rPr lang="en-US" spc="-25" dirty="0" smtClean="0">
                <a:latin typeface="Times New Roman"/>
                <a:cs typeface="Times New Roman"/>
              </a:rPr>
              <a:t> </a:t>
            </a:r>
            <a:r>
              <a:rPr lang="en-US" u="sng" spc="-4" dirty="0" smtClean="0">
                <a:latin typeface="Times New Roman"/>
                <a:cs typeface="Times New Roman"/>
              </a:rPr>
              <a:t>ra</a:t>
            </a:r>
            <a:r>
              <a:rPr lang="en-US" u="sng" spc="0" dirty="0" smtClean="0">
                <a:latin typeface="Times New Roman"/>
                <a:cs typeface="Times New Roman"/>
              </a:rPr>
              <a:t>pid</a:t>
            </a:r>
            <a:r>
              <a:rPr lang="en-US" u="sng" spc="59" dirty="0" smtClean="0">
                <a:latin typeface="Times New Roman"/>
                <a:cs typeface="Times New Roman"/>
              </a:rPr>
              <a:t> </a:t>
            </a:r>
            <a:r>
              <a:rPr lang="en-US" u="sng" spc="-4" dirty="0" smtClean="0">
                <a:latin typeface="Times New Roman"/>
                <a:cs typeface="Times New Roman"/>
              </a:rPr>
              <a:t>ac</a:t>
            </a:r>
            <a:r>
              <a:rPr lang="en-US" u="sng" spc="0" dirty="0" smtClean="0">
                <a:latin typeface="Times New Roman"/>
                <a:cs typeface="Times New Roman"/>
              </a:rPr>
              <a:t>t</a:t>
            </a:r>
            <a:r>
              <a:rPr lang="en-US" u="sng" spc="4" dirty="0" smtClean="0">
                <a:latin typeface="Times New Roman"/>
                <a:cs typeface="Times New Roman"/>
              </a:rPr>
              <a:t>i</a:t>
            </a:r>
            <a:r>
              <a:rPr lang="en-US" u="sng" spc="0" dirty="0" smtClean="0">
                <a:latin typeface="Times New Roman"/>
                <a:cs typeface="Times New Roman"/>
              </a:rPr>
              <a:t>ve</a:t>
            </a:r>
            <a:r>
              <a:rPr lang="en-US" u="sng" spc="54" dirty="0" smtClean="0">
                <a:latin typeface="Times New Roman"/>
                <a:cs typeface="Times New Roman"/>
              </a:rPr>
              <a:t> </a:t>
            </a:r>
            <a:r>
              <a:rPr lang="en-US" u="sng" spc="0" dirty="0" smtClean="0">
                <a:latin typeface="Times New Roman"/>
                <a:cs typeface="Times New Roman"/>
              </a:rPr>
              <a:t>tr</a:t>
            </a:r>
            <a:r>
              <a:rPr lang="en-US" u="sng" spc="-4" dirty="0" smtClean="0">
                <a:latin typeface="Times New Roman"/>
                <a:cs typeface="Times New Roman"/>
              </a:rPr>
              <a:t>a</a:t>
            </a:r>
            <a:r>
              <a:rPr lang="en-US" u="sng" spc="0" dirty="0" smtClean="0">
                <a:latin typeface="Times New Roman"/>
                <a:cs typeface="Times New Roman"/>
              </a:rPr>
              <a:t>nsport</a:t>
            </a:r>
            <a:r>
              <a:rPr lang="en-US" spc="59" dirty="0" smtClean="0">
                <a:latin typeface="Times New Roman"/>
                <a:cs typeface="Times New Roman"/>
              </a:rPr>
              <a:t> </a:t>
            </a:r>
            <a:r>
              <a:rPr lang="en-US" spc="0" dirty="0" smtClean="0">
                <a:latin typeface="Times New Roman"/>
                <a:cs typeface="Times New Roman"/>
              </a:rPr>
              <a:t>p</a:t>
            </a:r>
            <a:r>
              <a:rPr lang="en-US" spc="-4" dirty="0" smtClean="0">
                <a:latin typeface="Times New Roman"/>
                <a:cs typeface="Times New Roman"/>
              </a:rPr>
              <a:t>r</a:t>
            </a:r>
            <a:r>
              <a:rPr lang="en-US" spc="0" dirty="0" smtClean="0">
                <a:latin typeface="Times New Roman"/>
                <a:cs typeface="Times New Roman"/>
              </a:rPr>
              <a:t>o</a:t>
            </a:r>
            <a:r>
              <a:rPr lang="en-US" spc="-4" dirty="0" smtClean="0">
                <a:latin typeface="Times New Roman"/>
                <a:cs typeface="Times New Roman"/>
              </a:rPr>
              <a:t>ce</a:t>
            </a:r>
            <a:r>
              <a:rPr lang="en-US" spc="0" dirty="0" smtClean="0">
                <a:latin typeface="Times New Roman"/>
                <a:cs typeface="Times New Roman"/>
              </a:rPr>
              <a:t>sses</a:t>
            </a:r>
            <a:r>
              <a:rPr lang="en-US" spc="44" dirty="0" smtClean="0">
                <a:latin typeface="Times New Roman"/>
                <a:cs typeface="Times New Roman"/>
              </a:rPr>
              <a:t> </a:t>
            </a:r>
            <a:r>
              <a:rPr lang="en-US" spc="-4" dirty="0" smtClean="0">
                <a:latin typeface="Times New Roman"/>
                <a:cs typeface="Times New Roman"/>
              </a:rPr>
              <a:t>a</a:t>
            </a:r>
            <a:r>
              <a:rPr lang="en-US" spc="0" dirty="0" smtClean="0">
                <a:latin typeface="Times New Roman"/>
                <a:cs typeface="Times New Roman"/>
              </a:rPr>
              <a:t>nd</a:t>
            </a:r>
            <a:r>
              <a:rPr lang="en-US" spc="59" dirty="0" smtClean="0">
                <a:latin typeface="Times New Roman"/>
                <a:cs typeface="Times New Roman"/>
              </a:rPr>
              <a:t> </a:t>
            </a:r>
            <a:r>
              <a:rPr lang="en-US" spc="0" dirty="0" smtClean="0">
                <a:latin typeface="Times New Roman"/>
                <a:cs typeface="Times New Roman"/>
              </a:rPr>
              <a:t>they</a:t>
            </a:r>
            <a:r>
              <a:rPr lang="en-US" spc="19" dirty="0" smtClean="0">
                <a:latin typeface="Times New Roman"/>
                <a:cs typeface="Times New Roman"/>
              </a:rPr>
              <a:t> </a:t>
            </a:r>
            <a:r>
              <a:rPr lang="en-US" spc="-4" dirty="0" smtClean="0">
                <a:latin typeface="Times New Roman"/>
                <a:cs typeface="Times New Roman"/>
              </a:rPr>
              <a:t>a</a:t>
            </a:r>
            <a:r>
              <a:rPr lang="en-US" spc="0" dirty="0" smtClean="0">
                <a:latin typeface="Times New Roman"/>
                <a:cs typeface="Times New Roman"/>
              </a:rPr>
              <a:t>re</a:t>
            </a:r>
            <a:r>
              <a:rPr lang="en-US" spc="50" dirty="0" smtClean="0">
                <a:latin typeface="Times New Roman"/>
                <a:cs typeface="Times New Roman"/>
              </a:rPr>
              <a:t> </a:t>
            </a:r>
            <a:r>
              <a:rPr lang="en-US" u="sng" spc="0" dirty="0" err="1" smtClean="0">
                <a:latin typeface="Times New Roman"/>
                <a:cs typeface="Times New Roman"/>
              </a:rPr>
              <a:t>in</a:t>
            </a:r>
            <a:r>
              <a:rPr lang="en-US" u="sng" spc="4" dirty="0" err="1" smtClean="0">
                <a:latin typeface="Times New Roman"/>
                <a:cs typeface="Times New Roman"/>
              </a:rPr>
              <a:t>t</a:t>
            </a:r>
            <a:r>
              <a:rPr lang="en-US" u="sng" spc="-4" dirty="0" err="1" smtClean="0">
                <a:latin typeface="Times New Roman"/>
                <a:cs typeface="Times New Roman"/>
              </a:rPr>
              <a:t>e</a:t>
            </a:r>
            <a:r>
              <a:rPr lang="en-US" u="sng" spc="0" dirty="0" err="1" smtClean="0">
                <a:latin typeface="Times New Roman"/>
                <a:cs typeface="Times New Roman"/>
              </a:rPr>
              <a:t>rdi</a:t>
            </a:r>
            <a:r>
              <a:rPr lang="en-US" u="sng" spc="-14" dirty="0" err="1" smtClean="0">
                <a:latin typeface="Times New Roman"/>
                <a:cs typeface="Times New Roman"/>
              </a:rPr>
              <a:t>g</a:t>
            </a:r>
            <a:r>
              <a:rPr lang="en-US" u="sng" spc="0" dirty="0" err="1" smtClean="0">
                <a:latin typeface="Times New Roman"/>
                <a:cs typeface="Times New Roman"/>
              </a:rPr>
              <a:t>i</a:t>
            </a:r>
            <a:r>
              <a:rPr lang="en-US" u="sng" spc="4" dirty="0" err="1" smtClean="0">
                <a:latin typeface="Times New Roman"/>
                <a:cs typeface="Times New Roman"/>
              </a:rPr>
              <a:t>t</a:t>
            </a:r>
            <a:r>
              <a:rPr lang="en-US" u="sng" spc="-4" dirty="0" err="1" smtClean="0">
                <a:latin typeface="Times New Roman"/>
                <a:cs typeface="Times New Roman"/>
              </a:rPr>
              <a:t>a</a:t>
            </a:r>
            <a:r>
              <a:rPr lang="en-US" u="sng" spc="0" dirty="0" err="1" smtClean="0">
                <a:latin typeface="Times New Roman"/>
                <a:cs typeface="Times New Roman"/>
              </a:rPr>
              <a:t>ted</a:t>
            </a:r>
            <a:r>
              <a:rPr lang="en-US" u="sng" spc="54" dirty="0" smtClean="0">
                <a:latin typeface="Times New Roman"/>
                <a:cs typeface="Times New Roman"/>
              </a:rPr>
              <a:t> </a:t>
            </a:r>
            <a:r>
              <a:rPr lang="en-US" u="sng" spc="0" dirty="0" smtClean="0">
                <a:latin typeface="Times New Roman"/>
                <a:cs typeface="Times New Roman"/>
              </a:rPr>
              <a:t>with</a:t>
            </a:r>
            <a:r>
              <a:rPr lang="en-US" u="sng" spc="59" dirty="0" smtClean="0">
                <a:latin typeface="Times New Roman"/>
                <a:cs typeface="Times New Roman"/>
              </a:rPr>
              <a:t> </a:t>
            </a:r>
            <a:r>
              <a:rPr lang="en-US" u="sng" spc="0" dirty="0" smtClean="0">
                <a:latin typeface="Times New Roman"/>
                <a:cs typeface="Times New Roman"/>
              </a:rPr>
              <a:t>one</a:t>
            </a:r>
            <a:r>
              <a:rPr lang="en-US" u="sng" spc="54" dirty="0" smtClean="0">
                <a:latin typeface="Times New Roman"/>
                <a:cs typeface="Times New Roman"/>
              </a:rPr>
              <a:t> </a:t>
            </a:r>
            <a:r>
              <a:rPr lang="en-US" u="sng" spc="-4" dirty="0" smtClean="0">
                <a:latin typeface="Times New Roman"/>
                <a:cs typeface="Times New Roman"/>
              </a:rPr>
              <a:t>a</a:t>
            </a:r>
            <a:r>
              <a:rPr lang="en-US" u="sng" spc="0" dirty="0" smtClean="0">
                <a:latin typeface="Times New Roman"/>
                <a:cs typeface="Times New Roman"/>
              </a:rPr>
              <a:t>nother</a:t>
            </a:r>
            <a:r>
              <a:rPr lang="en-US" spc="0" dirty="0" smtClean="0">
                <a:latin typeface="Times New Roman"/>
                <a:cs typeface="Times New Roman"/>
              </a:rPr>
              <a:t> </a:t>
            </a:r>
            <a:r>
              <a:rPr lang="en-US" spc="-4" dirty="0" smtClean="0">
                <a:latin typeface="Times New Roman"/>
                <a:cs typeface="Times New Roman"/>
              </a:rPr>
              <a:t>a</a:t>
            </a:r>
            <a:r>
              <a:rPr lang="en-US" spc="0" dirty="0" smtClean="0">
                <a:latin typeface="Times New Roman"/>
                <a:cs typeface="Times New Roman"/>
              </a:rPr>
              <a:t>nd</a:t>
            </a:r>
            <a:r>
              <a:rPr lang="en-US" spc="84" dirty="0" smtClean="0">
                <a:latin typeface="Times New Roman"/>
                <a:cs typeface="Times New Roman"/>
              </a:rPr>
              <a:t> </a:t>
            </a:r>
            <a:r>
              <a:rPr lang="en-US" spc="-4" dirty="0" smtClean="0">
                <a:latin typeface="Times New Roman"/>
                <a:cs typeface="Times New Roman"/>
              </a:rPr>
              <a:t>a</a:t>
            </a:r>
            <a:r>
              <a:rPr lang="en-US" spc="0" dirty="0" smtClean="0">
                <a:latin typeface="Times New Roman"/>
                <a:cs typeface="Times New Roman"/>
              </a:rPr>
              <a:t>re</a:t>
            </a:r>
            <a:r>
              <a:rPr lang="en-US" spc="84" dirty="0" smtClean="0">
                <a:latin typeface="Times New Roman"/>
                <a:cs typeface="Times New Roman"/>
              </a:rPr>
              <a:t> </a:t>
            </a:r>
            <a:r>
              <a:rPr lang="en-US" u="sng" spc="0" dirty="0" smtClean="0">
                <a:latin typeface="Times New Roman"/>
                <a:cs typeface="Times New Roman"/>
              </a:rPr>
              <a:t>uni</a:t>
            </a:r>
            <a:r>
              <a:rPr lang="en-US" u="sng" spc="4" dirty="0" smtClean="0">
                <a:latin typeface="Times New Roman"/>
                <a:cs typeface="Times New Roman"/>
              </a:rPr>
              <a:t>t</a:t>
            </a:r>
            <a:r>
              <a:rPr lang="en-US" u="sng" spc="-4" dirty="0" smtClean="0">
                <a:latin typeface="Times New Roman"/>
                <a:cs typeface="Times New Roman"/>
              </a:rPr>
              <a:t>e</a:t>
            </a:r>
            <a:r>
              <a:rPr lang="en-US" u="sng" spc="0" dirty="0" smtClean="0">
                <a:latin typeface="Times New Roman"/>
                <a:cs typeface="Times New Roman"/>
              </a:rPr>
              <a:t>d</a:t>
            </a:r>
            <a:r>
              <a:rPr lang="en-US" u="sng" spc="94" dirty="0" smtClean="0">
                <a:latin typeface="Times New Roman"/>
                <a:cs typeface="Times New Roman"/>
              </a:rPr>
              <a:t> </a:t>
            </a:r>
            <a:r>
              <a:rPr lang="en-US" u="sng" spc="0" dirty="0" smtClean="0">
                <a:latin typeface="Times New Roman"/>
                <a:cs typeface="Times New Roman"/>
              </a:rPr>
              <a:t>by</a:t>
            </a:r>
            <a:r>
              <a:rPr lang="en-US" u="sng" spc="44" dirty="0" smtClean="0">
                <a:latin typeface="Times New Roman"/>
                <a:cs typeface="Times New Roman"/>
              </a:rPr>
              <a:t> </a:t>
            </a:r>
            <a:r>
              <a:rPr lang="en-US" u="sng" spc="-4" dirty="0" smtClean="0">
                <a:latin typeface="Times New Roman"/>
                <a:cs typeface="Times New Roman"/>
              </a:rPr>
              <a:t>a</a:t>
            </a:r>
            <a:r>
              <a:rPr lang="en-US" u="sng" spc="0" dirty="0" smtClean="0">
                <a:latin typeface="Times New Roman"/>
                <a:cs typeface="Times New Roman"/>
              </a:rPr>
              <a:t>pic</a:t>
            </a:r>
            <a:r>
              <a:rPr lang="en-US" u="sng" spc="-4" dirty="0" smtClean="0">
                <a:latin typeface="Times New Roman"/>
                <a:cs typeface="Times New Roman"/>
              </a:rPr>
              <a:t>a</a:t>
            </a:r>
            <a:r>
              <a:rPr lang="en-US" u="sng" spc="0" dirty="0" smtClean="0">
                <a:latin typeface="Times New Roman"/>
                <a:cs typeface="Times New Roman"/>
              </a:rPr>
              <a:t>l</a:t>
            </a:r>
            <a:r>
              <a:rPr lang="en-US" u="sng" spc="94" dirty="0" smtClean="0">
                <a:latin typeface="Times New Roman"/>
                <a:cs typeface="Times New Roman"/>
              </a:rPr>
              <a:t> </a:t>
            </a:r>
            <a:r>
              <a:rPr lang="en-US" u="sng" spc="0" dirty="0" smtClean="0">
                <a:latin typeface="Times New Roman"/>
                <a:cs typeface="Times New Roman"/>
              </a:rPr>
              <a:t>t</a:t>
            </a:r>
            <a:r>
              <a:rPr lang="en-US" u="sng" spc="4" dirty="0" smtClean="0">
                <a:latin typeface="Times New Roman"/>
                <a:cs typeface="Times New Roman"/>
              </a:rPr>
              <a:t>i</a:t>
            </a:r>
            <a:r>
              <a:rPr lang="en-US" u="sng" spc="-9" dirty="0" smtClean="0">
                <a:latin typeface="Times New Roman"/>
                <a:cs typeface="Times New Roman"/>
              </a:rPr>
              <a:t>g</a:t>
            </a:r>
            <a:r>
              <a:rPr lang="en-US" u="sng" spc="0" dirty="0" smtClean="0">
                <a:latin typeface="Times New Roman"/>
                <a:cs typeface="Times New Roman"/>
              </a:rPr>
              <a:t>ht</a:t>
            </a:r>
            <a:r>
              <a:rPr lang="en-US" u="sng" spc="94" dirty="0" smtClean="0">
                <a:latin typeface="Times New Roman"/>
                <a:cs typeface="Times New Roman"/>
              </a:rPr>
              <a:t> </a:t>
            </a:r>
            <a:r>
              <a:rPr lang="en-US" u="sng" spc="0" dirty="0" smtClean="0">
                <a:latin typeface="Times New Roman"/>
                <a:cs typeface="Times New Roman"/>
              </a:rPr>
              <a:t>junction</a:t>
            </a:r>
            <a:r>
              <a:rPr lang="en-US" spc="84" dirty="0" smtClean="0">
                <a:latin typeface="Times New Roman"/>
                <a:cs typeface="Times New Roman"/>
              </a:rPr>
              <a:t> </a:t>
            </a:r>
            <a:r>
              <a:rPr lang="en-US" spc="0" dirty="0" smtClean="0">
                <a:latin typeface="Times New Roman"/>
                <a:cs typeface="Times New Roman"/>
              </a:rPr>
              <a:t>but</a:t>
            </a:r>
            <a:r>
              <a:rPr lang="en-US" spc="94" dirty="0" smtClean="0">
                <a:latin typeface="Times New Roman"/>
                <a:cs typeface="Times New Roman"/>
              </a:rPr>
              <a:t> </a:t>
            </a:r>
            <a:r>
              <a:rPr lang="en-US" spc="-4" dirty="0" smtClean="0">
                <a:latin typeface="Times New Roman"/>
                <a:cs typeface="Times New Roman"/>
              </a:rPr>
              <a:t>c</a:t>
            </a:r>
            <a:r>
              <a:rPr lang="en-US" spc="0" dirty="0" smtClean="0">
                <a:latin typeface="Times New Roman"/>
                <a:cs typeface="Times New Roman"/>
              </a:rPr>
              <a:t>ontain</a:t>
            </a:r>
            <a:r>
              <a:rPr lang="en-US" spc="94" dirty="0" smtClean="0">
                <a:latin typeface="Times New Roman"/>
                <a:cs typeface="Times New Roman"/>
              </a:rPr>
              <a:t> </a:t>
            </a:r>
            <a:r>
              <a:rPr lang="en-US" spc="0" dirty="0" smtClean="0">
                <a:latin typeface="Times New Roman"/>
                <a:cs typeface="Times New Roman"/>
              </a:rPr>
              <a:t>lat</a:t>
            </a:r>
            <a:r>
              <a:rPr lang="en-US" spc="-4" dirty="0" smtClean="0">
                <a:latin typeface="Times New Roman"/>
                <a:cs typeface="Times New Roman"/>
              </a:rPr>
              <a:t>e</a:t>
            </a:r>
            <a:r>
              <a:rPr lang="en-US" spc="0" dirty="0" smtClean="0">
                <a:latin typeface="Times New Roman"/>
                <a:cs typeface="Times New Roman"/>
              </a:rPr>
              <a:t>r</a:t>
            </a:r>
            <a:r>
              <a:rPr lang="en-US" spc="-9" dirty="0" smtClean="0">
                <a:latin typeface="Times New Roman"/>
                <a:cs typeface="Times New Roman"/>
              </a:rPr>
              <a:t>a</a:t>
            </a:r>
            <a:r>
              <a:rPr lang="en-US" spc="0" dirty="0" smtClean="0">
                <a:latin typeface="Times New Roman"/>
                <a:cs typeface="Times New Roman"/>
              </a:rPr>
              <a:t>l</a:t>
            </a:r>
            <a:r>
              <a:rPr lang="en-US" spc="84" dirty="0" smtClean="0">
                <a:latin typeface="Times New Roman"/>
                <a:cs typeface="Times New Roman"/>
              </a:rPr>
              <a:t> </a:t>
            </a:r>
            <a:r>
              <a:rPr lang="en-US" spc="0" dirty="0" smtClean="0">
                <a:latin typeface="Times New Roman"/>
                <a:cs typeface="Times New Roman"/>
              </a:rPr>
              <a:t>in</a:t>
            </a:r>
            <a:r>
              <a:rPr lang="en-US" spc="4" dirty="0" smtClean="0">
                <a:latin typeface="Times New Roman"/>
                <a:cs typeface="Times New Roman"/>
              </a:rPr>
              <a:t>t</a:t>
            </a:r>
            <a:r>
              <a:rPr lang="en-US" spc="-4" dirty="0" smtClean="0">
                <a:latin typeface="Times New Roman"/>
                <a:cs typeface="Times New Roman"/>
              </a:rPr>
              <a:t>e</a:t>
            </a:r>
            <a:r>
              <a:rPr lang="en-US" spc="0" dirty="0" smtClean="0">
                <a:latin typeface="Times New Roman"/>
                <a:cs typeface="Times New Roman"/>
              </a:rPr>
              <a:t>r</a:t>
            </a:r>
            <a:r>
              <a:rPr lang="en-US" spc="-9" dirty="0" smtClean="0">
                <a:latin typeface="Times New Roman"/>
                <a:cs typeface="Times New Roman"/>
              </a:rPr>
              <a:t>c</a:t>
            </a:r>
            <a:r>
              <a:rPr lang="en-US" spc="-4" dirty="0" smtClean="0">
                <a:latin typeface="Times New Roman"/>
                <a:cs typeface="Times New Roman"/>
              </a:rPr>
              <a:t>e</a:t>
            </a:r>
            <a:r>
              <a:rPr lang="en-US" spc="0" dirty="0" smtClean="0">
                <a:latin typeface="Times New Roman"/>
                <a:cs typeface="Times New Roman"/>
              </a:rPr>
              <a:t>l</a:t>
            </a:r>
            <a:r>
              <a:rPr lang="en-US" spc="4" dirty="0" smtClean="0">
                <a:latin typeface="Times New Roman"/>
                <a:cs typeface="Times New Roman"/>
              </a:rPr>
              <a:t>l</a:t>
            </a:r>
            <a:r>
              <a:rPr lang="en-US" spc="0" dirty="0" smtClean="0">
                <a:latin typeface="Times New Roman"/>
                <a:cs typeface="Times New Roman"/>
              </a:rPr>
              <a:t>ular</a:t>
            </a:r>
            <a:r>
              <a:rPr lang="en-US" spc="89" dirty="0" smtClean="0">
                <a:latin typeface="Times New Roman"/>
                <a:cs typeface="Times New Roman"/>
              </a:rPr>
              <a:t> </a:t>
            </a:r>
            <a:r>
              <a:rPr lang="en-US" spc="0" dirty="0" smtClean="0">
                <a:latin typeface="Times New Roman"/>
                <a:cs typeface="Times New Roman"/>
              </a:rPr>
              <a:t>spa</a:t>
            </a:r>
            <a:r>
              <a:rPr lang="en-US" spc="-9" dirty="0" smtClean="0">
                <a:latin typeface="Times New Roman"/>
                <a:cs typeface="Times New Roman"/>
              </a:rPr>
              <a:t>c</a:t>
            </a:r>
            <a:r>
              <a:rPr lang="en-US" spc="-4" dirty="0" smtClean="0">
                <a:latin typeface="Times New Roman"/>
                <a:cs typeface="Times New Roman"/>
              </a:rPr>
              <a:t>e</a:t>
            </a:r>
            <a:r>
              <a:rPr lang="en-US" spc="0" dirty="0" smtClean="0">
                <a:latin typeface="Times New Roman"/>
                <a:cs typeface="Times New Roman"/>
              </a:rPr>
              <a:t>.</a:t>
            </a:r>
            <a:r>
              <a:rPr lang="en-US" spc="94" dirty="0" smtClean="0">
                <a:latin typeface="Times New Roman"/>
                <a:cs typeface="Times New Roman"/>
              </a:rPr>
              <a:t> </a:t>
            </a:r>
            <a:r>
              <a:rPr lang="en-US" spc="-29" dirty="0" smtClean="0">
                <a:latin typeface="Times New Roman"/>
                <a:cs typeface="Times New Roman"/>
              </a:rPr>
              <a:t>I</a:t>
            </a:r>
            <a:r>
              <a:rPr lang="en-US" spc="0" dirty="0" smtClean="0">
                <a:latin typeface="Times New Roman"/>
                <a:cs typeface="Times New Roman"/>
              </a:rPr>
              <a:t>t</a:t>
            </a:r>
            <a:r>
              <a:rPr lang="en-US" spc="84" dirty="0" smtClean="0">
                <a:latin typeface="Times New Roman"/>
                <a:cs typeface="Times New Roman"/>
              </a:rPr>
              <a:t> </a:t>
            </a:r>
            <a:r>
              <a:rPr lang="en-US" u="sng" spc="-4" dirty="0" smtClean="0">
                <a:latin typeface="Times New Roman"/>
                <a:cs typeface="Times New Roman"/>
              </a:rPr>
              <a:t>c</a:t>
            </a:r>
            <a:r>
              <a:rPr lang="en-US" u="sng" spc="0" dirty="0" smtClean="0">
                <a:latin typeface="Times New Roman"/>
                <a:cs typeface="Times New Roman"/>
              </a:rPr>
              <a:t>ontains</a:t>
            </a:r>
            <a:r>
              <a:rPr lang="en-US" u="sng" spc="94" dirty="0" smtClean="0">
                <a:latin typeface="Times New Roman"/>
                <a:cs typeface="Times New Roman"/>
              </a:rPr>
              <a:t> </a:t>
            </a:r>
            <a:r>
              <a:rPr lang="en-US" u="sng" spc="0" dirty="0" smtClean="0">
                <a:latin typeface="Times New Roman"/>
                <a:cs typeface="Times New Roman"/>
              </a:rPr>
              <a:t>a</a:t>
            </a:r>
            <a:r>
              <a:rPr lang="en-US" u="sng" spc="89" dirty="0" smtClean="0">
                <a:latin typeface="Times New Roman"/>
                <a:cs typeface="Times New Roman"/>
              </a:rPr>
              <a:t> </a:t>
            </a:r>
            <a:r>
              <a:rPr lang="en-US" u="sng" spc="0" dirty="0" smtClean="0">
                <a:latin typeface="Times New Roman"/>
                <a:cs typeface="Times New Roman"/>
              </a:rPr>
              <a:t>b</a:t>
            </a:r>
            <a:r>
              <a:rPr lang="en-US" u="sng" spc="-4" dirty="0" smtClean="0">
                <a:latin typeface="Times New Roman"/>
                <a:cs typeface="Times New Roman"/>
              </a:rPr>
              <a:t>r</a:t>
            </a:r>
            <a:r>
              <a:rPr lang="en-US" u="sng" spc="0" dirty="0" smtClean="0">
                <a:latin typeface="Times New Roman"/>
                <a:cs typeface="Times New Roman"/>
              </a:rPr>
              <a:t>ush</a:t>
            </a:r>
            <a:r>
              <a:rPr lang="en-US" u="sng" spc="84" dirty="0" smtClean="0">
                <a:latin typeface="Times New Roman"/>
                <a:cs typeface="Times New Roman"/>
              </a:rPr>
              <a:t> </a:t>
            </a:r>
            <a:r>
              <a:rPr lang="en-US" u="sng" spc="0" dirty="0" smtClean="0">
                <a:latin typeface="Times New Roman"/>
                <a:cs typeface="Times New Roman"/>
              </a:rPr>
              <a:t>bord</a:t>
            </a:r>
            <a:r>
              <a:rPr lang="en-US" u="sng" spc="-9" dirty="0" smtClean="0">
                <a:latin typeface="Times New Roman"/>
                <a:cs typeface="Times New Roman"/>
              </a:rPr>
              <a:t>e</a:t>
            </a:r>
            <a:r>
              <a:rPr lang="en-US" u="sng" spc="0" dirty="0" smtClean="0">
                <a:latin typeface="Times New Roman"/>
                <a:cs typeface="Times New Roman"/>
              </a:rPr>
              <a:t>r</a:t>
            </a:r>
            <a:r>
              <a:rPr lang="en-US" spc="89" dirty="0" smtClean="0">
                <a:latin typeface="Times New Roman"/>
                <a:cs typeface="Times New Roman"/>
              </a:rPr>
              <a:t> </a:t>
            </a:r>
            <a:r>
              <a:rPr lang="en-US" spc="0" dirty="0" smtClean="0">
                <a:latin typeface="Times New Roman"/>
                <a:cs typeface="Times New Roman"/>
              </a:rPr>
              <a:t>due</a:t>
            </a:r>
            <a:r>
              <a:rPr lang="en-US" spc="89" dirty="0" smtClean="0">
                <a:latin typeface="Times New Roman"/>
                <a:cs typeface="Times New Roman"/>
              </a:rPr>
              <a:t> </a:t>
            </a:r>
            <a:r>
              <a:rPr lang="en-US" spc="0" dirty="0" smtClean="0">
                <a:latin typeface="Times New Roman"/>
                <a:cs typeface="Times New Roman"/>
              </a:rPr>
              <a:t>to the p</a:t>
            </a:r>
            <a:r>
              <a:rPr lang="en-US" spc="-4" dirty="0" smtClean="0">
                <a:latin typeface="Times New Roman"/>
                <a:cs typeface="Times New Roman"/>
              </a:rPr>
              <a:t>re</a:t>
            </a:r>
            <a:r>
              <a:rPr lang="en-US" spc="0" dirty="0" smtClean="0">
                <a:latin typeface="Times New Roman"/>
                <a:cs typeface="Times New Roman"/>
              </a:rPr>
              <a:t>s</a:t>
            </a:r>
            <a:r>
              <a:rPr lang="en-US" spc="-4" dirty="0" smtClean="0">
                <a:latin typeface="Times New Roman"/>
                <a:cs typeface="Times New Roman"/>
              </a:rPr>
              <a:t>e</a:t>
            </a:r>
            <a:r>
              <a:rPr lang="en-US" spc="0" dirty="0" smtClean="0">
                <a:latin typeface="Times New Roman"/>
                <a:cs typeface="Times New Roman"/>
              </a:rPr>
              <a:t>n</a:t>
            </a:r>
            <a:r>
              <a:rPr lang="en-US" spc="-4" dirty="0" smtClean="0">
                <a:latin typeface="Times New Roman"/>
                <a:cs typeface="Times New Roman"/>
              </a:rPr>
              <a:t>c</a:t>
            </a:r>
            <a:r>
              <a:rPr lang="en-US" spc="0" dirty="0" smtClean="0">
                <a:latin typeface="Times New Roman"/>
                <a:cs typeface="Times New Roman"/>
              </a:rPr>
              <a:t>e</a:t>
            </a:r>
            <a:r>
              <a:rPr lang="en-US" spc="4" dirty="0" smtClean="0">
                <a:latin typeface="Times New Roman"/>
                <a:cs typeface="Times New Roman"/>
              </a:rPr>
              <a:t> </a:t>
            </a:r>
            <a:r>
              <a:rPr lang="en-US" spc="0" dirty="0" smtClean="0">
                <a:latin typeface="Times New Roman"/>
                <a:cs typeface="Times New Roman"/>
              </a:rPr>
              <a:t>of</a:t>
            </a:r>
            <a:r>
              <a:rPr lang="en-US" spc="-4" dirty="0" smtClean="0">
                <a:latin typeface="Times New Roman"/>
                <a:cs typeface="Times New Roman"/>
              </a:rPr>
              <a:t> </a:t>
            </a:r>
            <a:r>
              <a:rPr lang="en-US" spc="0" dirty="0" smtClean="0">
                <a:latin typeface="Times New Roman"/>
                <a:cs typeface="Times New Roman"/>
              </a:rPr>
              <a:t>m</a:t>
            </a:r>
            <a:r>
              <a:rPr lang="en-US" spc="4" dirty="0" smtClean="0">
                <a:latin typeface="Times New Roman"/>
                <a:cs typeface="Times New Roman"/>
              </a:rPr>
              <a:t>i</a:t>
            </a:r>
            <a:r>
              <a:rPr lang="en-US" spc="-4" dirty="0" smtClean="0">
                <a:latin typeface="Times New Roman"/>
                <a:cs typeface="Times New Roman"/>
              </a:rPr>
              <a:t>c</a:t>
            </a:r>
            <a:r>
              <a:rPr lang="en-US" spc="0" dirty="0" smtClean="0">
                <a:latin typeface="Times New Roman"/>
                <a:cs typeface="Times New Roman"/>
              </a:rPr>
              <a:t>rovilli.</a:t>
            </a:r>
          </a:p>
          <a:p>
            <a:pPr marL="173038" indent="-173038" algn="just">
              <a:lnSpc>
                <a:spcPct val="120000"/>
              </a:lnSpc>
              <a:spcBef>
                <a:spcPts val="0"/>
              </a:spcBef>
              <a:buFont typeface="Wingdings" pitchFamily="2" charset="2"/>
              <a:buChar char="ü"/>
            </a:pPr>
            <a:r>
              <a:rPr lang="en-US" dirty="0">
                <a:latin typeface="Times New Roman"/>
                <a:cs typeface="Times New Roman"/>
              </a:rPr>
              <a:t> </a:t>
            </a:r>
            <a:r>
              <a:rPr lang="en-US" spc="3" dirty="0" smtClean="0">
                <a:latin typeface="Times New Roman"/>
                <a:cs typeface="Times New Roman"/>
              </a:rPr>
              <a:t>Reabsorption in the proximal tubule is essentially </a:t>
            </a:r>
            <a:r>
              <a:rPr lang="en-US" b="1" spc="3" dirty="0" smtClean="0">
                <a:latin typeface="Times New Roman"/>
                <a:cs typeface="Times New Roman"/>
              </a:rPr>
              <a:t> </a:t>
            </a:r>
            <a:r>
              <a:rPr lang="en-US" b="1" u="sng" spc="3" dirty="0" smtClean="0">
                <a:latin typeface="Times New Roman"/>
                <a:cs typeface="Times New Roman"/>
              </a:rPr>
              <a:t>isotonic</a:t>
            </a:r>
            <a:r>
              <a:rPr lang="en-US" spc="3" dirty="0" smtClean="0">
                <a:latin typeface="Times New Roman"/>
                <a:cs typeface="Times New Roman"/>
              </a:rPr>
              <a:t>; i.e. the osmolality of fluid in all parts of the </a:t>
            </a:r>
            <a:r>
              <a:rPr lang="en-US" spc="0" dirty="0" smtClean="0">
                <a:latin typeface="Times New Roman"/>
                <a:cs typeface="Times New Roman"/>
              </a:rPr>
              <a:t>proximal tubule is approximately to that of plasma.</a:t>
            </a:r>
            <a:endParaRPr lang="en-US" dirty="0">
              <a:latin typeface="Times New Roman"/>
              <a:cs typeface="Times New Roman"/>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480</TotalTime>
  <Words>2908</Words>
  <Application>Microsoft Office PowerPoint</Application>
  <PresentationFormat>On-screen Show (4:3)</PresentationFormat>
  <Paragraphs>149</Paragraphs>
  <Slides>27</Slides>
  <Notes>17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Renal Physiology</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Renal Physiology</dc:title>
  <dc:creator>Dr. Muthanna</dc:creator>
  <cp:lastModifiedBy>Dr. Muthanna</cp:lastModifiedBy>
  <cp:revision>113</cp:revision>
  <dcterms:created xsi:type="dcterms:W3CDTF">2020-12-17T19:03:33Z</dcterms:created>
  <dcterms:modified xsi:type="dcterms:W3CDTF">2020-12-23T20:30:07Z</dcterms:modified>
</cp:coreProperties>
</file>