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44" r:id="rId1"/>
  </p:sldMasterIdLst>
  <p:sldIdLst>
    <p:sldId id="256" r:id="rId2"/>
    <p:sldId id="257" r:id="rId3"/>
    <p:sldId id="258" r:id="rId4"/>
    <p:sldId id="262" r:id="rId5"/>
    <p:sldId id="263" r:id="rId6"/>
    <p:sldId id="264" r:id="rId7"/>
    <p:sldId id="265" r:id="rId8"/>
    <p:sldId id="266" r:id="rId9"/>
    <p:sldId id="267" r:id="rId10"/>
    <p:sldId id="261" r:id="rId11"/>
    <p:sldId id="268" r:id="rId1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21/05/1445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21/05/1445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21/05/1445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21/05/1445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21/05/1445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t>21/05/1445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t>21/05/1445</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B8ABB09-4A1D-463E-8065-109CC2B7EFAA}" type="datetimeFigureOut">
              <a:rPr lang="ar-SA" smtClean="0"/>
              <a:t>21/05/1445</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21/05/1445</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21/05/1445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21/05/1445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B8ABB09-4A1D-463E-8065-109CC2B7EFAA}" type="datetimeFigureOut">
              <a:rPr lang="ar-SA" smtClean="0"/>
              <a:t>21/05/1445</a:t>
            </a:fld>
            <a:endParaRPr lang="ar-SA"/>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ar-SA"/>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a:solidFill>
                  <a:srgbClr val="FF0000"/>
                </a:solidFill>
              </a:rPr>
              <a:t>Antibiotics sensitivity test</a:t>
            </a:r>
          </a:p>
        </p:txBody>
      </p:sp>
      <p:sp>
        <p:nvSpPr>
          <p:cNvPr id="3" name="عنوان فرعي 2"/>
          <p:cNvSpPr>
            <a:spLocks noGrp="1"/>
          </p:cNvSpPr>
          <p:nvPr>
            <p:ph type="subTitle" idx="1"/>
          </p:nvPr>
        </p:nvSpPr>
        <p:spPr>
          <a:xfrm>
            <a:off x="540544" y="2250280"/>
            <a:ext cx="8062912" cy="4059040"/>
          </a:xfrm>
          <a:noFill/>
        </p:spPr>
        <p:txBody>
          <a:bodyPr>
            <a:normAutofit/>
          </a:bodyPr>
          <a:lstStyle/>
          <a:p>
            <a:endParaRPr lang="en-US" dirty="0" smtClean="0"/>
          </a:p>
          <a:p>
            <a:pPr algn="l"/>
            <a:r>
              <a:rPr lang="en-US" dirty="0"/>
              <a:t> </a:t>
            </a:r>
            <a:r>
              <a:rPr lang="en-US" dirty="0" smtClean="0"/>
              <a:t>                                  </a:t>
            </a:r>
          </a:p>
          <a:p>
            <a:pPr algn="l"/>
            <a:endParaRPr lang="en-US" dirty="0"/>
          </a:p>
          <a:p>
            <a:pPr algn="l"/>
            <a:r>
              <a:rPr lang="en-US" dirty="0" smtClean="0"/>
              <a:t>                                    BY  :</a:t>
            </a:r>
          </a:p>
          <a:p>
            <a:pPr algn="l"/>
            <a:r>
              <a:rPr lang="en-US" dirty="0"/>
              <a:t> </a:t>
            </a:r>
            <a:r>
              <a:rPr lang="en-US" dirty="0" smtClean="0"/>
              <a:t>                       </a:t>
            </a:r>
          </a:p>
          <a:p>
            <a:pPr algn="l"/>
            <a:r>
              <a:rPr lang="en-US" dirty="0">
                <a:solidFill>
                  <a:srgbClr val="FF0000"/>
                </a:solidFill>
              </a:rPr>
              <a:t> </a:t>
            </a:r>
            <a:r>
              <a:rPr lang="en-US" dirty="0" smtClean="0">
                <a:solidFill>
                  <a:srgbClr val="FF0000"/>
                </a:solidFill>
              </a:rPr>
              <a:t>                     </a:t>
            </a:r>
            <a:r>
              <a:rPr lang="en-US" b="1" dirty="0" smtClean="0">
                <a:solidFill>
                  <a:srgbClr val="FF0000"/>
                </a:solidFill>
              </a:rPr>
              <a:t>Dr. Noor Ali </a:t>
            </a:r>
            <a:r>
              <a:rPr lang="en-US" b="1" dirty="0" err="1" smtClean="0">
                <a:solidFill>
                  <a:srgbClr val="FF0000"/>
                </a:solidFill>
              </a:rPr>
              <a:t>Jabbar</a:t>
            </a:r>
            <a:r>
              <a:rPr lang="en-US" b="1" dirty="0" smtClean="0">
                <a:solidFill>
                  <a:srgbClr val="FF0000"/>
                </a:solidFill>
              </a:rPr>
              <a:t>           </a:t>
            </a:r>
            <a:endParaRPr lang="en-US" b="1" dirty="0">
              <a:solidFill>
                <a:srgbClr val="FF0000"/>
              </a:solidFill>
            </a:endParaRPr>
          </a:p>
        </p:txBody>
      </p:sp>
    </p:spTree>
    <p:extLst>
      <p:ext uri="{BB962C8B-B14F-4D97-AF65-F5344CB8AC3E}">
        <p14:creationId xmlns:p14="http://schemas.microsoft.com/office/powerpoint/2010/main" val="42906966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Example</a:t>
            </a:r>
            <a:endParaRPr lang="en-US" dirty="0"/>
          </a:p>
        </p:txBody>
      </p:sp>
      <p:sp>
        <p:nvSpPr>
          <p:cNvPr id="3" name="عنصر نائب للمحتوى 2"/>
          <p:cNvSpPr>
            <a:spLocks noGrp="1"/>
          </p:cNvSpPr>
          <p:nvPr>
            <p:ph idx="1"/>
          </p:nvPr>
        </p:nvSpPr>
        <p:spPr/>
        <p:txBody>
          <a:bodyPr/>
          <a:lstStyle/>
          <a:p>
            <a:r>
              <a:rPr lang="en-US" dirty="0"/>
              <a:t>Bacteria are streaked on dishes with white disks, with a different antibiotic. Clear rings, such as those on the left, show that bacteria have not grown—indicating that these bacteria are not resistant. The bacteria on the right are fully resistant to all but two of the seven antibiotics are sensitive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500366"/>
            <a:ext cx="5832648" cy="3085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38802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spTree>
    <p:extLst>
      <p:ext uri="{BB962C8B-B14F-4D97-AF65-F5344CB8AC3E}">
        <p14:creationId xmlns:p14="http://schemas.microsoft.com/office/powerpoint/2010/main" val="1403473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7923" y="188640"/>
            <a:ext cx="9124212" cy="6669360"/>
          </a:xfrm>
        </p:spPr>
        <p:txBody>
          <a:bodyPr/>
          <a:lstStyle/>
          <a:p>
            <a:r>
              <a:rPr lang="en-US" b="1" u="sng" dirty="0"/>
              <a:t>Antibiotic sensitivity testing or antibiotic susceptibility testing </a:t>
            </a:r>
            <a:r>
              <a:rPr lang="en-US" b="1" u="sng" dirty="0" smtClean="0"/>
              <a:t>; </a:t>
            </a:r>
            <a:r>
              <a:rPr lang="en-US" dirty="0" smtClean="0"/>
              <a:t>is </a:t>
            </a:r>
            <a:r>
              <a:rPr lang="en-US" dirty="0"/>
              <a:t>the measurement of the susceptibility of bacteria to antibiotics. It is used because bacteria may have resistance to some antibiotics. Sensitivity testing results can allow a clinician to change the choice of antibiotics from empiric therapy, which is when an antibiotic is selected based on clinical suspicion about the site of an infection and common causative bacteria, to directed therapy, in which the choice of antibiotic is based on knowledge of the organism and its sensitivities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102" y="3737600"/>
            <a:ext cx="7406314"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75778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Why do I need an antibiotic sensitivity test?</a:t>
            </a:r>
          </a:p>
        </p:txBody>
      </p:sp>
      <p:sp>
        <p:nvSpPr>
          <p:cNvPr id="3" name="عنصر نائب للمحتوى 2"/>
          <p:cNvSpPr>
            <a:spLocks noGrp="1"/>
          </p:cNvSpPr>
          <p:nvPr>
            <p:ph idx="1"/>
          </p:nvPr>
        </p:nvSpPr>
        <p:spPr/>
        <p:txBody>
          <a:bodyPr/>
          <a:lstStyle/>
          <a:p>
            <a:r>
              <a:rPr lang="en-US" dirty="0">
                <a:solidFill>
                  <a:srgbClr val="FF0000"/>
                </a:solidFill>
              </a:rPr>
              <a:t>You may need this test if you have an infection that has been shown to have antibiotic resistance or is otherwise hard to treat. These include tuberculosis, MRSA, and C. diff . You may also need this test if you have a bacterial or fungal infection that is not responding to standard treatments</a:t>
            </a:r>
            <a:r>
              <a:rPr lang="en-US" dirty="0"/>
              <a:t>.</a:t>
            </a:r>
          </a:p>
        </p:txBody>
      </p:sp>
    </p:spTree>
    <p:extLst>
      <p:ext uri="{BB962C8B-B14F-4D97-AF65-F5344CB8AC3E}">
        <p14:creationId xmlns:p14="http://schemas.microsoft.com/office/powerpoint/2010/main" val="2798780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Testing for antibiotic sensitivity </a:t>
            </a:r>
            <a:endParaRPr lang="en-US" dirty="0"/>
          </a:p>
        </p:txBody>
      </p:sp>
      <p:sp>
        <p:nvSpPr>
          <p:cNvPr id="3" name="عنصر نائب للمحتوى 2"/>
          <p:cNvSpPr>
            <a:spLocks noGrp="1"/>
          </p:cNvSpPr>
          <p:nvPr>
            <p:ph idx="1"/>
          </p:nvPr>
        </p:nvSpPr>
        <p:spPr/>
        <p:txBody>
          <a:bodyPr>
            <a:normAutofit/>
          </a:bodyPr>
          <a:lstStyle/>
          <a:p>
            <a:r>
              <a:rPr lang="en-US" sz="2800" dirty="0" smtClean="0"/>
              <a:t>1- Diffusion  methods </a:t>
            </a:r>
          </a:p>
          <a:p>
            <a:endParaRPr lang="en-US" sz="2800" dirty="0"/>
          </a:p>
          <a:p>
            <a:r>
              <a:rPr lang="en-US" sz="2800" dirty="0" smtClean="0"/>
              <a:t>2- Dilution methods for minimum inhibitory concentration determination ( MIC )</a:t>
            </a:r>
          </a:p>
        </p:txBody>
      </p:sp>
    </p:spTree>
    <p:extLst>
      <p:ext uri="{BB962C8B-B14F-4D97-AF65-F5344CB8AC3E}">
        <p14:creationId xmlns:p14="http://schemas.microsoft.com/office/powerpoint/2010/main" val="1476093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40014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8041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13" y="332657"/>
            <a:ext cx="8104187" cy="5502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9757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8712968" cy="659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42907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893" y="188640"/>
            <a:ext cx="8782595" cy="6567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53101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وضوح">
  <a:themeElements>
    <a:clrScheme name="وضوح">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كلاسيكي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وضوح">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264</TotalTime>
  <Words>245</Words>
  <Application>Microsoft Office PowerPoint</Application>
  <PresentationFormat>عرض على الشاشة (3:4)‏</PresentationFormat>
  <Paragraphs>16</Paragraphs>
  <Slides>11</Slides>
  <Notes>0</Notes>
  <HiddenSlides>0</HiddenSlides>
  <MMClips>0</MMClips>
  <ScaleCrop>false</ScaleCrop>
  <HeadingPairs>
    <vt:vector size="4" baseType="variant">
      <vt:variant>
        <vt:lpstr>نسق</vt:lpstr>
      </vt:variant>
      <vt:variant>
        <vt:i4>1</vt:i4>
      </vt:variant>
      <vt:variant>
        <vt:lpstr>عناوين الشرائح</vt:lpstr>
      </vt:variant>
      <vt:variant>
        <vt:i4>11</vt:i4>
      </vt:variant>
    </vt:vector>
  </HeadingPairs>
  <TitlesOfParts>
    <vt:vector size="12" baseType="lpstr">
      <vt:lpstr>وضوح</vt:lpstr>
      <vt:lpstr>Antibiotics sensitivity test</vt:lpstr>
      <vt:lpstr>عرض تقديمي في PowerPoint</vt:lpstr>
      <vt:lpstr>Why do I need an antibiotic sensitivity test?</vt:lpstr>
      <vt:lpstr>Testing for antibiotic sensitivity </vt:lpstr>
      <vt:lpstr>عرض تقديمي في PowerPoint</vt:lpstr>
      <vt:lpstr>عرض تقديمي في PowerPoint</vt:lpstr>
      <vt:lpstr>عرض تقديمي في PowerPoint</vt:lpstr>
      <vt:lpstr>عرض تقديمي في PowerPoint</vt:lpstr>
      <vt:lpstr>عرض تقديمي في PowerPoint</vt:lpstr>
      <vt:lpstr>Example</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Antibiotics sensitivity test</dc:title>
  <dc:creator>ali alameer</dc:creator>
  <cp:lastModifiedBy>Maher</cp:lastModifiedBy>
  <cp:revision>10</cp:revision>
  <dcterms:created xsi:type="dcterms:W3CDTF">2023-12-02T06:03:35Z</dcterms:created>
  <dcterms:modified xsi:type="dcterms:W3CDTF">2023-12-03T08:21:59Z</dcterms:modified>
</cp:coreProperties>
</file>