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99" r:id="rId4"/>
    <p:sldId id="277"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276" r:id="rId1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67" d="100"/>
          <a:sy n="67" d="100"/>
        </p:scale>
        <p:origin x="9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C17FA76-0346-42EB-90F6-737701FDD355}" type="datetimeFigureOut">
              <a:rPr lang="ar-IQ" smtClean="0"/>
              <a:t>05/05/1444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167967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C17FA76-0346-42EB-90F6-737701FDD355}" type="datetimeFigureOut">
              <a:rPr lang="ar-IQ" smtClean="0"/>
              <a:t>05/05/1444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270969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C17FA76-0346-42EB-90F6-737701FDD355}" type="datetimeFigureOut">
              <a:rPr lang="ar-IQ" smtClean="0"/>
              <a:t>05/05/1444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246396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C17FA76-0346-42EB-90F6-737701FDD355}" type="datetimeFigureOut">
              <a:rPr lang="ar-IQ" smtClean="0"/>
              <a:t>05/05/1444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3647171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C17FA76-0346-42EB-90F6-737701FDD355}" type="datetimeFigureOut">
              <a:rPr lang="ar-IQ" smtClean="0"/>
              <a:t>05/05/1444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216015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C17FA76-0346-42EB-90F6-737701FDD355}" type="datetimeFigureOut">
              <a:rPr lang="ar-IQ" smtClean="0"/>
              <a:t>05/05/1444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160907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C17FA76-0346-42EB-90F6-737701FDD355}" type="datetimeFigureOut">
              <a:rPr lang="ar-IQ" smtClean="0"/>
              <a:t>05/05/1444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63614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C17FA76-0346-42EB-90F6-737701FDD355}" type="datetimeFigureOut">
              <a:rPr lang="ar-IQ" smtClean="0"/>
              <a:t>05/05/1444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137949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C17FA76-0346-42EB-90F6-737701FDD355}" type="datetimeFigureOut">
              <a:rPr lang="ar-IQ" smtClean="0"/>
              <a:t>05/05/1444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242830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C17FA76-0346-42EB-90F6-737701FDD355}" type="datetimeFigureOut">
              <a:rPr lang="ar-IQ" smtClean="0"/>
              <a:t>05/05/1444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2376976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C17FA76-0346-42EB-90F6-737701FDD355}" type="datetimeFigureOut">
              <a:rPr lang="ar-IQ" smtClean="0"/>
              <a:t>05/05/1444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461DEC1-85F2-4CE0-98D0-6441429FCBC7}" type="slidenum">
              <a:rPr lang="ar-IQ" smtClean="0"/>
              <a:t>‹#›</a:t>
            </a:fld>
            <a:endParaRPr lang="ar-IQ"/>
          </a:p>
        </p:txBody>
      </p:sp>
    </p:spTree>
    <p:extLst>
      <p:ext uri="{BB962C8B-B14F-4D97-AF65-F5344CB8AC3E}">
        <p14:creationId xmlns:p14="http://schemas.microsoft.com/office/powerpoint/2010/main" val="1869757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C17FA76-0346-42EB-90F6-737701FDD355}" type="datetimeFigureOut">
              <a:rPr lang="ar-IQ" smtClean="0"/>
              <a:t>05/05/1444</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461DEC1-85F2-4CE0-98D0-6441429FCBC7}" type="slidenum">
              <a:rPr lang="ar-IQ" smtClean="0"/>
              <a:t>‹#›</a:t>
            </a:fld>
            <a:endParaRPr lang="ar-IQ"/>
          </a:p>
        </p:txBody>
      </p:sp>
    </p:spTree>
    <p:extLst>
      <p:ext uri="{BB962C8B-B14F-4D97-AF65-F5344CB8AC3E}">
        <p14:creationId xmlns:p14="http://schemas.microsoft.com/office/powerpoint/2010/main" val="929167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645920" y="220155"/>
            <a:ext cx="7132320" cy="2012286"/>
          </a:xfrm>
        </p:spPr>
        <p:txBody>
          <a:bodyPr>
            <a:normAutofit/>
          </a:bodyPr>
          <a:lstStyle/>
          <a:p>
            <a:r>
              <a:rPr lang="en-US" sz="4800" b="1" i="1" dirty="0">
                <a:solidFill>
                  <a:srgbClr val="FF0000"/>
                </a:solidFill>
                <a:latin typeface="Bookman Old Style" panose="02050604050505020204" pitchFamily="18" charset="0"/>
              </a:rPr>
              <a:t>Human </a:t>
            </a:r>
            <a:r>
              <a:rPr lang="en-US" sz="4800" b="1" i="1" dirty="0" smtClean="0">
                <a:solidFill>
                  <a:srgbClr val="FF0000"/>
                </a:solidFill>
                <a:latin typeface="Bookman Old Style" panose="02050604050505020204" pitchFamily="18" charset="0"/>
              </a:rPr>
              <a:t>Genetic</a:t>
            </a:r>
            <a:r>
              <a:rPr lang="en-US" sz="4800" b="1" i="1" dirty="0">
                <a:solidFill>
                  <a:srgbClr val="FF0000"/>
                </a:solidFill>
                <a:latin typeface="Bookman Old Style" panose="02050604050505020204" pitchFamily="18" charset="0"/>
              </a:rPr>
              <a:t> </a:t>
            </a:r>
            <a:r>
              <a:rPr lang="en-US" sz="4800" b="1" dirty="0">
                <a:solidFill>
                  <a:srgbClr val="FF0000"/>
                </a:solidFill>
                <a:latin typeface="Bookman Old Style" panose="02050604050505020204" pitchFamily="18" charset="0"/>
              </a:rPr>
              <a:t/>
            </a:r>
            <a:br>
              <a:rPr lang="en-US" sz="4800" b="1" dirty="0">
                <a:solidFill>
                  <a:srgbClr val="FF0000"/>
                </a:solidFill>
                <a:latin typeface="Bookman Old Style" panose="02050604050505020204" pitchFamily="18" charset="0"/>
              </a:rPr>
            </a:br>
            <a:r>
              <a:rPr lang="en-US" sz="4800" b="1" i="1" dirty="0" smtClean="0">
                <a:solidFill>
                  <a:srgbClr val="FF0000"/>
                </a:solidFill>
                <a:latin typeface="Bookman Old Style" panose="02050604050505020204" pitchFamily="18" charset="0"/>
              </a:rPr>
              <a:t>Lec.4</a:t>
            </a:r>
            <a:endParaRPr lang="ar-IQ" sz="4800" b="1" i="1" dirty="0">
              <a:solidFill>
                <a:srgbClr val="FF0000"/>
              </a:solidFill>
              <a:latin typeface="Bookman Old Style" panose="02050604050505020204" pitchFamily="18" charset="0"/>
            </a:endParaRPr>
          </a:p>
        </p:txBody>
      </p:sp>
      <p:sp>
        <p:nvSpPr>
          <p:cNvPr id="3" name="عنوان فرعي 2"/>
          <p:cNvSpPr>
            <a:spLocks noGrp="1"/>
          </p:cNvSpPr>
          <p:nvPr>
            <p:ph type="subTitle" idx="1"/>
          </p:nvPr>
        </p:nvSpPr>
        <p:spPr>
          <a:xfrm>
            <a:off x="1572768" y="4650550"/>
            <a:ext cx="7632192" cy="1655762"/>
          </a:xfrm>
        </p:spPr>
        <p:txBody>
          <a:bodyPr>
            <a:normAutofit/>
          </a:bodyPr>
          <a:lstStyle/>
          <a:p>
            <a:r>
              <a:rPr lang="en-US" sz="2800" b="1" i="1" dirty="0" smtClean="0">
                <a:solidFill>
                  <a:srgbClr val="00B050"/>
                </a:solidFill>
                <a:latin typeface="Bookman Old Style" panose="02050604050505020204" pitchFamily="18" charset="0"/>
                <a:cs typeface="+mj-cs"/>
              </a:rPr>
              <a:t>By </a:t>
            </a:r>
          </a:p>
          <a:p>
            <a:r>
              <a:rPr lang="en-US" sz="2800" b="1" i="1" dirty="0" err="1" smtClean="0">
                <a:solidFill>
                  <a:srgbClr val="00B050"/>
                </a:solidFill>
                <a:latin typeface="Bookman Old Style" panose="02050604050505020204" pitchFamily="18" charset="0"/>
                <a:cs typeface="+mj-cs"/>
              </a:rPr>
              <a:t>M.Sc</a:t>
            </a:r>
            <a:r>
              <a:rPr lang="en-US" sz="2800" b="1" i="1" dirty="0" smtClean="0">
                <a:solidFill>
                  <a:srgbClr val="00B050"/>
                </a:solidFill>
                <a:latin typeface="Bookman Old Style" panose="02050604050505020204" pitchFamily="18" charset="0"/>
                <a:cs typeface="+mj-cs"/>
              </a:rPr>
              <a:t> </a:t>
            </a:r>
            <a:r>
              <a:rPr lang="en-US" sz="2800" b="1" i="1" dirty="0" err="1" smtClean="0">
                <a:solidFill>
                  <a:srgbClr val="00B050"/>
                </a:solidFill>
                <a:latin typeface="Bookman Old Style" panose="02050604050505020204" pitchFamily="18" charset="0"/>
                <a:cs typeface="+mj-cs"/>
              </a:rPr>
              <a:t>Mazin</a:t>
            </a:r>
            <a:r>
              <a:rPr lang="en-US" sz="2800" b="1" i="1" dirty="0" smtClean="0">
                <a:solidFill>
                  <a:srgbClr val="00B050"/>
                </a:solidFill>
                <a:latin typeface="Bookman Old Style" panose="02050604050505020204" pitchFamily="18" charset="0"/>
                <a:cs typeface="+mj-cs"/>
              </a:rPr>
              <a:t> </a:t>
            </a:r>
            <a:r>
              <a:rPr lang="en-US" sz="2800" b="1" i="1" dirty="0" err="1" smtClean="0">
                <a:solidFill>
                  <a:srgbClr val="00B050"/>
                </a:solidFill>
                <a:latin typeface="Bookman Old Style" panose="02050604050505020204" pitchFamily="18" charset="0"/>
                <a:cs typeface="+mj-cs"/>
              </a:rPr>
              <a:t>Eidan</a:t>
            </a:r>
            <a:r>
              <a:rPr lang="en-US" sz="2800" b="1" i="1" dirty="0" smtClean="0">
                <a:solidFill>
                  <a:srgbClr val="00B050"/>
                </a:solidFill>
                <a:latin typeface="Bookman Old Style" panose="02050604050505020204" pitchFamily="18" charset="0"/>
                <a:cs typeface="+mj-cs"/>
              </a:rPr>
              <a:t> </a:t>
            </a:r>
            <a:r>
              <a:rPr lang="en-US" sz="2800" b="1" i="1" dirty="0" err="1" smtClean="0">
                <a:solidFill>
                  <a:srgbClr val="00B050"/>
                </a:solidFill>
                <a:latin typeface="Bookman Old Style" panose="02050604050505020204" pitchFamily="18" charset="0"/>
                <a:cs typeface="+mj-cs"/>
              </a:rPr>
              <a:t>Hadi</a:t>
            </a:r>
            <a:endParaRPr lang="ar-IQ" sz="2800" b="1" i="1" dirty="0">
              <a:solidFill>
                <a:srgbClr val="00B050"/>
              </a:solidFill>
              <a:latin typeface="Bookman Old Style" panose="02050604050505020204" pitchFamily="18" charset="0"/>
              <a:cs typeface="+mj-cs"/>
            </a:endParaRPr>
          </a:p>
        </p:txBody>
      </p:sp>
      <p:pic>
        <p:nvPicPr>
          <p:cNvPr id="5" name="صورة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70848" y="658368"/>
            <a:ext cx="2568202" cy="5647944"/>
          </a:xfrm>
          <a:prstGeom prst="rect">
            <a:avLst/>
          </a:prstGeom>
        </p:spPr>
      </p:pic>
      <p:sp>
        <p:nvSpPr>
          <p:cNvPr id="6" name="مربع نص 5"/>
          <p:cNvSpPr txBox="1"/>
          <p:nvPr/>
        </p:nvSpPr>
        <p:spPr>
          <a:xfrm>
            <a:off x="2079879" y="2894079"/>
            <a:ext cx="6706934" cy="658642"/>
          </a:xfrm>
          <a:prstGeom prst="rect">
            <a:avLst/>
          </a:prstGeom>
          <a:noFill/>
        </p:spPr>
        <p:txBody>
          <a:bodyPr wrap="square" rtlCol="1">
            <a:spAutoFit/>
          </a:bodyPr>
          <a:lstStyle/>
          <a:p>
            <a:pPr lvl="0" algn="just" rtl="0">
              <a:lnSpc>
                <a:spcPct val="115000"/>
              </a:lnSpc>
              <a:spcBef>
                <a:spcPts val="1200"/>
              </a:spcBef>
              <a:spcAft>
                <a:spcPts val="800"/>
              </a:spcAft>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Numerical chromosome aberrations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0472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rPr>
              <a:t>2  chromosome disorder of  sex chromosome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a:bodyPr>
          <a:lstStyle/>
          <a:p>
            <a:pPr marL="0" lvl="0" indent="0" algn="just" rtl="0">
              <a:lnSpc>
                <a:spcPct val="115000"/>
              </a:lnSpc>
              <a:spcAft>
                <a:spcPts val="1000"/>
              </a:spcAft>
              <a:buNone/>
            </a:pPr>
            <a:r>
              <a:rPr lang="en-US" b="1" i="1" dirty="0" smtClean="0">
                <a:latin typeface="Times New Roman" panose="02020603050405020304" pitchFamily="18" charset="0"/>
                <a:ea typeface="Calibri" panose="020F0502020204030204" pitchFamily="34" charset="0"/>
              </a:rPr>
              <a:t>B- XXY </a:t>
            </a:r>
            <a:r>
              <a:rPr lang="en-US" b="1" i="1" dirty="0">
                <a:latin typeface="Times New Roman" panose="02020603050405020304" pitchFamily="18" charset="0"/>
                <a:ea typeface="Calibri" panose="020F0502020204030204" pitchFamily="34" charset="0"/>
              </a:rPr>
              <a:t>male (</a:t>
            </a:r>
            <a:r>
              <a:rPr lang="en-US" b="1" i="1" dirty="0" err="1">
                <a:latin typeface="Times New Roman" panose="02020603050405020304" pitchFamily="18" charset="0"/>
                <a:ea typeface="Calibri" panose="020F0502020204030204" pitchFamily="34" charset="0"/>
              </a:rPr>
              <a:t>Klinefelter</a:t>
            </a:r>
            <a:r>
              <a:rPr lang="en-US" b="1" i="1" dirty="0">
                <a:latin typeface="Times New Roman" panose="02020603050405020304" pitchFamily="18" charset="0"/>
                <a:ea typeface="Calibri" panose="020F0502020204030204" pitchFamily="34" charset="0"/>
              </a:rPr>
              <a:t> syndrome)</a:t>
            </a:r>
            <a:endParaRPr lang="en-US" dirty="0"/>
          </a:p>
          <a:p>
            <a:pPr marL="0" indent="0" algn="just" rtl="0">
              <a:lnSpc>
                <a:spcPct val="107000"/>
              </a:lnSpc>
              <a:spcAft>
                <a:spcPts val="800"/>
              </a:spcAft>
              <a:buNone/>
            </a:pPr>
            <a:r>
              <a:rPr lang="en-US" dirty="0" smtClean="0">
                <a:latin typeface="Times New Roman" panose="02020603050405020304" pitchFamily="18" charset="0"/>
                <a:ea typeface="Calibri" panose="020F0502020204030204" pitchFamily="34" charset="0"/>
                <a:cs typeface="Arial" panose="020B0604020202020204" pitchFamily="34" charset="0"/>
              </a:rPr>
              <a:t> Signs </a:t>
            </a:r>
            <a:r>
              <a:rPr lang="en-US" dirty="0">
                <a:latin typeface="Times New Roman" panose="02020603050405020304" pitchFamily="18" charset="0"/>
                <a:ea typeface="Calibri" panose="020F0502020204030204" pitchFamily="34" charset="0"/>
                <a:cs typeface="Arial" panose="020B0604020202020204" pitchFamily="34" charset="0"/>
              </a:rPr>
              <a:t>and symptoms may include:</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0">
              <a:lnSpc>
                <a:spcPct val="107000"/>
              </a:lnSpc>
              <a:spcAft>
                <a:spcPts val="800"/>
              </a:spcAft>
              <a:buFont typeface="Wingdings" panose="05000000000000000000" pitchFamily="2" charset="2"/>
              <a:buChar char="ü"/>
            </a:pPr>
            <a:r>
              <a:rPr lang="en-US" dirty="0">
                <a:latin typeface="Times New Roman" panose="02020603050405020304" pitchFamily="18" charset="0"/>
                <a:ea typeface="Calibri" panose="020F0502020204030204" pitchFamily="34" charset="0"/>
              </a:rPr>
              <a:t>Taller than average </a:t>
            </a:r>
            <a:r>
              <a:rPr lang="en-US" dirty="0" smtClean="0">
                <a:latin typeface="Times New Roman" panose="02020603050405020304" pitchFamily="18" charset="0"/>
                <a:ea typeface="Calibri" panose="020F0502020204030204" pitchFamily="34" charset="0"/>
              </a:rPr>
              <a:t>stature;</a:t>
            </a:r>
          </a:p>
          <a:p>
            <a:pPr algn="just" rtl="0">
              <a:lnSpc>
                <a:spcPct val="107000"/>
              </a:lnSpc>
              <a:spcAft>
                <a:spcPts val="800"/>
              </a:spcAft>
              <a:buFont typeface="Wingdings" panose="05000000000000000000" pitchFamily="2" charset="2"/>
              <a:buChar char="ü"/>
            </a:pPr>
            <a:r>
              <a:rPr lang="en-US" dirty="0">
                <a:latin typeface="Times New Roman" panose="02020603050405020304" pitchFamily="18" charset="0"/>
                <a:ea typeface="Calibri" panose="020F0502020204030204" pitchFamily="34" charset="0"/>
              </a:rPr>
              <a:t>Longer </a:t>
            </a:r>
            <a:r>
              <a:rPr lang="en-US" dirty="0" smtClean="0">
                <a:latin typeface="Times New Roman" panose="02020603050405020304" pitchFamily="18" charset="0"/>
                <a:ea typeface="Calibri" panose="020F0502020204030204" pitchFamily="34" charset="0"/>
              </a:rPr>
              <a:t>legs;</a:t>
            </a:r>
          </a:p>
          <a:p>
            <a:pPr algn="just" rtl="0">
              <a:lnSpc>
                <a:spcPct val="107000"/>
              </a:lnSpc>
              <a:spcAft>
                <a:spcPts val="800"/>
              </a:spcAft>
              <a:buFont typeface="Wingdings" panose="05000000000000000000" pitchFamily="2" charset="2"/>
              <a:buChar char="ü"/>
            </a:pPr>
            <a:r>
              <a:rPr lang="en-US" dirty="0">
                <a:latin typeface="Times New Roman" panose="02020603050405020304" pitchFamily="18" charset="0"/>
                <a:ea typeface="Calibri" panose="020F0502020204030204" pitchFamily="34" charset="0"/>
              </a:rPr>
              <a:t>shorter torso and broader hips compared with other </a:t>
            </a:r>
            <a:r>
              <a:rPr lang="en-US" dirty="0" smtClean="0">
                <a:latin typeface="Times New Roman" panose="02020603050405020304" pitchFamily="18" charset="0"/>
                <a:ea typeface="Calibri" panose="020F0502020204030204" pitchFamily="34" charset="0"/>
              </a:rPr>
              <a:t>boys;</a:t>
            </a:r>
          </a:p>
          <a:p>
            <a:pPr algn="just" rtl="0">
              <a:lnSpc>
                <a:spcPct val="107000"/>
              </a:lnSpc>
              <a:spcAft>
                <a:spcPts val="800"/>
              </a:spcAft>
              <a:buFont typeface="Wingdings" panose="05000000000000000000" pitchFamily="2" charset="2"/>
              <a:buChar char="ü"/>
            </a:pPr>
            <a:r>
              <a:rPr lang="en-US" dirty="0">
                <a:latin typeface="Times New Roman" panose="02020603050405020304" pitchFamily="18" charset="0"/>
                <a:ea typeface="Calibri" panose="020F0502020204030204" pitchFamily="34" charset="0"/>
              </a:rPr>
              <a:t>After puberty, less muscle and less facial and body hair compared with other teens and </a:t>
            </a:r>
            <a:r>
              <a:rPr lang="en-US" dirty="0" smtClean="0">
                <a:latin typeface="Times New Roman" panose="02020603050405020304" pitchFamily="18" charset="0"/>
                <a:ea typeface="Calibri" panose="020F0502020204030204" pitchFamily="34" charset="0"/>
              </a:rPr>
              <a:t>Small;</a:t>
            </a:r>
          </a:p>
          <a:p>
            <a:pPr algn="just" rtl="0">
              <a:lnSpc>
                <a:spcPct val="107000"/>
              </a:lnSpc>
              <a:spcAft>
                <a:spcPts val="800"/>
              </a:spcAft>
              <a:buFont typeface="Wingdings" panose="05000000000000000000" pitchFamily="2" charset="2"/>
              <a:buChar char="ü"/>
            </a:pPr>
            <a:r>
              <a:rPr lang="en-US" dirty="0">
                <a:latin typeface="Times New Roman" panose="02020603050405020304" pitchFamily="18" charset="0"/>
                <a:ea typeface="Calibri" panose="020F0502020204030204" pitchFamily="34" charset="0"/>
              </a:rPr>
              <a:t>firm testicles.</a:t>
            </a: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59203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rPr>
              <a:t>2  chromosome disorder of  sex chromosome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a:bodyPr>
          <a:lstStyle/>
          <a:p>
            <a:pPr marL="0" indent="0" algn="just" rtl="0">
              <a:lnSpc>
                <a:spcPct val="107000"/>
              </a:lnSpc>
              <a:spcAft>
                <a:spcPts val="800"/>
              </a:spcAft>
              <a:buNone/>
            </a:pPr>
            <a:r>
              <a:rPr lang="en-US" b="1" i="1" dirty="0">
                <a:latin typeface="Times New Roman" panose="02020603050405020304" pitchFamily="18" charset="0"/>
                <a:ea typeface="Calibri" panose="020F0502020204030204" pitchFamily="34" charset="0"/>
                <a:cs typeface="Arial" panose="020B0604020202020204" pitchFamily="34" charset="0"/>
              </a:rPr>
              <a:t>C-XYY male (XYY syndrome) "superman" or Jacobs syndrome</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In this case </a:t>
            </a:r>
            <a:r>
              <a:rPr lang="en-US" b="1" i="1" dirty="0">
                <a:latin typeface="Times New Roman" panose="02020603050405020304" pitchFamily="18" charset="0"/>
                <a:ea typeface="Calibri" panose="020F0502020204030204" pitchFamily="34" charset="0"/>
              </a:rPr>
              <a:t>normal, slightly taller than the average males have 47,XYY karyotype</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birth rate is 1:1000. They derived only from paternal second meiotic non-disjunction. </a:t>
            </a:r>
            <a:endParaRPr lang="en-US" dirty="0" smtClean="0">
              <a:latin typeface="Times New Roman" panose="02020603050405020304" pitchFamily="18" charset="0"/>
              <a:ea typeface="Calibri" panose="020F0502020204030204" pitchFamily="34" charset="0"/>
            </a:endParaRPr>
          </a:p>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In contrast to all meiotic non-disjunctions, </a:t>
            </a:r>
            <a:r>
              <a:rPr lang="en-US" b="1" i="1" dirty="0">
                <a:latin typeface="Times New Roman" panose="02020603050405020304" pitchFamily="18" charset="0"/>
                <a:ea typeface="Calibri" panose="020F0502020204030204" pitchFamily="34" charset="0"/>
              </a:rPr>
              <a:t>the formation is not affected by age</a:t>
            </a:r>
            <a:r>
              <a:rPr lang="en-US" dirty="0" smtClean="0">
                <a:latin typeface="Times New Roman" panose="02020603050405020304" pitchFamily="18" charset="0"/>
                <a:ea typeface="Calibri" panose="020F0502020204030204" pitchFamily="34" charset="0"/>
              </a:rPr>
              <a:t>.</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Usually tall, with heavy acne; some correlation with mild mental retardation and with aggressiveness; usually still fertile.</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0">
              <a:lnSpc>
                <a:spcPct val="115000"/>
              </a:lnSpc>
              <a:spcAft>
                <a:spcPts val="1000"/>
              </a:spcAft>
              <a:buFont typeface="Wingdings" panose="05000000000000000000" pitchFamily="2" charset="2"/>
              <a:buChar char="Ø"/>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58987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rPr>
              <a:t>2  chromosome disorder of  sex chromosome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fontScale="92500" lnSpcReduction="20000"/>
          </a:bodyPr>
          <a:lstStyle/>
          <a:p>
            <a:pPr marL="0" lvl="0" indent="0" algn="l" rtl="0">
              <a:lnSpc>
                <a:spcPct val="115000"/>
              </a:lnSpc>
              <a:spcAft>
                <a:spcPts val="1000"/>
              </a:spcAft>
              <a:buNone/>
            </a:pPr>
            <a:r>
              <a:rPr lang="en-US" b="1" i="1" dirty="0" smtClean="0">
                <a:latin typeface="Times New Roman" panose="02020603050405020304" pitchFamily="18" charset="0"/>
                <a:ea typeface="Calibri" panose="020F0502020204030204" pitchFamily="34" charset="0"/>
              </a:rPr>
              <a:t>D- XXX </a:t>
            </a:r>
            <a:r>
              <a:rPr lang="en-US" b="1" i="1" dirty="0">
                <a:latin typeface="Times New Roman" panose="02020603050405020304" pitchFamily="18" charset="0"/>
                <a:ea typeface="Calibri" panose="020F0502020204030204" pitchFamily="34" charset="0"/>
              </a:rPr>
              <a:t>female (triple X syndrome</a:t>
            </a:r>
            <a:r>
              <a:rPr lang="en-US" b="1" i="1" dirty="0" smtClean="0">
                <a:latin typeface="Times New Roman" panose="02020603050405020304" pitchFamily="18" charset="0"/>
                <a:ea typeface="Calibri" panose="020F0502020204030204" pitchFamily="34" charset="0"/>
              </a:rPr>
              <a:t>)</a:t>
            </a:r>
          </a:p>
          <a:p>
            <a:pPr lvl="0" algn="l"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Triple X syndrome can also be referred to as trisomy X syndrome or 47,XXX.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Triple X syndrome happens when a female is born with an extra X chromosome, and therefore has a total of 47 chromosomes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For some girls and women with triple X syndrome, all of their cells contain three X chromosomes.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In other females with triple X syndrome, some cells have three X chromosomes while other have the usual two X chromosomes — this is referred to as </a:t>
            </a:r>
            <a:r>
              <a:rPr lang="en-US" b="1" dirty="0">
                <a:solidFill>
                  <a:srgbClr val="FF0000"/>
                </a:solidFill>
                <a:latin typeface="Times New Roman" panose="02020603050405020304" pitchFamily="18" charset="0"/>
                <a:ea typeface="Calibri" panose="020F0502020204030204" pitchFamily="34" charset="0"/>
              </a:rPr>
              <a:t>mosaicism</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The degree of mosaicism (the number of cells with three X chromosomes) may vary from a small percentage to close to 100%.</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buFont typeface="Wingdings" panose="05000000000000000000" pitchFamily="2" charset="2"/>
              <a:buChar char="Ø"/>
            </a:pPr>
            <a:endParaRPr lang="en-US" dirty="0">
              <a:latin typeface="Calibri" panose="020F0502020204030204" pitchFamily="34" charset="0"/>
              <a:ea typeface="Calibri" panose="020F0502020204030204" pitchFamily="34" charset="0"/>
              <a:cs typeface="Arial" panose="020B0604020202020204" pitchFamily="34" charset="0"/>
            </a:endParaRPr>
          </a:p>
          <a:p>
            <a:pPr lvl="0" algn="l" rtl="0">
              <a:lnSpc>
                <a:spcPct val="115000"/>
              </a:lnSpc>
              <a:spcAft>
                <a:spcPts val="1000"/>
              </a:spcAft>
              <a:buFont typeface="Wingdings" panose="05000000000000000000" pitchFamily="2" charset="2"/>
              <a:buChar char="Ø"/>
            </a:pPr>
            <a:endParaRPr lang="en-US" dirty="0"/>
          </a:p>
          <a:p>
            <a:pPr marL="0" lvl="0" indent="0" algn="just" rtl="0">
              <a:lnSpc>
                <a:spcPct val="115000"/>
              </a:lnSpc>
              <a:spcAft>
                <a:spcPts val="10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01423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rPr>
              <a:t>2  chromosome disorder of  sex chromosome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fontScale="92500" lnSpcReduction="20000"/>
          </a:bodyPr>
          <a:lstStyle/>
          <a:p>
            <a:pPr marL="0" lvl="0" indent="0" algn="l" rtl="0">
              <a:lnSpc>
                <a:spcPct val="115000"/>
              </a:lnSpc>
              <a:spcAft>
                <a:spcPts val="1000"/>
              </a:spcAft>
              <a:buNone/>
            </a:pPr>
            <a:r>
              <a:rPr lang="en-US" b="1" i="1" dirty="0" smtClean="0">
                <a:latin typeface="Times New Roman" panose="02020603050405020304" pitchFamily="18" charset="0"/>
                <a:ea typeface="Calibri" panose="020F0502020204030204" pitchFamily="34" charset="0"/>
              </a:rPr>
              <a:t>D- XXX </a:t>
            </a:r>
            <a:r>
              <a:rPr lang="en-US" b="1" i="1" dirty="0">
                <a:latin typeface="Times New Roman" panose="02020603050405020304" pitchFamily="18" charset="0"/>
                <a:ea typeface="Calibri" panose="020F0502020204030204" pitchFamily="34" charset="0"/>
              </a:rPr>
              <a:t>female (triple X syndrome</a:t>
            </a:r>
            <a:r>
              <a:rPr lang="en-US" b="1" i="1" dirty="0" smtClean="0">
                <a:latin typeface="Times New Roman" panose="02020603050405020304" pitchFamily="18" charset="0"/>
                <a:ea typeface="Calibri" panose="020F0502020204030204" pitchFamily="34" charset="0"/>
              </a:rPr>
              <a:t>)</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condition occurs in about one out of every 1,000 female births.</a:t>
            </a:r>
            <a:r>
              <a:rPr lang="en-US" sz="2000" dirty="0">
                <a:latin typeface="Calibri" panose="020F0502020204030204" pitchFamily="34" charset="0"/>
                <a:ea typeface="Calibri" panose="020F0502020204030204" pitchFamily="34" charset="0"/>
                <a:cs typeface="Arial" panose="020B0604020202020204" pitchFamily="34" charset="0"/>
              </a:rPr>
              <a:t> </a:t>
            </a: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There is a great degree of variation among girls and women with triple X syndrome</a:t>
            </a:r>
            <a:r>
              <a:rPr lang="en-US" dirty="0" smtClean="0">
                <a:latin typeface="Times New Roman" panose="02020603050405020304" pitchFamily="18" charset="0"/>
                <a:ea typeface="Calibri" panose="020F0502020204030204" pitchFamily="34" charset="0"/>
              </a:rPr>
              <a:t>.</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Some individuals do not experience any symptoms or their symptoms are so mild that they go unnoticed.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Symptoms may be more pronounced in females with a higher percentage of cells with three X chromosomes.</a:t>
            </a:r>
            <a:r>
              <a:rPr lang="en-US" sz="2000" dirty="0">
                <a:latin typeface="Calibri" panose="020F0502020204030204" pitchFamily="34" charset="0"/>
                <a:ea typeface="Calibri" panose="020F0502020204030204" pitchFamily="34" charset="0"/>
                <a:cs typeface="Arial" panose="020B0604020202020204" pitchFamily="34" charset="0"/>
              </a:rPr>
              <a:t> </a:t>
            </a: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One consistent physical characteristic is that females with triple X are taller than girls of the same age, wide-spaced eyes (known as </a:t>
            </a:r>
            <a:r>
              <a:rPr lang="en-US" dirty="0" err="1">
                <a:latin typeface="Times New Roman" panose="02020603050405020304" pitchFamily="18" charset="0"/>
                <a:ea typeface="Calibri" panose="020F0502020204030204" pitchFamily="34" charset="0"/>
              </a:rPr>
              <a:t>hypertelorism</a:t>
            </a:r>
            <a:r>
              <a:rPr lang="en-US" dirty="0">
                <a:latin typeface="Times New Roman" panose="02020603050405020304" pitchFamily="18" charset="0"/>
                <a:ea typeface="Calibri" panose="020F0502020204030204" pitchFamily="34" charset="0"/>
              </a:rPr>
              <a:t>), poor muscle tone (known as </a:t>
            </a:r>
            <a:r>
              <a:rPr lang="en-US" dirty="0" err="1">
                <a:latin typeface="Times New Roman" panose="02020603050405020304" pitchFamily="18" charset="0"/>
                <a:ea typeface="Calibri" panose="020F0502020204030204" pitchFamily="34" charset="0"/>
              </a:rPr>
              <a:t>hypotonia</a:t>
            </a:r>
            <a:r>
              <a:rPr lang="en-US" dirty="0">
                <a:latin typeface="Times New Roman" panose="02020603050405020304" pitchFamily="18" charset="0"/>
                <a:ea typeface="Calibri" panose="020F0502020204030204" pitchFamily="34" charset="0"/>
              </a:rPr>
              <a:t>) and dysfunction and/or failure of the ovaries, which can be associated with fertility problems.</a:t>
            </a:r>
            <a:endParaRPr lang="en-US" dirty="0">
              <a:latin typeface="Calibri" panose="020F0502020204030204" pitchFamily="34" charset="0"/>
              <a:ea typeface="Calibri" panose="020F0502020204030204" pitchFamily="34" charset="0"/>
              <a:cs typeface="Arial" panose="020B0604020202020204" pitchFamily="34" charset="0"/>
            </a:endParaRPr>
          </a:p>
          <a:p>
            <a:pPr marL="0" lvl="0" indent="0" algn="l" rtl="0">
              <a:lnSpc>
                <a:spcPct val="115000"/>
              </a:lnSpc>
              <a:spcAft>
                <a:spcPts val="1000"/>
              </a:spcAft>
              <a:buNone/>
            </a:pPr>
            <a:endParaRPr lang="en-US" dirty="0"/>
          </a:p>
          <a:p>
            <a:pPr marL="0" lvl="0" indent="0" algn="just" rtl="0">
              <a:lnSpc>
                <a:spcPct val="115000"/>
              </a:lnSpc>
              <a:spcAft>
                <a:spcPts val="10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08217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i="1" dirty="0" err="1">
                <a:solidFill>
                  <a:srgbClr val="00B050"/>
                </a:solidFill>
                <a:latin typeface="Times New Roman" panose="02020603050405020304" pitchFamily="18" charset="0"/>
                <a:ea typeface="Calibri" panose="020F0502020204030204" pitchFamily="34" charset="0"/>
              </a:rPr>
              <a:t>Mixoploid</a:t>
            </a:r>
            <a:r>
              <a:rPr lang="en-US" sz="3200" b="1" i="1" dirty="0">
                <a:solidFill>
                  <a:srgbClr val="00B050"/>
                </a:solidFill>
                <a:latin typeface="Times New Roman" panose="02020603050405020304" pitchFamily="18" charset="0"/>
                <a:ea typeface="Calibri" panose="020F0502020204030204" pitchFamily="34" charset="0"/>
              </a:rPr>
              <a:t> mutations</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0"/>
            <a:ext cx="11830050" cy="5947409"/>
          </a:xfrm>
        </p:spPr>
        <p:txBody>
          <a:bodyPr>
            <a:normAutofit fontScale="92500" lnSpcReduction="10000"/>
          </a:bodyPr>
          <a:lstStyle/>
          <a:p>
            <a:pPr marL="0" lvl="0" indent="0" algn="just" rtl="0">
              <a:lnSpc>
                <a:spcPct val="115000"/>
              </a:lnSpc>
              <a:spcAft>
                <a:spcPts val="1000"/>
              </a:spcAft>
              <a:buNone/>
            </a:pPr>
            <a:r>
              <a:rPr lang="en-US" i="1" dirty="0">
                <a:latin typeface="Times New Roman" panose="02020603050405020304" pitchFamily="18" charset="0"/>
                <a:ea typeface="Calibri" panose="020F0502020204030204" pitchFamily="34" charset="0"/>
              </a:rPr>
              <a:t>In </a:t>
            </a:r>
            <a:r>
              <a:rPr lang="en-US" i="1" dirty="0" err="1">
                <a:latin typeface="Times New Roman" panose="02020603050405020304" pitchFamily="18" charset="0"/>
                <a:ea typeface="Calibri" panose="020F0502020204030204" pitchFamily="34" charset="0"/>
              </a:rPr>
              <a:t>mixoploidy</a:t>
            </a:r>
            <a:r>
              <a:rPr lang="en-US" i="1" dirty="0">
                <a:latin typeface="Times New Roman" panose="02020603050405020304" pitchFamily="18" charset="0"/>
                <a:ea typeface="Calibri" panose="020F0502020204030204" pitchFamily="34" charset="0"/>
              </a:rPr>
              <a:t> or in mutations associated with mixed </a:t>
            </a:r>
            <a:r>
              <a:rPr lang="en-US" i="1" dirty="0" err="1">
                <a:latin typeface="Times New Roman" panose="02020603050405020304" pitchFamily="18" charset="0"/>
                <a:ea typeface="Calibri" panose="020F0502020204030204" pitchFamily="34" charset="0"/>
              </a:rPr>
              <a:t>ploidity</a:t>
            </a:r>
            <a:r>
              <a:rPr lang="en-US" i="1" dirty="0">
                <a:latin typeface="Times New Roman" panose="02020603050405020304" pitchFamily="18" charset="0"/>
                <a:ea typeface="Calibri" panose="020F0502020204030204" pitchFamily="34" charset="0"/>
              </a:rPr>
              <a:t> usually two (sometimes more) cell lines with different chromosome numbers are found within an organism. </a:t>
            </a:r>
            <a:endParaRPr lang="en-US" i="1" dirty="0" smtClean="0">
              <a:latin typeface="Times New Roman" panose="02020603050405020304" pitchFamily="18" charset="0"/>
              <a:ea typeface="Calibri" panose="020F0502020204030204" pitchFamily="34" charset="0"/>
            </a:endParaRPr>
          </a:p>
          <a:p>
            <a:pPr algn="l"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There are two forms: </a:t>
            </a:r>
            <a:r>
              <a:rPr lang="en-US" b="1" i="1" dirty="0">
                <a:latin typeface="Times New Roman" panose="02020603050405020304" pitchFamily="18" charset="0"/>
                <a:ea typeface="Calibri" panose="020F0502020204030204" pitchFamily="34" charset="0"/>
                <a:cs typeface="Arial" panose="020B0604020202020204" pitchFamily="34" charset="0"/>
              </a:rPr>
              <a:t>mosaicism and </a:t>
            </a:r>
            <a:r>
              <a:rPr lang="en-US" b="1" i="1" dirty="0" smtClean="0">
                <a:latin typeface="Times New Roman" panose="02020603050405020304" pitchFamily="18" charset="0"/>
                <a:ea typeface="Calibri" panose="020F0502020204030204" pitchFamily="34" charset="0"/>
                <a:cs typeface="Arial" panose="020B0604020202020204" pitchFamily="34" charset="0"/>
              </a:rPr>
              <a:t>chimerism.</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In the case of </a:t>
            </a:r>
            <a:r>
              <a:rPr lang="en-US" b="1" i="1" dirty="0">
                <a:latin typeface="Times New Roman" panose="02020603050405020304" pitchFamily="18" charset="0"/>
                <a:ea typeface="Calibri" panose="020F0502020204030204" pitchFamily="34" charset="0"/>
              </a:rPr>
              <a:t>gonadal mosaicism </a:t>
            </a:r>
            <a:r>
              <a:rPr lang="en-US" dirty="0">
                <a:latin typeface="Times New Roman" panose="02020603050405020304" pitchFamily="18" charset="0"/>
                <a:ea typeface="Calibri" panose="020F0502020204030204" pitchFamily="34" charset="0"/>
              </a:rPr>
              <a:t>only the cells in the germ line have abnormal  chromosome number, thus the risk of numerical aberrations in the offspring is high</a:t>
            </a:r>
            <a:r>
              <a:rPr lang="en-US" dirty="0" smtClean="0">
                <a:latin typeface="Times New Roman" panose="02020603050405020304" pitchFamily="18" charset="0"/>
                <a:ea typeface="Calibri" panose="020F0502020204030204" pitchFamily="34" charset="0"/>
              </a:rPr>
              <a:t>.</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Unfortunately, the detection of such defects is still not possible routinely, but the birth of an abnormal offspring of the patient can indicate </a:t>
            </a:r>
            <a:r>
              <a:rPr lang="en-US" dirty="0" smtClean="0">
                <a:latin typeface="Times New Roman" panose="02020603050405020304" pitchFamily="18" charset="0"/>
                <a:ea typeface="Calibri" panose="020F0502020204030204" pitchFamily="34" charset="0"/>
              </a:rPr>
              <a:t>this.</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Mosaicism in a broader sense is a somatic mutation, when different mutants (alleles) of a given gene are located in different organs or in different cells of the same organ (for example eyes with different colors: one is blue and the other is brown or a blue eye with brown spots).</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0">
              <a:lnSpc>
                <a:spcPct val="107000"/>
              </a:lnSpc>
              <a:spcAft>
                <a:spcPts val="800"/>
              </a:spcAft>
              <a:buFont typeface="Wingdings" panose="05000000000000000000" pitchFamily="2" charset="2"/>
              <a:buChar char="Ø"/>
            </a:pPr>
            <a:endParaRPr lang="en-US" dirty="0" smtClean="0">
              <a:latin typeface="Times New Roman" panose="02020603050405020304" pitchFamily="18" charset="0"/>
              <a:ea typeface="Calibri" panose="020F0502020204030204" pitchFamily="34" charset="0"/>
            </a:endParaRPr>
          </a:p>
          <a:p>
            <a:pPr algn="just" rtl="0">
              <a:lnSpc>
                <a:spcPct val="107000"/>
              </a:lnSpc>
              <a:spcAft>
                <a:spcPts val="800"/>
              </a:spcAft>
              <a:buFont typeface="Wingdings" panose="05000000000000000000" pitchFamily="2" charset="2"/>
              <a:buChar char="Ø"/>
            </a:pPr>
            <a:endParaRPr lang="en-US" b="1" i="1" dirty="0" smtClean="0">
              <a:latin typeface="Times New Roman" panose="02020603050405020304" pitchFamily="18" charset="0"/>
              <a:ea typeface="Calibri" panose="020F0502020204030204" pitchFamily="34" charset="0"/>
              <a:cs typeface="Arial" panose="020B0604020202020204" pitchFamily="34" charset="0"/>
            </a:endParaRPr>
          </a:p>
          <a:p>
            <a:pPr algn="l" rtl="0">
              <a:lnSpc>
                <a:spcPct val="107000"/>
              </a:lnSpc>
              <a:spcAft>
                <a:spcPts val="800"/>
              </a:spcAft>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rtl="0">
              <a:lnSpc>
                <a:spcPct val="115000"/>
              </a:lnSpc>
              <a:spcAft>
                <a:spcPts val="1000"/>
              </a:spcAft>
              <a:buNone/>
            </a:pPr>
            <a:endParaRPr lang="en-US" i="1" dirty="0" smtClean="0">
              <a:latin typeface="Times New Roman" panose="02020603050405020304" pitchFamily="18" charset="0"/>
              <a:ea typeface="Calibri" panose="020F0502020204030204" pitchFamily="34" charset="0"/>
            </a:endParaRPr>
          </a:p>
          <a:p>
            <a:pPr marL="0" lvl="0" indent="0" algn="just" rtl="0">
              <a:lnSpc>
                <a:spcPct val="115000"/>
              </a:lnSpc>
              <a:spcAft>
                <a:spcPts val="10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771304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i="1" dirty="0" err="1">
                <a:solidFill>
                  <a:srgbClr val="00B050"/>
                </a:solidFill>
                <a:latin typeface="Times New Roman" panose="02020603050405020304" pitchFamily="18" charset="0"/>
                <a:ea typeface="Calibri" panose="020F0502020204030204" pitchFamily="34" charset="0"/>
              </a:rPr>
              <a:t>Mixoploid</a:t>
            </a:r>
            <a:r>
              <a:rPr lang="en-US" sz="3200" b="1" i="1" dirty="0">
                <a:solidFill>
                  <a:srgbClr val="00B050"/>
                </a:solidFill>
                <a:latin typeface="Times New Roman" panose="02020603050405020304" pitchFamily="18" charset="0"/>
                <a:ea typeface="Calibri" panose="020F0502020204030204" pitchFamily="34" charset="0"/>
              </a:rPr>
              <a:t> mutations</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0"/>
            <a:ext cx="11830050" cy="5947409"/>
          </a:xfrm>
        </p:spPr>
        <p:txBody>
          <a:bodyPr>
            <a:normAutofit/>
          </a:bodyPr>
          <a:lstStyle/>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A chimera is derived either from fusion of fraternal twins, or from double fertilization of an egg and a polar body (</a:t>
            </a:r>
            <a:r>
              <a:rPr lang="en-US" dirty="0" err="1">
                <a:latin typeface="Times New Roman" panose="02020603050405020304" pitchFamily="18" charset="0"/>
                <a:ea typeface="Calibri" panose="020F0502020204030204" pitchFamily="34" charset="0"/>
              </a:rPr>
              <a:t>polocyte</a:t>
            </a:r>
            <a:r>
              <a:rPr lang="en-US" dirty="0">
                <a:latin typeface="Times New Roman" panose="02020603050405020304" pitchFamily="18" charset="0"/>
                <a:ea typeface="Calibri" panose="020F0502020204030204" pitchFamily="34" charset="0"/>
              </a:rPr>
              <a:t>), or from </a:t>
            </a:r>
            <a:r>
              <a:rPr lang="en-US" dirty="0" err="1">
                <a:latin typeface="Times New Roman" panose="02020603050405020304" pitchFamily="18" charset="0"/>
                <a:ea typeface="Calibri" panose="020F0502020204030204" pitchFamily="34" charset="0"/>
              </a:rPr>
              <a:t>transplacental</a:t>
            </a:r>
            <a:r>
              <a:rPr lang="en-US" dirty="0">
                <a:latin typeface="Times New Roman" panose="02020603050405020304" pitchFamily="18" charset="0"/>
                <a:ea typeface="Calibri" panose="020F0502020204030204" pitchFamily="34" charset="0"/>
              </a:rPr>
              <a:t> </a:t>
            </a:r>
            <a:r>
              <a:rPr lang="en-US" dirty="0" err="1">
                <a:latin typeface="Times New Roman" panose="02020603050405020304" pitchFamily="18" charset="0"/>
                <a:ea typeface="Calibri" panose="020F0502020204030204" pitchFamily="34" charset="0"/>
              </a:rPr>
              <a:t>haematopoietic</a:t>
            </a:r>
            <a:r>
              <a:rPr lang="en-US" dirty="0">
                <a:latin typeface="Times New Roman" panose="02020603050405020304" pitchFamily="18" charset="0"/>
                <a:ea typeface="Calibri" panose="020F0502020204030204" pitchFamily="34" charset="0"/>
              </a:rPr>
              <a:t> stem cells exchange between fraternal twins (blood group chimerism).</a:t>
            </a:r>
            <a:r>
              <a:rPr lang="en-US" sz="2000" dirty="0">
                <a:latin typeface="Calibri" panose="020F0502020204030204" pitchFamily="34" charset="0"/>
                <a:ea typeface="Calibri" panose="020F0502020204030204" pitchFamily="34" charset="0"/>
                <a:cs typeface="Arial" panose="020B0604020202020204" pitchFamily="34" charset="0"/>
              </a:rPr>
              <a:t> </a:t>
            </a: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Recently, the chimera referred to as transgenic animals / plants, which contain cells of different origin, derived from either the fusion of few-cell-embryos, or via the microinjection of foreign genes into fertilized oocytes.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rtl="0">
              <a:lnSpc>
                <a:spcPct val="115000"/>
              </a:lnSpc>
              <a:spcAft>
                <a:spcPts val="10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93148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algn="ctr" rtl="0">
              <a:lnSpc>
                <a:spcPct val="115000"/>
              </a:lnSpc>
              <a:spcAft>
                <a:spcPts val="1000"/>
              </a:spcAft>
            </a:pPr>
            <a:r>
              <a:rPr lang="en-US" sz="32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Uniparental </a:t>
            </a:r>
            <a:r>
              <a:rPr lang="en-US" sz="3200" b="1" i="1" dirty="0" err="1">
                <a:solidFill>
                  <a:srgbClr val="00B050"/>
                </a:solidFill>
                <a:latin typeface="Times New Roman" panose="02020603050405020304" pitchFamily="18" charset="0"/>
                <a:ea typeface="Calibri" panose="020F0502020204030204" pitchFamily="34" charset="0"/>
                <a:cs typeface="Arial" panose="020B0604020202020204" pitchFamily="34" charset="0"/>
              </a:rPr>
              <a:t>disomy</a:t>
            </a:r>
            <a:r>
              <a:rPr lang="en-US" sz="32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 (UPD)</a:t>
            </a:r>
            <a:r>
              <a:rPr lang="en-US" sz="32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0"/>
            <a:ext cx="11830050" cy="5947409"/>
          </a:xfrm>
        </p:spPr>
        <p:txBody>
          <a:bodyPr>
            <a:normAutofit fontScale="85000" lnSpcReduction="10000"/>
          </a:bodyPr>
          <a:lstStyle/>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This abnormality which is not or hardly identifiable by cytogenetic methods were recognized - due to molecular biological techniques - in the past decades. </a:t>
            </a:r>
            <a:endParaRPr lang="en-US" dirty="0" smtClean="0">
              <a:latin typeface="Times New Roman" panose="02020603050405020304" pitchFamily="18" charset="0"/>
              <a:ea typeface="Calibri" panose="020F0502020204030204" pitchFamily="34" charset="0"/>
            </a:endParaRPr>
          </a:p>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UPD means that the person concerned has a normal chromosome number, but the homologues of a certain chromosome – in contrast to normal - are from the same parent, either from the father or from the mother</a:t>
            </a:r>
            <a:r>
              <a:rPr lang="en-US" dirty="0" smtClean="0">
                <a:latin typeface="Times New Roman" panose="02020603050405020304" pitchFamily="18" charset="0"/>
                <a:ea typeface="Calibri" panose="020F0502020204030204" pitchFamily="34" charset="0"/>
              </a:rPr>
              <a:t>.</a:t>
            </a:r>
          </a:p>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As for the formation two consecutive numerical aberrations are in the background: a meiotic non-disjunction and an anaphase lag occurring during the early cleavage divisions. </a:t>
            </a:r>
            <a:endParaRPr lang="en-US" dirty="0" smtClean="0">
              <a:latin typeface="Times New Roman" panose="02020603050405020304" pitchFamily="18" charset="0"/>
              <a:ea typeface="Calibri" panose="020F0502020204030204" pitchFamily="34" charset="0"/>
            </a:endParaRPr>
          </a:p>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phenotypic result of UPD varies according to the chromosome involved, the parent who contributed the chromosomes, and whether it is </a:t>
            </a:r>
            <a:r>
              <a:rPr lang="en-US" dirty="0" err="1">
                <a:latin typeface="Times New Roman" panose="02020603050405020304" pitchFamily="18" charset="0"/>
                <a:ea typeface="Calibri" panose="020F0502020204030204" pitchFamily="34" charset="0"/>
              </a:rPr>
              <a:t>isodisomy</a:t>
            </a:r>
            <a:r>
              <a:rPr lang="en-US" dirty="0">
                <a:latin typeface="Times New Roman" panose="02020603050405020304" pitchFamily="18" charset="0"/>
                <a:ea typeface="Calibri" panose="020F0502020204030204" pitchFamily="34" charset="0"/>
              </a:rPr>
              <a:t> or </a:t>
            </a:r>
            <a:r>
              <a:rPr lang="en-US" dirty="0" err="1">
                <a:latin typeface="Times New Roman" panose="02020603050405020304" pitchFamily="18" charset="0"/>
                <a:ea typeface="Calibri" panose="020F0502020204030204" pitchFamily="34" charset="0"/>
              </a:rPr>
              <a:t>heterodisomy</a:t>
            </a:r>
            <a:r>
              <a:rPr lang="en-US">
                <a:latin typeface="Times New Roman" panose="02020603050405020304" pitchFamily="18" charset="0"/>
                <a:ea typeface="Calibri" panose="020F0502020204030204" pitchFamily="34" charset="0"/>
              </a:rPr>
              <a:t>.</a:t>
            </a:r>
            <a:endParaRPr lang="en-US" dirty="0" smtClean="0">
              <a:latin typeface="Times New Roman" panose="02020603050405020304" pitchFamily="18" charset="0"/>
              <a:ea typeface="Calibri" panose="020F0502020204030204" pitchFamily="34" charset="0"/>
            </a:endParaRPr>
          </a:p>
          <a:p>
            <a:pPr lvl="0"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different symptoms in some of the </a:t>
            </a:r>
            <a:r>
              <a:rPr lang="en-US" dirty="0" err="1">
                <a:latin typeface="Times New Roman" panose="02020603050405020304" pitchFamily="18" charset="0"/>
                <a:ea typeface="Calibri" panose="020F0502020204030204" pitchFamily="34" charset="0"/>
              </a:rPr>
              <a:t>Prader</a:t>
            </a:r>
            <a:r>
              <a:rPr lang="en-US" dirty="0">
                <a:latin typeface="Times New Roman" panose="02020603050405020304" pitchFamily="18" charset="0"/>
                <a:ea typeface="Calibri" panose="020F0502020204030204" pitchFamily="34" charset="0"/>
              </a:rPr>
              <a:t>-Willi and </a:t>
            </a:r>
            <a:r>
              <a:rPr lang="en-US" dirty="0" err="1">
                <a:latin typeface="Times New Roman" panose="02020603050405020304" pitchFamily="18" charset="0"/>
                <a:ea typeface="Calibri" panose="020F0502020204030204" pitchFamily="34" charset="0"/>
              </a:rPr>
              <a:t>Angelman</a:t>
            </a:r>
            <a:r>
              <a:rPr lang="en-US" dirty="0">
                <a:latin typeface="Times New Roman" panose="02020603050405020304" pitchFamily="18" charset="0"/>
                <a:ea typeface="Calibri" panose="020F0502020204030204" pitchFamily="34" charset="0"/>
              </a:rPr>
              <a:t> syndrome cases are not due to the 15q deletion, but the UDP. </a:t>
            </a:r>
            <a:endParaRPr lang="en-US" dirty="0" smtClean="0">
              <a:latin typeface="Times New Roman" panose="02020603050405020304" pitchFamily="18" charset="0"/>
              <a:ea typeface="Calibri" panose="020F0502020204030204" pitchFamily="34" charset="0"/>
            </a:endParaRPr>
          </a:p>
          <a:p>
            <a:pPr lvl="0" algn="just" rtl="0">
              <a:lnSpc>
                <a:spcPct val="115000"/>
              </a:lnSpc>
              <a:spcAft>
                <a:spcPts val="1000"/>
              </a:spcAft>
              <a:buFont typeface="Wingdings" panose="05000000000000000000" pitchFamily="2" charset="2"/>
              <a:buChar char="Ø"/>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928408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algn="ctr" rtl="0">
              <a:lnSpc>
                <a:spcPct val="115000"/>
              </a:lnSpc>
              <a:spcAft>
                <a:spcPts val="1000"/>
              </a:spcAft>
            </a:pPr>
            <a:r>
              <a:rPr lang="en-US" sz="32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Uniparental </a:t>
            </a:r>
            <a:r>
              <a:rPr lang="en-US" sz="3200" b="1" i="1" dirty="0" err="1">
                <a:solidFill>
                  <a:srgbClr val="00B050"/>
                </a:solidFill>
                <a:latin typeface="Times New Roman" panose="02020603050405020304" pitchFamily="18" charset="0"/>
                <a:ea typeface="Calibri" panose="020F0502020204030204" pitchFamily="34" charset="0"/>
                <a:cs typeface="Arial" panose="020B0604020202020204" pitchFamily="34" charset="0"/>
              </a:rPr>
              <a:t>disomy</a:t>
            </a:r>
            <a:r>
              <a:rPr lang="en-US" sz="3200" b="1" i="1" dirty="0">
                <a:solidFill>
                  <a:srgbClr val="00B050"/>
                </a:solidFill>
                <a:latin typeface="Times New Roman" panose="02020603050405020304" pitchFamily="18" charset="0"/>
                <a:ea typeface="Calibri" panose="020F0502020204030204" pitchFamily="34" charset="0"/>
                <a:cs typeface="Arial" panose="020B0604020202020204" pitchFamily="34" charset="0"/>
              </a:rPr>
              <a:t> (UPD)</a:t>
            </a:r>
            <a:r>
              <a:rPr lang="en-US" sz="3200" i="1" dirty="0">
                <a:solidFill>
                  <a:srgbClr val="00B050"/>
                </a:solidFill>
                <a:latin typeface="Times New Roman" panose="02020603050405020304" pitchFamily="18" charset="0"/>
                <a:ea typeface="Calibri" panose="020F0502020204030204" pitchFamily="34" charset="0"/>
                <a:cs typeface="Arial" panose="020B0604020202020204" pitchFamily="34" charset="0"/>
              </a:rPr>
              <a:t> </a:t>
            </a:r>
            <a:endParaRPr lang="ar-IQ" sz="3200" b="1" dirty="0">
              <a:solidFill>
                <a:srgbClr val="FF0000"/>
              </a:solidFill>
              <a:latin typeface="Times New Roman" panose="02020603050405020304" pitchFamily="18" charset="0"/>
              <a:cs typeface="Times New Roman" panose="02020603050405020304" pitchFamily="18" charset="0"/>
            </a:endParaRP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5878" y="1300162"/>
            <a:ext cx="9944100" cy="5229225"/>
          </a:xfrm>
        </p:spPr>
      </p:pic>
    </p:spTree>
    <p:extLst>
      <p:ext uri="{BB962C8B-B14F-4D97-AF65-F5344CB8AC3E}">
        <p14:creationId xmlns:p14="http://schemas.microsoft.com/office/powerpoint/2010/main" val="19585469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عنصر نائب للمحتوى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2995" y="771523"/>
            <a:ext cx="10029825" cy="5605065"/>
          </a:xfrm>
        </p:spPr>
      </p:pic>
    </p:spTree>
    <p:extLst>
      <p:ext uri="{BB962C8B-B14F-4D97-AF65-F5344CB8AC3E}">
        <p14:creationId xmlns:p14="http://schemas.microsoft.com/office/powerpoint/2010/main" val="145460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algn="ctr" rtl="0"/>
            <a:r>
              <a:rPr lang="en-US" sz="3600" b="1" dirty="0" smtClean="0">
                <a:solidFill>
                  <a:srgbClr val="FF0000"/>
                </a:solidFill>
                <a:latin typeface="Times New Roman" panose="02020603050405020304" pitchFamily="18" charset="0"/>
                <a:cs typeface="Times New Roman" panose="02020603050405020304" pitchFamily="18" charset="0"/>
              </a:rPr>
              <a:t>Numerical </a:t>
            </a:r>
            <a:r>
              <a:rPr lang="en-US" sz="3600" b="1" dirty="0">
                <a:solidFill>
                  <a:srgbClr val="FF0000"/>
                </a:solidFill>
                <a:latin typeface="Times New Roman" panose="02020603050405020304" pitchFamily="18" charset="0"/>
                <a:cs typeface="Times New Roman" panose="02020603050405020304" pitchFamily="18" charset="0"/>
              </a:rPr>
              <a:t>chromosome aberrations</a:t>
            </a:r>
            <a:endParaRPr lang="ar-IQ" sz="36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853440"/>
            <a:ext cx="11830050" cy="5669280"/>
          </a:xfrm>
        </p:spPr>
        <p:txBody>
          <a:bodyPr>
            <a:normAutofit/>
          </a:bodyPr>
          <a:lstStyle/>
          <a:p>
            <a:pPr algn="l" rtl="0">
              <a:buFont typeface="Wingdings" panose="05000000000000000000" pitchFamily="2" charset="2"/>
              <a:buChar char="Ø"/>
            </a:pPr>
            <a:r>
              <a:rPr lang="en-US" dirty="0">
                <a:latin typeface="Times New Roman" panose="02020603050405020304" pitchFamily="18" charset="0"/>
                <a:ea typeface="Calibri" panose="020F0502020204030204" pitchFamily="34" charset="0"/>
              </a:rPr>
              <a:t>Are defined as a gain or loss of one or more whole chromosome(s) (whether an </a:t>
            </a:r>
            <a:r>
              <a:rPr lang="en-US" dirty="0" smtClean="0">
                <a:latin typeface="Times New Roman" panose="02020603050405020304" pitchFamily="18" charset="0"/>
                <a:ea typeface="Calibri" panose="020F0502020204030204" pitchFamily="34" charset="0"/>
              </a:rPr>
              <a:t>autosome </a:t>
            </a:r>
            <a:r>
              <a:rPr lang="en-US" dirty="0">
                <a:latin typeface="Times New Roman" panose="02020603050405020304" pitchFamily="18" charset="0"/>
                <a:ea typeface="Calibri" panose="020F0502020204030204" pitchFamily="34" charset="0"/>
              </a:rPr>
              <a:t>or a sex chromosome) or a whole set of chromosomes. </a:t>
            </a:r>
            <a:endParaRPr lang="en-US" dirty="0" smtClean="0">
              <a:latin typeface="Times New Roman" panose="02020603050405020304" pitchFamily="18" charset="0"/>
              <a:ea typeface="Calibri" panose="020F0502020204030204" pitchFamily="34" charset="0"/>
            </a:endParaRPr>
          </a:p>
          <a:p>
            <a:pPr algn="l" rtl="0">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normal chromosome count is 46 (i.e. 2n = 46) as it is arranged in two sets of chromosomes.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The numerical </a:t>
            </a:r>
            <a:r>
              <a:rPr lang="en-US" dirty="0" err="1">
                <a:latin typeface="Times New Roman" panose="02020603050405020304" pitchFamily="18" charset="0"/>
                <a:ea typeface="Calibri" panose="020F0502020204030204" pitchFamily="34" charset="0"/>
                <a:cs typeface="Arial" panose="020B0604020202020204" pitchFamily="34" charset="0"/>
              </a:rPr>
              <a:t>abnomalies</a:t>
            </a:r>
            <a:r>
              <a:rPr lang="en-US" dirty="0">
                <a:latin typeface="Times New Roman" panose="02020603050405020304" pitchFamily="18" charset="0"/>
                <a:ea typeface="Calibri" panose="020F0502020204030204" pitchFamily="34" charset="0"/>
                <a:cs typeface="Arial" panose="020B0604020202020204" pitchFamily="34" charset="0"/>
              </a:rPr>
              <a:t>, when one or more chromosomes are in excess or missing, ultimately modify the entire genome size, so they can be considered genome mutations as well</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Nondisjunction - Mistake in cell division where chromosomes do not separate properly in anaphase. Usually in meiosis, although in mitosis occasionally. In meiosis, can occur in anaphase I or II. Polyploidy – complete extra sets (3n, etc.) – fatal in humans, most animals.</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Arial" panose="020B0604020202020204" pitchFamily="34" charset="0"/>
            </a:endParaRPr>
          </a:p>
          <a:p>
            <a:pPr algn="l" rtl="0">
              <a:buFont typeface="Wingdings" panose="05000000000000000000" pitchFamily="2" charset="2"/>
              <a:buChar char="Ø"/>
            </a:pPr>
            <a:endParaRPr lang="ar-IQ" dirty="0"/>
          </a:p>
        </p:txBody>
      </p:sp>
    </p:spTree>
    <p:extLst>
      <p:ext uri="{BB962C8B-B14F-4D97-AF65-F5344CB8AC3E}">
        <p14:creationId xmlns:p14="http://schemas.microsoft.com/office/powerpoint/2010/main" val="150514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algn="ctr" rtl="0"/>
            <a:r>
              <a:rPr lang="en-US" sz="3600" b="1" dirty="0" smtClean="0">
                <a:solidFill>
                  <a:srgbClr val="FF0000"/>
                </a:solidFill>
                <a:latin typeface="Times New Roman" panose="02020603050405020304" pitchFamily="18" charset="0"/>
                <a:cs typeface="Times New Roman" panose="02020603050405020304" pitchFamily="18" charset="0"/>
              </a:rPr>
              <a:t>Numerical </a:t>
            </a:r>
            <a:r>
              <a:rPr lang="en-US" sz="3600" b="1" dirty="0">
                <a:solidFill>
                  <a:srgbClr val="FF0000"/>
                </a:solidFill>
                <a:latin typeface="Times New Roman" panose="02020603050405020304" pitchFamily="18" charset="0"/>
                <a:cs typeface="Times New Roman" panose="02020603050405020304" pitchFamily="18" charset="0"/>
              </a:rPr>
              <a:t>chromosome aberrations</a:t>
            </a:r>
            <a:endParaRPr lang="ar-IQ" sz="36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853440"/>
            <a:ext cx="11830050" cy="5669280"/>
          </a:xfrm>
        </p:spPr>
        <p:txBody>
          <a:bodyPr>
            <a:normAutofit lnSpcReduction="10000"/>
          </a:bodyPr>
          <a:lstStyle/>
          <a:p>
            <a:pPr algn="just" rtl="0">
              <a:lnSpc>
                <a:spcPct val="115000"/>
              </a:lnSpc>
              <a:spcAft>
                <a:spcPts val="800"/>
              </a:spcAft>
              <a:buFont typeface="Wingdings" panose="05000000000000000000" pitchFamily="2" charset="2"/>
              <a:buChar char="Ø"/>
            </a:pPr>
            <a:r>
              <a:rPr lang="en-US" b="1" i="1" u="sng" dirty="0">
                <a:latin typeface="Times New Roman" panose="02020603050405020304" pitchFamily="18" charset="0"/>
                <a:ea typeface="Calibri" panose="020F0502020204030204" pitchFamily="34" charset="0"/>
                <a:cs typeface="Arial" panose="020B0604020202020204" pitchFamily="34" charset="0"/>
              </a:rPr>
              <a:t>Aneuploidy</a:t>
            </a:r>
            <a:r>
              <a:rPr lang="en-US" dirty="0">
                <a:latin typeface="Times New Roman" panose="02020603050405020304" pitchFamily="18" charset="0"/>
                <a:ea typeface="Calibri" panose="020F0502020204030204" pitchFamily="34" charset="0"/>
                <a:cs typeface="Arial" panose="020B0604020202020204" pitchFamily="34" charset="0"/>
              </a:rPr>
              <a:t> – missing one copy or have an extra copy of a single chromosome. Three copies of a chromosome in your somatic cells: </a:t>
            </a:r>
            <a:r>
              <a:rPr lang="en-US" b="1" dirty="0" smtClean="0">
                <a:latin typeface="Times New Roman" panose="02020603050405020304" pitchFamily="18" charset="0"/>
                <a:ea typeface="Calibri" panose="020F0502020204030204" pitchFamily="34" charset="0"/>
                <a:cs typeface="Arial" panose="020B0604020202020204" pitchFamily="34" charset="0"/>
              </a:rPr>
              <a:t>Trisomy</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One copy of a chromosome in your somatic cells: </a:t>
            </a:r>
            <a:r>
              <a:rPr lang="en-US" b="1" dirty="0">
                <a:latin typeface="Times New Roman" panose="02020603050405020304" pitchFamily="18" charset="0"/>
                <a:ea typeface="Calibri" panose="020F0502020204030204" pitchFamily="34" charset="0"/>
                <a:cs typeface="Arial" panose="020B0604020202020204" pitchFamily="34" charset="0"/>
              </a:rPr>
              <a:t>Monosomy</a:t>
            </a:r>
            <a:r>
              <a:rPr lang="en-US" dirty="0">
                <a:latin typeface="Times New Roman" panose="02020603050405020304" pitchFamily="18" charset="0"/>
                <a:ea typeface="Calibri" panose="020F0502020204030204" pitchFamily="34" charset="0"/>
                <a:cs typeface="Arial" panose="020B0604020202020204" pitchFamily="34" charset="0"/>
              </a:rPr>
              <a:t> Most </a:t>
            </a:r>
            <a:r>
              <a:rPr lang="en-US" dirty="0" err="1">
                <a:latin typeface="Times New Roman" panose="02020603050405020304" pitchFamily="18" charset="0"/>
                <a:ea typeface="Calibri" panose="020F0502020204030204" pitchFamily="34" charset="0"/>
                <a:cs typeface="Arial" panose="020B0604020202020204" pitchFamily="34" charset="0"/>
              </a:rPr>
              <a:t>trisomies</a:t>
            </a:r>
            <a:r>
              <a:rPr lang="en-US" dirty="0">
                <a:latin typeface="Times New Roman" panose="02020603050405020304" pitchFamily="18" charset="0"/>
                <a:ea typeface="Calibri" panose="020F0502020204030204" pitchFamily="34" charset="0"/>
                <a:cs typeface="Arial" panose="020B0604020202020204" pitchFamily="34" charset="0"/>
              </a:rPr>
              <a:t> and monosomies are lethal well before birth in humans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Generally, autosomal </a:t>
            </a:r>
            <a:r>
              <a:rPr lang="en-US" dirty="0" err="1">
                <a:latin typeface="Times New Roman" panose="02020603050405020304" pitchFamily="18" charset="0"/>
                <a:ea typeface="Calibri" panose="020F0502020204030204" pitchFamily="34" charset="0"/>
              </a:rPr>
              <a:t>aneuploids</a:t>
            </a:r>
            <a:r>
              <a:rPr lang="en-US" dirty="0">
                <a:latin typeface="Times New Roman" panose="02020603050405020304" pitchFamily="18" charset="0"/>
                <a:ea typeface="Calibri" panose="020F0502020204030204" pitchFamily="34" charset="0"/>
              </a:rPr>
              <a:t> tend to be spontaneously </a:t>
            </a:r>
            <a:r>
              <a:rPr lang="en-US" dirty="0" smtClean="0">
                <a:latin typeface="Times New Roman" panose="02020603050405020304" pitchFamily="18" charset="0"/>
                <a:ea typeface="Calibri" panose="020F0502020204030204" pitchFamily="34" charset="0"/>
              </a:rPr>
              <a:t>aborted.</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Over 1/5 of human pregnancies are lost spontaneously after implantation.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Chromosomal abnormalities are the leading known cause of pregnancy loss</a:t>
            </a:r>
            <a:r>
              <a:rPr lang="en-US" dirty="0" smtClean="0">
                <a:latin typeface="Times New Roman" panose="02020603050405020304" pitchFamily="18" charset="0"/>
                <a:ea typeface="Calibri" panose="020F0502020204030204" pitchFamily="34" charset="0"/>
              </a:rPr>
              <a:t>.</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Data indicate that minimum 10-15% of conceptions have a chromosomal abnormality. At least 95% of these conceptions spontaneously abort (often without being noticed.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rtl="0">
              <a:lnSpc>
                <a:spcPct val="115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a:p>
            <a:pPr algn="l" rtl="0">
              <a:buFont typeface="Wingdings" panose="05000000000000000000" pitchFamily="2" charset="2"/>
              <a:buChar char="Ø"/>
            </a:pPr>
            <a:endParaRPr lang="ar-IQ" dirty="0"/>
          </a:p>
        </p:txBody>
      </p:sp>
    </p:spTree>
    <p:extLst>
      <p:ext uri="{BB962C8B-B14F-4D97-AF65-F5344CB8AC3E}">
        <p14:creationId xmlns:p14="http://schemas.microsoft.com/office/powerpoint/2010/main" val="4202482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fontScale="90000"/>
          </a:bodyPr>
          <a:lstStyle/>
          <a:p>
            <a:pPr rtl="0">
              <a:lnSpc>
                <a:spcPct val="107000"/>
              </a:lnSpc>
              <a:spcAft>
                <a:spcPts val="800"/>
              </a:spcAft>
            </a:pPr>
            <a:r>
              <a:rPr lang="en-US" sz="36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most common numerical chromosomal </a:t>
            </a:r>
            <a:r>
              <a:rPr lang="en-US" sz="3600" b="1" i="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abnormalities</a:t>
            </a:r>
            <a:endParaRPr lang="ar-IQ" sz="36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853440"/>
            <a:ext cx="11830050" cy="5669280"/>
          </a:xfrm>
        </p:spPr>
        <p:txBody>
          <a:bodyPr>
            <a:normAutofit fontScale="92500" lnSpcReduction="20000"/>
          </a:bodyPr>
          <a:lstStyle/>
          <a:p>
            <a:pPr marL="342900" lvl="0" indent="-342900" algn="just" rtl="0">
              <a:lnSpc>
                <a:spcPct val="100000"/>
              </a:lnSpc>
              <a:spcBef>
                <a:spcPts val="1200"/>
              </a:spcBef>
              <a:spcAft>
                <a:spcPts val="800"/>
              </a:spcAft>
              <a:buFont typeface="Wingdings" panose="05000000000000000000" pitchFamily="2" charset="2"/>
              <a:buChar char=""/>
              <a:tabLst>
                <a:tab pos="942975" algn="l"/>
              </a:tabLst>
            </a:pPr>
            <a:r>
              <a:rPr lang="en-US" sz="3000" b="1" dirty="0" smtClean="0">
                <a:solidFill>
                  <a:srgbClr val="00B050"/>
                </a:solidFill>
                <a:latin typeface="Times New Roman" panose="02020603050405020304" pitchFamily="18" charset="0"/>
                <a:ea typeface="Calibri" panose="020F0502020204030204" pitchFamily="34" charset="0"/>
              </a:rPr>
              <a:t>1- </a:t>
            </a:r>
            <a:r>
              <a:rPr lang="en-US" sz="3000" b="1" dirty="0">
                <a:solidFill>
                  <a:srgbClr val="00B050"/>
                </a:solidFill>
                <a:latin typeface="Times New Roman" panose="02020603050405020304" pitchFamily="18" charset="0"/>
                <a:ea typeface="Calibri" panose="020F0502020204030204" pitchFamily="34" charset="0"/>
              </a:rPr>
              <a:t>chromosome disorder </a:t>
            </a:r>
            <a:r>
              <a:rPr lang="en-US" sz="3000" b="1" dirty="0" smtClean="0">
                <a:solidFill>
                  <a:srgbClr val="00B050"/>
                </a:solidFill>
                <a:latin typeface="Times New Roman" panose="02020603050405020304" pitchFamily="18" charset="0"/>
                <a:ea typeface="Calibri" panose="020F0502020204030204" pitchFamily="34" charset="0"/>
              </a:rPr>
              <a:t>autosomes </a:t>
            </a:r>
          </a:p>
          <a:p>
            <a:pPr marL="342900" lvl="0" indent="-342900" algn="just" rtl="0">
              <a:lnSpc>
                <a:spcPct val="100000"/>
              </a:lnSpc>
              <a:spcBef>
                <a:spcPts val="1200"/>
              </a:spcBef>
              <a:spcAft>
                <a:spcPts val="800"/>
              </a:spcAft>
              <a:buFont typeface="Wingdings" panose="05000000000000000000" pitchFamily="2" charset="2"/>
              <a:buChar char=""/>
              <a:tabLst>
                <a:tab pos="942975" algn="l"/>
              </a:tabLst>
            </a:pPr>
            <a:r>
              <a:rPr lang="en-US" dirty="0" smtClean="0">
                <a:latin typeface="Times New Roman" panose="02020603050405020304" pitchFamily="18" charset="0"/>
                <a:ea typeface="Calibri" panose="020F0502020204030204" pitchFamily="34" charset="0"/>
              </a:rPr>
              <a:t>Abnormalities </a:t>
            </a:r>
            <a:r>
              <a:rPr lang="en-US" dirty="0">
                <a:latin typeface="Times New Roman" panose="02020603050405020304" pitchFamily="18" charset="0"/>
                <a:ea typeface="Calibri" panose="020F0502020204030204" pitchFamily="34" charset="0"/>
              </a:rPr>
              <a:t>occur in autosomes .There are three </a:t>
            </a:r>
            <a:r>
              <a:rPr lang="en-US" dirty="0" err="1">
                <a:latin typeface="Times New Roman" panose="02020603050405020304" pitchFamily="18" charset="0"/>
                <a:ea typeface="Calibri" panose="020F0502020204030204" pitchFamily="34" charset="0"/>
              </a:rPr>
              <a:t>trisomies</a:t>
            </a:r>
            <a:r>
              <a:rPr lang="en-US" dirty="0">
                <a:latin typeface="Times New Roman" panose="02020603050405020304" pitchFamily="18" charset="0"/>
                <a:ea typeface="Calibri" panose="020F0502020204030204" pitchFamily="34" charset="0"/>
              </a:rPr>
              <a:t> that results in baby which can survive for time after birth ; the other are too devastating and baby usually dies in utero</a:t>
            </a:r>
            <a:r>
              <a:rPr lang="en-US" dirty="0" smtClean="0">
                <a:latin typeface="Times New Roman" panose="02020603050405020304" pitchFamily="18" charset="0"/>
                <a:ea typeface="Calibri" panose="020F0502020204030204" pitchFamily="34" charset="0"/>
              </a:rPr>
              <a:t>.</a:t>
            </a:r>
          </a:p>
          <a:p>
            <a:pPr marL="0" indent="0" algn="l" rtl="0">
              <a:lnSpc>
                <a:spcPct val="107000"/>
              </a:lnSpc>
              <a:spcAft>
                <a:spcPts val="800"/>
              </a:spcAft>
              <a:buNone/>
            </a:pPr>
            <a:r>
              <a:rPr lang="en-US" b="1" i="1" dirty="0" smtClean="0">
                <a:latin typeface="Times New Roman" panose="02020603050405020304" pitchFamily="18" charset="0"/>
                <a:ea typeface="Calibri" panose="020F0502020204030204" pitchFamily="34" charset="0"/>
                <a:cs typeface="Arial" panose="020B0604020202020204" pitchFamily="34" charset="0"/>
              </a:rPr>
              <a:t>A- Down </a:t>
            </a:r>
            <a:r>
              <a:rPr lang="en-US" b="1" i="1" dirty="0">
                <a:latin typeface="Times New Roman" panose="02020603050405020304" pitchFamily="18" charset="0"/>
                <a:ea typeface="Calibri" panose="020F0502020204030204" pitchFamily="34" charset="0"/>
                <a:cs typeface="Arial" panose="020B0604020202020204" pitchFamily="34" charset="0"/>
              </a:rPr>
              <a:t>syndrome</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b="1" i="1" dirty="0">
                <a:latin typeface="Times New Roman" panose="02020603050405020304" pitchFamily="18" charset="0"/>
                <a:ea typeface="Calibri" panose="020F0502020204030204" pitchFamily="34" charset="0"/>
                <a:cs typeface="Arial" panose="020B0604020202020204" pitchFamily="34" charset="0"/>
              </a:rPr>
              <a:t>Trisomy 21</a:t>
            </a:r>
            <a:r>
              <a:rPr lang="en-US" i="1" dirty="0" smtClean="0">
                <a:latin typeface="Times New Roman" panose="02020603050405020304" pitchFamily="18" charset="0"/>
                <a:ea typeface="Calibri" panose="020F0502020204030204" pitchFamily="34" charset="0"/>
                <a:cs typeface="Arial" panose="020B0604020202020204" pitchFamily="34" charset="0"/>
              </a:rPr>
              <a:t>)</a:t>
            </a:r>
          </a:p>
          <a:p>
            <a:pPr algn="l"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Trisomy 21 is the cause of </a:t>
            </a:r>
            <a:r>
              <a:rPr lang="en-US" b="1" i="1" dirty="0">
                <a:latin typeface="Times New Roman" panose="02020603050405020304" pitchFamily="18" charset="0"/>
                <a:ea typeface="Calibri" panose="020F0502020204030204" pitchFamily="34" charset="0"/>
              </a:rPr>
              <a:t>Down syndrome</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Although the non-disjunction of chromosome 21 is not the only cause of Down syndrome -a smaller proportion of the cases is due to either centric fusion or translocation - it is the most common type. </a:t>
            </a:r>
            <a:endParaRPr lang="en-US" dirty="0" smtClean="0">
              <a:latin typeface="Times New Roman" panose="02020603050405020304" pitchFamily="18" charset="0"/>
              <a:ea typeface="Calibri" panose="020F0502020204030204" pitchFamily="34" charset="0"/>
            </a:endParaRP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Despite the fact that trisomy 21 fetuses die in utero the average population frequency of Down syndrome is 1:650, but this value increases dramatically with maternal age, at 45 years of age it is more than </a:t>
            </a:r>
            <a:r>
              <a:rPr lang="en-US" dirty="0" smtClean="0">
                <a:latin typeface="Times New Roman" panose="02020603050405020304" pitchFamily="18" charset="0"/>
                <a:ea typeface="Calibri" panose="020F0502020204030204" pitchFamily="34" charset="0"/>
              </a:rPr>
              <a:t>1:100.</a:t>
            </a:r>
            <a:endParaRPr lang="en-US" dirty="0">
              <a:latin typeface="Calibri" panose="020F0502020204030204" pitchFamily="34" charset="0"/>
              <a:ea typeface="Calibri" panose="020F0502020204030204" pitchFamily="34" charset="0"/>
              <a:cs typeface="Arial" panose="020B0604020202020204" pitchFamily="34" charset="0"/>
            </a:endParaRPr>
          </a:p>
          <a:p>
            <a:pPr marL="0" lvl="0" indent="0" algn="just" rtl="0">
              <a:lnSpc>
                <a:spcPct val="100000"/>
              </a:lnSpc>
              <a:spcBef>
                <a:spcPts val="1200"/>
              </a:spcBef>
              <a:spcAft>
                <a:spcPts val="800"/>
              </a:spcAft>
              <a:buNone/>
              <a:tabLst>
                <a:tab pos="942975" algn="l"/>
              </a:tabLst>
            </a:pPr>
            <a:endParaRPr lang="en-US" dirty="0" smtClean="0">
              <a:latin typeface="Times New Roman" panose="02020603050405020304" pitchFamily="18" charset="0"/>
              <a:ea typeface="Calibri" panose="020F0502020204030204" pitchFamily="34" charset="0"/>
            </a:endParaRPr>
          </a:p>
          <a:p>
            <a:pPr marL="342900" lvl="0" indent="-342900" algn="just" rtl="0">
              <a:lnSpc>
                <a:spcPct val="100000"/>
              </a:lnSpc>
              <a:spcBef>
                <a:spcPts val="1200"/>
              </a:spcBef>
              <a:spcAft>
                <a:spcPts val="800"/>
              </a:spcAft>
              <a:buFont typeface="Wingdings" panose="05000000000000000000" pitchFamily="2" charset="2"/>
              <a:buChar char=""/>
              <a:tabLst>
                <a:tab pos="942975" algn="l"/>
              </a:tabLs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3510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cs typeface="+mn-cs"/>
              </a:rPr>
              <a:t>1- chromosome disorder autosomes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1396373"/>
            <a:ext cx="11830050" cy="4018592"/>
          </a:xfrm>
        </p:spPr>
        <p:txBody>
          <a:bodyPr>
            <a:normAutofit/>
          </a:bodyPr>
          <a:lstStyle/>
          <a:p>
            <a:pPr marL="0" indent="0" algn="l" rtl="0">
              <a:lnSpc>
                <a:spcPct val="107000"/>
              </a:lnSpc>
              <a:spcAft>
                <a:spcPts val="800"/>
              </a:spcAft>
              <a:buNone/>
            </a:pPr>
            <a:r>
              <a:rPr lang="en-US" b="1" dirty="0" smtClean="0">
                <a:latin typeface="Times New Roman" panose="02020603050405020304" pitchFamily="18" charset="0"/>
                <a:ea typeface="Calibri" panose="020F0502020204030204" pitchFamily="34" charset="0"/>
                <a:cs typeface="Arial" panose="020B0604020202020204" pitchFamily="34" charset="0"/>
              </a:rPr>
              <a:t> B-</a:t>
            </a:r>
            <a:r>
              <a:rPr lang="en-US" b="1" i="1" dirty="0" err="1" smtClean="0">
                <a:latin typeface="Times New Roman" panose="02020603050405020304" pitchFamily="18" charset="0"/>
                <a:ea typeface="Calibri" panose="020F0502020204030204" pitchFamily="34" charset="0"/>
                <a:cs typeface="Arial" panose="020B0604020202020204" pitchFamily="34" charset="0"/>
              </a:rPr>
              <a:t>Patau</a:t>
            </a:r>
            <a:r>
              <a:rPr lang="en-US" b="1" i="1" dirty="0" smtClean="0">
                <a:latin typeface="Times New Roman" panose="02020603050405020304" pitchFamily="18" charset="0"/>
                <a:ea typeface="Calibri" panose="020F0502020204030204" pitchFamily="34" charset="0"/>
                <a:cs typeface="Arial" panose="020B0604020202020204" pitchFamily="34" charset="0"/>
              </a:rPr>
              <a:t> </a:t>
            </a:r>
            <a:r>
              <a:rPr lang="en-US" b="1" i="1" dirty="0">
                <a:latin typeface="Times New Roman" panose="02020603050405020304" pitchFamily="18" charset="0"/>
                <a:ea typeface="Calibri" panose="020F0502020204030204" pitchFamily="34" charset="0"/>
                <a:cs typeface="Arial" panose="020B0604020202020204" pitchFamily="34" charset="0"/>
              </a:rPr>
              <a:t>syndrome</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b="1" i="1" dirty="0">
                <a:latin typeface="Times New Roman" panose="02020603050405020304" pitchFamily="18" charset="0"/>
                <a:ea typeface="Calibri" panose="020F0502020204030204" pitchFamily="34" charset="0"/>
                <a:cs typeface="Arial" panose="020B0604020202020204" pitchFamily="34" charset="0"/>
              </a:rPr>
              <a:t>Trisomy 13</a:t>
            </a:r>
            <a:r>
              <a:rPr lang="en-US" b="1" i="1" dirty="0" smtClean="0">
                <a:latin typeface="Times New Roman" panose="02020603050405020304" pitchFamily="18" charset="0"/>
                <a:ea typeface="Calibri" panose="020F0502020204030204" pitchFamily="34" charset="0"/>
                <a:cs typeface="Arial" panose="020B0604020202020204" pitchFamily="34" charset="0"/>
              </a:rPr>
              <a:t>)</a:t>
            </a:r>
          </a:p>
          <a:p>
            <a:pPr algn="l"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Trisomy 13 is the </a:t>
            </a:r>
            <a:r>
              <a:rPr lang="en-US" b="1" i="1" dirty="0" err="1">
                <a:latin typeface="Times New Roman" panose="02020603050405020304" pitchFamily="18" charset="0"/>
                <a:ea typeface="Calibri" panose="020F0502020204030204" pitchFamily="34" charset="0"/>
              </a:rPr>
              <a:t>Patau</a:t>
            </a:r>
            <a:r>
              <a:rPr lang="en-US" b="1" i="1" dirty="0">
                <a:latin typeface="Times New Roman" panose="02020603050405020304" pitchFamily="18" charset="0"/>
                <a:ea typeface="Calibri" panose="020F0502020204030204" pitchFamily="34" charset="0"/>
              </a:rPr>
              <a:t> syndrome</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algn="l"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65% of such non-disjunctions derived from the first meiotic division</a:t>
            </a:r>
            <a:r>
              <a:rPr lang="en-US" dirty="0" smtClean="0">
                <a:latin typeface="Times New Roman" panose="02020603050405020304" pitchFamily="18" charset="0"/>
                <a:ea typeface="Calibri" panose="020F0502020204030204" pitchFamily="34" charset="0"/>
              </a:rPr>
              <a:t>.</a:t>
            </a:r>
          </a:p>
          <a:p>
            <a:pPr algn="l"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Frequency of birth is </a:t>
            </a:r>
            <a:r>
              <a:rPr lang="en-US" dirty="0" smtClean="0">
                <a:latin typeface="Times New Roman" panose="02020603050405020304" pitchFamily="18" charset="0"/>
                <a:ea typeface="Calibri" panose="020F0502020204030204" pitchFamily="34" charset="0"/>
              </a:rPr>
              <a:t>1:12,500 </a:t>
            </a:r>
            <a:r>
              <a:rPr lang="en-US" dirty="0">
                <a:latin typeface="Times New Roman" panose="02020603050405020304" pitchFamily="18" charset="0"/>
                <a:ea typeface="Calibri" panose="020F0502020204030204" pitchFamily="34" charset="0"/>
              </a:rPr>
              <a:t>- </a:t>
            </a:r>
            <a:r>
              <a:rPr lang="en-US" dirty="0" smtClean="0">
                <a:latin typeface="Times New Roman" panose="02020603050405020304" pitchFamily="18" charset="0"/>
                <a:ea typeface="Calibri" panose="020F0502020204030204" pitchFamily="34" charset="0"/>
              </a:rPr>
              <a:t>1:21,700</a:t>
            </a:r>
            <a:r>
              <a:rPr lang="en-US" dirty="0">
                <a:latin typeface="Times New Roman" panose="02020603050405020304" pitchFamily="18" charset="0"/>
                <a:ea typeface="Calibri" panose="020F0502020204030204" pitchFamily="34" charset="0"/>
              </a:rPr>
              <a:t>. Only &lt;5% of these infants survive the first year of life </a:t>
            </a:r>
            <a:endParaRPr lang="en-US" dirty="0">
              <a:latin typeface="Calibri" panose="020F0502020204030204" pitchFamily="34" charset="0"/>
              <a:ea typeface="Calibri" panose="020F0502020204030204" pitchFamily="34" charset="0"/>
              <a:cs typeface="Arial" panose="020B0604020202020204" pitchFamily="34" charset="0"/>
            </a:endParaRPr>
          </a:p>
          <a:p>
            <a:pPr marL="0" lvl="0" indent="0" algn="just" rtl="0">
              <a:lnSpc>
                <a:spcPct val="100000"/>
              </a:lnSpc>
              <a:spcBef>
                <a:spcPts val="1200"/>
              </a:spcBef>
              <a:spcAft>
                <a:spcPts val="800"/>
              </a:spcAft>
              <a:buNone/>
              <a:tabLst>
                <a:tab pos="942975" algn="l"/>
              </a:tabLst>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56473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cs typeface="+mn-cs"/>
              </a:rPr>
              <a:t>1- chromosome disorder autosomes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fontScale="92500" lnSpcReduction="10000"/>
          </a:bodyPr>
          <a:lstStyle/>
          <a:p>
            <a:pPr marL="0" indent="0" algn="just" rtl="0">
              <a:lnSpc>
                <a:spcPct val="115000"/>
              </a:lnSpc>
              <a:spcAft>
                <a:spcPts val="800"/>
              </a:spcAft>
              <a:buNone/>
            </a:pPr>
            <a:r>
              <a:rPr lang="en-US" b="1" dirty="0" smtClean="0">
                <a:latin typeface="Times New Roman" panose="02020603050405020304" pitchFamily="18" charset="0"/>
                <a:ea typeface="Calibri" panose="020F0502020204030204" pitchFamily="34" charset="0"/>
                <a:cs typeface="Arial" panose="020B0604020202020204" pitchFamily="34" charset="0"/>
              </a:rPr>
              <a:t>C-</a:t>
            </a:r>
            <a:r>
              <a:rPr lang="en-US" b="1" i="1" dirty="0" smtClean="0">
                <a:latin typeface="Times New Roman" panose="02020603050405020304" pitchFamily="18" charset="0"/>
                <a:ea typeface="Calibri" panose="020F0502020204030204" pitchFamily="34" charset="0"/>
                <a:cs typeface="Arial" panose="020B0604020202020204" pitchFamily="34" charset="0"/>
              </a:rPr>
              <a:t>Edwards </a:t>
            </a:r>
            <a:r>
              <a:rPr lang="en-US" b="1" i="1" dirty="0">
                <a:latin typeface="Times New Roman" panose="02020603050405020304" pitchFamily="18" charset="0"/>
                <a:ea typeface="Calibri" panose="020F0502020204030204" pitchFamily="34" charset="0"/>
                <a:cs typeface="Arial" panose="020B0604020202020204" pitchFamily="34" charset="0"/>
              </a:rPr>
              <a:t>syndrome</a:t>
            </a:r>
            <a:r>
              <a:rPr lang="en-US" dirty="0">
                <a:latin typeface="Times New Roman" panose="02020603050405020304" pitchFamily="18" charset="0"/>
                <a:ea typeface="Calibri" panose="020F0502020204030204" pitchFamily="34" charset="0"/>
                <a:cs typeface="Arial" panose="020B0604020202020204" pitchFamily="34" charset="0"/>
              </a:rPr>
              <a:t>.(</a:t>
            </a:r>
            <a:r>
              <a:rPr lang="en-US" b="1" i="1" dirty="0">
                <a:latin typeface="TimesNewRomanPS-BoldItalicMT-Id"/>
                <a:ea typeface="Calibri" panose="020F0502020204030204" pitchFamily="34" charset="0"/>
                <a:cs typeface="TimesNewRomanPS-BoldItalicMT-Id"/>
              </a:rPr>
              <a:t> </a:t>
            </a:r>
            <a:r>
              <a:rPr lang="en-US" b="1" i="1" dirty="0">
                <a:latin typeface="Times New Roman" panose="02020603050405020304" pitchFamily="18" charset="0"/>
                <a:ea typeface="Calibri" panose="020F0502020204030204" pitchFamily="34" charset="0"/>
                <a:cs typeface="Arial" panose="020B0604020202020204" pitchFamily="34" charset="0"/>
              </a:rPr>
              <a:t>Trisomy 18</a:t>
            </a:r>
            <a:r>
              <a:rPr lang="en-US" b="1" i="1" dirty="0" smtClean="0">
                <a:latin typeface="Times New Roman" panose="02020603050405020304" pitchFamily="18" charset="0"/>
                <a:ea typeface="Calibri" panose="020F0502020204030204" pitchFamily="34" charset="0"/>
                <a:cs typeface="Arial" panose="020B0604020202020204" pitchFamily="34" charset="0"/>
              </a:rPr>
              <a:t>)</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Trisomy 18 is the </a:t>
            </a:r>
            <a:r>
              <a:rPr lang="en-US" b="1" i="1" dirty="0">
                <a:latin typeface="Times New Roman" panose="02020603050405020304" pitchFamily="18" charset="0"/>
                <a:ea typeface="Calibri" panose="020F0502020204030204" pitchFamily="34" charset="0"/>
              </a:rPr>
              <a:t>Edwards syndrome</a:t>
            </a:r>
            <a:r>
              <a:rPr lang="en-US" dirty="0" smtClean="0">
                <a:latin typeface="Times New Roman" panose="02020603050405020304" pitchFamily="18" charset="0"/>
                <a:ea typeface="Calibri" panose="020F0502020204030204" pitchFamily="34" charset="0"/>
              </a:rPr>
              <a:t>.</a:t>
            </a: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It is primarily due to maternal non-disjunction</a:t>
            </a:r>
            <a:r>
              <a:rPr lang="en-US" dirty="0" smtClean="0">
                <a:latin typeface="Times New Roman" panose="02020603050405020304" pitchFamily="18" charset="0"/>
                <a:ea typeface="Calibri" panose="020F0502020204030204" pitchFamily="34" charset="0"/>
              </a:rPr>
              <a:t>.</a:t>
            </a:r>
          </a:p>
          <a:p>
            <a:pPr algn="just" rtl="0">
              <a:lnSpc>
                <a:spcPct val="115000"/>
              </a:lnSpc>
              <a:spcAft>
                <a:spcPts val="800"/>
              </a:spcAft>
              <a:buFont typeface="Wingdings" panose="05000000000000000000" pitchFamily="2" charset="2"/>
              <a:buChar char="Ø"/>
            </a:pPr>
            <a:r>
              <a:rPr lang="en-US" dirty="0" smtClean="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95%! of the cases are due to non-disjunction in the first meiotic division.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frequency is 1:6000 -1:10000 live-born but the frequency at the time of conception can be much higher, since approx.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95% of the fetuses die within the womb.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30% of the Edwards syndromic abnormal newborns die within one month, &gt; 95% of them die within a year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gn="l" rtl="0">
              <a:lnSpc>
                <a:spcPct val="107000"/>
              </a:lnSpc>
              <a:spcAft>
                <a:spcPts val="8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99359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rPr>
              <a:t>2  chromosome disorder of  sex chromosome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fontScale="92500" lnSpcReduction="20000"/>
          </a:bodyPr>
          <a:lstStyle/>
          <a:p>
            <a:pPr marL="342900" lvl="0" indent="-342900" algn="l" rtl="0">
              <a:lnSpc>
                <a:spcPct val="115000"/>
              </a:lnSpc>
              <a:spcAft>
                <a:spcPts val="1000"/>
              </a:spcAft>
              <a:buFont typeface="+mj-lt"/>
              <a:buAutoNum type="alphaUcPeriod"/>
            </a:pPr>
            <a:r>
              <a:rPr lang="en-US" b="1" i="1" dirty="0">
                <a:latin typeface="Times New Roman" panose="02020603050405020304" pitchFamily="18" charset="0"/>
                <a:ea typeface="Calibri" panose="020F0502020204030204" pitchFamily="34" charset="0"/>
              </a:rPr>
              <a:t>Turner syndrome</a:t>
            </a:r>
            <a:endParaRPr lang="en-US" dirty="0"/>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Turner syndrome is related to the X chromosome, which is one of the two sex chromosomes</a:t>
            </a:r>
            <a:r>
              <a:rPr lang="en-US" dirty="0" smtClean="0">
                <a:latin typeface="Times New Roman" panose="02020603050405020304" pitchFamily="18" charset="0"/>
                <a:ea typeface="Calibri" panose="020F0502020204030204" pitchFamily="34" charset="0"/>
              </a:rPr>
              <a:t>.</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People typically have two sex chromosomes in each cell: females have two X chromosomes, while males have one X chromosome and one Y chromosome</a:t>
            </a:r>
            <a:r>
              <a:rPr lang="ar-SA" dirty="0" smtClean="0">
                <a:latin typeface="Times New Roman" panose="02020603050405020304" pitchFamily="18" charset="0"/>
                <a:ea typeface="Calibri" panose="020F0502020204030204" pitchFamily="34" charset="0"/>
              </a:rPr>
              <a:t>.</a:t>
            </a:r>
            <a:endParaRPr lang="en-US" dirty="0" smtClean="0">
              <a:latin typeface="Times New Roman" panose="02020603050405020304" pitchFamily="18" charset="0"/>
              <a:ea typeface="Calibri" panose="020F0502020204030204" pitchFamily="34" charset="0"/>
            </a:endParaRP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Turner syndrome results when one normal X chromosome is present in a female's cells and the other sex chromosome is missing or structurally altered</a:t>
            </a:r>
            <a:r>
              <a:rPr lang="en-US" dirty="0" smtClean="0">
                <a:latin typeface="Times New Roman" panose="02020603050405020304" pitchFamily="18" charset="0"/>
                <a:ea typeface="Calibri" panose="020F0502020204030204" pitchFamily="34" charset="0"/>
              </a:rPr>
              <a:t>.</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The missing genetic material affects development before and after </a:t>
            </a:r>
            <a:r>
              <a:rPr lang="en-US" dirty="0" smtClean="0">
                <a:latin typeface="Times New Roman" panose="02020603050405020304" pitchFamily="18" charset="0"/>
                <a:ea typeface="Calibri" panose="020F0502020204030204" pitchFamily="34" charset="0"/>
              </a:rPr>
              <a:t>birth.</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About half of individuals with Turner syndrome have monosomy X, which means </a:t>
            </a:r>
            <a:r>
              <a:rPr lang="en-US" dirty="0" smtClean="0">
                <a:latin typeface="Times New Roman" panose="02020603050405020304" pitchFamily="18" charset="0"/>
                <a:ea typeface="Calibri" panose="020F0502020204030204" pitchFamily="34" charset="0"/>
                <a:cs typeface="Arial" panose="020B0604020202020204" pitchFamily="34" charset="0"/>
              </a:rPr>
              <a:t>each</a:t>
            </a:r>
            <a:r>
              <a:rPr lang="en-US" sz="2000" dirty="0" smtClean="0">
                <a:latin typeface="Calibri" panose="020F0502020204030204" pitchFamily="34"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rPr>
              <a:t>cell </a:t>
            </a:r>
            <a:r>
              <a:rPr lang="en-US" dirty="0">
                <a:latin typeface="Times New Roman" panose="02020603050405020304" pitchFamily="18" charset="0"/>
                <a:ea typeface="Calibri" panose="020F0502020204030204" pitchFamily="34" charset="0"/>
              </a:rPr>
              <a:t>in the individual's body has only one copy of the X chromosome instead of the usual two sex chromosomes. </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buFont typeface="Wingdings" panose="05000000000000000000" pitchFamily="2" charset="2"/>
              <a:buChar char="Ø"/>
            </a:pP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gn="l" rtl="0">
              <a:lnSpc>
                <a:spcPct val="107000"/>
              </a:lnSpc>
              <a:spcAft>
                <a:spcPts val="8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54460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rPr>
              <a:t>2  chromosome disorder of  sex chromosome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lnSpcReduction="10000"/>
          </a:bodyPr>
          <a:lstStyle/>
          <a:p>
            <a:pPr marL="342900" lvl="0" indent="-342900" algn="l" rtl="0">
              <a:lnSpc>
                <a:spcPct val="115000"/>
              </a:lnSpc>
              <a:spcAft>
                <a:spcPts val="1000"/>
              </a:spcAft>
              <a:buFont typeface="+mj-lt"/>
              <a:buAutoNum type="alphaUcPeriod"/>
            </a:pPr>
            <a:r>
              <a:rPr lang="en-US" b="1" i="1" dirty="0">
                <a:latin typeface="Times New Roman" panose="02020603050405020304" pitchFamily="18" charset="0"/>
                <a:ea typeface="Calibri" panose="020F0502020204030204" pitchFamily="34" charset="0"/>
              </a:rPr>
              <a:t>Turner syndrome</a:t>
            </a:r>
            <a:endParaRPr lang="en-US" dirty="0"/>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Turner syndrome can also occur if one of the sex chromosomes is partially missing or rearranged rather than completely absent.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Some women with Turner syndrome have a chromosomal change in only some of their cells, which is known as mosaicism. </a:t>
            </a:r>
            <a:endParaRPr lang="en-US" dirty="0" smtClean="0">
              <a:latin typeface="Times New Roman" panose="02020603050405020304" pitchFamily="18" charset="0"/>
              <a:ea typeface="Calibri" panose="020F0502020204030204" pitchFamily="34" charset="0"/>
            </a:endParaRP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Women with Turner syndrome caused by X chromosome mosaicism are said to have mosaic Turner syndrome</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algn="just" rtl="0">
              <a:lnSpc>
                <a:spcPct val="107000"/>
              </a:lnSpc>
              <a:spcAft>
                <a:spcPts val="8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Arial" panose="020B0604020202020204" pitchFamily="34" charset="0"/>
              </a:rPr>
              <a:t>The main symptom of Turner syndrome is short stature, grow more slowly than their peers during childhood and adolescence, have small ovaries, don't make enough sex hormones and low hairline at the back of the neck.</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0">
              <a:lnSpc>
                <a:spcPct val="107000"/>
              </a:lnSpc>
              <a:spcAft>
                <a:spcPts val="800"/>
              </a:spcAft>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0">
              <a:lnSpc>
                <a:spcPct val="115000"/>
              </a:lnSpc>
              <a:spcAft>
                <a:spcPts val="800"/>
              </a:spcAft>
              <a:buFont typeface="Wingdings" panose="05000000000000000000" pitchFamily="2" charset="2"/>
              <a:buChar char="Ø"/>
            </a:pP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gn="l" rtl="0">
              <a:lnSpc>
                <a:spcPct val="107000"/>
              </a:lnSpc>
              <a:spcAft>
                <a:spcPts val="8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16271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06629"/>
            <a:ext cx="10515600" cy="659003"/>
          </a:xfrm>
        </p:spPr>
        <p:txBody>
          <a:bodyPr>
            <a:normAutofit/>
          </a:bodyPr>
          <a:lstStyle/>
          <a:p>
            <a:pPr marL="342900" lvl="0" indent="-342900" algn="ctr" rtl="0">
              <a:lnSpc>
                <a:spcPct val="100000"/>
              </a:lnSpc>
              <a:spcBef>
                <a:spcPts val="1200"/>
              </a:spcBef>
              <a:spcAft>
                <a:spcPts val="800"/>
              </a:spcAft>
              <a:tabLst>
                <a:tab pos="942975" algn="l"/>
              </a:tabLst>
            </a:pPr>
            <a:r>
              <a:rPr lang="en-US" sz="3200" b="1" dirty="0">
                <a:solidFill>
                  <a:srgbClr val="00B050"/>
                </a:solidFill>
                <a:latin typeface="Times New Roman" panose="02020603050405020304" pitchFamily="18" charset="0"/>
                <a:ea typeface="Calibri" panose="020F0502020204030204" pitchFamily="34" charset="0"/>
              </a:rPr>
              <a:t>2  chromosome disorder of  sex chromosome </a:t>
            </a:r>
            <a:endParaRPr lang="ar-IQ" sz="32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idx="1"/>
          </p:nvPr>
        </p:nvSpPr>
        <p:spPr>
          <a:xfrm>
            <a:off x="214313" y="910591"/>
            <a:ext cx="11830050" cy="5547356"/>
          </a:xfrm>
        </p:spPr>
        <p:txBody>
          <a:bodyPr>
            <a:normAutofit fontScale="92500" lnSpcReduction="20000"/>
          </a:bodyPr>
          <a:lstStyle/>
          <a:p>
            <a:pPr marL="0" lvl="0" indent="0" algn="just" rtl="0">
              <a:lnSpc>
                <a:spcPct val="115000"/>
              </a:lnSpc>
              <a:spcAft>
                <a:spcPts val="1000"/>
              </a:spcAft>
              <a:buNone/>
            </a:pPr>
            <a:r>
              <a:rPr lang="en-US" b="1" i="1" dirty="0" smtClean="0">
                <a:latin typeface="Times New Roman" panose="02020603050405020304" pitchFamily="18" charset="0"/>
                <a:ea typeface="Calibri" panose="020F0502020204030204" pitchFamily="34" charset="0"/>
              </a:rPr>
              <a:t>B- XXY </a:t>
            </a:r>
            <a:r>
              <a:rPr lang="en-US" b="1" i="1" dirty="0">
                <a:latin typeface="Times New Roman" panose="02020603050405020304" pitchFamily="18" charset="0"/>
                <a:ea typeface="Calibri" panose="020F0502020204030204" pitchFamily="34" charset="0"/>
              </a:rPr>
              <a:t>male (</a:t>
            </a:r>
            <a:r>
              <a:rPr lang="en-US" b="1" i="1" dirty="0" err="1">
                <a:latin typeface="Times New Roman" panose="02020603050405020304" pitchFamily="18" charset="0"/>
                <a:ea typeface="Calibri" panose="020F0502020204030204" pitchFamily="34" charset="0"/>
              </a:rPr>
              <a:t>Klinefelter</a:t>
            </a:r>
            <a:r>
              <a:rPr lang="en-US" b="1" i="1" dirty="0">
                <a:latin typeface="Times New Roman" panose="02020603050405020304" pitchFamily="18" charset="0"/>
                <a:ea typeface="Calibri" panose="020F0502020204030204" pitchFamily="34" charset="0"/>
              </a:rPr>
              <a:t> syndrome)</a:t>
            </a:r>
            <a:endParaRPr lang="en-US" dirty="0"/>
          </a:p>
          <a:p>
            <a:pPr algn="just" rtl="0">
              <a:lnSpc>
                <a:spcPct val="107000"/>
              </a:lnSpc>
              <a:spcAft>
                <a:spcPts val="800"/>
              </a:spcAft>
              <a:buFont typeface="Wingdings" panose="05000000000000000000" pitchFamily="2" charset="2"/>
              <a:buChar char="Ø"/>
            </a:pPr>
            <a:r>
              <a:rPr lang="en-US" dirty="0" err="1">
                <a:latin typeface="Times New Roman" panose="02020603050405020304" pitchFamily="18" charset="0"/>
                <a:ea typeface="Calibri" panose="020F0502020204030204" pitchFamily="34" charset="0"/>
              </a:rPr>
              <a:t>Klinefelter</a:t>
            </a:r>
            <a:r>
              <a:rPr lang="en-US" dirty="0">
                <a:latin typeface="Times New Roman" panose="02020603050405020304" pitchFamily="18" charset="0"/>
                <a:ea typeface="Calibri" panose="020F0502020204030204" pitchFamily="34" charset="0"/>
              </a:rPr>
              <a:t> syndrome (KS) is a genetic condition where there’s an extra X chromosome present in a male’s genetic code. </a:t>
            </a:r>
            <a:endParaRPr lang="en-US" dirty="0" smtClean="0">
              <a:latin typeface="Times New Roman" panose="02020603050405020304" pitchFamily="18" charset="0"/>
              <a:ea typeface="Calibri" panose="020F0502020204030204" pitchFamily="34" charset="0"/>
            </a:endParaRPr>
          </a:p>
          <a:p>
            <a:pPr algn="just" rtl="0">
              <a:lnSpc>
                <a:spcPct val="11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rPr>
              <a:t>Instead of having a total of 46 chromosomes, they have 47 — with two copies of the X chromosome and one copy of the Y chromosome (47,XXY</a:t>
            </a:r>
            <a:r>
              <a:rPr lang="en-US" dirty="0" smtClean="0">
                <a:latin typeface="Times New Roman" panose="02020603050405020304" pitchFamily="18" charset="0"/>
                <a:ea typeface="Calibri" panose="020F0502020204030204" pitchFamily="34" charset="0"/>
              </a:rPr>
              <a:t>).</a:t>
            </a:r>
          </a:p>
          <a:p>
            <a:pPr algn="just" rtl="0">
              <a:lnSpc>
                <a:spcPct val="107000"/>
              </a:lnSpc>
              <a:spcAft>
                <a:spcPts val="800"/>
              </a:spcAft>
              <a:buFont typeface="Wingdings" panose="05000000000000000000" pitchFamily="2" charset="2"/>
              <a:buChar char="Ø"/>
            </a:pPr>
            <a:r>
              <a:rPr lang="en-US" dirty="0" err="1">
                <a:solidFill>
                  <a:srgbClr val="0070C0"/>
                </a:solidFill>
                <a:latin typeface="Times New Roman" panose="02020603050405020304" pitchFamily="18" charset="0"/>
                <a:ea typeface="Calibri" panose="020F0502020204030204" pitchFamily="34" charset="0"/>
                <a:cs typeface="Arial" panose="020B0604020202020204" pitchFamily="34" charset="0"/>
              </a:rPr>
              <a:t>Klinefelter</a:t>
            </a:r>
            <a:r>
              <a:rPr lang="en-US" dirty="0">
                <a:solidFill>
                  <a:srgbClr val="0070C0"/>
                </a:solidFill>
                <a:latin typeface="Times New Roman" panose="02020603050405020304" pitchFamily="18" charset="0"/>
                <a:ea typeface="Calibri" panose="020F0502020204030204" pitchFamily="34" charset="0"/>
                <a:cs typeface="Arial" panose="020B0604020202020204" pitchFamily="34" charset="0"/>
              </a:rPr>
              <a:t> syndrome can be caused by:</a:t>
            </a:r>
            <a:endParaRPr lang="en-US" sz="20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07000"/>
              </a:lnSpc>
              <a:spcAft>
                <a:spcPts val="800"/>
              </a:spcAft>
              <a:buSzPts val="1000"/>
              <a:buFont typeface="Symbol" panose="05050102010706020507" pitchFamily="18" charset="2"/>
              <a:buChar char=""/>
              <a:tabLst>
                <a:tab pos="457200" algn="l"/>
              </a:tabLst>
            </a:pPr>
            <a:r>
              <a:rPr lang="en-US" i="1" dirty="0">
                <a:latin typeface="Times New Roman" panose="02020603050405020304" pitchFamily="18" charset="0"/>
                <a:ea typeface="Calibri" panose="020F0502020204030204" pitchFamily="34" charset="0"/>
                <a:cs typeface="Arial" panose="020B0604020202020204" pitchFamily="34" charset="0"/>
              </a:rPr>
              <a:t>One extra copy of the X chromosome in each cell (XXY), the most common </a:t>
            </a:r>
            <a:r>
              <a:rPr lang="en-US" i="1" dirty="0" smtClean="0">
                <a:latin typeface="Times New Roman" panose="02020603050405020304" pitchFamily="18" charset="0"/>
                <a:ea typeface="Calibri" panose="020F0502020204030204" pitchFamily="34" charset="0"/>
                <a:cs typeface="Arial" panose="020B0604020202020204" pitchFamily="34" charset="0"/>
              </a:rPr>
              <a:t>cause.</a:t>
            </a:r>
            <a:endParaRPr lang="en-US" sz="2000" i="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07000"/>
              </a:lnSpc>
              <a:spcAft>
                <a:spcPts val="800"/>
              </a:spcAft>
              <a:buSzPts val="1000"/>
              <a:buFont typeface="Symbol" panose="05050102010706020507" pitchFamily="18" charset="2"/>
              <a:buChar char=""/>
              <a:tabLst>
                <a:tab pos="457200" algn="l"/>
              </a:tabLst>
            </a:pPr>
            <a:r>
              <a:rPr lang="en-US" i="1" dirty="0">
                <a:latin typeface="Times New Roman" panose="02020603050405020304" pitchFamily="18" charset="0"/>
                <a:ea typeface="Calibri" panose="020F0502020204030204" pitchFamily="34" charset="0"/>
                <a:cs typeface="Arial" panose="020B0604020202020204" pitchFamily="34" charset="0"/>
              </a:rPr>
              <a:t>An extra X chromosome in some of the cells (mosaic </a:t>
            </a:r>
            <a:r>
              <a:rPr lang="en-US" i="1" dirty="0" err="1">
                <a:latin typeface="Times New Roman" panose="02020603050405020304" pitchFamily="18" charset="0"/>
                <a:ea typeface="Calibri" panose="020F0502020204030204" pitchFamily="34" charset="0"/>
                <a:cs typeface="Arial" panose="020B0604020202020204" pitchFamily="34" charset="0"/>
              </a:rPr>
              <a:t>Klinefelter</a:t>
            </a:r>
            <a:r>
              <a:rPr lang="en-US" i="1" dirty="0">
                <a:latin typeface="Times New Roman" panose="02020603050405020304" pitchFamily="18" charset="0"/>
                <a:ea typeface="Calibri" panose="020F0502020204030204" pitchFamily="34" charset="0"/>
                <a:cs typeface="Arial" panose="020B0604020202020204" pitchFamily="34" charset="0"/>
              </a:rPr>
              <a:t> syndrome), with fewer </a:t>
            </a:r>
            <a:r>
              <a:rPr lang="en-US" i="1" dirty="0" smtClean="0">
                <a:latin typeface="Times New Roman" panose="02020603050405020304" pitchFamily="18" charset="0"/>
                <a:ea typeface="Calibri" panose="020F0502020204030204" pitchFamily="34" charset="0"/>
                <a:cs typeface="Arial" panose="020B0604020202020204" pitchFamily="34" charset="0"/>
              </a:rPr>
              <a:t>symptoms.</a:t>
            </a:r>
            <a:endParaRPr lang="en-US" sz="2000" i="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07000"/>
              </a:lnSpc>
              <a:spcAft>
                <a:spcPts val="800"/>
              </a:spcAft>
              <a:buSzPts val="1000"/>
              <a:buFont typeface="Symbol" panose="05050102010706020507" pitchFamily="18" charset="2"/>
              <a:buChar char=""/>
              <a:tabLst>
                <a:tab pos="457200" algn="l"/>
              </a:tabLst>
            </a:pPr>
            <a:r>
              <a:rPr lang="en-US" i="1" dirty="0">
                <a:latin typeface="Times New Roman" panose="02020603050405020304" pitchFamily="18" charset="0"/>
                <a:ea typeface="Calibri" panose="020F0502020204030204" pitchFamily="34" charset="0"/>
                <a:cs typeface="Arial" panose="020B0604020202020204" pitchFamily="34" charset="0"/>
              </a:rPr>
              <a:t>More than one extra copy of the X chromosome, which is rare and results in a severe </a:t>
            </a:r>
            <a:r>
              <a:rPr lang="en-US" i="1" dirty="0" smtClean="0">
                <a:latin typeface="Times New Roman" panose="02020603050405020304" pitchFamily="18" charset="0"/>
                <a:ea typeface="Calibri" panose="020F0502020204030204" pitchFamily="34" charset="0"/>
                <a:cs typeface="Arial" panose="020B0604020202020204" pitchFamily="34" charset="0"/>
              </a:rPr>
              <a:t>form</a:t>
            </a:r>
            <a:r>
              <a:rPr lang="en-US" sz="2000" i="1" dirty="0" smtClean="0">
                <a:latin typeface="Calibri" panose="020F0502020204030204" pitchFamily="34" charset="0"/>
                <a:ea typeface="Calibri" panose="020F0502020204030204" pitchFamily="34" charset="0"/>
                <a:cs typeface="Arial" panose="020B0604020202020204" pitchFamily="34" charset="0"/>
              </a:rPr>
              <a:t>.</a:t>
            </a:r>
            <a:endParaRPr lang="en-US" i="1" dirty="0"/>
          </a:p>
          <a:p>
            <a:pPr marL="0" indent="0" algn="just" rtl="0">
              <a:lnSpc>
                <a:spcPct val="107000"/>
              </a:lnSpc>
              <a:spcAft>
                <a:spcPts val="800"/>
              </a:spcAft>
              <a:buNone/>
            </a:pPr>
            <a:endParaRPr lang="en-US"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7872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4090</TotalTime>
  <Words>1692</Words>
  <Application>Microsoft Office PowerPoint</Application>
  <PresentationFormat>ملء الشاشة</PresentationFormat>
  <Paragraphs>105</Paragraphs>
  <Slides>18</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18</vt:i4>
      </vt:variant>
    </vt:vector>
  </HeadingPairs>
  <TitlesOfParts>
    <vt:vector size="27" baseType="lpstr">
      <vt:lpstr>Arial</vt:lpstr>
      <vt:lpstr>Bookman Old Style</vt:lpstr>
      <vt:lpstr>Calibri</vt:lpstr>
      <vt:lpstr>Calibri Light</vt:lpstr>
      <vt:lpstr>Symbol</vt:lpstr>
      <vt:lpstr>Times New Roman</vt:lpstr>
      <vt:lpstr>TimesNewRomanPS-BoldItalicMT-Id</vt:lpstr>
      <vt:lpstr>Wingdings</vt:lpstr>
      <vt:lpstr>نسق Office</vt:lpstr>
      <vt:lpstr>Human Genetic  Lec.4</vt:lpstr>
      <vt:lpstr>Numerical chromosome aberrations</vt:lpstr>
      <vt:lpstr>Numerical chromosome aberrations</vt:lpstr>
      <vt:lpstr>The most common numerical chromosomal abnormalities</vt:lpstr>
      <vt:lpstr>1- chromosome disorder autosomes </vt:lpstr>
      <vt:lpstr>1- chromosome disorder autosomes </vt:lpstr>
      <vt:lpstr>2  chromosome disorder of  sex chromosome </vt:lpstr>
      <vt:lpstr>2  chromosome disorder of  sex chromosome </vt:lpstr>
      <vt:lpstr>2  chromosome disorder of  sex chromosome </vt:lpstr>
      <vt:lpstr>2  chromosome disorder of  sex chromosome </vt:lpstr>
      <vt:lpstr>2  chromosome disorder of  sex chromosome </vt:lpstr>
      <vt:lpstr>2  chromosome disorder of  sex chromosome </vt:lpstr>
      <vt:lpstr>2  chromosome disorder of  sex chromosome </vt:lpstr>
      <vt:lpstr>Mixoploid mutations</vt:lpstr>
      <vt:lpstr>Mixoploid mutations</vt:lpstr>
      <vt:lpstr>Uniparental disomy (UPD) </vt:lpstr>
      <vt:lpstr>Uniparental disomy (UPD) </vt:lpstr>
      <vt:lpstr>عرض تقديمي في PowerPoint</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Genetic  Lap</dc:title>
  <dc:creator>Maher</dc:creator>
  <cp:lastModifiedBy>Maher</cp:lastModifiedBy>
  <cp:revision>132</cp:revision>
  <dcterms:created xsi:type="dcterms:W3CDTF">2022-10-03T20:33:30Z</dcterms:created>
  <dcterms:modified xsi:type="dcterms:W3CDTF">2022-11-28T09:09:50Z</dcterms:modified>
</cp:coreProperties>
</file>