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0" r:id="rId3"/>
    <p:sldId id="257" r:id="rId4"/>
    <p:sldId id="264" r:id="rId5"/>
    <p:sldId id="268" r:id="rId6"/>
    <p:sldId id="256" r:id="rId7"/>
    <p:sldId id="259" r:id="rId8"/>
    <p:sldId id="260" r:id="rId9"/>
    <p:sldId id="258" r:id="rId10"/>
    <p:sldId id="261" r:id="rId11"/>
    <p:sldId id="262" r:id="rId12"/>
    <p:sldId id="263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78863" autoAdjust="0"/>
  </p:normalViewPr>
  <p:slideViewPr>
    <p:cSldViewPr>
      <p:cViewPr varScale="1">
        <p:scale>
          <a:sx n="57" d="100"/>
          <a:sy n="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D100B6-417D-4110-9FE8-BD72F4136E2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2C8EF1-EAFD-4F9F-B316-5E518331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4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8EF1-EAFD-4F9F-B316-5E518331DA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0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8EF1-EAFD-4F9F-B316-5E518331DA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8EF1-EAFD-4F9F-B316-5E518331DA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9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8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9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1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6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7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44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32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50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18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1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8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7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3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6D77-5876-4893-BE03-D362D0228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745F-FDA4-455C-8927-3DC422DF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8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37" y="0"/>
            <a:ext cx="2102934" cy="20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59632" y="1412776"/>
            <a:ext cx="6984776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IQ" sz="1200" dirty="0">
              <a:solidFill>
                <a:srgbClr val="000000"/>
              </a:solidFill>
              <a:latin typeface="Verdana"/>
            </a:endParaRPr>
          </a:p>
          <a:p>
            <a:endParaRPr lang="ar-IQ" sz="1200" dirty="0">
              <a:solidFill>
                <a:prstClr val="black"/>
              </a:solidFill>
              <a:latin typeface="Verdana"/>
            </a:endParaRPr>
          </a:p>
          <a:p>
            <a:endParaRPr lang="en-US" sz="1200" dirty="0" smtClean="0">
              <a:solidFill>
                <a:prstClr val="black"/>
              </a:solidFill>
              <a:latin typeface="Verdana"/>
            </a:endParaRPr>
          </a:p>
          <a:p>
            <a:endParaRPr lang="en-US" sz="1200" dirty="0">
              <a:solidFill>
                <a:prstClr val="black"/>
              </a:solidFill>
              <a:latin typeface="Verdana"/>
            </a:endParaRPr>
          </a:p>
          <a:p>
            <a:endParaRPr lang="en-US" sz="1200" dirty="0" smtClean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4500" b="1" i="1" dirty="0">
                <a:solidFill>
                  <a:srgbClr val="FF0000"/>
                </a:solidFill>
                <a:latin typeface="Verdana"/>
              </a:rPr>
              <a:t>M</a:t>
            </a:r>
            <a:r>
              <a:rPr lang="en-US" sz="4500" b="1" i="1" dirty="0" smtClean="0">
                <a:solidFill>
                  <a:srgbClr val="FF0000"/>
                </a:solidFill>
                <a:latin typeface="Verdana"/>
              </a:rPr>
              <a:t>edical terminology</a:t>
            </a:r>
          </a:p>
          <a:p>
            <a:pPr algn="ctr"/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2</a:t>
            </a:r>
            <a:r>
              <a:rPr lang="en-US" sz="4500" b="1" baseline="30000" dirty="0" smtClean="0">
                <a:solidFill>
                  <a:prstClr val="black"/>
                </a:solidFill>
                <a:latin typeface="Verdana"/>
              </a:rPr>
              <a:t>nd</a:t>
            </a:r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 stage</a:t>
            </a:r>
            <a:endParaRPr lang="en-US" sz="4500" dirty="0">
              <a:solidFill>
                <a:prstClr val="black"/>
              </a:solidFill>
              <a:latin typeface="Verdana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Verdana"/>
              </a:rPr>
              <a:t>The presentation is done by </a:t>
            </a: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Dr.Talib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chichan</a:t>
            </a:r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ctr" rtl="0">
              <a:lnSpc>
                <a:spcPct val="150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Verdana"/>
              </a:rPr>
              <a:t>M.B.CH.B      D.O.S               </a:t>
            </a:r>
            <a:endParaRPr lang="en-US" sz="11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Verdana"/>
              </a:rPr>
              <a:t>Department 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of anesthesia techniques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Verdana"/>
              </a:rPr>
              <a:t>Al-</a:t>
            </a:r>
            <a:r>
              <a:rPr lang="en-US" b="1" dirty="0" err="1">
                <a:solidFill>
                  <a:srgbClr val="00B050"/>
                </a:solidFill>
                <a:latin typeface="Verdana"/>
              </a:rPr>
              <a:t>Mustaqbal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 University college</a:t>
            </a:r>
            <a:r>
              <a:rPr lang="en-US" sz="1600" dirty="0">
                <a:solidFill>
                  <a:srgbClr val="00B050"/>
                </a:solidFill>
                <a:latin typeface="Verdana"/>
              </a:rPr>
              <a:t> </a:t>
            </a:r>
            <a:endParaRPr lang="ar-IQ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3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874" y="116632"/>
            <a:ext cx="8784976" cy="792088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Diseases and Conditions of the Respiratory system  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37773"/>
              </p:ext>
            </p:extLst>
          </p:nvPr>
        </p:nvGraphicFramePr>
        <p:xfrm>
          <a:off x="4009" y="885409"/>
          <a:ext cx="9139991" cy="59170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659817"/>
                <a:gridCol w="2480174"/>
              </a:tblGrid>
              <a:tr h="5471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Definition                        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Term           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2340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condition of the lung caused by the inhalation of foreign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Aspiration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pneumonia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03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Respiratory condition caused by constriction of  the bronchi causing  wheeze ,cough &amp;thick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bronchi secretion                       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Asthma      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031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 elect (Greek )  =Incomplete , ecstasies = dilation , extenuation  collapse of the alveoli which prevent gas exchange in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  alveoli               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Atelectasis  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2340">
                <a:tc>
                  <a:txBody>
                    <a:bodyPr/>
                    <a:lstStyle/>
                    <a:p>
                      <a:pPr algn="l" rtl="0"/>
                      <a:r>
                        <a:rPr lang="ar-IQ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Inflammation of tracheo –bronchiole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tree caused  by viral or bacterial    infection                          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Bronchitis 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03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Asthma  ,Chronic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bronchitis,Emphyemia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Chronic bronchiectasis lead to difficulty in inspiration  &amp; expiration                                     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Chronic obstructive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 ,diseases (COPD  )            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37905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Em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=in ,on,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physema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 = over inflation  or   destruction of alveolar wall causing and decreased gas exchange                                          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Emphysema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15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نائب للمحتوى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919961"/>
              </p:ext>
            </p:extLst>
          </p:nvPr>
        </p:nvGraphicFramePr>
        <p:xfrm>
          <a:off x="179512" y="404664"/>
          <a:ext cx="8691532" cy="6227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902413"/>
                <a:gridCol w="1789119"/>
              </a:tblGrid>
              <a:tr h="5680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Hem(o) </a:t>
                      </a:r>
                      <a:r>
                        <a:rPr lang="en-US" dirty="0" smtClean="0"/>
                        <a:t>=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blood 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ptysis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=splitting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  means cough up of blood fro</a:t>
                      </a:r>
                      <a:r>
                        <a:rPr lang="en-US" baseline="0" dirty="0" smtClean="0"/>
                        <a:t>m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respiratory tract                                                 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Hemoptysis 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066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The acclamations of the blood in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 the pleural space  of the chest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Hemothorax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844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Hypo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 means 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insuffient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     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Oxi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=oxygen  ,So inadequate oxygen in the body       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Hypoxia            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4837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Abnormal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acclamation of the fluid in pleura space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Pleural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effusion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4567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Hyper =Excessive   ,Ventilation means air in and out of the lung  (expiration and inspiration)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Hyper ventilation      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844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Hypo =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insuffient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means decrease in amount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of air taken in which is inadequate  to  metabolic  demands                         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Hypo ventilation 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7584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Inflammation of parietal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layer of the lung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Pleurisy              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8446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Pneumo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=air ,thorax= chest  ,means an acclimation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of air in the pleural space of the chest causing the lung to collapse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Pneumothorax  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844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Pulmon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=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lung , embolism= thrombus, air or object that circulate  in                                                 blood stream  causing blockage of pulmonary  artery  by thrombus usually travelling from peripheral  vein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Pulmonary embolism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93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480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 b="71545"/>
          <a:stretch/>
        </p:blipFill>
        <p:spPr bwMode="auto">
          <a:xfrm>
            <a:off x="0" y="-495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2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741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" b="69612"/>
          <a:stretch/>
        </p:blipFill>
        <p:spPr bwMode="auto">
          <a:xfrm>
            <a:off x="0" y="116632"/>
            <a:ext cx="9141648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6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5973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74590"/>
          <a:stretch/>
        </p:blipFill>
        <p:spPr bwMode="auto">
          <a:xfrm>
            <a:off x="0" y="358021"/>
            <a:ext cx="9950423" cy="451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4606" b="76066"/>
          <a:stretch/>
        </p:blipFill>
        <p:spPr bwMode="auto">
          <a:xfrm>
            <a:off x="-4908" y="3212976"/>
            <a:ext cx="9329436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47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5252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1835696" y="836712"/>
            <a:ext cx="6120680" cy="2808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Good luck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Thank you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1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The respiratory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5153" y="1124744"/>
            <a:ext cx="8928992" cy="5400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T</a:t>
            </a:r>
            <a:r>
              <a:rPr lang="en-US" sz="28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Helvetica Neue"/>
              </a:rPr>
              <a:t>here are 2 divisions of the respiratory system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Helvetica Neue"/>
              </a:rPr>
              <a:t>1-Upper respiratory system consist of the </a:t>
            </a:r>
            <a:r>
              <a:rPr lang="en-US" sz="2400" b="1" dirty="0" err="1" smtClean="0">
                <a:solidFill>
                  <a:srgbClr val="00B050"/>
                </a:solidFill>
                <a:latin typeface="Helvetica Neue"/>
              </a:rPr>
              <a:t>nose,pharynx,pharyn</a:t>
            </a:r>
            <a:r>
              <a:rPr lang="en-US" sz="2400" dirty="0" err="1" smtClean="0">
                <a:solidFill>
                  <a:srgbClr val="00B050"/>
                </a:solidFill>
                <a:latin typeface="Helvetica Neue"/>
              </a:rPr>
              <a:t>x</a:t>
            </a:r>
            <a:r>
              <a:rPr lang="en-US" sz="2400" dirty="0" smtClean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Helvetica Neue"/>
              </a:rPr>
              <a:t>and trachea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Helvetica Neue"/>
              </a:rPr>
              <a:t>2-Lower respiratory system include right and left  bronchi and right left lungs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7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1139" y="409569"/>
            <a:ext cx="8541274" cy="6336704"/>
          </a:xfrm>
        </p:spPr>
        <p:txBody>
          <a:bodyPr/>
          <a:lstStyle/>
          <a:p>
            <a:pPr algn="l" rtl="0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 b="71207"/>
          <a:stretch/>
        </p:blipFill>
        <p:spPr bwMode="auto">
          <a:xfrm>
            <a:off x="-33572" y="-270791"/>
            <a:ext cx="9860870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4424" b="75338"/>
          <a:stretch/>
        </p:blipFill>
        <p:spPr bwMode="auto">
          <a:xfrm>
            <a:off x="323528" y="2881033"/>
            <a:ext cx="8820472" cy="397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13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509" y="260648"/>
            <a:ext cx="8857198" cy="68277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 b="72127"/>
          <a:stretch/>
        </p:blipFill>
        <p:spPr bwMode="auto">
          <a:xfrm>
            <a:off x="395535" y="188640"/>
            <a:ext cx="8425281" cy="63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15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480720"/>
          </a:xfrm>
        </p:spPr>
        <p:txBody>
          <a:bodyPr/>
          <a:lstStyle/>
          <a:p>
            <a:pPr rtl="0"/>
            <a:r>
              <a:rPr lang="en-US" sz="2800" b="1" dirty="0">
                <a:solidFill>
                  <a:srgbClr val="C00000"/>
                </a:solidFill>
              </a:rPr>
              <a:t>Word Root and Combining Vowel for the Respiratory </a:t>
            </a:r>
            <a:r>
              <a:rPr lang="en-US" b="1" dirty="0">
                <a:solidFill>
                  <a:srgbClr val="C00000"/>
                </a:solidFill>
              </a:rPr>
              <a:t>System</a:t>
            </a:r>
          </a:p>
          <a:p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043"/>
              </p:ext>
            </p:extLst>
          </p:nvPr>
        </p:nvGraphicFramePr>
        <p:xfrm>
          <a:off x="251520" y="1225064"/>
          <a:ext cx="8136904" cy="5591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25366"/>
                <a:gridCol w="1911538"/>
              </a:tblGrid>
              <a:tr h="385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Definition    </a:t>
                      </a:r>
                      <a:r>
                        <a:rPr lang="en-US" dirty="0" smtClean="0"/>
                        <a:t>                                                                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Root         </a:t>
                      </a:r>
                      <a:endParaRPr lang="en-US" sz="2400" dirty="0"/>
                    </a:p>
                  </a:txBody>
                  <a:tcPr/>
                </a:tc>
              </a:tr>
              <a:tr h="522600">
                <a:tc>
                  <a:txBody>
                    <a:bodyPr/>
                    <a:lstStyle/>
                    <a:p>
                      <a:pPr algn="l" rtl="0"/>
                      <a:r>
                        <a:rPr lang="ar-IQ" sz="2000" b="1" dirty="0" smtClean="0"/>
                        <a:t>  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bronchus                                   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</a:rPr>
                        <a:t>Trach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(o)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</a:rPr>
                        <a:t>                 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Trachea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smtClean="0"/>
                        <a:t>                                                                      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Bronch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 (o)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886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Bronchioles  </a:t>
                      </a:r>
                      <a:r>
                        <a:rPr lang="en-US" sz="2000" b="1" dirty="0" smtClean="0"/>
                        <a:t>                                  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</a:rPr>
                        <a:t>Pharyng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(o)  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Pharynx                                                       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Bronchi(o)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886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Larynx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en-US" sz="2000" b="1" baseline="0" dirty="0" smtClean="0"/>
                        <a:t>                                           </a:t>
                      </a:r>
                      <a:r>
                        <a:rPr lang="en-US" sz="2000" b="1" baseline="0" dirty="0" err="1" smtClean="0">
                          <a:solidFill>
                            <a:srgbClr val="C00000"/>
                          </a:solidFill>
                        </a:rPr>
                        <a:t>Thorac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</a:rPr>
                        <a:t>(o)             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chest  </a:t>
                      </a:r>
                      <a:r>
                        <a:rPr lang="en-US" sz="2000" b="1" baseline="0" dirty="0" smtClean="0"/>
                        <a:t>                                                 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Laryng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886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Lob , round prominence               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</a:rPr>
                        <a:t>pleur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(o)       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Pleura  </a:t>
                      </a:r>
                      <a:r>
                        <a:rPr lang="en-US" sz="2000" b="1" dirty="0" smtClean="0"/>
                        <a:t>                                  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Lob (o)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886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Nose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Nos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,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Rhin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886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Lung ,air                                                                                       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Plum(o)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886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Lung                                                                                               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Pneum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886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Lung                                                                                               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Pneumon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608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51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26469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Diagnostic Studies of the Respiratory System</a:t>
            </a:r>
          </a:p>
          <a:p>
            <a:pPr algn="l" rtl="0"/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44599"/>
              </p:ext>
            </p:extLst>
          </p:nvPr>
        </p:nvGraphicFramePr>
        <p:xfrm>
          <a:off x="611560" y="1052736"/>
          <a:ext cx="7934326" cy="426720"/>
        </p:xfrm>
        <a:graphic>
          <a:graphicData uri="http://schemas.openxmlformats.org/drawingml/2006/table">
            <a:tbl>
              <a:tblPr/>
              <a:tblGrid>
                <a:gridCol w="3967163"/>
                <a:gridCol w="3967163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58898"/>
              </p:ext>
            </p:extLst>
          </p:nvPr>
        </p:nvGraphicFramePr>
        <p:xfrm>
          <a:off x="251521" y="1484785"/>
          <a:ext cx="8496944" cy="1371600"/>
        </p:xfrm>
        <a:graphic>
          <a:graphicData uri="http://schemas.openxmlformats.org/drawingml/2006/table">
            <a:tbl>
              <a:tblPr/>
              <a:tblGrid>
                <a:gridCol w="3428592"/>
                <a:gridCol w="5068352"/>
              </a:tblGrid>
              <a:tr h="108011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 Arterial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blood gases (ABGs</a:t>
                      </a:r>
                      <a:r>
                        <a:rPr lang="en-US" sz="2000" b="1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The 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measurement of the oxygen and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the carbon dioxide contents in arterial blood. 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This 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gives </a:t>
                      </a:r>
                      <a:r>
                        <a:rPr lang="en-US" sz="2000" b="1" dirty="0">
                          <a:effectLst/>
                          <a:latin typeface="inherit"/>
                        </a:rPr>
                        <a:t>information about acid </a:t>
                      </a:r>
                      <a:r>
                        <a:rPr lang="en-US" sz="2000" b="1" dirty="0" smtClean="0">
                          <a:effectLst/>
                          <a:latin typeface="inherit"/>
                        </a:rPr>
                        <a:t>base  balance and </a:t>
                      </a:r>
                      <a:r>
                        <a:rPr lang="en-US" sz="2000" b="1" dirty="0">
                          <a:effectLst/>
                          <a:latin typeface="inherit"/>
                        </a:rPr>
                        <a:t>oxygenation.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96061"/>
              </p:ext>
            </p:extLst>
          </p:nvPr>
        </p:nvGraphicFramePr>
        <p:xfrm>
          <a:off x="539552" y="3212976"/>
          <a:ext cx="8208912" cy="1524000"/>
        </p:xfrm>
        <a:graphic>
          <a:graphicData uri="http://schemas.openxmlformats.org/drawingml/2006/table">
            <a:tbl>
              <a:tblPr/>
              <a:tblGrid>
                <a:gridCol w="3931098"/>
                <a:gridCol w="4277814"/>
              </a:tblGrid>
              <a:tr h="6480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dirty="0">
                          <a:effectLst/>
                          <a:latin typeface="inherit"/>
                        </a:rPr>
                        <a:t/>
                      </a:r>
                      <a:br>
                        <a:rPr lang="en-US" sz="2000" b="0" dirty="0">
                          <a:effectLst/>
                          <a:latin typeface="inherit"/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Bronchoscopy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Bronch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(o) refers to the bronchus</a:t>
                      </a:r>
                      <a:endParaRPr lang="en-US" sz="2000" b="1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endParaRPr lang="ar-IQ" sz="2000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2000" b="1" dirty="0" err="1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scopy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 is the visual examination with a lighted instrument.</a:t>
                      </a:r>
                      <a:endParaRPr lang="en-US" sz="2000" b="1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37535"/>
              </p:ext>
            </p:extLst>
          </p:nvPr>
        </p:nvGraphicFramePr>
        <p:xfrm>
          <a:off x="179512" y="4688161"/>
          <a:ext cx="8424936" cy="1981200"/>
        </p:xfrm>
        <a:graphic>
          <a:graphicData uri="http://schemas.openxmlformats.org/drawingml/2006/table">
            <a:tbl>
              <a:tblPr/>
              <a:tblGrid>
                <a:gridCol w="3415640"/>
                <a:gridCol w="5009296"/>
              </a:tblGrid>
              <a:tr h="1656184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Computed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tomography (CT)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A technique that uses radiographic to produce an image of the cross section of tissue. This procedure can be used 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   to find masses or tumors in  lung </a:t>
                      </a:r>
                    </a:p>
                    <a:p>
                      <a:pPr algn="l" rtl="0" fontAlgn="t"/>
                      <a:r>
                        <a:rPr lang="en-US" sz="2000" b="1" dirty="0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                                                 </a:t>
                      </a:r>
                    </a:p>
                    <a:p>
                      <a:pPr algn="l" rtl="0" fontAlgn="t"/>
                      <a:endParaRPr lang="en-US" sz="2000" b="1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9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589407"/>
              </p:ext>
            </p:extLst>
          </p:nvPr>
        </p:nvGraphicFramePr>
        <p:xfrm>
          <a:off x="323528" y="0"/>
          <a:ext cx="7920880" cy="426720"/>
        </p:xfrm>
        <a:graphic>
          <a:graphicData uri="http://schemas.openxmlformats.org/drawingml/2006/table">
            <a:tbl>
              <a:tblPr/>
              <a:tblGrid>
                <a:gridCol w="3960440"/>
                <a:gridCol w="3960440"/>
              </a:tblGrid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Laryngoscopy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Laryng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(o) refers to larynx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34509"/>
              </p:ext>
            </p:extLst>
          </p:nvPr>
        </p:nvGraphicFramePr>
        <p:xfrm>
          <a:off x="395536" y="908720"/>
          <a:ext cx="7848872" cy="2651760"/>
        </p:xfrm>
        <a:graphic>
          <a:graphicData uri="http://schemas.openxmlformats.org/drawingml/2006/table">
            <a:tbl>
              <a:tblPr/>
              <a:tblGrid>
                <a:gridCol w="3924436"/>
                <a:gridCol w="3924436"/>
              </a:tblGrid>
              <a:tr h="516113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Lung biopsy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A test to gather specimen of pulmonary tissue for diagnosis.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12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Lung scan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A radiographic examination of the lung to gather information about the lung and the function of the lung.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5983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Magnetic Resonance Imaging (MRI)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9782"/>
              </p:ext>
            </p:extLst>
          </p:nvPr>
        </p:nvGraphicFramePr>
        <p:xfrm>
          <a:off x="467544" y="3501008"/>
          <a:ext cx="8280920" cy="1524000"/>
        </p:xfrm>
        <a:graphic>
          <a:graphicData uri="http://schemas.openxmlformats.org/drawingml/2006/table">
            <a:tbl>
              <a:tblPr/>
              <a:tblGrid>
                <a:gridCol w="4140460"/>
                <a:gridCol w="4140460"/>
              </a:tblGrid>
              <a:tr h="129614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Pulmonary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angiography 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Pulmonary means pertaining to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the  lungs,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Angio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refers to Blood vessel ,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graphy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refers to the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proccess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of recording  so examination of blood vessel of lung</a:t>
                      </a:r>
                      <a:endParaRPr lang="en-US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53114"/>
              </p:ext>
            </p:extLst>
          </p:nvPr>
        </p:nvGraphicFramePr>
        <p:xfrm>
          <a:off x="395536" y="5085184"/>
          <a:ext cx="7934326" cy="975360"/>
        </p:xfrm>
        <a:graphic>
          <a:graphicData uri="http://schemas.openxmlformats.org/drawingml/2006/table">
            <a:tbl>
              <a:tblPr/>
              <a:tblGrid>
                <a:gridCol w="3967163"/>
                <a:gridCol w="3967163"/>
              </a:tblGrid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Oximetry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0" dirty="0" smtClean="0">
                          <a:effectLst/>
                          <a:latin typeface="inherit"/>
                        </a:rPr>
                        <a:t>,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Oxi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- 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refers to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oxygen=method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for measuring of oxygen in arterial </a:t>
                      </a:r>
                      <a:r>
                        <a:rPr lang="en-US" b="1" baseline="0" dirty="0" smtClean="0">
                          <a:effectLst/>
                          <a:latin typeface="inherit"/>
                        </a:rPr>
                        <a:t>blood</a:t>
                      </a:r>
                      <a:endParaRPr lang="en-US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25312"/>
              </p:ext>
            </p:extLst>
          </p:nvPr>
        </p:nvGraphicFramePr>
        <p:xfrm>
          <a:off x="395536" y="5805264"/>
          <a:ext cx="8064896" cy="975360"/>
        </p:xfrm>
        <a:graphic>
          <a:graphicData uri="http://schemas.openxmlformats.org/drawingml/2006/table">
            <a:tbl>
              <a:tblPr/>
              <a:tblGrid>
                <a:gridCol w="3960440"/>
                <a:gridCol w="4104456"/>
              </a:tblGrid>
              <a:tr h="903352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Pulmonary function test (PFT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An examination that test the ability of the lungs to exchange oxygen and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carbon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dioxid</a:t>
                      </a:r>
                      <a:endParaRPr lang="en-US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01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192688"/>
          </a:xfrm>
        </p:spPr>
        <p:txBody>
          <a:bodyPr/>
          <a:lstStyle/>
          <a:p>
            <a:pPr algn="l" rtl="0"/>
            <a:r>
              <a:rPr lang="en-US" b="1" dirty="0"/>
              <a:t>Respiratory Suffixes and Prefixes</a:t>
            </a:r>
          </a:p>
          <a:p>
            <a:pPr algn="l" rtl="0"/>
            <a:endParaRPr lang="en-US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48333"/>
              </p:ext>
            </p:extLst>
          </p:nvPr>
        </p:nvGraphicFramePr>
        <p:xfrm>
          <a:off x="417427" y="898912"/>
          <a:ext cx="7106901" cy="34661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586986"/>
                <a:gridCol w="1519915"/>
              </a:tblGrid>
              <a:tr h="766975">
                <a:tc>
                  <a:txBody>
                    <a:bodyPr/>
                    <a:lstStyle/>
                    <a:p>
                      <a:r>
                        <a:rPr lang="ar-IQ" sz="2400" b="1" dirty="0" smtClean="0"/>
                        <a:t>  </a:t>
                      </a:r>
                      <a:r>
                        <a:rPr lang="en-US" sz="2400" b="1" dirty="0" smtClean="0"/>
                        <a:t>Definition                                                               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Term    </a:t>
                      </a:r>
                      <a:endParaRPr lang="en-US" sz="2800" b="1" dirty="0"/>
                    </a:p>
                  </a:txBody>
                  <a:tcPr/>
                </a:tc>
              </a:tr>
              <a:tr h="36928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Breathing                                                              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Pneia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928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Epiglottis                                                                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Epiglott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4340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Nose   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Rhin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(o)                                                                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Nos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1287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Pressure  of oxygen                                                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Oxi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oxy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Condition of oxygen                                               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Oxia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026142" y="4293096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0000"/>
                </a:solidFill>
              </a:rPr>
              <a:t>Respiratory Specialties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41724"/>
              </p:ext>
            </p:extLst>
          </p:nvPr>
        </p:nvGraphicFramePr>
        <p:xfrm>
          <a:off x="539552" y="4797151"/>
          <a:ext cx="7934326" cy="1900808"/>
        </p:xfrm>
        <a:graphic>
          <a:graphicData uri="http://schemas.openxmlformats.org/drawingml/2006/table">
            <a:tbl>
              <a:tblPr/>
              <a:tblGrid>
                <a:gridCol w="3967163"/>
                <a:gridCol w="3967163"/>
              </a:tblGrid>
              <a:tr h="498728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TERMS</a:t>
                      </a:r>
                      <a:endParaRPr lang="en-US" b="1" cap="all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Pulmonology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The science dealing with the anatomy, physiology, and pathology of the lungs.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Pulmonologist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A person skilled in pulmonology.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11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/>
          <a:lstStyle/>
          <a:p>
            <a:pPr algn="ctr" rtl="0"/>
            <a:r>
              <a:rPr lang="en-US" b="1" dirty="0"/>
              <a:t>Procedures of the Respiratory System</a:t>
            </a:r>
          </a:p>
          <a:p>
            <a:pPr algn="l" rtl="0"/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20641"/>
              </p:ext>
            </p:extLst>
          </p:nvPr>
        </p:nvGraphicFramePr>
        <p:xfrm>
          <a:off x="467544" y="980726"/>
          <a:ext cx="8088560" cy="492888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41504"/>
                <a:gridCol w="2247056"/>
              </a:tblGrid>
              <a:tr h="86409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Endo=inward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,within   tracheal= trachea  intubation refers to insertion of the tube in  opening in body                    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Endo-tracheal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</a:rPr>
                        <a:t>ntubation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042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Surgical puncture in the chest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to remove or aspirate the fluid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Tharcocentesis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0479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Opening in the chest wall                                       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Tharcotomy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131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Formation of an opening through the neck into trachea to access to airway below blockage                                   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Thracheostomy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05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8950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702</Words>
  <Application>Microsoft Office PowerPoint</Application>
  <PresentationFormat>عرض على الشاشة (3:4)‏</PresentationFormat>
  <Paragraphs>128</Paragraphs>
  <Slides>15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17" baseType="lpstr">
      <vt:lpstr>نسق Office</vt:lpstr>
      <vt:lpstr>سمة Office</vt:lpstr>
      <vt:lpstr>عرض تقديمي في PowerPoint</vt:lpstr>
      <vt:lpstr>The respiratory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155</cp:revision>
  <dcterms:created xsi:type="dcterms:W3CDTF">2022-11-20T17:47:20Z</dcterms:created>
  <dcterms:modified xsi:type="dcterms:W3CDTF">2022-12-04T17:27:23Z</dcterms:modified>
</cp:coreProperties>
</file>